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104" d="100"/>
          <a:sy n="104" d="100"/>
        </p:scale>
        <p:origin x="14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toronto.ca/wp-content/uploads/2022/03/9728-DISFAcc2.pd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a:t>
            </a:r>
            <a:r>
              <a:rPr lang="en-US" dirty="0" err="1" smtClean="0"/>
              <a:t>Infastructure</a:t>
            </a:r>
            <a:endParaRPr lang="en-JM" dirty="0"/>
          </a:p>
        </p:txBody>
      </p:sp>
      <p:sp>
        <p:nvSpPr>
          <p:cNvPr id="3" name="Subtitle 2"/>
          <p:cNvSpPr>
            <a:spLocks noGrp="1"/>
          </p:cNvSpPr>
          <p:nvPr>
            <p:ph type="subTitle" idx="1"/>
          </p:nvPr>
        </p:nvSpPr>
        <p:spPr/>
        <p:txBody>
          <a:bodyPr/>
          <a:lstStyle/>
          <a:p>
            <a:endParaRPr lang="en-JM"/>
          </a:p>
        </p:txBody>
      </p:sp>
    </p:spTree>
    <p:extLst>
      <p:ext uri="{BB962C8B-B14F-4D97-AF65-F5344CB8AC3E}">
        <p14:creationId xmlns:p14="http://schemas.microsoft.com/office/powerpoint/2010/main" val="381896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3446" y="593497"/>
            <a:ext cx="4147289" cy="369332"/>
          </a:xfrm>
          <a:prstGeom prst="rect">
            <a:avLst/>
          </a:prstGeom>
        </p:spPr>
        <p:txBody>
          <a:bodyPr wrap="none">
            <a:spAutoFit/>
          </a:bodyPr>
          <a:lstStyle/>
          <a:p>
            <a:pPr fontAlgn="base"/>
            <a:r>
              <a:rPr lang="en-JM" b="1" dirty="0">
                <a:solidFill>
                  <a:srgbClr val="282828"/>
                </a:solidFill>
                <a:latin typeface="var(--h3-family)"/>
              </a:rPr>
              <a:t>Increase Productivity and Efficiency</a:t>
            </a:r>
            <a:endParaRPr lang="en-JM" b="1" i="0" dirty="0">
              <a:solidFill>
                <a:srgbClr val="282828"/>
              </a:solidFill>
              <a:effectLst/>
              <a:latin typeface="var(--h3-family)"/>
            </a:endParaRPr>
          </a:p>
        </p:txBody>
      </p:sp>
      <p:sp>
        <p:nvSpPr>
          <p:cNvPr id="3" name="Rectangle 2"/>
          <p:cNvSpPr/>
          <p:nvPr/>
        </p:nvSpPr>
        <p:spPr>
          <a:xfrm>
            <a:off x="2817091" y="1240135"/>
            <a:ext cx="6096000" cy="923330"/>
          </a:xfrm>
          <a:prstGeom prst="rect">
            <a:avLst/>
          </a:prstGeom>
        </p:spPr>
        <p:txBody>
          <a:bodyPr>
            <a:spAutoFit/>
          </a:bodyPr>
          <a:lstStyle/>
          <a:p>
            <a:r>
              <a:rPr lang="en-US" dirty="0">
                <a:solidFill>
                  <a:srgbClr val="282828"/>
                </a:solidFill>
                <a:latin typeface="Oxygen"/>
              </a:rPr>
              <a:t>Digital infrastructure plays a crucial role in making a digital economy where businesses deploy new technologies to cater the customer demand and produce in vast amounts.</a:t>
            </a:r>
            <a:endParaRPr lang="en-JM" dirty="0"/>
          </a:p>
        </p:txBody>
      </p:sp>
    </p:spTree>
    <p:extLst>
      <p:ext uri="{BB962C8B-B14F-4D97-AF65-F5344CB8AC3E}">
        <p14:creationId xmlns:p14="http://schemas.microsoft.com/office/powerpoint/2010/main" val="106478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Digital Infrastructure devices</a:t>
            </a:r>
            <a:endParaRPr lang="en-JM" dirty="0"/>
          </a:p>
        </p:txBody>
      </p:sp>
      <p:sp>
        <p:nvSpPr>
          <p:cNvPr id="3" name="Content Placeholder 2"/>
          <p:cNvSpPr>
            <a:spLocks noGrp="1"/>
          </p:cNvSpPr>
          <p:nvPr>
            <p:ph idx="1"/>
          </p:nvPr>
        </p:nvSpPr>
        <p:spPr/>
        <p:txBody>
          <a:bodyPr/>
          <a:lstStyle/>
          <a:p>
            <a:r>
              <a:rPr lang="en-JM" dirty="0"/>
              <a:t>Network Infrastructure:</a:t>
            </a:r>
          </a:p>
          <a:p>
            <a:pPr lvl="0"/>
            <a:r>
              <a:rPr lang="en-JM" dirty="0"/>
              <a:t>Cisco Catalyst </a:t>
            </a:r>
            <a:r>
              <a:rPr lang="en-JM" dirty="0" smtClean="0"/>
              <a:t>switches (USD $ 738.99)</a:t>
            </a:r>
            <a:endParaRPr lang="en-JM" dirty="0"/>
          </a:p>
          <a:p>
            <a:pPr lvl="0"/>
            <a:r>
              <a:rPr lang="en-JM" dirty="0"/>
              <a:t>Cisco ASR </a:t>
            </a:r>
            <a:r>
              <a:rPr lang="en-JM" dirty="0" smtClean="0"/>
              <a:t>routers ( USD $ 119.99)</a:t>
            </a:r>
            <a:endParaRPr lang="en-JM" dirty="0"/>
          </a:p>
          <a:p>
            <a:pPr lvl="0"/>
            <a:r>
              <a:rPr lang="en-JM" dirty="0"/>
              <a:t>Cat6 </a:t>
            </a:r>
            <a:r>
              <a:rPr lang="en-JM" dirty="0" smtClean="0"/>
              <a:t>cabling ( USD $ 195.99)</a:t>
            </a:r>
            <a:endParaRPr lang="en-JM" dirty="0"/>
          </a:p>
          <a:p>
            <a:pPr lvl="0"/>
            <a:r>
              <a:rPr lang="en-JM" dirty="0"/>
              <a:t>Servers </a:t>
            </a:r>
            <a:r>
              <a:rPr lang="en-JM" dirty="0" smtClean="0"/>
              <a:t>( USD $5,868.00)</a:t>
            </a:r>
            <a:endParaRPr lang="en-JM" dirty="0"/>
          </a:p>
          <a:p>
            <a:endParaRPr lang="en-JM" dirty="0"/>
          </a:p>
        </p:txBody>
      </p:sp>
    </p:spTree>
    <p:extLst>
      <p:ext uri="{BB962C8B-B14F-4D97-AF65-F5344CB8AC3E}">
        <p14:creationId xmlns:p14="http://schemas.microsoft.com/office/powerpoint/2010/main" val="70296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05637"/>
            <a:ext cx="8911687" cy="1280890"/>
          </a:xfrm>
        </p:spPr>
        <p:txBody>
          <a:bodyPr/>
          <a:lstStyle/>
          <a:p>
            <a:r>
              <a:rPr lang="en-JM" dirty="0"/>
              <a:t>Computers and Mobile Devices:</a:t>
            </a:r>
            <a:br>
              <a:rPr lang="en-JM" dirty="0"/>
            </a:br>
            <a:endParaRPr lang="en-JM" dirty="0"/>
          </a:p>
        </p:txBody>
      </p:sp>
      <p:sp>
        <p:nvSpPr>
          <p:cNvPr id="3" name="Content Placeholder 2"/>
          <p:cNvSpPr>
            <a:spLocks noGrp="1"/>
          </p:cNvSpPr>
          <p:nvPr>
            <p:ph idx="1"/>
          </p:nvPr>
        </p:nvSpPr>
        <p:spPr/>
        <p:txBody>
          <a:bodyPr/>
          <a:lstStyle/>
          <a:p>
            <a:pPr lvl="0"/>
            <a:r>
              <a:rPr lang="en-JM" dirty="0"/>
              <a:t>HP </a:t>
            </a:r>
            <a:r>
              <a:rPr lang="en-JM" dirty="0" err="1"/>
              <a:t>EliteBook</a:t>
            </a:r>
            <a:r>
              <a:rPr lang="en-JM" dirty="0"/>
              <a:t> laptops for teachers and administrative </a:t>
            </a:r>
            <a:r>
              <a:rPr lang="en-JM" dirty="0" smtClean="0"/>
              <a:t>staff ( USD </a:t>
            </a:r>
            <a:r>
              <a:rPr lang="en-JM" dirty="0"/>
              <a:t>$</a:t>
            </a:r>
            <a:r>
              <a:rPr lang="en-JM" dirty="0" smtClean="0"/>
              <a:t>469.00</a:t>
            </a:r>
            <a:r>
              <a:rPr lang="en-JM" dirty="0"/>
              <a:t> </a:t>
            </a:r>
            <a:r>
              <a:rPr lang="en-JM" dirty="0" smtClean="0"/>
              <a:t>)</a:t>
            </a:r>
            <a:endParaRPr lang="en-JM" dirty="0"/>
          </a:p>
          <a:p>
            <a:pPr lvl="0"/>
            <a:r>
              <a:rPr lang="en-JM" dirty="0"/>
              <a:t>Dell Latitude laptops for </a:t>
            </a:r>
            <a:r>
              <a:rPr lang="en-JM" dirty="0" smtClean="0"/>
              <a:t>students ( USD $679.99 ) </a:t>
            </a:r>
            <a:endParaRPr lang="en-JM" dirty="0"/>
          </a:p>
          <a:p>
            <a:pPr lvl="0"/>
            <a:r>
              <a:rPr lang="en-JM" dirty="0"/>
              <a:t>Apple iPads for </a:t>
            </a:r>
            <a:r>
              <a:rPr lang="en-JM" dirty="0" smtClean="0"/>
              <a:t>students (USD </a:t>
            </a:r>
            <a:r>
              <a:rPr lang="en-JM" dirty="0"/>
              <a:t>$</a:t>
            </a:r>
            <a:r>
              <a:rPr lang="en-JM" dirty="0" smtClean="0"/>
              <a:t>165.00</a:t>
            </a:r>
            <a:r>
              <a:rPr lang="en-JM" dirty="0"/>
              <a:t> </a:t>
            </a:r>
            <a:r>
              <a:rPr lang="en-JM" dirty="0" smtClean="0"/>
              <a:t>) </a:t>
            </a:r>
            <a:endParaRPr lang="en-JM" dirty="0"/>
          </a:p>
          <a:p>
            <a:endParaRPr lang="en-JM" dirty="0"/>
          </a:p>
        </p:txBody>
      </p:sp>
    </p:spTree>
    <p:extLst>
      <p:ext uri="{BB962C8B-B14F-4D97-AF65-F5344CB8AC3E}">
        <p14:creationId xmlns:p14="http://schemas.microsoft.com/office/powerpoint/2010/main" val="104863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Educational Software and Tools:</a:t>
            </a:r>
            <a:br>
              <a:rPr lang="en-JM" dirty="0"/>
            </a:br>
            <a:endParaRPr lang="en-JM" dirty="0"/>
          </a:p>
        </p:txBody>
      </p:sp>
      <p:sp>
        <p:nvSpPr>
          <p:cNvPr id="3" name="Content Placeholder 2"/>
          <p:cNvSpPr>
            <a:spLocks noGrp="1"/>
          </p:cNvSpPr>
          <p:nvPr>
            <p:ph idx="1"/>
          </p:nvPr>
        </p:nvSpPr>
        <p:spPr/>
        <p:txBody>
          <a:bodyPr>
            <a:normAutofit fontScale="85000" lnSpcReduction="20000"/>
          </a:bodyPr>
          <a:lstStyle/>
          <a:p>
            <a:pPr lvl="0"/>
            <a:r>
              <a:rPr lang="en-JM" dirty="0"/>
              <a:t>Canvas Learning Management System for managing course content and student progress</a:t>
            </a:r>
          </a:p>
          <a:p>
            <a:pPr lvl="0"/>
            <a:r>
              <a:rPr lang="en-JM" dirty="0" err="1"/>
              <a:t>Turnitin</a:t>
            </a:r>
            <a:r>
              <a:rPr lang="en-JM" dirty="0"/>
              <a:t> plagiarism checker for academic integrity</a:t>
            </a:r>
          </a:p>
          <a:p>
            <a:pPr lvl="0"/>
            <a:r>
              <a:rPr lang="en-JM" dirty="0" err="1"/>
              <a:t>Kahoot</a:t>
            </a:r>
            <a:r>
              <a:rPr lang="en-JM" dirty="0"/>
              <a:t>! for interactive quizzes and games</a:t>
            </a:r>
          </a:p>
          <a:p>
            <a:pPr lvl="0"/>
            <a:r>
              <a:rPr lang="en-JM" dirty="0" err="1"/>
              <a:t>Nearpod</a:t>
            </a:r>
            <a:r>
              <a:rPr lang="en-JM" dirty="0"/>
              <a:t> for interactive lessons and presentations</a:t>
            </a:r>
          </a:p>
          <a:p>
            <a:pPr lvl="0"/>
            <a:r>
              <a:rPr lang="en-JM" dirty="0"/>
              <a:t>Interactive Whiteboards:</a:t>
            </a:r>
          </a:p>
          <a:p>
            <a:pPr lvl="0"/>
            <a:r>
              <a:rPr lang="en-JM" dirty="0"/>
              <a:t>SMART Board Interactive Displays in classrooms</a:t>
            </a:r>
          </a:p>
          <a:p>
            <a:pPr lvl="0"/>
            <a:r>
              <a:rPr lang="en-JM" dirty="0"/>
              <a:t>Classroom Audio-Visual Equipment</a:t>
            </a:r>
            <a:r>
              <a:rPr lang="en-JM" dirty="0" smtClean="0"/>
              <a:t>: ( USD $109.99</a:t>
            </a:r>
            <a:r>
              <a:rPr lang="en-JM" dirty="0"/>
              <a:t> </a:t>
            </a:r>
            <a:r>
              <a:rPr lang="en-JM" dirty="0" smtClean="0"/>
              <a:t>)</a:t>
            </a:r>
          </a:p>
          <a:p>
            <a:r>
              <a:rPr lang="en-JM" dirty="0"/>
              <a:t>Epson projectors with wireless connectivity (USD $399.99 for one) </a:t>
            </a:r>
          </a:p>
          <a:p>
            <a:r>
              <a:rPr lang="en-JM" dirty="0"/>
              <a:t>Shure wireless microphones (USD $149 for one)</a:t>
            </a:r>
          </a:p>
          <a:p>
            <a:r>
              <a:rPr lang="en-JM" dirty="0"/>
              <a:t>Bose sound systems (USD $3,999 for one) </a:t>
            </a:r>
          </a:p>
          <a:p>
            <a:r>
              <a:rPr lang="en-JM" dirty="0"/>
              <a:t>One on one </a:t>
            </a:r>
            <a:endParaRPr lang="en-JM" dirty="0" smtClean="0"/>
          </a:p>
          <a:p>
            <a:r>
              <a:rPr lang="en-US" dirty="0" smtClean="0"/>
              <a:t>Google Classroom</a:t>
            </a:r>
            <a:endParaRPr lang="en-JM" dirty="0"/>
          </a:p>
          <a:p>
            <a:pPr lvl="0"/>
            <a:endParaRPr lang="en-JM" dirty="0"/>
          </a:p>
          <a:p>
            <a:endParaRPr lang="en-JM" dirty="0"/>
          </a:p>
        </p:txBody>
      </p:sp>
    </p:spTree>
    <p:extLst>
      <p:ext uri="{BB962C8B-B14F-4D97-AF65-F5344CB8AC3E}">
        <p14:creationId xmlns:p14="http://schemas.microsoft.com/office/powerpoint/2010/main" val="121575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Cloud-Based Storage:</a:t>
            </a:r>
            <a:br>
              <a:rPr lang="en-JM" dirty="0"/>
            </a:br>
            <a:endParaRPr lang="en-JM" dirty="0"/>
          </a:p>
        </p:txBody>
      </p:sp>
      <p:sp>
        <p:nvSpPr>
          <p:cNvPr id="3" name="Content Placeholder 2"/>
          <p:cNvSpPr>
            <a:spLocks noGrp="1"/>
          </p:cNvSpPr>
          <p:nvPr>
            <p:ph idx="1"/>
          </p:nvPr>
        </p:nvSpPr>
        <p:spPr/>
        <p:txBody>
          <a:bodyPr/>
          <a:lstStyle/>
          <a:p>
            <a:pPr lvl="0"/>
            <a:r>
              <a:rPr lang="en-JM" dirty="0"/>
              <a:t>Google Drive for cloud-based storage and collaboration</a:t>
            </a:r>
          </a:p>
          <a:p>
            <a:endParaRPr lang="en-JM" dirty="0"/>
          </a:p>
        </p:txBody>
      </p:sp>
    </p:spTree>
    <p:extLst>
      <p:ext uri="{BB962C8B-B14F-4D97-AF65-F5344CB8AC3E}">
        <p14:creationId xmlns:p14="http://schemas.microsoft.com/office/powerpoint/2010/main" val="108675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Security Systems:</a:t>
            </a:r>
            <a:br>
              <a:rPr lang="en-JM" dirty="0"/>
            </a:br>
            <a:endParaRPr lang="en-JM" dirty="0"/>
          </a:p>
        </p:txBody>
      </p:sp>
      <p:sp>
        <p:nvSpPr>
          <p:cNvPr id="3" name="Content Placeholder 2"/>
          <p:cNvSpPr>
            <a:spLocks noGrp="1"/>
          </p:cNvSpPr>
          <p:nvPr>
            <p:ph idx="1"/>
          </p:nvPr>
        </p:nvSpPr>
        <p:spPr/>
        <p:txBody>
          <a:bodyPr/>
          <a:lstStyle/>
          <a:p>
            <a:pPr lvl="0"/>
            <a:r>
              <a:rPr lang="en-JM" dirty="0"/>
              <a:t>Fortinet Firewall</a:t>
            </a:r>
          </a:p>
          <a:p>
            <a:pPr lvl="0"/>
            <a:r>
              <a:rPr lang="en-JM" dirty="0"/>
              <a:t>Bitdefender Antivirus</a:t>
            </a:r>
          </a:p>
          <a:p>
            <a:pPr lvl="0"/>
            <a:r>
              <a:rPr lang="en-JM" dirty="0" smtClean="0"/>
              <a:t>Solar Winds </a:t>
            </a:r>
            <a:r>
              <a:rPr lang="en-JM" dirty="0"/>
              <a:t>network monitoring tool</a:t>
            </a:r>
          </a:p>
          <a:p>
            <a:pPr lvl="0"/>
            <a:r>
              <a:rPr lang="en-JM" dirty="0"/>
              <a:t>Security guards </a:t>
            </a:r>
          </a:p>
          <a:p>
            <a:pPr lvl="0"/>
            <a:r>
              <a:rPr lang="en-JM" dirty="0"/>
              <a:t>Proper fencing </a:t>
            </a:r>
          </a:p>
          <a:p>
            <a:pPr lvl="0"/>
            <a:r>
              <a:rPr lang="en-JM" dirty="0"/>
              <a:t>Security </a:t>
            </a:r>
            <a:r>
              <a:rPr lang="en-JM" dirty="0" smtClean="0"/>
              <a:t>camera ( USD </a:t>
            </a:r>
            <a:r>
              <a:rPr lang="en-JM" dirty="0"/>
              <a:t>$</a:t>
            </a:r>
            <a:r>
              <a:rPr lang="en-JM" dirty="0" smtClean="0"/>
              <a:t>339.99</a:t>
            </a:r>
            <a:r>
              <a:rPr lang="en-JM" dirty="0"/>
              <a:t> </a:t>
            </a:r>
            <a:r>
              <a:rPr lang="en-JM" dirty="0" smtClean="0"/>
              <a:t>)</a:t>
            </a:r>
            <a:endParaRPr lang="en-JM" dirty="0"/>
          </a:p>
          <a:p>
            <a:endParaRPr lang="en-JM" dirty="0"/>
          </a:p>
        </p:txBody>
      </p:sp>
    </p:spTree>
    <p:extLst>
      <p:ext uri="{BB962C8B-B14F-4D97-AF65-F5344CB8AC3E}">
        <p14:creationId xmlns:p14="http://schemas.microsoft.com/office/powerpoint/2010/main" val="1423949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err="1"/>
              <a:t>IoT</a:t>
            </a:r>
            <a:r>
              <a:rPr lang="en-JM" dirty="0"/>
              <a:t> Devices</a:t>
            </a:r>
            <a:endParaRPr lang="en-JM" dirty="0"/>
          </a:p>
        </p:txBody>
      </p:sp>
      <p:sp>
        <p:nvSpPr>
          <p:cNvPr id="3" name="Content Placeholder 2"/>
          <p:cNvSpPr>
            <a:spLocks noGrp="1"/>
          </p:cNvSpPr>
          <p:nvPr>
            <p:ph idx="1"/>
          </p:nvPr>
        </p:nvSpPr>
        <p:spPr/>
        <p:txBody>
          <a:bodyPr/>
          <a:lstStyle/>
          <a:p>
            <a:pPr lvl="0"/>
            <a:r>
              <a:rPr lang="en-JM" dirty="0"/>
              <a:t>Smart Locks for secure access control to classrooms and other areas</a:t>
            </a:r>
          </a:p>
          <a:p>
            <a:pPr lvl="0"/>
            <a:r>
              <a:rPr lang="en-JM" dirty="0"/>
              <a:t>Temperature and Humidity Sensors to monitor and regulate HVAC systems</a:t>
            </a:r>
          </a:p>
          <a:p>
            <a:pPr lvl="0"/>
            <a:r>
              <a:rPr lang="en-JM" dirty="0"/>
              <a:t>Security Cameras for monitoring and surveillance of the school premises</a:t>
            </a:r>
          </a:p>
          <a:p>
            <a:r>
              <a:rPr lang="en-JM" dirty="0"/>
              <a:t>Energy management systems to prevent overuse and waste of electricity such as smart bulbs, thermostats and sensors. A few examples are Siemens </a:t>
            </a:r>
            <a:r>
              <a:rPr lang="en-JM" dirty="0" err="1"/>
              <a:t>EnergyIP</a:t>
            </a:r>
            <a:r>
              <a:rPr lang="en-JM" dirty="0"/>
              <a:t>, an energy </a:t>
            </a:r>
            <a:endParaRPr lang="en-JM" dirty="0" smtClean="0"/>
          </a:p>
          <a:p>
            <a:r>
              <a:rPr lang="en-JM" dirty="0"/>
              <a:t>management system that provides real timer monitoring to energy usage and optimizes grid usage as well as the Nest Thermostat which is a smart thermometer</a:t>
            </a:r>
            <a:endParaRPr lang="en-JM" dirty="0"/>
          </a:p>
        </p:txBody>
      </p:sp>
    </p:spTree>
    <p:extLst>
      <p:ext uri="{BB962C8B-B14F-4D97-AF65-F5344CB8AC3E}">
        <p14:creationId xmlns:p14="http://schemas.microsoft.com/office/powerpoint/2010/main" val="1839545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655" y="969818"/>
            <a:ext cx="7047345" cy="1574149"/>
          </a:xfrm>
          <a:prstGeom prst="rect">
            <a:avLst/>
          </a:prstGeom>
        </p:spPr>
        <p:txBody>
          <a:bodyPr wrap="square">
            <a:spAutoFit/>
          </a:bodyPr>
          <a:lstStyle/>
          <a:p>
            <a:pPr>
              <a:lnSpc>
                <a:spcPct val="107000"/>
              </a:lnSpc>
              <a:spcAft>
                <a:spcPts val="800"/>
              </a:spcAft>
            </a:pPr>
            <a:r>
              <a:rPr lang="en-JM" kern="100" dirty="0">
                <a:latin typeface="Calibri" panose="020F0502020204030204" pitchFamily="34" charset="0"/>
                <a:ea typeface="Calibri" panose="020F0502020204030204" pitchFamily="34" charset="0"/>
                <a:cs typeface="Times New Roman" panose="02020603050405020304" pitchFamily="18" charset="0"/>
              </a:rPr>
              <a:t>This infrastructure provides a secure and scalable platform for digital learning in the school, with devices and </a:t>
            </a:r>
            <a:r>
              <a:rPr lang="en-JM" kern="100" dirty="0" err="1">
                <a:latin typeface="Calibri" panose="020F0502020204030204" pitchFamily="34" charset="0"/>
                <a:ea typeface="Calibri" panose="020F0502020204030204" pitchFamily="34" charset="0"/>
                <a:cs typeface="Times New Roman" panose="02020603050405020304" pitchFamily="18" charset="0"/>
              </a:rPr>
              <a:t>IoTs</a:t>
            </a:r>
            <a:r>
              <a:rPr lang="en-JM" kern="100" dirty="0">
                <a:latin typeface="Calibri" panose="020F0502020204030204" pitchFamily="34" charset="0"/>
                <a:ea typeface="Calibri" panose="020F0502020204030204" pitchFamily="34" charset="0"/>
                <a:cs typeface="Times New Roman" panose="02020603050405020304" pitchFamily="18" charset="0"/>
              </a:rPr>
              <a:t> that enhance the educational experience for students and teachers alike. Of course, the specific devices and </a:t>
            </a:r>
            <a:r>
              <a:rPr lang="en-JM" kern="100" dirty="0" err="1">
                <a:latin typeface="Calibri" panose="020F0502020204030204" pitchFamily="34" charset="0"/>
                <a:ea typeface="Calibri" panose="020F0502020204030204" pitchFamily="34" charset="0"/>
                <a:cs typeface="Times New Roman" panose="02020603050405020304" pitchFamily="18" charset="0"/>
              </a:rPr>
              <a:t>IoTs</a:t>
            </a:r>
            <a:r>
              <a:rPr lang="en-JM" kern="100" dirty="0">
                <a:latin typeface="Calibri" panose="020F0502020204030204" pitchFamily="34" charset="0"/>
                <a:ea typeface="Calibri" panose="020F0502020204030204" pitchFamily="34" charset="0"/>
                <a:cs typeface="Times New Roman" panose="02020603050405020304" pitchFamily="18" charset="0"/>
              </a:rPr>
              <a:t> used will depend on the school's budget, preferences, and existing infrastructure.</a:t>
            </a:r>
          </a:p>
        </p:txBody>
      </p:sp>
    </p:spTree>
    <p:extLst>
      <p:ext uri="{BB962C8B-B14F-4D97-AF65-F5344CB8AC3E}">
        <p14:creationId xmlns:p14="http://schemas.microsoft.com/office/powerpoint/2010/main" val="327072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introduction of Digital Infrastructure</a:t>
            </a:r>
            <a:endParaRPr lang="en-JM" dirty="0"/>
          </a:p>
        </p:txBody>
      </p:sp>
      <p:sp>
        <p:nvSpPr>
          <p:cNvPr id="3" name="Content Placeholder 2"/>
          <p:cNvSpPr>
            <a:spLocks noGrp="1"/>
          </p:cNvSpPr>
          <p:nvPr>
            <p:ph idx="1"/>
          </p:nvPr>
        </p:nvSpPr>
        <p:spPr/>
        <p:txBody>
          <a:bodyPr/>
          <a:lstStyle/>
          <a:p>
            <a:r>
              <a:rPr lang="en-US" dirty="0" smtClean="0">
                <a:solidFill>
                  <a:schemeClr val="tx1"/>
                </a:solidFill>
              </a:rPr>
              <a:t>A digital infrastructure</a:t>
            </a:r>
            <a:r>
              <a:rPr lang="en-US" dirty="0">
                <a:solidFill>
                  <a:schemeClr val="tx1"/>
                </a:solidFill>
              </a:rPr>
              <a:t>s </a:t>
            </a:r>
            <a:r>
              <a:rPr lang="en-US" dirty="0" smtClean="0">
                <a:solidFill>
                  <a:schemeClr val="tx1"/>
                </a:solidFill>
              </a:rPr>
              <a:t>is a </a:t>
            </a:r>
            <a:r>
              <a:rPr lang="en-US" dirty="0">
                <a:solidFill>
                  <a:schemeClr val="tx1"/>
                </a:solidFill>
              </a:rPr>
              <a:t>primary source of competitive advantage. Digital infrastructure brings together and interconnects physical and virtual technologies such as compute, storage, network, applications, and IaaS, PaaS and SaaS platforms to build the foundation for a company’s digital operations. Businesses use this foundation to re-architect their services for global digital delivery and to access the ecosystems and capabilities they need to rapidly build products and services and deliver them at scale</a:t>
            </a:r>
            <a:r>
              <a:rPr lang="en-US" dirty="0"/>
              <a:t>.</a:t>
            </a:r>
            <a:r>
              <a:rPr lang="en-US" dirty="0" smtClean="0"/>
              <a:t>  </a:t>
            </a:r>
            <a:endParaRPr lang="en-JM" dirty="0"/>
          </a:p>
        </p:txBody>
      </p:sp>
    </p:spTree>
    <p:extLst>
      <p:ext uri="{BB962C8B-B14F-4D97-AF65-F5344CB8AC3E}">
        <p14:creationId xmlns:p14="http://schemas.microsoft.com/office/powerpoint/2010/main" val="407000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digital </a:t>
            </a:r>
            <a:r>
              <a:rPr lang="en-US" dirty="0" err="1" smtClean="0"/>
              <a:t>infastructure</a:t>
            </a:r>
            <a:endParaRPr lang="en-JM" dirty="0"/>
          </a:p>
        </p:txBody>
      </p:sp>
      <p:sp>
        <p:nvSpPr>
          <p:cNvPr id="3" name="Content Placeholder 2"/>
          <p:cNvSpPr>
            <a:spLocks noGrp="1"/>
          </p:cNvSpPr>
          <p:nvPr>
            <p:ph idx="1"/>
          </p:nvPr>
        </p:nvSpPr>
        <p:spPr/>
        <p:txBody>
          <a:bodyPr/>
          <a:lstStyle/>
          <a:p>
            <a:r>
              <a:rPr lang="en-US" dirty="0" smtClean="0"/>
              <a:t>It provides </a:t>
            </a:r>
            <a:r>
              <a:rPr lang="en-US" dirty="0"/>
              <a:t>sustainable digital infrastructure and digital platform modernization in order to help your company become smarter and enable you to provide high quality experiences to keep up with customer demands and employee productivity. Consumers are increasingly hyper-connected and focused on using the latest technologies to conduct their personal business. If your company can’t keep up with consumer demand, there will be someone else who steps in to fill that gap.</a:t>
            </a:r>
            <a:endParaRPr lang="en-JM" dirty="0"/>
          </a:p>
        </p:txBody>
      </p:sp>
    </p:spTree>
    <p:extLst>
      <p:ext uri="{BB962C8B-B14F-4D97-AF65-F5344CB8AC3E}">
        <p14:creationId xmlns:p14="http://schemas.microsoft.com/office/powerpoint/2010/main" val="168105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964" y="665018"/>
            <a:ext cx="7269018" cy="2031325"/>
          </a:xfrm>
          <a:prstGeom prst="rect">
            <a:avLst/>
          </a:prstGeom>
        </p:spPr>
        <p:txBody>
          <a:bodyPr wrap="square">
            <a:spAutoFit/>
          </a:bodyPr>
          <a:lstStyle/>
          <a:p>
            <a:r>
              <a:rPr lang="en-US" dirty="0">
                <a:solidFill>
                  <a:srgbClr val="272727"/>
                </a:solidFill>
                <a:latin typeface="Inter"/>
              </a:rPr>
              <a:t> </a:t>
            </a:r>
            <a:r>
              <a:rPr lang="en-US" dirty="0" smtClean="0">
                <a:latin typeface="Inter"/>
              </a:rPr>
              <a:t>it allows to connect and share its relevant data </a:t>
            </a:r>
            <a:r>
              <a:rPr lang="en-US" dirty="0" smtClean="0">
                <a:solidFill>
                  <a:srgbClr val="272727"/>
                </a:solidFill>
                <a:latin typeface="Inter"/>
              </a:rPr>
              <a:t>through </a:t>
            </a:r>
            <a:r>
              <a:rPr lang="en-US" dirty="0">
                <a:solidFill>
                  <a:srgbClr val="272727"/>
                </a:solidFill>
                <a:latin typeface="Inter"/>
              </a:rPr>
              <a:t>responsive digital platforms and mobile apps, can create an improved user experience for your customers and employees. This allows you to increase engagement and market more effectively at every touchpoint of your company. Our approach to integration planning and your digital infrastructure will help you stay up-to-date with the latest and greatest in technology innovation.</a:t>
            </a:r>
            <a:endParaRPr lang="en-JM" dirty="0"/>
          </a:p>
        </p:txBody>
      </p:sp>
    </p:spTree>
    <p:extLst>
      <p:ext uri="{BB962C8B-B14F-4D97-AF65-F5344CB8AC3E}">
        <p14:creationId xmlns:p14="http://schemas.microsoft.com/office/powerpoint/2010/main" val="354460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3055" y="1108364"/>
            <a:ext cx="6640945" cy="2031325"/>
          </a:xfrm>
          <a:prstGeom prst="rect">
            <a:avLst/>
          </a:prstGeom>
        </p:spPr>
        <p:txBody>
          <a:bodyPr wrap="square">
            <a:spAutoFit/>
          </a:bodyPr>
          <a:lstStyle/>
          <a:p>
            <a:r>
              <a:rPr lang="en-US" dirty="0" smtClean="0">
                <a:latin typeface="Inter"/>
              </a:rPr>
              <a:t>By creating a solid digital infrastructure</a:t>
            </a:r>
            <a:r>
              <a:rPr lang="en-US" dirty="0">
                <a:solidFill>
                  <a:srgbClr val="272727"/>
                </a:solidFill>
                <a:latin typeface="Inter"/>
              </a:rPr>
              <a:t> and developing world-class integrated platforms connecting all your different departments and services, you will be able to market to new customers more effectively, provide a more productive and engaging employee experience, and provide excellent service to those partners and stakeholders who have been with you for a long time.</a:t>
            </a:r>
            <a:endParaRPr lang="en-JM" dirty="0"/>
          </a:p>
        </p:txBody>
      </p:sp>
    </p:spTree>
    <p:extLst>
      <p:ext uri="{BB962C8B-B14F-4D97-AF65-F5344CB8AC3E}">
        <p14:creationId xmlns:p14="http://schemas.microsoft.com/office/powerpoint/2010/main" val="236610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other functions in digital </a:t>
            </a:r>
            <a:r>
              <a:rPr lang="en-US" dirty="0" err="1" smtClean="0"/>
              <a:t>infastructure</a:t>
            </a:r>
            <a:endParaRPr lang="en-JM" dirty="0"/>
          </a:p>
        </p:txBody>
      </p:sp>
      <p:sp>
        <p:nvSpPr>
          <p:cNvPr id="3" name="Content Placeholder 2"/>
          <p:cNvSpPr>
            <a:spLocks noGrp="1"/>
          </p:cNvSpPr>
          <p:nvPr>
            <p:ph idx="1"/>
          </p:nvPr>
        </p:nvSpPr>
        <p:spPr/>
        <p:txBody>
          <a:bodyPr/>
          <a:lstStyle/>
          <a:p>
            <a:pPr fontAlgn="base"/>
            <a:r>
              <a:rPr lang="en-JM" dirty="0"/>
              <a:t>Internet backbone, broadband</a:t>
            </a:r>
          </a:p>
          <a:p>
            <a:pPr fontAlgn="base"/>
            <a:r>
              <a:rPr lang="en-JM" dirty="0"/>
              <a:t>Mobile telecom and digital communication suites, including applications</a:t>
            </a:r>
          </a:p>
          <a:p>
            <a:pPr fontAlgn="base"/>
            <a:r>
              <a:rPr lang="en-JM" dirty="0"/>
              <a:t>Data centers and networks</a:t>
            </a:r>
          </a:p>
          <a:p>
            <a:pPr fontAlgn="base"/>
            <a:r>
              <a:rPr lang="en-JM" dirty="0"/>
              <a:t>Enterprise portals, platforms, systems, and software</a:t>
            </a:r>
          </a:p>
          <a:p>
            <a:pPr fontAlgn="base"/>
            <a:r>
              <a:rPr lang="en-JM" dirty="0"/>
              <a:t>Cloud services and software</a:t>
            </a:r>
          </a:p>
          <a:p>
            <a:pPr fontAlgn="base"/>
            <a:r>
              <a:rPr lang="en-JM" dirty="0"/>
              <a:t>Operational security, user identity and data encryption</a:t>
            </a:r>
          </a:p>
          <a:p>
            <a:pPr fontAlgn="base"/>
            <a:r>
              <a:rPr lang="en-JM" dirty="0"/>
              <a:t>APIs and integrations</a:t>
            </a:r>
          </a:p>
          <a:p>
            <a:pPr marL="0" indent="0">
              <a:buNone/>
            </a:pPr>
            <a:endParaRPr lang="en-JM" dirty="0"/>
          </a:p>
        </p:txBody>
      </p:sp>
    </p:spTree>
    <p:extLst>
      <p:ext uri="{BB962C8B-B14F-4D97-AF65-F5344CB8AC3E}">
        <p14:creationId xmlns:p14="http://schemas.microsoft.com/office/powerpoint/2010/main" val="312958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5418" y="979055"/>
            <a:ext cx="7112000" cy="1477328"/>
          </a:xfrm>
          <a:prstGeom prst="rect">
            <a:avLst/>
          </a:prstGeom>
        </p:spPr>
        <p:txBody>
          <a:bodyPr wrap="square">
            <a:spAutoFit/>
          </a:bodyPr>
          <a:lstStyle/>
          <a:p>
            <a:r>
              <a:rPr lang="en-US" dirty="0" smtClean="0">
                <a:solidFill>
                  <a:srgbClr val="272727"/>
                </a:solidFill>
                <a:latin typeface="Inter"/>
              </a:rPr>
              <a:t>Digital infrastructure </a:t>
            </a:r>
            <a:r>
              <a:rPr lang="en-US" dirty="0">
                <a:solidFill>
                  <a:srgbClr val="272727"/>
                </a:solidFill>
                <a:latin typeface="Inter"/>
              </a:rPr>
              <a:t>is not just building digital </a:t>
            </a:r>
            <a:r>
              <a:rPr lang="en-US" dirty="0" smtClean="0">
                <a:solidFill>
                  <a:srgbClr val="272727"/>
                </a:solidFill>
                <a:latin typeface="Inter"/>
              </a:rPr>
              <a:t>networks: </a:t>
            </a:r>
            <a:r>
              <a:rPr lang="en-US" dirty="0">
                <a:solidFill>
                  <a:srgbClr val="272727"/>
                </a:solidFill>
                <a:latin typeface="Inter"/>
              </a:rPr>
              <a:t>it is the process by which companies embed technologies across their businesses to drive fundamental change. The benefits? Increased efficiency, greater business agility, and, ultimately, the unlocking of new value for employees, customers, and shareholders. </a:t>
            </a:r>
            <a:endParaRPr lang="en-JM" dirty="0"/>
          </a:p>
        </p:txBody>
      </p:sp>
    </p:spTree>
    <p:extLst>
      <p:ext uri="{BB962C8B-B14F-4D97-AF65-F5344CB8AC3E}">
        <p14:creationId xmlns:p14="http://schemas.microsoft.com/office/powerpoint/2010/main" val="38815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46909" y="2077558"/>
            <a:ext cx="855287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7AB7"/>
              </a:solidFill>
              <a:effectLst/>
              <a:latin typeface="Roboto"/>
            </a:endParaRPr>
          </a:p>
        </p:txBody>
      </p:sp>
      <p:sp>
        <p:nvSpPr>
          <p:cNvPr id="3" name="AutoShape 2" descr="PDF">
            <a:hlinkClick r:id="rId2" tooltip="PDF Document"/>
          </p:cNvPr>
          <p:cNvSpPr>
            <a:spLocks noChangeAspect="1" noChangeArrowheads="1"/>
          </p:cNvSpPr>
          <p:nvPr/>
        </p:nvSpPr>
        <p:spPr bwMode="auto">
          <a:xfrm>
            <a:off x="2516908" y="1095395"/>
            <a:ext cx="5624946" cy="17186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t>Most communications are now being held online through various mediums like video conferencing, Audio calls, or online chats among the general public. Leaders are becoming digital leaders by holding official meetings over video conferencing.</a:t>
            </a:r>
            <a:endParaRPr lang="en-JM"/>
          </a:p>
        </p:txBody>
      </p:sp>
      <p:sp>
        <p:nvSpPr>
          <p:cNvPr id="4" name="Rectangle 3"/>
          <p:cNvSpPr/>
          <p:nvPr/>
        </p:nvSpPr>
        <p:spPr>
          <a:xfrm>
            <a:off x="27690618" y="1095395"/>
            <a:ext cx="7415357" cy="2462213"/>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Roboto"/>
              </a:rPr>
              <a:t>The use of Digital Infrastructure is one of many tools to help the City achieve its strategic goals and priorities. As the use of digital infrastructure to provide City services and manage assets evolves, how information is collected, used, managed and protected must also advance. The </a:t>
            </a:r>
            <a:r>
              <a:rPr lang="en-US" altLang="en-US" dirty="0">
                <a:solidFill>
                  <a:srgbClr val="337AB7"/>
                </a:solidFill>
                <a:latin typeface="Roboto"/>
                <a:hlinkClick r:id="rId2" tooltip="PDF Document"/>
              </a:rPr>
              <a:t>Digital Infrastructure Strategic Framework   </a:t>
            </a:r>
            <a:r>
              <a:rPr lang="en-US" altLang="en-US" sz="2800" dirty="0">
                <a:solidFill>
                  <a:srgbClr val="000000"/>
                </a:solidFill>
                <a:latin typeface="Roboto"/>
              </a:rPr>
              <a:t> </a:t>
            </a:r>
            <a:r>
              <a:rPr lang="en-US" altLang="en-US" dirty="0">
                <a:solidFill>
                  <a:srgbClr val="000000"/>
                </a:solidFill>
                <a:latin typeface="Roboto"/>
              </a:rPr>
              <a:t>(DISF), formerly known as the Digital Infrastructure Plan, will modernize and formalize the roles, functions and procedures within which digital infrastructure decisions at the City are made.</a:t>
            </a:r>
            <a:r>
              <a:rPr lang="en-US" altLang="en-US" sz="1000" dirty="0"/>
              <a:t> </a:t>
            </a:r>
            <a:endParaRPr lang="en-US" altLang="en-US" dirty="0">
              <a:solidFill>
                <a:srgbClr val="337AB7"/>
              </a:solidFill>
              <a:latin typeface="Roboto"/>
            </a:endParaRPr>
          </a:p>
        </p:txBody>
      </p:sp>
      <p:sp>
        <p:nvSpPr>
          <p:cNvPr id="5" name="Rectangle 4"/>
          <p:cNvSpPr/>
          <p:nvPr/>
        </p:nvSpPr>
        <p:spPr>
          <a:xfrm>
            <a:off x="2606008" y="457517"/>
            <a:ext cx="5446747" cy="369332"/>
          </a:xfrm>
          <a:prstGeom prst="rect">
            <a:avLst/>
          </a:prstGeom>
        </p:spPr>
        <p:txBody>
          <a:bodyPr wrap="none">
            <a:spAutoFit/>
          </a:bodyPr>
          <a:lstStyle/>
          <a:p>
            <a:pPr fontAlgn="base"/>
            <a:r>
              <a:rPr lang="en-US" b="1">
                <a:solidFill>
                  <a:srgbClr val="282828"/>
                </a:solidFill>
                <a:latin typeface="var(--h3-family)"/>
              </a:rPr>
              <a:t>A Platform for Communication and Connectivity</a:t>
            </a:r>
            <a:endParaRPr lang="en-US" b="1" i="0">
              <a:solidFill>
                <a:srgbClr val="282828"/>
              </a:solidFill>
              <a:effectLst/>
              <a:latin typeface="var(--h3-family)"/>
            </a:endParaRPr>
          </a:p>
        </p:txBody>
      </p:sp>
    </p:spTree>
    <p:extLst>
      <p:ext uri="{BB962C8B-B14F-4D97-AF65-F5344CB8AC3E}">
        <p14:creationId xmlns:p14="http://schemas.microsoft.com/office/powerpoint/2010/main" val="1160781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9570" y="519607"/>
            <a:ext cx="4442242" cy="369332"/>
          </a:xfrm>
          <a:prstGeom prst="rect">
            <a:avLst/>
          </a:prstGeom>
        </p:spPr>
        <p:txBody>
          <a:bodyPr wrap="none">
            <a:spAutoFit/>
          </a:bodyPr>
          <a:lstStyle/>
          <a:p>
            <a:pPr fontAlgn="base"/>
            <a:r>
              <a:rPr lang="en-US" b="1" dirty="0">
                <a:solidFill>
                  <a:srgbClr val="282828"/>
                </a:solidFill>
                <a:latin typeface="var(--h3-family)"/>
              </a:rPr>
              <a:t>Provide Education and Health services</a:t>
            </a:r>
            <a:endParaRPr lang="en-US" b="1" i="0" dirty="0">
              <a:solidFill>
                <a:srgbClr val="282828"/>
              </a:solidFill>
              <a:effectLst/>
              <a:latin typeface="var(--h3-family)"/>
            </a:endParaRPr>
          </a:p>
        </p:txBody>
      </p:sp>
      <p:sp>
        <p:nvSpPr>
          <p:cNvPr id="3" name="Rectangle 2"/>
          <p:cNvSpPr/>
          <p:nvPr/>
        </p:nvSpPr>
        <p:spPr>
          <a:xfrm>
            <a:off x="2521527" y="1230945"/>
            <a:ext cx="6096000" cy="1200329"/>
          </a:xfrm>
          <a:prstGeom prst="rect">
            <a:avLst/>
          </a:prstGeom>
        </p:spPr>
        <p:txBody>
          <a:bodyPr>
            <a:spAutoFit/>
          </a:bodyPr>
          <a:lstStyle/>
          <a:p>
            <a:r>
              <a:rPr lang="en-US" dirty="0">
                <a:solidFill>
                  <a:srgbClr val="282828"/>
                </a:solidFill>
                <a:latin typeface="Oxygen"/>
              </a:rPr>
              <a:t>New opportunities are being created daily for the hospitals and educational institutions where they are providing their services online sitting anywhere in the world. It has created partner ecosystems in these institutions.</a:t>
            </a:r>
            <a:endParaRPr lang="en-JM" dirty="0"/>
          </a:p>
        </p:txBody>
      </p:sp>
    </p:spTree>
    <p:extLst>
      <p:ext uri="{BB962C8B-B14F-4D97-AF65-F5344CB8AC3E}">
        <p14:creationId xmlns:p14="http://schemas.microsoft.com/office/powerpoint/2010/main" val="42131020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135</TotalTime>
  <Words>775</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Century Gothic</vt:lpstr>
      <vt:lpstr>Inter</vt:lpstr>
      <vt:lpstr>Oxygen</vt:lpstr>
      <vt:lpstr>Roboto</vt:lpstr>
      <vt:lpstr>Times New Roman</vt:lpstr>
      <vt:lpstr>var(--h3-family)</vt:lpstr>
      <vt:lpstr>Wingdings 3</vt:lpstr>
      <vt:lpstr>Wisp</vt:lpstr>
      <vt:lpstr>Digital Infastructure</vt:lpstr>
      <vt:lpstr>The introduction of Digital Infrastructure</vt:lpstr>
      <vt:lpstr>The importance of digital infastructure</vt:lpstr>
      <vt:lpstr>PowerPoint Presentation</vt:lpstr>
      <vt:lpstr>PowerPoint Presentation</vt:lpstr>
      <vt:lpstr>Examples of other functions in digital infastructure</vt:lpstr>
      <vt:lpstr>PowerPoint Presentation</vt:lpstr>
      <vt:lpstr>PowerPoint Presentation</vt:lpstr>
      <vt:lpstr>PowerPoint Presentation</vt:lpstr>
      <vt:lpstr>PowerPoint Presentation</vt:lpstr>
      <vt:lpstr>List of Digital Infrastructure devices</vt:lpstr>
      <vt:lpstr>Computers and Mobile Devices: </vt:lpstr>
      <vt:lpstr>Educational Software and Tools: </vt:lpstr>
      <vt:lpstr>Cloud-Based Storage: </vt:lpstr>
      <vt:lpstr>Security Systems: </vt:lpstr>
      <vt:lpstr>IoT Devices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Infastructure</dc:title>
  <dc:creator>Trainee@student-heart-nta.org</dc:creator>
  <cp:lastModifiedBy>Trainee@student-heart-nta.org</cp:lastModifiedBy>
  <cp:revision>10</cp:revision>
  <dcterms:created xsi:type="dcterms:W3CDTF">2023-03-23T15:19:11Z</dcterms:created>
  <dcterms:modified xsi:type="dcterms:W3CDTF">2023-03-23T17:35:01Z</dcterms:modified>
</cp:coreProperties>
</file>