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338" r:id="rId2"/>
    <p:sldId id="335" r:id="rId3"/>
    <p:sldId id="450" r:id="rId4"/>
    <p:sldId id="451" r:id="rId5"/>
    <p:sldId id="452" r:id="rId6"/>
    <p:sldId id="453" r:id="rId7"/>
    <p:sldId id="449" r:id="rId8"/>
    <p:sldId id="454" r:id="rId9"/>
    <p:sldId id="455" r:id="rId10"/>
    <p:sldId id="364" r:id="rId11"/>
    <p:sldId id="350" r:id="rId12"/>
    <p:sldId id="360" r:id="rId13"/>
    <p:sldId id="361" r:id="rId14"/>
    <p:sldId id="362" r:id="rId15"/>
    <p:sldId id="377" r:id="rId16"/>
    <p:sldId id="349" r:id="rId17"/>
    <p:sldId id="371" r:id="rId18"/>
    <p:sldId id="363" r:id="rId19"/>
    <p:sldId id="376" r:id="rId20"/>
    <p:sldId id="356" r:id="rId21"/>
    <p:sldId id="440" r:id="rId22"/>
    <p:sldId id="441" r:id="rId23"/>
    <p:sldId id="354" r:id="rId24"/>
    <p:sldId id="415" r:id="rId25"/>
    <p:sldId id="434" r:id="rId26"/>
    <p:sldId id="381" r:id="rId27"/>
    <p:sldId id="382" r:id="rId28"/>
    <p:sldId id="379" r:id="rId29"/>
    <p:sldId id="442" r:id="rId30"/>
    <p:sldId id="366" r:id="rId31"/>
    <p:sldId id="365" r:id="rId32"/>
    <p:sldId id="438" r:id="rId33"/>
    <p:sldId id="439" r:id="rId34"/>
    <p:sldId id="348" r:id="rId35"/>
    <p:sldId id="372" r:id="rId36"/>
    <p:sldId id="369" r:id="rId37"/>
    <p:sldId id="446" r:id="rId38"/>
    <p:sldId id="437" r:id="rId39"/>
    <p:sldId id="443" r:id="rId40"/>
    <p:sldId id="445" r:id="rId41"/>
    <p:sldId id="456" r:id="rId42"/>
    <p:sldId id="457" r:id="rId43"/>
    <p:sldId id="444" r:id="rId44"/>
    <p:sldId id="370" r:id="rId45"/>
    <p:sldId id="334" r:id="rId46"/>
    <p:sldId id="403" r:id="rId47"/>
  </p:sldIdLst>
  <p:sldSz cx="9144000" cy="6858000" type="screen4x3"/>
  <p:notesSz cx="6881813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335"/>
          </p14:sldIdLst>
        </p14:section>
        <p14:section name="The HTTP Protocol" id="{54F51BD7-9AD2-4B8E-8AA5-A47EB3FBBA1A}">
          <p14:sldIdLst>
            <p14:sldId id="450"/>
            <p14:sldId id="451"/>
            <p14:sldId id="452"/>
            <p14:sldId id="453"/>
            <p14:sldId id="449"/>
            <p14:sldId id="454"/>
            <p14:sldId id="455"/>
          </p14:sldIdLst>
        </p14:section>
        <p14:section name="The MVC Design Pattern" id="{8CF34BE0-F434-4137-A7FF-4BA785BCEE54}">
          <p14:sldIdLst>
            <p14:sldId id="364"/>
            <p14:sldId id="350"/>
            <p14:sldId id="360"/>
            <p14:sldId id="361"/>
            <p14:sldId id="362"/>
            <p14:sldId id="377"/>
            <p14:sldId id="349"/>
            <p14:sldId id="371"/>
          </p14:sldIdLst>
        </p14:section>
        <p14:section name="ASP.NET MVC" id="{110850A9-C3B2-493A-8735-BCF19E5CC402}">
          <p14:sldIdLst>
            <p14:sldId id="363"/>
            <p14:sldId id="376"/>
            <p14:sldId id="356"/>
            <p14:sldId id="440"/>
            <p14:sldId id="441"/>
            <p14:sldId id="354"/>
            <p14:sldId id="415"/>
            <p14:sldId id="434"/>
            <p14:sldId id="381"/>
            <p14:sldId id="382"/>
            <p14:sldId id="379"/>
            <p14:sldId id="442"/>
            <p14:sldId id="366"/>
          </p14:sldIdLst>
        </p14:section>
        <p14:section name="Creating ASP.NET MVC Project" id="{C1D15716-48AA-499B-9313-0183838F7B1E}">
          <p14:sldIdLst>
            <p14:sldId id="365"/>
            <p14:sldId id="438"/>
            <p14:sldId id="439"/>
            <p14:sldId id="348"/>
            <p14:sldId id="372"/>
            <p14:sldId id="369"/>
          </p14:sldIdLst>
        </p14:section>
        <p14:section name="Glimpse" id="{4A66DA90-D85C-4A0A-9907-1C26D4F851A0}">
          <p14:sldIdLst>
            <p14:sldId id="446"/>
            <p14:sldId id="437"/>
            <p14:sldId id="443"/>
            <p14:sldId id="445"/>
            <p14:sldId id="456"/>
            <p14:sldId id="457"/>
            <p14:sldId id="444"/>
          </p14:sldIdLst>
        </p14:section>
        <p14:section name="Summary and Questions" id="{5346AD75-CFEF-4826-8EDA-D95E01706B79}">
          <p14:sldIdLst>
            <p14:sldId id="370"/>
            <p14:sldId id="334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130" d="100"/>
          <a:sy n="130" d="100"/>
        </p:scale>
        <p:origin x="78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981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3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19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spnet.uservoice.com/forums/41201-asp-net-mvc" TargetMode="External"/><Relationship Id="rId2" Type="http://schemas.openxmlformats.org/officeDocument/2006/relationships/hyperlink" Target="http://aspnetwebstack.codeplex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spnet/Mvc" TargetMode="External"/><Relationship Id="rId4" Type="http://schemas.openxmlformats.org/officeDocument/2006/relationships/hyperlink" Target="https://github.com/aspn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impse/glimp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localhost:port/Glimpse.ax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MVC </a:t>
            </a:r>
            <a:r>
              <a:rPr lang="en-US" dirty="0" smtClean="0"/>
              <a:t>Design Pattern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3" y="2667000"/>
            <a:ext cx="3375687" cy="2849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2590800"/>
            <a:ext cx="4706966" cy="3063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MVC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Model–view–controller (MVC) is a software architecture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Originally </a:t>
            </a:r>
            <a:r>
              <a:rPr lang="en-US" dirty="0"/>
              <a:t>formulated in the late </a:t>
            </a:r>
            <a:r>
              <a:rPr lang="en-US" dirty="0" smtClean="0"/>
              <a:t>1970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err="1"/>
              <a:t>Trygve</a:t>
            </a:r>
            <a:r>
              <a:rPr lang="en-US" dirty="0"/>
              <a:t> </a:t>
            </a:r>
            <a:r>
              <a:rPr lang="en-US" dirty="0" err="1"/>
              <a:t>Reenskaug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part of the </a:t>
            </a:r>
            <a:r>
              <a:rPr lang="en-US" dirty="0" smtClean="0"/>
              <a:t>Smalltalk</a:t>
            </a:r>
          </a:p>
          <a:p>
            <a:r>
              <a:rPr lang="en-US" dirty="0" smtClean="0"/>
              <a:t>Code </a:t>
            </a:r>
            <a:r>
              <a:rPr lang="en-US" dirty="0"/>
              <a:t>reusability and separation of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Originally </a:t>
            </a:r>
            <a:r>
              <a:rPr lang="en-US" dirty="0"/>
              <a:t>developed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desktop, then adapted</a:t>
            </a:r>
            <a:br>
              <a:rPr lang="en-US" dirty="0" smtClean="0"/>
            </a:br>
            <a:r>
              <a:rPr lang="en-US" dirty="0" smtClean="0"/>
              <a:t>for internet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86200"/>
            <a:ext cx="2842287" cy="2398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classes that describes the data </a:t>
            </a:r>
            <a:r>
              <a:rPr lang="en-US" dirty="0" smtClean="0"/>
              <a:t>we are </a:t>
            </a:r>
            <a:r>
              <a:rPr lang="en-US" dirty="0"/>
              <a:t>working with as well as the business</a:t>
            </a:r>
          </a:p>
          <a:p>
            <a:r>
              <a:rPr lang="en-US" dirty="0" smtClean="0"/>
              <a:t>Rules </a:t>
            </a:r>
            <a:r>
              <a:rPr lang="en-US" dirty="0"/>
              <a:t>for how the data can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changed and manipulated</a:t>
            </a:r>
          </a:p>
          <a:p>
            <a:r>
              <a:rPr lang="en-US" dirty="0" smtClean="0"/>
              <a:t>May contain data validation rules</a:t>
            </a:r>
          </a:p>
          <a:p>
            <a:r>
              <a:rPr lang="en-US" dirty="0" smtClean="0"/>
              <a:t>Often </a:t>
            </a:r>
            <a:r>
              <a:rPr lang="en-US" dirty="0"/>
              <a:t>encapsulate data stored in a database as well as code used </a:t>
            </a:r>
            <a:r>
              <a:rPr lang="en-US" dirty="0" smtClean="0"/>
              <a:t>to manipulate the data</a:t>
            </a:r>
          </a:p>
          <a:p>
            <a:r>
              <a:rPr lang="en-US" dirty="0" smtClean="0"/>
              <a:t>Most </a:t>
            </a:r>
            <a:r>
              <a:rPr lang="en-US" dirty="0"/>
              <a:t>likely </a:t>
            </a:r>
            <a:r>
              <a:rPr lang="en-US" dirty="0" smtClean="0"/>
              <a:t>a Data </a:t>
            </a:r>
            <a:r>
              <a:rPr lang="en-US" dirty="0"/>
              <a:t>Access Layer of some </a:t>
            </a:r>
            <a:r>
              <a:rPr lang="en-US" dirty="0" smtClean="0"/>
              <a:t>kind</a:t>
            </a:r>
          </a:p>
          <a:p>
            <a:r>
              <a:rPr lang="en-US" dirty="0"/>
              <a:t>Apart from giving the data objects, it doesn't have significance in the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how the application’s user interface (UI) will be </a:t>
            </a:r>
            <a:r>
              <a:rPr lang="en-US" dirty="0" smtClean="0"/>
              <a:t>displayed</a:t>
            </a:r>
          </a:p>
          <a:p>
            <a:r>
              <a:rPr lang="en-US" dirty="0" smtClean="0"/>
              <a:t>May </a:t>
            </a:r>
            <a:r>
              <a:rPr lang="en-US" dirty="0"/>
              <a:t>support master views (layouts) and sub-views (partial views or controls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Web: Template </a:t>
            </a:r>
            <a:r>
              <a:rPr lang="en-US" dirty="0"/>
              <a:t>to dynamically generate </a:t>
            </a:r>
            <a:r>
              <a:rPr lang="en-US" dirty="0" smtClean="0"/>
              <a:t>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036" y="3962400"/>
            <a:ext cx="4161928" cy="25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The core MVC component</a:t>
            </a:r>
          </a:p>
          <a:p>
            <a:r>
              <a:rPr lang="en-US" dirty="0" smtClean="0"/>
              <a:t>Process the requests with the help of views and models</a:t>
            </a:r>
          </a:p>
          <a:p>
            <a:r>
              <a:rPr lang="en-US" dirty="0"/>
              <a:t>A set of classes that </a:t>
            </a:r>
            <a:r>
              <a:rPr lang="en-US" dirty="0" smtClean="0"/>
              <a:t>handles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 </a:t>
            </a:r>
            <a:r>
              <a:rPr lang="en-US" dirty="0"/>
              <a:t>from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Overall application flow</a:t>
            </a:r>
          </a:p>
          <a:p>
            <a:pPr lvl="1"/>
            <a:r>
              <a:rPr lang="en-US" dirty="0" smtClean="0"/>
              <a:t>Application-specific </a:t>
            </a:r>
            <a:r>
              <a:rPr lang="en-US" dirty="0"/>
              <a:t>logic</a:t>
            </a:r>
          </a:p>
          <a:p>
            <a:r>
              <a:rPr lang="en-US" dirty="0" smtClean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17" y="2897664"/>
            <a:ext cx="2411083" cy="1606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02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Incoming request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routed</a:t>
            </a:r>
            <a:r>
              <a:rPr lang="en-US" dirty="0"/>
              <a:t> to </a:t>
            </a:r>
            <a:r>
              <a:rPr lang="en-US" dirty="0" smtClean="0">
                <a:solidFill>
                  <a:srgbClr val="FF9933"/>
                </a:solidFill>
              </a:rPr>
              <a:t>Controller</a:t>
            </a:r>
          </a:p>
          <a:p>
            <a:pPr lvl="1"/>
            <a:r>
              <a:rPr lang="en-US" sz="3000" dirty="0" smtClean="0">
                <a:solidFill>
                  <a:srgbClr val="EBFFD2"/>
                </a:solidFill>
              </a:rPr>
              <a:t>For </a:t>
            </a:r>
            <a:r>
              <a:rPr lang="en-US" sz="3000" dirty="0">
                <a:solidFill>
                  <a:srgbClr val="EBFFD2"/>
                </a:solidFill>
              </a:rPr>
              <a:t>web: HTTP request</a:t>
            </a:r>
          </a:p>
          <a:p>
            <a:r>
              <a:rPr lang="en-US" dirty="0">
                <a:solidFill>
                  <a:srgbClr val="FF9933"/>
                </a:solidFill>
              </a:rPr>
              <a:t>Controller</a:t>
            </a:r>
            <a:r>
              <a:rPr lang="en-US" dirty="0"/>
              <a:t> processes request and creates presentation </a:t>
            </a:r>
            <a:r>
              <a:rPr lang="en-US" dirty="0" smtClean="0">
                <a:solidFill>
                  <a:srgbClr val="FF9933"/>
                </a:solidFill>
              </a:rPr>
              <a:t>Model</a:t>
            </a:r>
          </a:p>
          <a:p>
            <a:pPr lvl="1"/>
            <a:r>
              <a:rPr lang="en-US" sz="3000" dirty="0" smtClean="0">
                <a:solidFill>
                  <a:srgbClr val="EBFFD2"/>
                </a:solidFill>
              </a:rPr>
              <a:t>Controller </a:t>
            </a:r>
            <a:r>
              <a:rPr lang="en-US" sz="3000" dirty="0">
                <a:solidFill>
                  <a:srgbClr val="EBFFD2"/>
                </a:solidFill>
              </a:rPr>
              <a:t>also selects appropriate result (view)</a:t>
            </a:r>
          </a:p>
          <a:p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is passed to </a:t>
            </a:r>
            <a:r>
              <a:rPr lang="en-US" dirty="0">
                <a:solidFill>
                  <a:srgbClr val="FF9933"/>
                </a:solidFill>
              </a:rPr>
              <a:t>View</a:t>
            </a:r>
          </a:p>
          <a:p>
            <a:r>
              <a:rPr lang="en-US" dirty="0">
                <a:solidFill>
                  <a:srgbClr val="FF9933"/>
                </a:solidFill>
              </a:rPr>
              <a:t>View</a:t>
            </a:r>
            <a:r>
              <a:rPr lang="en-US" dirty="0"/>
              <a:t> transforms </a:t>
            </a:r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into appropriate output </a:t>
            </a:r>
            <a:r>
              <a:rPr lang="en-US" dirty="0" smtClean="0"/>
              <a:t>format (HTML)</a:t>
            </a:r>
            <a:endParaRPr lang="en-US" dirty="0">
              <a:solidFill>
                <a:srgbClr val="FF9933"/>
              </a:solidFill>
            </a:endParaRPr>
          </a:p>
          <a:p>
            <a:r>
              <a:rPr lang="en-US" dirty="0"/>
              <a:t>Response is </a:t>
            </a:r>
            <a:r>
              <a:rPr lang="en-US" dirty="0" smtClean="0"/>
              <a:t>rendered (HTTP Response)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 for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44070" y="1219200"/>
            <a:ext cx="2743200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/Some/Page/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4070" y="981654"/>
            <a:ext cx="2209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1400" y="1144925"/>
            <a:ext cx="3599330" cy="1217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controller (dispatcher)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800600" y="2438981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(data)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82420" y="5105399"/>
            <a:ext cx="242865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(render UI)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74407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407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1175600" y="3498803"/>
            <a:ext cx="800100" cy="13439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" y="4038600"/>
            <a:ext cx="29718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9500" y="2440820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Delegate request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58988" y="4267603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2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CakePHP</a:t>
            </a:r>
            <a:r>
              <a:rPr lang="en-US" dirty="0" smtClean="0"/>
              <a:t> (PHP)</a:t>
            </a:r>
          </a:p>
          <a:p>
            <a:r>
              <a:rPr lang="en-US" dirty="0" smtClean="0">
                <a:hlinkClick r:id="rId3"/>
              </a:rPr>
              <a:t>CodeIgniter</a:t>
            </a:r>
            <a:r>
              <a:rPr lang="en-US" dirty="0" smtClean="0"/>
              <a:t> (PHP)</a:t>
            </a:r>
          </a:p>
          <a:p>
            <a:r>
              <a:rPr lang="en-US" dirty="0" smtClean="0">
                <a:hlinkClick r:id="rId4"/>
              </a:rPr>
              <a:t>Spring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Perl: Catalyst</a:t>
            </a:r>
            <a:r>
              <a:rPr lang="en-US" dirty="0"/>
              <a:t>, </a:t>
            </a:r>
            <a:r>
              <a:rPr lang="en-US" dirty="0" smtClean="0"/>
              <a:t>Dancer</a:t>
            </a:r>
          </a:p>
          <a:p>
            <a:r>
              <a:rPr lang="en-US" dirty="0"/>
              <a:t>Python: </a:t>
            </a:r>
            <a:r>
              <a:rPr lang="en-US" dirty="0" smtClean="0">
                <a:hlinkClick r:id="rId5"/>
              </a:rPr>
              <a:t>Django</a:t>
            </a:r>
            <a:r>
              <a:rPr lang="en-US" dirty="0"/>
              <a:t>, </a:t>
            </a:r>
            <a:r>
              <a:rPr lang="en-US" dirty="0" smtClean="0"/>
              <a:t>Flask</a:t>
            </a:r>
            <a:r>
              <a:rPr lang="en-US" dirty="0"/>
              <a:t>, </a:t>
            </a:r>
            <a:r>
              <a:rPr lang="en-US" dirty="0" err="1"/>
              <a:t>Grok</a:t>
            </a:r>
            <a:endParaRPr lang="en-US" dirty="0"/>
          </a:p>
          <a:p>
            <a:r>
              <a:rPr lang="en-US" dirty="0"/>
              <a:t>Ruby: </a:t>
            </a:r>
            <a:r>
              <a:rPr lang="en-US" dirty="0">
                <a:hlinkClick r:id="rId6"/>
              </a:rPr>
              <a:t>Ruby on Rails</a:t>
            </a:r>
            <a:r>
              <a:rPr lang="en-US" dirty="0"/>
              <a:t>, Camping, </a:t>
            </a:r>
            <a:r>
              <a:rPr lang="en-US" dirty="0" smtClean="0"/>
              <a:t>Nitro, Sinatra</a:t>
            </a:r>
            <a:endParaRPr lang="en-US" dirty="0"/>
          </a:p>
          <a:p>
            <a:r>
              <a:rPr lang="en-US" dirty="0" smtClean="0"/>
              <a:t>JavaScript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AngularJS</a:t>
            </a:r>
            <a:r>
              <a:rPr lang="en-US" dirty="0"/>
              <a:t>, </a:t>
            </a:r>
            <a:r>
              <a:rPr lang="en-US" dirty="0" smtClean="0">
                <a:hlinkClick r:id="rId8"/>
              </a:rPr>
              <a:t>JavaScriptMVC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Spine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ASP.NET </a:t>
            </a:r>
            <a:r>
              <a:rPr lang="en-US" dirty="0">
                <a:hlinkClick r:id="rId10"/>
              </a:rPr>
              <a:t>MVC</a:t>
            </a:r>
            <a:r>
              <a:rPr lang="en-US" dirty="0"/>
              <a:t> (.NET Framework)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40" y="1219200"/>
            <a:ext cx="4922522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924800" cy="68580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026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15" y="1066800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971800"/>
            <a:ext cx="340995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857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82408" y="1310055"/>
            <a:ext cx="2431077" cy="1439607"/>
            <a:chOff x="6666900" y="1482970"/>
            <a:chExt cx="2431077" cy="1439607"/>
          </a:xfrm>
        </p:grpSpPr>
        <p:sp>
          <p:nvSpPr>
            <p:cNvPr id="29" name="Right Brace 28"/>
            <p:cNvSpPr/>
            <p:nvPr/>
          </p:nvSpPr>
          <p:spPr bwMode="auto">
            <a:xfrm>
              <a:off x="6666900" y="1482970"/>
              <a:ext cx="548640" cy="1439607"/>
            </a:xfrm>
            <a:prstGeom prst="rightBrace">
              <a:avLst>
                <a:gd name="adj1" fmla="val 8333"/>
                <a:gd name="adj2" fmla="val 50755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solidFill>
                  <a:srgbClr val="00B05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7194892" y="1971372"/>
              <a:ext cx="1903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>
                  <a:solidFill>
                    <a:schemeClr val="accent1"/>
                  </a:solidFill>
                </a:rPr>
                <a:t>Presentation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19926" y="3633720"/>
            <a:ext cx="1834203" cy="2673266"/>
            <a:chOff x="6666900" y="3675185"/>
            <a:chExt cx="1834203" cy="1770183"/>
          </a:xfrm>
        </p:grpSpPr>
        <p:sp>
          <p:nvSpPr>
            <p:cNvPr id="27" name="Right Brace 26"/>
            <p:cNvSpPr/>
            <p:nvPr/>
          </p:nvSpPr>
          <p:spPr bwMode="auto">
            <a:xfrm>
              <a:off x="6666900" y="3675185"/>
              <a:ext cx="548640" cy="1770183"/>
            </a:xfrm>
            <a:prstGeom prst="rightBrac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7173174" y="4329444"/>
              <a:ext cx="132792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</a:rPr>
                <a:t>Runtime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1579" y="1310055"/>
            <a:ext cx="2541559" cy="2324577"/>
            <a:chOff x="658841" y="1482970"/>
            <a:chExt cx="2541559" cy="2324577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58841" y="1482970"/>
              <a:ext cx="2541559" cy="1439607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 WebForms</a:t>
              </a:r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929621" y="2922577"/>
              <a:ext cx="504000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372297" y="1310055"/>
            <a:ext cx="2541559" cy="2324577"/>
            <a:chOff x="3439559" y="1482970"/>
            <a:chExt cx="2541559" cy="23245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3439559" y="1482970"/>
              <a:ext cx="2541559" cy="14396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MVC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4310047" y="2922577"/>
              <a:ext cx="400292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38200" y="3657599"/>
            <a:ext cx="4865659" cy="2649386"/>
            <a:chOff x="1920240" y="2873365"/>
            <a:chExt cx="4373880" cy="294007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920240" y="2873365"/>
              <a:ext cx="4373880" cy="29400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207264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Caching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30708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.NET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3322320" y="51581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Handlers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2042160" y="514287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Routes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07264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Pages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30708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Controls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41520" y="34969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Globalization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042160" y="459423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Profile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4541520" y="406083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Master Pages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541520" y="462471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Membership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322320" y="460947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Roles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541520" y="51733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Etc...</a:t>
              </a:r>
            </a:p>
          </p:txBody>
        </p:sp>
        <p:sp>
          <p:nvSpPr>
            <p:cNvPr id="46" name="TextBox 35"/>
            <p:cNvSpPr txBox="1"/>
            <p:nvPr/>
          </p:nvSpPr>
          <p:spPr>
            <a:xfrm>
              <a:off x="3448627" y="2924078"/>
              <a:ext cx="1317105" cy="51953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ASP.NET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3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 HTTP Protocol</a:t>
            </a:r>
            <a:endParaRPr lang="bg-BG" dirty="0" smtClean="0"/>
          </a:p>
          <a:p>
            <a:r>
              <a:rPr lang="en-US" dirty="0" smtClean="0"/>
              <a:t>The MVC </a:t>
            </a:r>
            <a:r>
              <a:rPr lang="en-US" dirty="0" smtClean="0"/>
              <a:t>Design Pattern</a:t>
            </a:r>
            <a:endParaRPr lang="en-US" dirty="0" smtClean="0"/>
          </a:p>
          <a:p>
            <a:pPr lvl="1"/>
            <a:r>
              <a:rPr lang="en-US" dirty="0" smtClean="0"/>
              <a:t>Model, View, Controller</a:t>
            </a:r>
          </a:p>
          <a:p>
            <a:pPr lvl="1"/>
            <a:r>
              <a:rPr lang="en-US" dirty="0"/>
              <a:t>The MVC Pattern for </a:t>
            </a:r>
            <a:r>
              <a:rPr lang="en-US" dirty="0" smtClean="0"/>
              <a:t>Web and Examples</a:t>
            </a:r>
          </a:p>
          <a:p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Comparison with </a:t>
            </a:r>
            <a:r>
              <a:rPr lang="en-US" dirty="0" smtClean="0"/>
              <a:t>Web Forms</a:t>
            </a:r>
            <a:endParaRPr lang="en-US" dirty="0" smtClean="0"/>
          </a:p>
          <a:p>
            <a:pPr lvl="1"/>
            <a:r>
              <a:rPr lang="en-US" dirty="0" smtClean="0"/>
              <a:t>ASP.NET MVC Advantages</a:t>
            </a:r>
          </a:p>
          <a:p>
            <a:r>
              <a:rPr lang="en-US" dirty="0" smtClean="0"/>
              <a:t>Creating first </a:t>
            </a:r>
            <a:r>
              <a:rPr lang="en-US" dirty="0"/>
              <a:t>ASP.NET MVC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Server Information with Glimpse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789387" y="3070923"/>
            <a:ext cx="3225906" cy="26882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ASP.NET Web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 </a:t>
            </a:r>
            <a:r>
              <a:rPr lang="en-US" dirty="0"/>
              <a:t>and mature, </a:t>
            </a:r>
            <a:r>
              <a:rPr lang="en-US" dirty="0" smtClean="0"/>
              <a:t>supported </a:t>
            </a:r>
            <a:r>
              <a:rPr lang="en-US" dirty="0"/>
              <a:t>by heaps of third party controls and tools</a:t>
            </a:r>
            <a:endParaRPr lang="en-US" dirty="0" smtClean="0"/>
          </a:p>
          <a:p>
            <a:r>
              <a:rPr lang="en-US" dirty="0" smtClean="0"/>
              <a:t>Event driven web development</a:t>
            </a:r>
          </a:p>
          <a:p>
            <a:r>
              <a:rPr lang="en-US" dirty="0" err="1"/>
              <a:t>Postbacks</a:t>
            </a:r>
            <a:endParaRPr lang="en-US" dirty="0"/>
          </a:p>
          <a:p>
            <a:r>
              <a:rPr lang="en-US" dirty="0" err="1" smtClean="0"/>
              <a:t>Viewstate</a:t>
            </a:r>
            <a:endParaRPr lang="en-US" dirty="0" smtClean="0"/>
          </a:p>
          <a:p>
            <a:r>
              <a:rPr lang="en-US" dirty="0" smtClean="0"/>
              <a:t>Less </a:t>
            </a:r>
            <a:r>
              <a:rPr lang="en-US" dirty="0"/>
              <a:t>control over the HTML</a:t>
            </a:r>
          </a:p>
          <a:p>
            <a:r>
              <a:rPr lang="en-US" dirty="0"/>
              <a:t>Hard to test</a:t>
            </a:r>
          </a:p>
          <a:p>
            <a:r>
              <a:rPr lang="en-US" dirty="0"/>
              <a:t>Rapid </a:t>
            </a:r>
            <a:r>
              <a:rPr lang="en-US" dirty="0" smtClean="0"/>
              <a:t>development</a:t>
            </a:r>
          </a:p>
        </p:txBody>
      </p:sp>
      <p:pic>
        <p:nvPicPr>
          <p:cNvPr id="1026" name="Picture 2" descr="https://twimg0-a.akamaihd.net/profile_images/2600136208/4zeimmsdyc58esq34wb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2971800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r>
              <a:rPr lang="en-US" dirty="0" smtClean="0"/>
              <a:t>Classic ASP introduced in late 1990's</a:t>
            </a:r>
          </a:p>
          <a:p>
            <a:r>
              <a:rPr lang="en-US" dirty="0" smtClean="0"/>
              <a:t>ASP.NET 1.0 – 2002 (Web Forms)</a:t>
            </a:r>
          </a:p>
          <a:p>
            <a:r>
              <a:rPr lang="en-US" dirty="0" smtClean="0"/>
              <a:t> ASP.NET 3.5 – 2008 (First version of MVC)</a:t>
            </a:r>
          </a:p>
          <a:p>
            <a:pPr lvl="1"/>
            <a:r>
              <a:rPr lang="en-US" dirty="0" smtClean="0"/>
              <a:t>Two more versions in next two years</a:t>
            </a:r>
          </a:p>
          <a:p>
            <a:r>
              <a:rPr lang="en-US" dirty="0" smtClean="0"/>
              <a:t>ASP.NET 4 – 2010 (VS 2010, MVC 2.0, Razor)</a:t>
            </a:r>
          </a:p>
          <a:p>
            <a:r>
              <a:rPr lang="en-US" dirty="0" smtClean="0"/>
              <a:t>ASP.NET 4.5 (First version of Web API, VS 2012)</a:t>
            </a:r>
          </a:p>
          <a:p>
            <a:r>
              <a:rPr lang="en-US" dirty="0" smtClean="0"/>
              <a:t>February 2013 – </a:t>
            </a:r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Autumn 2013 – VS 2013, One ASP.NET, MVC 5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– 2014, Roslyn, Platform </a:t>
            </a:r>
            <a:r>
              <a:rPr lang="en-US" dirty="0" err="1" smtClean="0"/>
              <a:t>ind.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947" y="823355"/>
            <a:ext cx="1459654" cy="853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6814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</a:p>
          <a:p>
            <a:pPr lvl="1"/>
            <a:r>
              <a:rPr lang="en-US" dirty="0" smtClean="0"/>
              <a:t>Component-based</a:t>
            </a:r>
          </a:p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Web Pages</a:t>
            </a:r>
          </a:p>
          <a:p>
            <a:pPr lvl="1"/>
            <a:r>
              <a:rPr lang="en-US" dirty="0"/>
              <a:t>Lightweight </a:t>
            </a:r>
            <a:r>
              <a:rPr lang="en-US" dirty="0" smtClean="0"/>
              <a:t>framework for dynamic content</a:t>
            </a:r>
          </a:p>
          <a:p>
            <a:r>
              <a:rPr lang="en-US" dirty="0" smtClean="0"/>
              <a:t>Web API</a:t>
            </a:r>
          </a:p>
          <a:p>
            <a:pPr lvl="1"/>
            <a:r>
              <a:rPr lang="en-US" dirty="0"/>
              <a:t>Framework for building </a:t>
            </a:r>
            <a:r>
              <a:rPr lang="en-US" dirty="0" err="1"/>
              <a:t>RESTful</a:t>
            </a:r>
            <a:r>
              <a:rPr lang="en-US" dirty="0"/>
              <a:t> Web </a:t>
            </a:r>
            <a:r>
              <a:rPr lang="en-US" dirty="0" smtClean="0"/>
              <a:t>services</a:t>
            </a:r>
          </a:p>
          <a:p>
            <a:r>
              <a:rPr lang="en-US" dirty="0" err="1" smtClean="0"/>
              <a:t>SignalR</a:t>
            </a:r>
            <a:endParaRPr lang="en-US" dirty="0" smtClean="0"/>
          </a:p>
          <a:p>
            <a:pPr lvl="1"/>
            <a:r>
              <a:rPr lang="en-US" dirty="0" smtClean="0"/>
              <a:t>Real-time client-server </a:t>
            </a:r>
            <a:r>
              <a:rPr lang="en-US" dirty="0"/>
              <a:t>communication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2" descr="All the parts of ASP.NET, all the subsystems are all part of the larger ASP.NET commun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-1256" r="-1"/>
          <a:stretch/>
        </p:blipFill>
        <p:spPr bwMode="auto">
          <a:xfrm>
            <a:off x="4267200" y="1143000"/>
            <a:ext cx="4460203" cy="1996889"/>
          </a:xfrm>
          <a:prstGeom prst="roundRect">
            <a:avLst>
              <a:gd name="adj" fmla="val 18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7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Runs on top of ASP.NET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Not a replacement for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Leverage the benefits of </a:t>
            </a:r>
            <a:r>
              <a:rPr lang="en-US" dirty="0" smtClean="0"/>
              <a:t>ASP.NET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Caching, modules, handlers, session state, …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Embrace the </a:t>
            </a:r>
            <a:r>
              <a:rPr lang="en-US" dirty="0" smtClean="0"/>
              <a:t>web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No illusions of state – no page lifecycle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User/SEO friendly </a:t>
            </a:r>
            <a:r>
              <a:rPr lang="en-US" sz="2800" dirty="0" smtClean="0"/>
              <a:t>URLs, </a:t>
            </a:r>
            <a:r>
              <a:rPr lang="en-US" sz="2800" dirty="0" smtClean="0"/>
              <a:t>clean HTML </a:t>
            </a:r>
            <a:r>
              <a:rPr lang="en-US" sz="2800" dirty="0" smtClean="0"/>
              <a:t>5, SPA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Adopt REST </a:t>
            </a:r>
            <a:r>
              <a:rPr lang="en-US" sz="2800" dirty="0" smtClean="0"/>
              <a:t>concepts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Uses MVC pattern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Conventions and </a:t>
            </a:r>
            <a:r>
              <a:rPr lang="en-US" sz="2800" dirty="0" smtClean="0"/>
              <a:t>Guidance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190750" cy="21907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044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r>
              <a:rPr lang="en-US" dirty="0" smtClean="0"/>
              <a:t>Tight control over markup</a:t>
            </a:r>
          </a:p>
          <a:p>
            <a:r>
              <a:rPr lang="en-US" dirty="0" smtClean="0"/>
              <a:t>Testable</a:t>
            </a:r>
            <a:endParaRPr lang="en-US" dirty="0" smtClean="0"/>
          </a:p>
          <a:p>
            <a:r>
              <a:rPr lang="en-US" dirty="0"/>
              <a:t>Loosely coupled and </a:t>
            </a:r>
            <a:r>
              <a:rPr lang="en-US" dirty="0" smtClean="0"/>
              <a:t>extensible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Razor view engine</a:t>
            </a:r>
          </a:p>
          <a:p>
            <a:pPr lvl="1"/>
            <a:r>
              <a:rPr lang="en-US" dirty="0" smtClean="0"/>
              <a:t>One of the greatest view engines</a:t>
            </a:r>
          </a:p>
          <a:p>
            <a:pPr lvl="1"/>
            <a:r>
              <a:rPr lang="en-US" dirty="0"/>
              <a:t>With </a:t>
            </a:r>
            <a:r>
              <a:rPr lang="en-US" dirty="0" err="1" smtClean="0"/>
              <a:t>intellisense</a:t>
            </a:r>
            <a:r>
              <a:rPr lang="en-US" dirty="0"/>
              <a:t>, </a:t>
            </a:r>
            <a:r>
              <a:rPr lang="en-US" dirty="0" smtClean="0"/>
              <a:t>integrated in Visual Studio</a:t>
            </a:r>
            <a:endParaRPr lang="en-US" dirty="0"/>
          </a:p>
          <a:p>
            <a:r>
              <a:rPr lang="en-US" dirty="0" smtClean="0"/>
              <a:t>Reuse of current skills (C#, EF, LINQ, JS, etc.)</a:t>
            </a:r>
          </a:p>
          <a:p>
            <a:r>
              <a:rPr lang="en-US" dirty="0"/>
              <a:t>Application-based (not scripts like PHP)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784123"/>
            <a:ext cx="2190750" cy="21907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02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ASP.NET MVC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943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ASP.NET MVC </a:t>
            </a:r>
            <a:r>
              <a:rPr lang="en-US" dirty="0" smtClean="0"/>
              <a:t>1.0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In February 2007, Scott Guthrie </a:t>
            </a:r>
            <a:r>
              <a:rPr lang="en-US" dirty="0" smtClean="0"/>
              <a:t>("</a:t>
            </a:r>
            <a:r>
              <a:rPr lang="en-US" dirty="0" smtClean="0">
                <a:hlinkClick r:id="rId2"/>
              </a:rPr>
              <a:t>ScottGu</a:t>
            </a:r>
            <a:r>
              <a:rPr lang="en-US" dirty="0" smtClean="0"/>
              <a:t>") </a:t>
            </a:r>
            <a:r>
              <a:rPr lang="en-US" dirty="0"/>
              <a:t>of Microsoft sketched out the core of ASP.NET </a:t>
            </a:r>
            <a:r>
              <a:rPr lang="en-US" dirty="0" smtClean="0"/>
              <a:t>MVC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Released </a:t>
            </a:r>
            <a:r>
              <a:rPr lang="en-US" dirty="0"/>
              <a:t>on 13 March 2009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2.0 (Areas,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Released </a:t>
            </a:r>
            <a:r>
              <a:rPr lang="en-US" dirty="0"/>
              <a:t>just one year later, </a:t>
            </a:r>
            <a:r>
              <a:rPr lang="en-US" dirty="0" smtClean="0"/>
              <a:t>on 10 March 2010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3.0 (Razor) – 13 </a:t>
            </a:r>
            <a:r>
              <a:rPr lang="en-US" dirty="0"/>
              <a:t>January </a:t>
            </a:r>
            <a:r>
              <a:rPr lang="en-US" dirty="0" smtClean="0"/>
              <a:t>2011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4.0 (Web API) – 15 August 2012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5.0 (Identity) – </a:t>
            </a:r>
            <a:r>
              <a:rPr lang="en-US" dirty="0"/>
              <a:t>17 October </a:t>
            </a:r>
            <a:r>
              <a:rPr lang="en-US" dirty="0" smtClean="0"/>
              <a:t>2013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ASP.NET MVC </a:t>
            </a:r>
            <a:r>
              <a:rPr lang="en-US" dirty="0" smtClean="0"/>
              <a:t>5.2.3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9 February </a:t>
            </a:r>
            <a:r>
              <a:rPr lang="en-US" dirty="0" smtClean="0"/>
              <a:t>2015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Core 1.0 – Some time in 2016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4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has one </a:t>
            </a:r>
            <a:r>
              <a:rPr lang="en-US" dirty="0" smtClean="0"/>
              <a:t>responsibility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SRP </a:t>
            </a:r>
            <a:r>
              <a:rPr lang="en-US" dirty="0"/>
              <a:t>– Single Responsibility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DRY </a:t>
            </a:r>
            <a:r>
              <a:rPr lang="en-US" dirty="0"/>
              <a:t>– Don’t Repeat Yourself</a:t>
            </a:r>
          </a:p>
          <a:p>
            <a:r>
              <a:rPr lang="en-US" dirty="0"/>
              <a:t>More easily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TDD </a:t>
            </a:r>
            <a:r>
              <a:rPr lang="en-US" dirty="0" smtClean="0"/>
              <a:t>– Test-driven development</a:t>
            </a:r>
          </a:p>
          <a:p>
            <a:r>
              <a:rPr lang="en-US" dirty="0"/>
              <a:t>Helps with concurrent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Performing </a:t>
            </a:r>
            <a:r>
              <a:rPr lang="en-US" dirty="0"/>
              <a:t>tasks </a:t>
            </a:r>
            <a:r>
              <a:rPr lang="en-US" dirty="0" smtClean="0"/>
              <a:t>concurrently</a:t>
            </a:r>
          </a:p>
          <a:p>
            <a:pPr lvl="2"/>
            <a:r>
              <a:rPr lang="en-US" dirty="0" smtClean="0"/>
              <a:t>One developer works on views</a:t>
            </a:r>
          </a:p>
          <a:p>
            <a:pPr lvl="2"/>
            <a:r>
              <a:rPr lang="en-US" dirty="0" smtClean="0"/>
              <a:t>Another works on controllers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2" descr="d:\Desktop\srp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286000"/>
            <a:ext cx="2279963" cy="1823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08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Replace any component of the </a:t>
            </a:r>
            <a:r>
              <a:rPr lang="en-US" dirty="0" smtClean="0"/>
              <a:t>system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Interface-based architecture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Almost anything can be replaced or extended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Model </a:t>
            </a:r>
            <a:r>
              <a:rPr lang="en-US" dirty="0"/>
              <a:t>binders </a:t>
            </a:r>
            <a:r>
              <a:rPr lang="en-US" dirty="0" smtClean="0"/>
              <a:t>(request data to </a:t>
            </a:r>
            <a:r>
              <a:rPr lang="en-US" dirty="0"/>
              <a:t>CLR objects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Action/result </a:t>
            </a:r>
            <a:r>
              <a:rPr lang="en-US" dirty="0"/>
              <a:t>filters </a:t>
            </a:r>
            <a:r>
              <a:rPr lang="en-US" dirty="0" smtClean="0"/>
              <a:t>(e.g.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OnActionExecuting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Custom action result types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 engine (Razor, </a:t>
            </a:r>
            <a:r>
              <a:rPr lang="en-US" dirty="0" err="1"/>
              <a:t>WebForms</a:t>
            </a:r>
            <a:r>
              <a:rPr lang="en-US" dirty="0"/>
              <a:t>, </a:t>
            </a:r>
            <a:r>
              <a:rPr lang="en-US" dirty="0" err="1"/>
              <a:t>NHaml</a:t>
            </a:r>
            <a:r>
              <a:rPr lang="en-US" dirty="0"/>
              <a:t>, Spark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 helpers (HTML, AJAX, URL, etc.)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Custom data providers (ADO.NET), etc.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Controller factory can be also replaced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REST-like</a:t>
            </a:r>
          </a:p>
          <a:p>
            <a:pPr lvl="1"/>
            <a:r>
              <a:rPr lang="en-US" dirty="0"/>
              <a:t>/products/update</a:t>
            </a:r>
          </a:p>
          <a:p>
            <a:pPr lvl="1"/>
            <a:r>
              <a:rPr lang="en-US" dirty="0"/>
              <a:t>/</a:t>
            </a:r>
            <a:r>
              <a:rPr lang="en-US" dirty="0" smtClean="0"/>
              <a:t>blog/posts/2013/01/28/</a:t>
            </a:r>
            <a:r>
              <a:rPr lang="en-US" dirty="0" err="1" smtClean="0"/>
              <a:t>mvc</a:t>
            </a:r>
            <a:r>
              <a:rPr lang="en-US" dirty="0" smtClean="0"/>
              <a:t>-is-cool</a:t>
            </a:r>
            <a:endParaRPr lang="en-US" dirty="0"/>
          </a:p>
          <a:p>
            <a:r>
              <a:rPr lang="en-US" dirty="0"/>
              <a:t>Friendlier to </a:t>
            </a:r>
            <a:r>
              <a:rPr lang="en-US" dirty="0" smtClean="0"/>
              <a:t>humans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product.aspx?catId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post.php?id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Becomes </a:t>
            </a:r>
            <a:r>
              <a:rPr lang="en-US" dirty="0" smtClean="0">
                <a:solidFill>
                  <a:srgbClr val="EBFFD2"/>
                </a:solidFill>
              </a:rPr>
              <a:t>/products/chocolate/</a:t>
            </a:r>
          </a:p>
          <a:p>
            <a:r>
              <a:rPr lang="en-US" dirty="0"/>
              <a:t>Friendlier to web </a:t>
            </a:r>
            <a:r>
              <a:rPr lang="en-US" dirty="0" smtClean="0"/>
              <a:t>crawlers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Search engine optimization (SEO)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MVC, Web API, and Web Pages source </a:t>
            </a:r>
            <a:r>
              <a:rPr lang="en-US" dirty="0" smtClean="0"/>
              <a:t>code is available in </a:t>
            </a:r>
            <a:r>
              <a:rPr lang="en-US" dirty="0" err="1" smtClean="0"/>
              <a:t>CodePlex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http://aspnetwebstack.codeplex.com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You can vote for new features in ASP.NET </a:t>
            </a:r>
            <a:r>
              <a:rPr lang="en-US" dirty="0" err="1" smtClean="0"/>
              <a:t>UserVoice</a:t>
            </a:r>
            <a:r>
              <a:rPr lang="en-US" dirty="0" smtClean="0"/>
              <a:t> site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aspnet.uservoice.com/forums/41201-asp-net-mvc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</a:t>
            </a:r>
            <a:r>
              <a:rPr lang="en-US" dirty="0" smtClean="0"/>
              <a:t>Core (the new MVC) is </a:t>
            </a:r>
            <a:r>
              <a:rPr lang="en-US" dirty="0" smtClean="0"/>
              <a:t>on GitHub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github.com/aspnet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github.com/aspnet/Mvc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331632"/>
            <a:ext cx="5761038" cy="716524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370138" y="2209800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HTTP Works?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8434" name="Picture 2" descr="http://www.wolfescape.com/Humour/NonMedThumbs/BeforeWorkAfterWor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114674"/>
            <a:ext cx="4495800" cy="3057526"/>
          </a:xfrm>
          <a:prstGeom prst="roundRect">
            <a:avLst>
              <a:gd name="adj" fmla="val 56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73461">
            <a:off x="401071" y="2290675"/>
            <a:ext cx="1675666" cy="1057450"/>
          </a:xfrm>
          <a:prstGeom prst="roundRect">
            <a:avLst>
              <a:gd name="adj" fmla="val 52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47282">
            <a:off x="7284111" y="2169466"/>
            <a:ext cx="1420846" cy="142084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20804666">
            <a:off x="3001357" y="415866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  <a:alpha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HTTP</a:t>
            </a:r>
            <a:endParaRPr lang="en-US" sz="6000" b="1" dirty="0">
              <a:solidFill>
                <a:schemeClr val="accent5">
                  <a:lumMod val="50000"/>
                  <a:alpha val="5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6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Pattern in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33400" y="1219200"/>
            <a:ext cx="2264253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/Users/Ivo/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(C# class)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062335"/>
            <a:ext cx="2057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64370" y="1115631"/>
            <a:ext cx="3341430" cy="1231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MVC Routing engine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 rot="1213933">
            <a:off x="4783955" y="2350777"/>
            <a:ext cx="360830" cy="68167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(POCO)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600" y="5105399"/>
            <a:ext cx="280147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 engine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(Razor)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Action Button: Home 12">
            <a:hlinkClick r:id="" action="ppaction://noaction" highlightClick="1"/>
          </p:cNvPr>
          <p:cNvSpPr/>
          <p:nvPr/>
        </p:nvSpPr>
        <p:spPr>
          <a:xfrm>
            <a:off x="53340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Left Arrow 1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Left Arrow 1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9363488">
            <a:off x="1057643" y="3392297"/>
            <a:ext cx="800100" cy="15946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3817203"/>
            <a:ext cx="320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(HTML,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File, JSON, 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88812" y="2296805"/>
            <a:ext cx="3194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controller and invoke action (method)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2800" y="4191000"/>
            <a:ext cx="23729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 (model)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19401" y="1145252"/>
            <a:ext cx="1514958" cy="12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server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0800000">
            <a:off x="4370954" y="1556954"/>
            <a:ext cx="59341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2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447800"/>
          </a:xfrm>
        </p:spPr>
        <p:txBody>
          <a:bodyPr/>
          <a:lstStyle/>
          <a:p>
            <a:r>
              <a:rPr lang="en-US" dirty="0" smtClean="0"/>
              <a:t>Creating ASP.NET MVC Project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67000"/>
            <a:ext cx="5150825" cy="29718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5650883" cy="3713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239000" cy="838200"/>
          </a:xfrm>
        </p:spPr>
        <p:txBody>
          <a:bodyPr/>
          <a:lstStyle/>
          <a:p>
            <a:r>
              <a:rPr lang="en-US" dirty="0" smtClean="0"/>
              <a:t>Visual Studio 2015: New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09900"/>
            <a:ext cx="4719484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516" y="1752600"/>
            <a:ext cx="4603315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1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57261"/>
            <a:ext cx="6034034" cy="348137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2015: Default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78" y="1981200"/>
            <a:ext cx="5391722" cy="38933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375" y="2703483"/>
            <a:ext cx="3088225" cy="3744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5105400"/>
            <a:ext cx="2990278" cy="1342265"/>
          </a:xfrm>
        </p:spPr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57" y="685800"/>
            <a:ext cx="1870912" cy="6026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App Project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20679451">
            <a:off x="1702419" y="2512242"/>
            <a:ext cx="1595116" cy="16446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1" y="1709351"/>
            <a:ext cx="2790825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200400" y="2252246"/>
            <a:ext cx="26670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All controllers and actions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 rot="21323456">
            <a:off x="1329354" y="6433656"/>
            <a:ext cx="1989069" cy="17385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76599" y="6215247"/>
            <a:ext cx="373380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Web.config</a:t>
            </a:r>
            <a:r>
              <a:rPr lang="en-US" sz="1800" dirty="0" smtClean="0">
                <a:solidFill>
                  <a:schemeClr val="bg1"/>
                </a:solidFill>
              </a:rPr>
              <a:t> – Configuration file</a:t>
            </a:r>
          </a:p>
        </p:txBody>
      </p:sp>
      <p:sp>
        <p:nvSpPr>
          <p:cNvPr id="15" name="Left Arrow 14"/>
          <p:cNvSpPr/>
          <p:nvPr/>
        </p:nvSpPr>
        <p:spPr>
          <a:xfrm rot="170317">
            <a:off x="1333537" y="5871329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55857" y="5730635"/>
            <a:ext cx="562535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Application_Start</a:t>
            </a:r>
            <a:r>
              <a:rPr lang="en-US" sz="1800" dirty="0" smtClean="0">
                <a:solidFill>
                  <a:schemeClr val="bg1"/>
                </a:solidFill>
              </a:rPr>
              <a:t>() – The entry point of the application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20304759">
            <a:off x="1308825" y="1557917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20661466">
            <a:off x="1094586" y="3935599"/>
            <a:ext cx="2063766" cy="16784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48000" y="3516458"/>
            <a:ext cx="50292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JavaScript files (</a:t>
            </a:r>
            <a:r>
              <a:rPr lang="en-US" sz="1800" dirty="0" err="1" smtClean="0">
                <a:solidFill>
                  <a:schemeClr val="bg1"/>
                </a:solidFill>
              </a:rPr>
              <a:t>jQuery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</a:rPr>
              <a:t>Modernizr</a:t>
            </a:r>
            <a:r>
              <a:rPr lang="en-US" sz="1800" dirty="0" smtClean="0">
                <a:solidFill>
                  <a:schemeClr val="bg1"/>
                </a:solidFill>
              </a:rPr>
              <a:t>, knockout, etc.)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 rot="20992694">
            <a:off x="1413142" y="4309509"/>
            <a:ext cx="2172827" cy="20200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68896" y="4079678"/>
            <a:ext cx="367837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Razor View templates (</a:t>
            </a:r>
            <a:r>
              <a:rPr lang="en-US" sz="1800" dirty="0" err="1" smtClean="0">
                <a:solidFill>
                  <a:schemeClr val="bg1"/>
                </a:solidFill>
              </a:rPr>
              <a:t>cshtml</a:t>
            </a:r>
            <a:r>
              <a:rPr lang="en-US" sz="1800" dirty="0" smtClean="0">
                <a:solidFill>
                  <a:schemeClr val="bg1"/>
                </a:solidFill>
              </a:rPr>
              <a:t> files)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 rot="21271820">
            <a:off x="1317327" y="4993741"/>
            <a:ext cx="2347444" cy="18043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65208" y="4700866"/>
            <a:ext cx="481600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Shared folder contains common views like: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_</a:t>
            </a:r>
            <a:r>
              <a:rPr lang="en-US" sz="1800" dirty="0" err="1" smtClean="0">
                <a:solidFill>
                  <a:schemeClr val="bg1"/>
                </a:solidFill>
              </a:rPr>
              <a:t>Layout.cshtml</a:t>
            </a:r>
            <a:r>
              <a:rPr lang="en-US" sz="1800" dirty="0" smtClean="0">
                <a:solidFill>
                  <a:schemeClr val="bg1"/>
                </a:solidFill>
              </a:rPr>
              <a:t> – master page (main template)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 rot="18927074">
            <a:off x="566811" y="2295644"/>
            <a:ext cx="2898368" cy="16078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71800" y="1177219"/>
            <a:ext cx="32004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Static files (CSS, </a:t>
            </a:r>
            <a:r>
              <a:rPr lang="en-US" sz="1600" dirty="0" smtClean="0">
                <a:solidFill>
                  <a:schemeClr val="bg1"/>
                </a:solidFill>
              </a:rPr>
              <a:t>fonts, images</a:t>
            </a:r>
            <a:r>
              <a:rPr lang="en-US" sz="1600" dirty="0" smtClean="0">
                <a:solidFill>
                  <a:schemeClr val="bg1"/>
                </a:solidFill>
              </a:rPr>
              <a:t>, etc.)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 rot="21138456">
            <a:off x="1170786" y="3372886"/>
            <a:ext cx="2063766" cy="16784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0" y="3049459"/>
            <a:ext cx="5334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Models (view models) are located in the Models folder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9" grpId="0" animBg="1"/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package management </a:t>
            </a:r>
          </a:p>
          <a:p>
            <a:r>
              <a:rPr lang="en-US" dirty="0" smtClean="0"/>
              <a:t>Makes </a:t>
            </a:r>
            <a:r>
              <a:rPr lang="en-US" dirty="0"/>
              <a:t>it easy to install and update open source libraries and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Part of Visual Studio 2012/2013</a:t>
            </a:r>
          </a:p>
          <a:p>
            <a:r>
              <a:rPr lang="en-US" dirty="0"/>
              <a:t>Configurable package sources</a:t>
            </a:r>
          </a:p>
          <a:p>
            <a:r>
              <a:rPr lang="en-US" dirty="0" smtClean="0"/>
              <a:t>Simple </a:t>
            </a:r>
            <a:r>
              <a:rPr lang="en-US" dirty="0"/>
              <a:t>as adding a </a:t>
            </a:r>
            <a:r>
              <a:rPr lang="en-US" dirty="0" smtClean="0"/>
              <a:t>reference</a:t>
            </a:r>
          </a:p>
          <a:p>
            <a:r>
              <a:rPr lang="en-US" dirty="0" smtClean="0"/>
              <a:t>GUI-based package installer</a:t>
            </a:r>
          </a:p>
          <a:p>
            <a:r>
              <a:rPr lang="en-US" dirty="0" smtClean="0"/>
              <a:t>Package manager console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99" y="4306648"/>
            <a:ext cx="2668401" cy="166687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99" y="2286000"/>
            <a:ext cx="2668401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70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Demo: Internet application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/>
              <a:t>Making changes and </a:t>
            </a:r>
            <a:r>
              <a:rPr lang="en-US" dirty="0" smtClean="0"/>
              <a:t>debugging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96" y="609600"/>
            <a:ext cx="4164807" cy="3998214"/>
          </a:xfrm>
          <a:prstGeom prst="roundRect">
            <a:avLst>
              <a:gd name="adj" fmla="val 17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50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r>
              <a:rPr lang="en-US" dirty="0"/>
              <a:t>Server </a:t>
            </a:r>
            <a:r>
              <a:rPr lang="en-US" dirty="0" smtClean="0"/>
              <a:t>Information </a:t>
            </a:r>
            <a:r>
              <a:rPr lang="en-US" dirty="0"/>
              <a:t>with Glimpse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02680"/>
            <a:ext cx="7924800" cy="569120"/>
          </a:xfrm>
        </p:spPr>
        <p:txBody>
          <a:bodyPr/>
          <a:lstStyle/>
          <a:p>
            <a:r>
              <a:rPr lang="en-US" dirty="0" smtClean="0"/>
              <a:t>The open source diagnostics platform of the web</a:t>
            </a:r>
            <a:endParaRPr lang="en-US" dirty="0"/>
          </a:p>
        </p:txBody>
      </p:sp>
      <p:pic>
        <p:nvPicPr>
          <p:cNvPr id="2052" name="Picture 4" descr="Metadata T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41536"/>
            <a:ext cx="5638800" cy="165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outes T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68789"/>
            <a:ext cx="7007225" cy="2053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getglimpse.com/Content/logo-long-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81400"/>
            <a:ext cx="25622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644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Info with Glimpse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Glimpse </a:t>
            </a:r>
            <a:r>
              <a:rPr lang="en-US" dirty="0" smtClean="0"/>
              <a:t>is a powerful diagnostics platform that shows </a:t>
            </a:r>
            <a:r>
              <a:rPr lang="en-US" dirty="0"/>
              <a:t>execution timings, server configuration, request data and </a:t>
            </a:r>
            <a:r>
              <a:rPr lang="en-US" dirty="0" smtClean="0"/>
              <a:t>more</a:t>
            </a:r>
          </a:p>
          <a:p>
            <a:pPr lvl="1"/>
            <a:r>
              <a:rPr lang="en-US" dirty="0" smtClean="0"/>
              <a:t>Showed inside browser (like </a:t>
            </a:r>
            <a:r>
              <a:rPr lang="en-US" dirty="0" err="1" smtClean="0"/>
              <a:t>FireBug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no </a:t>
            </a:r>
            <a:r>
              <a:rPr lang="en-US" dirty="0" smtClean="0"/>
              <a:t>changes </a:t>
            </a:r>
            <a:r>
              <a:rPr lang="en-US" dirty="0"/>
              <a:t>to </a:t>
            </a:r>
            <a:r>
              <a:rPr lang="en-US" dirty="0" smtClean="0"/>
              <a:t>the application code</a:t>
            </a:r>
          </a:p>
          <a:p>
            <a:pPr lvl="1"/>
            <a:r>
              <a:rPr lang="en-US" dirty="0" smtClean="0"/>
              <a:t>Supports ASP.NET </a:t>
            </a:r>
            <a:r>
              <a:rPr lang="en-US" dirty="0" smtClean="0"/>
              <a:t>MVC 5, </a:t>
            </a:r>
            <a:r>
              <a:rPr lang="en-US" dirty="0" err="1" smtClean="0"/>
              <a:t>WebForms</a:t>
            </a:r>
            <a:r>
              <a:rPr lang="en-US" dirty="0" smtClean="0"/>
              <a:t> and </a:t>
            </a:r>
            <a:r>
              <a:rPr lang="en-US" dirty="0" smtClean="0"/>
              <a:t>EF</a:t>
            </a:r>
          </a:p>
          <a:p>
            <a:pPr lvl="1"/>
            <a:r>
              <a:rPr lang="en-US" dirty="0" smtClean="0"/>
              <a:t>Beta support for ASP.NET Core</a:t>
            </a:r>
          </a:p>
          <a:p>
            <a:r>
              <a:rPr lang="en-US" dirty="0" smtClean="0"/>
              <a:t>Open sourced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github.com/glimpse/glimpse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724400"/>
          </a:xfrm>
        </p:spPr>
        <p:txBody>
          <a:bodyPr/>
          <a:lstStyle/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smtClean="0"/>
              <a:t>Install NuGet packages: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Glimpse.Mvc5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Glimpse.EF6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smtClean="0"/>
              <a:t>Run the project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smtClean="0"/>
              <a:t>Configure </a:t>
            </a:r>
            <a:r>
              <a:rPr lang="en-US" dirty="0" smtClean="0"/>
              <a:t>it (enable):</a:t>
            </a:r>
            <a:endParaRPr lang="en-US" dirty="0" smtClean="0"/>
          </a:p>
          <a:p>
            <a:pPr lvl="1">
              <a:lnSpc>
                <a:spcPct val="114000"/>
              </a:lnSpc>
            </a:pP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localhost:port/Glimpse.axd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29" name="Picture 5" descr="http://getglimpse.com/Content/_v2/website-assets/img/in-monitor-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724" y="1600200"/>
            <a:ext cx="3818586" cy="2453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2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HTTP</a:t>
            </a:r>
            <a:endParaRPr lang="en-US" sz="3600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a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with 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Trace tab shows any messages traced to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System.Diagnostics.Trace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System.Diagnostics.Debug</a:t>
            </a:r>
            <a:r>
              <a:rPr lang="en-US" dirty="0"/>
              <a:t> during the lifetime of the HTTP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301434" y="3099137"/>
            <a:ext cx="65411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Trace.TraceInformation("Info example");</a:t>
            </a:r>
          </a:p>
          <a:p>
            <a:r>
              <a:rPr lang="en-US" noProof="1" smtClean="0"/>
              <a:t>Trace.TraceWarning("Warning example");</a:t>
            </a:r>
          </a:p>
          <a:p>
            <a:r>
              <a:rPr lang="en-US" noProof="1" smtClean="0"/>
              <a:t>Debug.WriteLine("Debug example");</a:t>
            </a:r>
            <a:endParaRPr lang="en-US" noProof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2" y="4417073"/>
            <a:ext cx="8438553" cy="191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144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SQL Queries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Glimpse lists each </a:t>
            </a:r>
            <a:r>
              <a:rPr lang="en-US" dirty="0" smtClean="0"/>
              <a:t>database call, </a:t>
            </a:r>
            <a:r>
              <a:rPr lang="en-US" dirty="0"/>
              <a:t>so excessive or under-performant queries can be reigned </a:t>
            </a:r>
            <a:r>
              <a:rPr lang="en-US" dirty="0" smtClean="0"/>
              <a:t>in</a:t>
            </a:r>
          </a:p>
          <a:p>
            <a:pPr lvl="1"/>
            <a:r>
              <a:rPr lang="en-US" dirty="0" smtClean="0"/>
              <a:t>Shows the query itself and the query timings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4" y="2819400"/>
            <a:ext cx="8506351" cy="312665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5331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Glimpse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Visual </a:t>
            </a:r>
            <a:r>
              <a:rPr lang="en-US" dirty="0" smtClean="0"/>
              <a:t>Profiling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Profiles </a:t>
            </a:r>
            <a:r>
              <a:rPr lang="en-US" dirty="0"/>
              <a:t>key server side activities and displays the timing of </a:t>
            </a:r>
            <a:r>
              <a:rPr lang="en-US" dirty="0" smtClean="0"/>
              <a:t>each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 Rendering &amp; Resolution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Provides </a:t>
            </a:r>
            <a:r>
              <a:rPr lang="en-US" dirty="0"/>
              <a:t>complete visibility into ASP.NET MVC's view resolution process, including file </a:t>
            </a:r>
            <a:r>
              <a:rPr lang="en-US" dirty="0" smtClean="0"/>
              <a:t>access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Route </a:t>
            </a:r>
            <a:r>
              <a:rPr lang="en-US" dirty="0" smtClean="0"/>
              <a:t>Debugging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Server Configuration and Environment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Application Cache Information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Supports AJAX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06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78" y="990600"/>
            <a:ext cx="8517643" cy="332483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Glimpse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HTTP </a:t>
            </a:r>
            <a:r>
              <a:rPr lang="en-US" dirty="0"/>
              <a:t>is </a:t>
            </a:r>
            <a:r>
              <a:rPr lang="en-US" dirty="0" smtClean="0"/>
              <a:t>a client-server </a:t>
            </a:r>
            <a:r>
              <a:rPr lang="en-US" dirty="0"/>
              <a:t>protocol for transferring </a:t>
            </a:r>
            <a:r>
              <a:rPr lang="en-US" dirty="0" smtClean="0"/>
              <a:t>web resources via Internet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Model–view–controller </a:t>
            </a:r>
            <a:r>
              <a:rPr lang="en-US" dirty="0"/>
              <a:t>(MVC) is a software architecture </a:t>
            </a:r>
            <a:r>
              <a:rPr lang="en-US" dirty="0" smtClean="0"/>
              <a:t>pattern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ASP.NET MVC is a great platform for developing Internet applications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Visual Studio is the main development tool for creating ASP.NET MVC applications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Almost everything in ASP.NET MVC is a package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Glimpse is a tool that helps with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E.g. </a:t>
            </a:r>
            <a:r>
              <a:rPr lang="en-US" sz="2800" dirty="0"/>
              <a:t>Web </a:t>
            </a:r>
            <a:r>
              <a:rPr lang="en-US" sz="2800" dirty="0" smtClean="0"/>
              <a:t>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</a:t>
            </a:r>
            <a:r>
              <a:rPr lang="en-US" sz="2800" dirty="0" smtClean="0"/>
              <a:t>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8201" y="1066800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EBFFD2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Running </a:t>
            </a:r>
            <a:r>
              <a:rPr lang="en-US" sz="2800" dirty="0" smtClean="0">
                <a:solidFill>
                  <a:srgbClr val="EBFFD2"/>
                </a:solidFill>
              </a:rPr>
              <a:t>at the server</a:t>
            </a:r>
            <a:endParaRPr lang="en-US" sz="2800" dirty="0">
              <a:solidFill>
                <a:srgbClr val="EBFFD2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EBFFD2"/>
                </a:solidFill>
              </a:rPr>
              <a:t>E.g. </a:t>
            </a:r>
            <a:r>
              <a:rPr lang="en-US" sz="2800" dirty="0">
                <a:solidFill>
                  <a:srgbClr val="EBFFD2"/>
                </a:solidFill>
              </a:rPr>
              <a:t>Web </a:t>
            </a:r>
            <a:r>
              <a:rPr lang="en-US" sz="2800" dirty="0" smtClean="0">
                <a:solidFill>
                  <a:srgbClr val="EBFFD2"/>
                </a:solidFill>
              </a:rPr>
              <a:t>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Provides </a:t>
            </a:r>
            <a:r>
              <a:rPr lang="en-US" sz="2800" dirty="0" smtClean="0">
                <a:solidFill>
                  <a:srgbClr val="EBFFD2"/>
                </a:solidFill>
              </a:rPr>
              <a:t>resources</a:t>
            </a:r>
            <a:endParaRPr lang="en-US" sz="2800" dirty="0">
              <a:solidFill>
                <a:srgbClr val="EBFFD2"/>
              </a:solidFill>
            </a:endParaRP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059238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613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2789257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2789255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68239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</a:t>
            </a:r>
            <a:r>
              <a:rPr kumimoji="0"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  <a:endParaRPr kumimoji="0"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347073" y="5105400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</a:t>
            </a: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</a:t>
            </a:r>
            <a:endParaRPr kumimoji="0" lang="en-US" sz="2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69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35051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 </a:t>
            </a:r>
            <a:r>
              <a:rPr lang="en-US" dirty="0" smtClean="0"/>
              <a:t>line – request </a:t>
            </a:r>
            <a:r>
              <a:rPr lang="en-US" dirty="0"/>
              <a:t>method (GET, </a:t>
            </a:r>
            <a:r>
              <a:rPr lang="en-US" dirty="0" smtClean="0"/>
              <a:t>POST, HEAD</a:t>
            </a:r>
            <a:r>
              <a:rPr lang="en-US" dirty="0"/>
              <a:t>, </a:t>
            </a:r>
            <a:r>
              <a:rPr lang="en-US" dirty="0" smtClean="0"/>
              <a:t>...), resource URI, </a:t>
            </a:r>
            <a:r>
              <a:rPr lang="en-US" dirty="0"/>
              <a:t>and protocol version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 </a:t>
            </a:r>
            <a:r>
              <a:rPr lang="en-US" dirty="0" smtClean="0"/>
              <a:t>headers – additional parameters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posted form data, files, etc.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73126" y="4724400"/>
            <a:ext cx="74326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29096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</a:t>
            </a:r>
            <a:r>
              <a:rPr lang="en-US" dirty="0" smtClean="0"/>
              <a:t>meta </a:t>
            </a:r>
            <a:r>
              <a:rPr lang="en-US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796926" y="4800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84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dirty="0"/>
              <a:t>"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dirty="0"/>
              <a:t>"</a:t>
            </a:r>
            <a:r>
              <a:rPr lang="bg-BG" dirty="0"/>
              <a:t> </a:t>
            </a:r>
            <a:r>
              <a:rPr lang="en-US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Cookies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963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Cookies are small pieces of data stored </a:t>
            </a:r>
            <a:r>
              <a:rPr lang="en-US" sz="2800" dirty="0"/>
              <a:t>by </a:t>
            </a:r>
            <a:r>
              <a:rPr lang="en-US" sz="2800" dirty="0" smtClean="0"/>
              <a:t>the client </a:t>
            </a:r>
            <a:r>
              <a:rPr lang="en-US" sz="2800" dirty="0"/>
              <a:t>on behalf of </a:t>
            </a:r>
            <a:r>
              <a:rPr lang="en-US" sz="2800" dirty="0" smtClean="0"/>
              <a:t>the server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Included in </a:t>
            </a:r>
            <a:r>
              <a:rPr lang="en-US" sz="2800" dirty="0" smtClean="0"/>
              <a:t>all future HTTP requests </a:t>
            </a:r>
            <a:r>
              <a:rPr lang="en-US" sz="2800" dirty="0"/>
              <a:t>to the server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87428" name="Picture 4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910013"/>
            <a:ext cx="1868488" cy="1773237"/>
          </a:xfrm>
          <a:prstGeom prst="rect">
            <a:avLst/>
          </a:prstGeom>
          <a:noFill/>
        </p:spPr>
      </p:pic>
      <p:pic>
        <p:nvPicPr>
          <p:cNvPr id="487429" name="Picture 5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7263" y="4186238"/>
            <a:ext cx="2497137" cy="1535112"/>
          </a:xfrm>
          <a:prstGeom prst="rect">
            <a:avLst/>
          </a:prstGeom>
          <a:noFill/>
        </p:spPr>
      </p:pic>
      <p:sp>
        <p:nvSpPr>
          <p:cNvPr id="487430" name="Freeform 6"/>
          <p:cNvSpPr>
            <a:spLocks/>
          </p:cNvSpPr>
          <p:nvPr/>
        </p:nvSpPr>
        <p:spPr bwMode="auto">
          <a:xfrm>
            <a:off x="2652713" y="3284538"/>
            <a:ext cx="3571875" cy="1201737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3783842" y="3394391"/>
            <a:ext cx="12731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Request</a:t>
            </a: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>
            <a:off x="2690813" y="4781550"/>
            <a:ext cx="34940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3161876" y="3962400"/>
            <a:ext cx="251703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Response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Set-Cookie: XYZ</a:t>
            </a:r>
          </a:p>
        </p:txBody>
      </p:sp>
      <p:sp>
        <p:nvSpPr>
          <p:cNvPr id="487434" name="Freeform 10"/>
          <p:cNvSpPr>
            <a:spLocks/>
          </p:cNvSpPr>
          <p:nvPr/>
        </p:nvSpPr>
        <p:spPr bwMode="auto">
          <a:xfrm>
            <a:off x="2728912" y="5435600"/>
            <a:ext cx="3249857" cy="958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4" y="387"/>
              </a:cxn>
              <a:cxn ang="0">
                <a:pos x="2008" y="24"/>
              </a:cxn>
            </a:cxnLst>
            <a:rect l="0" t="0" r="r" b="b"/>
            <a:pathLst>
              <a:path w="2008" h="391">
                <a:moveTo>
                  <a:pt x="0" y="0"/>
                </a:moveTo>
                <a:cubicBezTo>
                  <a:pt x="364" y="191"/>
                  <a:pt x="729" y="383"/>
                  <a:pt x="1064" y="387"/>
                </a:cubicBezTo>
                <a:cubicBezTo>
                  <a:pt x="1399" y="391"/>
                  <a:pt x="1703" y="207"/>
                  <a:pt x="2008" y="2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3396953" y="5318088"/>
            <a:ext cx="205056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Next request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Cookie: XYZ</a:t>
            </a:r>
          </a:p>
        </p:txBody>
      </p:sp>
    </p:spTree>
    <p:extLst>
      <p:ext uri="{BB962C8B-B14F-4D97-AF65-F5344CB8AC3E}">
        <p14:creationId xmlns:p14="http://schemas.microsoft.com/office/powerpoint/2010/main" val="37690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9995</TotalTime>
  <Words>1806</Words>
  <Application>Microsoft Office PowerPoint</Application>
  <PresentationFormat>On-screen Show (4:3)</PresentationFormat>
  <Paragraphs>388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Black</vt:lpstr>
      <vt:lpstr>Calibri</vt:lpstr>
      <vt:lpstr>Cambria</vt:lpstr>
      <vt:lpstr>Consolas</vt:lpstr>
      <vt:lpstr>Corbel</vt:lpstr>
      <vt:lpstr>Tahoma</vt:lpstr>
      <vt:lpstr>Trebuchet MS</vt:lpstr>
      <vt:lpstr>Wingdings 2</vt:lpstr>
      <vt:lpstr>Telerik Academy</vt:lpstr>
      <vt:lpstr>Introduction to ASP.NET MVC</vt:lpstr>
      <vt:lpstr>Table of Contents</vt:lpstr>
      <vt:lpstr>The HTTP Protocol</vt:lpstr>
      <vt:lpstr>HTTP</vt:lpstr>
      <vt:lpstr>HTTP: Request-Response Protocol</vt:lpstr>
      <vt:lpstr>HTTP Request Message</vt:lpstr>
      <vt:lpstr>HTTP Response Message</vt:lpstr>
      <vt:lpstr>HTTP Response Codes</vt:lpstr>
      <vt:lpstr>HTTP Cookies</vt:lpstr>
      <vt:lpstr>The MVC Design Pattern</vt:lpstr>
      <vt:lpstr>The MVC Design Pattern</vt:lpstr>
      <vt:lpstr>Model</vt:lpstr>
      <vt:lpstr>View</vt:lpstr>
      <vt:lpstr>Controller</vt:lpstr>
      <vt:lpstr>MVC Steps</vt:lpstr>
      <vt:lpstr>The MVC Pattern for Web</vt:lpstr>
      <vt:lpstr>MVC Frameworks</vt:lpstr>
      <vt:lpstr>ASP.NET MVC</vt:lpstr>
      <vt:lpstr>ASP.NET Core</vt:lpstr>
      <vt:lpstr>ASP.NET Web Forms</vt:lpstr>
      <vt:lpstr>ASP.NET History</vt:lpstr>
      <vt:lpstr>One ASP.NET</vt:lpstr>
      <vt:lpstr>ASP.NET MVC</vt:lpstr>
      <vt:lpstr>ASP.NET MVC (2)</vt:lpstr>
      <vt:lpstr>The ASP.NET MVC History</vt:lpstr>
      <vt:lpstr>Separation of Concerns</vt:lpstr>
      <vt:lpstr>Extensible</vt:lpstr>
      <vt:lpstr>Clean URLs</vt:lpstr>
      <vt:lpstr>Community-based</vt:lpstr>
      <vt:lpstr>MVC Pattern in ASP.NET MVC</vt:lpstr>
      <vt:lpstr>Creating ASP.NET MVC Project</vt:lpstr>
      <vt:lpstr>Visual Studio 2015: New Project</vt:lpstr>
      <vt:lpstr>VS 2015: Default Layout</vt:lpstr>
      <vt:lpstr>Internet App Project Files</vt:lpstr>
      <vt:lpstr>NuGet package management</vt:lpstr>
      <vt:lpstr>Demo: Internet application</vt:lpstr>
      <vt:lpstr>Server Information with Glimpse</vt:lpstr>
      <vt:lpstr>Server Info with Glimpse</vt:lpstr>
      <vt:lpstr>Install Glimpse</vt:lpstr>
      <vt:lpstr>Tracing with Glimpse</vt:lpstr>
      <vt:lpstr>EF SQL Queries Profiling</vt:lpstr>
      <vt:lpstr>More Glimpse Features</vt:lpstr>
      <vt:lpstr>Demo: Glimpse</vt:lpstr>
      <vt:lpstr>Summary</vt:lpstr>
      <vt:lpstr>Introduction to ASP.NET MVC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 Kostov</cp:lastModifiedBy>
  <cp:revision>1002</cp:revision>
  <dcterms:created xsi:type="dcterms:W3CDTF">2007-12-08T16:03:35Z</dcterms:created>
  <dcterms:modified xsi:type="dcterms:W3CDTF">2016-02-01T14:53:42Z</dcterms:modified>
  <cp:category>software engineering</cp:category>
</cp:coreProperties>
</file>