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9"/>
  </p:notesMasterIdLst>
  <p:handoutMasterIdLst>
    <p:handoutMasterId r:id="rId50"/>
  </p:handoutMasterIdLst>
  <p:sldIdLst>
    <p:sldId id="338" r:id="rId2"/>
    <p:sldId id="335" r:id="rId3"/>
    <p:sldId id="450" r:id="rId4"/>
    <p:sldId id="451" r:id="rId5"/>
    <p:sldId id="452" r:id="rId6"/>
    <p:sldId id="453" r:id="rId7"/>
    <p:sldId id="449" r:id="rId8"/>
    <p:sldId id="454" r:id="rId9"/>
    <p:sldId id="455" r:id="rId10"/>
    <p:sldId id="364" r:id="rId11"/>
    <p:sldId id="350" r:id="rId12"/>
    <p:sldId id="360" r:id="rId13"/>
    <p:sldId id="361" r:id="rId14"/>
    <p:sldId id="362" r:id="rId15"/>
    <p:sldId id="377" r:id="rId16"/>
    <p:sldId id="349" r:id="rId17"/>
    <p:sldId id="371" r:id="rId18"/>
    <p:sldId id="363" r:id="rId19"/>
    <p:sldId id="376" r:id="rId20"/>
    <p:sldId id="356" r:id="rId21"/>
    <p:sldId id="440" r:id="rId22"/>
    <p:sldId id="441" r:id="rId23"/>
    <p:sldId id="354" r:id="rId24"/>
    <p:sldId id="415" r:id="rId25"/>
    <p:sldId id="434" r:id="rId26"/>
    <p:sldId id="381" r:id="rId27"/>
    <p:sldId id="382" r:id="rId28"/>
    <p:sldId id="379" r:id="rId29"/>
    <p:sldId id="442" r:id="rId30"/>
    <p:sldId id="366" r:id="rId31"/>
    <p:sldId id="365" r:id="rId32"/>
    <p:sldId id="438" r:id="rId33"/>
    <p:sldId id="439" r:id="rId34"/>
    <p:sldId id="348" r:id="rId35"/>
    <p:sldId id="369" r:id="rId36"/>
    <p:sldId id="447" r:id="rId37"/>
    <p:sldId id="372" r:id="rId38"/>
    <p:sldId id="435" r:id="rId39"/>
    <p:sldId id="383" r:id="rId40"/>
    <p:sldId id="446" r:id="rId41"/>
    <p:sldId id="437" r:id="rId42"/>
    <p:sldId id="443" r:id="rId43"/>
    <p:sldId id="445" r:id="rId44"/>
    <p:sldId id="444" r:id="rId45"/>
    <p:sldId id="370" r:id="rId46"/>
    <p:sldId id="334" r:id="rId47"/>
    <p:sldId id="403" r:id="rId48"/>
  </p:sldIdLst>
  <p:sldSz cx="9144000" cy="6858000" type="screen4x3"/>
  <p:notesSz cx="6881813" cy="9296400"/>
  <p:custDataLst>
    <p:tags r:id="rId5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Table of Contents" id="{7722B103-20C1-4AB7-8C42-B6F3F26CF256}">
          <p14:sldIdLst>
            <p14:sldId id="338"/>
            <p14:sldId id="335"/>
          </p14:sldIdLst>
        </p14:section>
        <p14:section name="The HTTP Protocol" id="{54F51BD7-9AD2-4B8E-8AA5-A47EB3FBBA1A}">
          <p14:sldIdLst>
            <p14:sldId id="450"/>
            <p14:sldId id="451"/>
            <p14:sldId id="452"/>
            <p14:sldId id="453"/>
            <p14:sldId id="449"/>
            <p14:sldId id="454"/>
            <p14:sldId id="455"/>
          </p14:sldIdLst>
        </p14:section>
        <p14:section name="The MVC Pattern" id="{8CF34BE0-F434-4137-A7FF-4BA785BCEE54}">
          <p14:sldIdLst>
            <p14:sldId id="364"/>
            <p14:sldId id="350"/>
            <p14:sldId id="360"/>
            <p14:sldId id="361"/>
            <p14:sldId id="362"/>
            <p14:sldId id="377"/>
            <p14:sldId id="349"/>
            <p14:sldId id="371"/>
          </p14:sldIdLst>
        </p14:section>
        <p14:section name="ASP.NET MVC" id="{110850A9-C3B2-493A-8735-BCF19E5CC402}">
          <p14:sldIdLst>
            <p14:sldId id="363"/>
            <p14:sldId id="376"/>
            <p14:sldId id="356"/>
            <p14:sldId id="440"/>
            <p14:sldId id="441"/>
            <p14:sldId id="354"/>
            <p14:sldId id="415"/>
            <p14:sldId id="434"/>
            <p14:sldId id="381"/>
            <p14:sldId id="382"/>
            <p14:sldId id="379"/>
            <p14:sldId id="442"/>
            <p14:sldId id="366"/>
          </p14:sldIdLst>
        </p14:section>
        <p14:section name="Creating ASP.NET MVC Project" id="{C1D15716-48AA-499B-9313-0183838F7B1E}">
          <p14:sldIdLst>
            <p14:sldId id="365"/>
            <p14:sldId id="438"/>
            <p14:sldId id="439"/>
            <p14:sldId id="348"/>
            <p14:sldId id="369"/>
          </p14:sldIdLst>
        </p14:section>
        <p14:section name="NuGet Package Management" id="{8FF2DE43-510E-467D-A0FD-3112C602D486}">
          <p14:sldIdLst>
            <p14:sldId id="447"/>
            <p14:sldId id="372"/>
            <p14:sldId id="435"/>
            <p14:sldId id="383"/>
          </p14:sldIdLst>
        </p14:section>
        <p14:section name="Glimpse" id="{4A66DA90-D85C-4A0A-9907-1C26D4F851A0}">
          <p14:sldIdLst>
            <p14:sldId id="446"/>
            <p14:sldId id="437"/>
            <p14:sldId id="443"/>
            <p14:sldId id="445"/>
            <p14:sldId id="444"/>
          </p14:sldIdLst>
        </p14:section>
        <p14:section name="Summary, Questions, Homework" id="{5346AD75-CFEF-4826-8EDA-D95E01706B79}">
          <p14:sldIdLst>
            <p14:sldId id="370"/>
            <p14:sldId id="334"/>
            <p14:sldId id="4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00" autoAdjust="0"/>
    <p:restoredTop sz="94468" autoAdjust="0"/>
  </p:normalViewPr>
  <p:slideViewPr>
    <p:cSldViewPr>
      <p:cViewPr varScale="1">
        <p:scale>
          <a:sx n="141" d="100"/>
          <a:sy n="141" d="100"/>
        </p:scale>
        <p:origin x="45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1/31/2016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799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CF989F-2540-4A1F-95BB-19F8DB837FED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19817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931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javascriptmvc.com/" TargetMode="External"/><Relationship Id="rId3" Type="http://schemas.openxmlformats.org/officeDocument/2006/relationships/hyperlink" Target="http://ellislab.com/codeigniter" TargetMode="External"/><Relationship Id="rId7" Type="http://schemas.openxmlformats.org/officeDocument/2006/relationships/hyperlink" Target="http://angularjs.org/" TargetMode="External"/><Relationship Id="rId2" Type="http://schemas.openxmlformats.org/officeDocument/2006/relationships/hyperlink" Target="http://cakephp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ubyonrails.org/" TargetMode="External"/><Relationship Id="rId11" Type="http://schemas.openxmlformats.org/officeDocument/2006/relationships/image" Target="../media/image19.gif"/><Relationship Id="rId5" Type="http://schemas.openxmlformats.org/officeDocument/2006/relationships/hyperlink" Target="https://www.djangoproject.com/" TargetMode="External"/><Relationship Id="rId10" Type="http://schemas.openxmlformats.org/officeDocument/2006/relationships/hyperlink" Target="http://www.asp.net/mvc" TargetMode="External"/><Relationship Id="rId4" Type="http://schemas.openxmlformats.org/officeDocument/2006/relationships/hyperlink" Target="http://www.springsource.org/" TargetMode="External"/><Relationship Id="rId9" Type="http://schemas.openxmlformats.org/officeDocument/2006/relationships/hyperlink" Target="http://spinejs.com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eblogs.asp.net/scottgu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aspnet.uservoice.com/forums/41201-asp-net-mvc" TargetMode="External"/><Relationship Id="rId2" Type="http://schemas.openxmlformats.org/officeDocument/2006/relationships/hyperlink" Target="http://aspnetwebstack.codeplex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spne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://www.myget.org/F/aspnetwebstacknightly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://localhost:port/Glimpse.axd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6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8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362200"/>
            <a:ext cx="8229600" cy="1524000"/>
          </a:xfrm>
        </p:spPr>
        <p:txBody>
          <a:bodyPr/>
          <a:lstStyle/>
          <a:p>
            <a:r>
              <a:rPr lang="en-US" dirty="0"/>
              <a:t>Introduction </a:t>
            </a:r>
            <a:r>
              <a:rPr lang="en-US" dirty="0" smtClean="0"/>
              <a:t>to</a:t>
            </a:r>
            <a:br>
              <a:rPr lang="en-US" dirty="0" smtClean="0"/>
            </a:br>
            <a:r>
              <a:rPr lang="en-US" dirty="0" smtClean="0"/>
              <a:t>ASP.NET MVC</a:t>
            </a:r>
            <a:endParaRPr lang="en-US" dirty="0"/>
          </a:p>
        </p:txBody>
      </p:sp>
      <p:pic>
        <p:nvPicPr>
          <p:cNvPr id="9" name="Picture 2" descr="http://www.davidhayden.me/media/default/posts/ASP.NET-MVC-4-Bundling-and-Minifica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797943"/>
            <a:ext cx="3951970" cy="13356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" name="Picture 4" descr="http://4.bp.blogspot.com/-e6I8CyF7AG4/UOKfFIZfoyI/AAAAAAAABNs/2L68gGJhvrg/s1600/asp.net%2Bmv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85800"/>
            <a:ext cx="2743200" cy="3296027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6146" name="Picture 2" descr="http://www.awdp.org/images/market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580" y="4572000"/>
            <a:ext cx="246182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72137" y="4572000"/>
            <a:ext cx="1816101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8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7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ASP.NET 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79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MVC </a:t>
            </a:r>
            <a:r>
              <a:rPr lang="en-US" dirty="0"/>
              <a:t>Pattern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13" y="2667000"/>
            <a:ext cx="3375687" cy="28492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834" y="2590800"/>
            <a:ext cx="4706966" cy="30635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638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MVC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Model–view–controller (MVC) is a software architecture </a:t>
            </a:r>
            <a:r>
              <a:rPr lang="en-US" dirty="0" smtClean="0"/>
              <a:t>pattern</a:t>
            </a:r>
          </a:p>
          <a:p>
            <a:r>
              <a:rPr lang="en-US" dirty="0" smtClean="0"/>
              <a:t>Originally </a:t>
            </a:r>
            <a:r>
              <a:rPr lang="en-US" dirty="0"/>
              <a:t>formulated in the late </a:t>
            </a:r>
            <a:r>
              <a:rPr lang="en-US" dirty="0" smtClean="0"/>
              <a:t>1970</a:t>
            </a:r>
            <a:r>
              <a:rPr lang="en-US" baseline="-25000" dirty="0" smtClean="0"/>
              <a:t>s</a:t>
            </a:r>
            <a:r>
              <a:rPr lang="en-US" dirty="0" smtClean="0"/>
              <a:t> </a:t>
            </a:r>
            <a:r>
              <a:rPr lang="en-US" dirty="0"/>
              <a:t>by </a:t>
            </a:r>
            <a:r>
              <a:rPr lang="en-US" dirty="0" err="1"/>
              <a:t>Trygve</a:t>
            </a:r>
            <a:r>
              <a:rPr lang="en-US" dirty="0"/>
              <a:t> </a:t>
            </a:r>
            <a:r>
              <a:rPr lang="en-US" dirty="0" err="1"/>
              <a:t>Reenskaug</a:t>
            </a:r>
            <a:r>
              <a:rPr lang="en-US" dirty="0"/>
              <a:t> </a:t>
            </a:r>
            <a:r>
              <a:rPr lang="en-US" dirty="0" smtClean="0"/>
              <a:t>as </a:t>
            </a:r>
            <a:r>
              <a:rPr lang="en-US" dirty="0"/>
              <a:t>part of the </a:t>
            </a:r>
            <a:r>
              <a:rPr lang="en-US" dirty="0" smtClean="0"/>
              <a:t>Smalltalk</a:t>
            </a:r>
          </a:p>
          <a:p>
            <a:r>
              <a:rPr lang="en-US" dirty="0" smtClean="0"/>
              <a:t>Code </a:t>
            </a:r>
            <a:r>
              <a:rPr lang="en-US" dirty="0"/>
              <a:t>reusability and separation of </a:t>
            </a:r>
            <a:r>
              <a:rPr lang="en-US" dirty="0" smtClean="0"/>
              <a:t>concerns</a:t>
            </a:r>
          </a:p>
          <a:p>
            <a:r>
              <a:rPr lang="en-US" dirty="0" smtClean="0"/>
              <a:t>Originally </a:t>
            </a:r>
            <a:r>
              <a:rPr lang="en-US" dirty="0"/>
              <a:t>developed </a:t>
            </a:r>
            <a:r>
              <a:rPr lang="en-US" dirty="0" smtClean="0"/>
              <a:t>for</a:t>
            </a:r>
            <a:br>
              <a:rPr lang="en-US" dirty="0" smtClean="0"/>
            </a:br>
            <a:r>
              <a:rPr lang="en-US" dirty="0" smtClean="0"/>
              <a:t>desktop, then adapted</a:t>
            </a:r>
            <a:br>
              <a:rPr lang="en-US" dirty="0" smtClean="0"/>
            </a:br>
            <a:r>
              <a:rPr lang="en-US" dirty="0" smtClean="0"/>
              <a:t>for internet applications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3886200"/>
            <a:ext cx="2842287" cy="23989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0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943600"/>
          </a:xfrm>
        </p:spPr>
        <p:txBody>
          <a:bodyPr/>
          <a:lstStyle/>
          <a:p>
            <a:r>
              <a:rPr lang="en-US" dirty="0" smtClean="0"/>
              <a:t>Set </a:t>
            </a:r>
            <a:r>
              <a:rPr lang="en-US" dirty="0"/>
              <a:t>of classes that describes the data </a:t>
            </a:r>
            <a:r>
              <a:rPr lang="en-US" dirty="0" smtClean="0"/>
              <a:t>we are </a:t>
            </a:r>
            <a:r>
              <a:rPr lang="en-US" dirty="0"/>
              <a:t>working with as well as the business</a:t>
            </a:r>
          </a:p>
          <a:p>
            <a:r>
              <a:rPr lang="en-US" dirty="0" smtClean="0"/>
              <a:t>Rules </a:t>
            </a:r>
            <a:r>
              <a:rPr lang="en-US" dirty="0"/>
              <a:t>for how the data can </a:t>
            </a:r>
            <a:r>
              <a:rPr lang="en-US" dirty="0" smtClean="0"/>
              <a:t>be</a:t>
            </a:r>
            <a:br>
              <a:rPr lang="en-US" dirty="0" smtClean="0"/>
            </a:br>
            <a:r>
              <a:rPr lang="en-US" dirty="0" smtClean="0"/>
              <a:t>changed and manipulated</a:t>
            </a:r>
          </a:p>
          <a:p>
            <a:r>
              <a:rPr lang="en-US" dirty="0" smtClean="0"/>
              <a:t>May contain data validation rules</a:t>
            </a:r>
          </a:p>
          <a:p>
            <a:r>
              <a:rPr lang="en-US" dirty="0" smtClean="0"/>
              <a:t>Often </a:t>
            </a:r>
            <a:r>
              <a:rPr lang="en-US" dirty="0"/>
              <a:t>encapsulate data stored in a database as well as code used </a:t>
            </a:r>
            <a:r>
              <a:rPr lang="en-US" dirty="0" smtClean="0"/>
              <a:t>to manipulate the data</a:t>
            </a:r>
          </a:p>
          <a:p>
            <a:r>
              <a:rPr lang="en-US" dirty="0" smtClean="0"/>
              <a:t>Most </a:t>
            </a:r>
            <a:r>
              <a:rPr lang="en-US" dirty="0"/>
              <a:t>likely </a:t>
            </a:r>
            <a:r>
              <a:rPr lang="en-US" dirty="0" smtClean="0"/>
              <a:t>a Data </a:t>
            </a:r>
            <a:r>
              <a:rPr lang="en-US" dirty="0"/>
              <a:t>Access Layer of some </a:t>
            </a:r>
            <a:r>
              <a:rPr lang="en-US" dirty="0" smtClean="0"/>
              <a:t>kind</a:t>
            </a:r>
          </a:p>
          <a:p>
            <a:r>
              <a:rPr lang="en-US" dirty="0"/>
              <a:t>Apart from giving the data objects, it doesn't have significance in the </a:t>
            </a:r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61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</a:t>
            </a:r>
            <a:r>
              <a:rPr lang="en-US" dirty="0"/>
              <a:t>how the application’s user interface (UI) will be </a:t>
            </a:r>
            <a:r>
              <a:rPr lang="en-US" dirty="0" smtClean="0"/>
              <a:t>displayed</a:t>
            </a:r>
          </a:p>
          <a:p>
            <a:r>
              <a:rPr lang="en-US" dirty="0" smtClean="0"/>
              <a:t>May </a:t>
            </a:r>
            <a:r>
              <a:rPr lang="en-US" dirty="0"/>
              <a:t>support master views (layouts) and sub-views (partial views or controls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Web: Template </a:t>
            </a:r>
            <a:r>
              <a:rPr lang="en-US" dirty="0"/>
              <a:t>to dynamically generate </a:t>
            </a:r>
            <a:r>
              <a:rPr lang="en-US" dirty="0" smtClean="0"/>
              <a:t>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036" y="3962400"/>
            <a:ext cx="4161928" cy="2590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457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/>
              <a:t>The core MVC component</a:t>
            </a:r>
          </a:p>
          <a:p>
            <a:r>
              <a:rPr lang="en-US" dirty="0" smtClean="0"/>
              <a:t>Process the requests with the help of views and models</a:t>
            </a:r>
          </a:p>
          <a:p>
            <a:r>
              <a:rPr lang="en-US" dirty="0"/>
              <a:t>A set of classes that </a:t>
            </a:r>
            <a:r>
              <a:rPr lang="en-US" dirty="0" smtClean="0"/>
              <a:t>handles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ommunication </a:t>
            </a:r>
            <a:r>
              <a:rPr lang="en-US" dirty="0"/>
              <a:t>from the </a:t>
            </a:r>
            <a:r>
              <a:rPr lang="en-US" dirty="0" smtClean="0"/>
              <a:t>user</a:t>
            </a:r>
          </a:p>
          <a:p>
            <a:pPr lvl="1"/>
            <a:r>
              <a:rPr lang="en-US" dirty="0" smtClean="0"/>
              <a:t>Overall application flow</a:t>
            </a:r>
          </a:p>
          <a:p>
            <a:pPr lvl="1"/>
            <a:r>
              <a:rPr lang="en-US" dirty="0" smtClean="0"/>
              <a:t>Application-specific </a:t>
            </a:r>
            <a:r>
              <a:rPr lang="en-US" dirty="0"/>
              <a:t>logic</a:t>
            </a:r>
          </a:p>
          <a:p>
            <a:r>
              <a:rPr lang="en-US" dirty="0" smtClean="0"/>
              <a:t>Every controller has one or more "Actions"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5" name="Picture 2" descr="http://www.wagonbutterworth.com/projects/xbox_controller/xbc-c-control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517" y="2897664"/>
            <a:ext cx="2411083" cy="16061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00294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Incoming request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routed</a:t>
            </a:r>
            <a:r>
              <a:rPr lang="en-US" dirty="0"/>
              <a:t> to </a:t>
            </a:r>
            <a:r>
              <a:rPr lang="en-US" dirty="0" smtClean="0">
                <a:solidFill>
                  <a:srgbClr val="FF9933"/>
                </a:solidFill>
              </a:rPr>
              <a:t>Controller</a:t>
            </a:r>
          </a:p>
          <a:p>
            <a:pPr lvl="1"/>
            <a:r>
              <a:rPr lang="en-US" sz="3000" dirty="0" smtClean="0">
                <a:solidFill>
                  <a:srgbClr val="EBFFD2"/>
                </a:solidFill>
              </a:rPr>
              <a:t>For </a:t>
            </a:r>
            <a:r>
              <a:rPr lang="en-US" sz="3000" dirty="0">
                <a:solidFill>
                  <a:srgbClr val="EBFFD2"/>
                </a:solidFill>
              </a:rPr>
              <a:t>web: HTTP request</a:t>
            </a:r>
          </a:p>
          <a:p>
            <a:r>
              <a:rPr lang="en-US" dirty="0">
                <a:solidFill>
                  <a:srgbClr val="FF9933"/>
                </a:solidFill>
              </a:rPr>
              <a:t>Controller</a:t>
            </a:r>
            <a:r>
              <a:rPr lang="en-US" dirty="0"/>
              <a:t> processes request and creates presentation </a:t>
            </a:r>
            <a:r>
              <a:rPr lang="en-US" dirty="0" smtClean="0">
                <a:solidFill>
                  <a:srgbClr val="FF9933"/>
                </a:solidFill>
              </a:rPr>
              <a:t>Model</a:t>
            </a:r>
          </a:p>
          <a:p>
            <a:pPr lvl="1"/>
            <a:r>
              <a:rPr lang="en-US" sz="3000" dirty="0" smtClean="0">
                <a:solidFill>
                  <a:srgbClr val="EBFFD2"/>
                </a:solidFill>
              </a:rPr>
              <a:t>Controller </a:t>
            </a:r>
            <a:r>
              <a:rPr lang="en-US" sz="3000" dirty="0">
                <a:solidFill>
                  <a:srgbClr val="EBFFD2"/>
                </a:solidFill>
              </a:rPr>
              <a:t>also selects appropriate result (view)</a:t>
            </a:r>
          </a:p>
          <a:p>
            <a:r>
              <a:rPr lang="en-US" dirty="0">
                <a:solidFill>
                  <a:srgbClr val="FF9933"/>
                </a:solidFill>
              </a:rPr>
              <a:t>Model</a:t>
            </a:r>
            <a:r>
              <a:rPr lang="en-US" dirty="0"/>
              <a:t> is passed to </a:t>
            </a:r>
            <a:r>
              <a:rPr lang="en-US" dirty="0">
                <a:solidFill>
                  <a:srgbClr val="FF9933"/>
                </a:solidFill>
              </a:rPr>
              <a:t>View</a:t>
            </a:r>
          </a:p>
          <a:p>
            <a:r>
              <a:rPr lang="en-US" dirty="0">
                <a:solidFill>
                  <a:srgbClr val="FF9933"/>
                </a:solidFill>
              </a:rPr>
              <a:t>View</a:t>
            </a:r>
            <a:r>
              <a:rPr lang="en-US" dirty="0"/>
              <a:t> transforms </a:t>
            </a:r>
            <a:r>
              <a:rPr lang="en-US" dirty="0">
                <a:solidFill>
                  <a:srgbClr val="FF9933"/>
                </a:solidFill>
              </a:rPr>
              <a:t>Model</a:t>
            </a:r>
            <a:r>
              <a:rPr lang="en-US" dirty="0"/>
              <a:t> into appropriate output </a:t>
            </a:r>
            <a:r>
              <a:rPr lang="en-US" dirty="0" smtClean="0"/>
              <a:t>format (HTML)</a:t>
            </a:r>
            <a:endParaRPr lang="en-US" dirty="0">
              <a:solidFill>
                <a:srgbClr val="FF9933"/>
              </a:solidFill>
            </a:endParaRPr>
          </a:p>
          <a:p>
            <a:r>
              <a:rPr lang="en-US" dirty="0"/>
              <a:t>Response is </a:t>
            </a:r>
            <a:r>
              <a:rPr lang="en-US" dirty="0" smtClean="0"/>
              <a:t>rendered (HTTP Response)</a:t>
            </a:r>
            <a:endParaRPr lang="en-US" dirty="0">
              <a:solidFill>
                <a:srgbClr val="FF99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85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MVC Pattern for Web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744070" y="1219200"/>
            <a:ext cx="2743200" cy="10668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/Some/Page/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81400" y="3008241"/>
            <a:ext cx="2599766" cy="1066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Controller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4070" y="981654"/>
            <a:ext cx="22098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HTTP 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</a:t>
            </a:r>
            <a:r>
              <a:rPr lang="en-US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equest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581400" y="1144925"/>
            <a:ext cx="3599330" cy="12172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Front controller (dispatcher)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4800600" y="2438981"/>
            <a:ext cx="360830" cy="49695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324600" y="5105399"/>
            <a:ext cx="2362200" cy="11663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Model (data)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82420" y="5105399"/>
            <a:ext cx="2428650" cy="11663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View</a:t>
            </a:r>
          </a:p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(render UI)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Left Arrow 11"/>
          <p:cNvSpPr/>
          <p:nvPr/>
        </p:nvSpPr>
        <p:spPr>
          <a:xfrm rot="10800000">
            <a:off x="3563470" y="5428601"/>
            <a:ext cx="2617696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Action Button: Home 19">
            <a:hlinkClick r:id="" action="ppaction://noaction" highlightClick="1"/>
          </p:cNvPr>
          <p:cNvSpPr/>
          <p:nvPr/>
        </p:nvSpPr>
        <p:spPr>
          <a:xfrm>
            <a:off x="744070" y="2295525"/>
            <a:ext cx="914400" cy="725559"/>
          </a:xfrm>
          <a:prstGeom prst="actionButtonHom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44070" y="2981325"/>
            <a:ext cx="9144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User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5" name="Left Arrow 24"/>
          <p:cNvSpPr/>
          <p:nvPr/>
        </p:nvSpPr>
        <p:spPr>
          <a:xfrm rot="14392517">
            <a:off x="5894364" y="4381227"/>
            <a:ext cx="1017025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6" name="Left Arrow 25"/>
          <p:cNvSpPr/>
          <p:nvPr/>
        </p:nvSpPr>
        <p:spPr>
          <a:xfrm rot="17829597">
            <a:off x="2906065" y="4384817"/>
            <a:ext cx="999969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1" name="Down Arrow 20"/>
          <p:cNvSpPr/>
          <p:nvPr/>
        </p:nvSpPr>
        <p:spPr>
          <a:xfrm rot="9685705">
            <a:off x="1175600" y="3498803"/>
            <a:ext cx="800100" cy="134391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6200" y="4038600"/>
            <a:ext cx="297180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HTTP </a:t>
            </a:r>
            <a:r>
              <a:rPr 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Response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109500" y="2440820"/>
            <a:ext cx="2597525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Delegate request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558988" y="4267603"/>
            <a:ext cx="185285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Select view &amp;</a:t>
            </a:r>
            <a:b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pass data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505200" y="5715000"/>
            <a:ext cx="259080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Use model data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420477" y="4127746"/>
            <a:ext cx="15240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CRUD model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622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11" grpId="0" animBg="1"/>
      <p:bldP spid="9" grpId="0" animBg="1"/>
      <p:bldP spid="13" grpId="0" animBg="1"/>
      <p:bldP spid="14" grpId="0" animBg="1"/>
      <p:bldP spid="12" grpId="0" animBg="1"/>
      <p:bldP spid="20" grpId="0" animBg="1"/>
      <p:bldP spid="23" grpId="0"/>
      <p:bldP spid="25" grpId="0" animBg="1"/>
      <p:bldP spid="26" grpId="0" animBg="1"/>
      <p:bldP spid="21" grpId="0" animBg="1"/>
      <p:bldP spid="29" grpId="0"/>
      <p:bldP spid="36" grpId="0"/>
      <p:bldP spid="40" grpId="0"/>
      <p:bldP spid="41" grpId="0"/>
      <p:bldP spid="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CakePHP</a:t>
            </a:r>
            <a:r>
              <a:rPr lang="en-US" dirty="0" smtClean="0"/>
              <a:t> (PHP)</a:t>
            </a:r>
          </a:p>
          <a:p>
            <a:r>
              <a:rPr lang="en-US" dirty="0" smtClean="0">
                <a:hlinkClick r:id="rId3"/>
              </a:rPr>
              <a:t>CodeIgniter</a:t>
            </a:r>
            <a:r>
              <a:rPr lang="en-US" dirty="0" smtClean="0"/>
              <a:t> (PHP)</a:t>
            </a:r>
          </a:p>
          <a:p>
            <a:r>
              <a:rPr lang="en-US" dirty="0" smtClean="0">
                <a:hlinkClick r:id="rId4"/>
              </a:rPr>
              <a:t>Spring</a:t>
            </a:r>
            <a:r>
              <a:rPr lang="en-US" dirty="0" smtClean="0"/>
              <a:t> (Java)</a:t>
            </a:r>
          </a:p>
          <a:p>
            <a:r>
              <a:rPr lang="en-US" dirty="0" smtClean="0"/>
              <a:t>Perl: Catalyst</a:t>
            </a:r>
            <a:r>
              <a:rPr lang="en-US" dirty="0"/>
              <a:t>, </a:t>
            </a:r>
            <a:r>
              <a:rPr lang="en-US" dirty="0" smtClean="0"/>
              <a:t>Dancer</a:t>
            </a:r>
          </a:p>
          <a:p>
            <a:r>
              <a:rPr lang="en-US" dirty="0"/>
              <a:t>Python: </a:t>
            </a:r>
            <a:r>
              <a:rPr lang="en-US" dirty="0" smtClean="0">
                <a:hlinkClick r:id="rId5"/>
              </a:rPr>
              <a:t>Django</a:t>
            </a:r>
            <a:r>
              <a:rPr lang="en-US" dirty="0"/>
              <a:t>, </a:t>
            </a:r>
            <a:r>
              <a:rPr lang="en-US" dirty="0" smtClean="0"/>
              <a:t>Flask</a:t>
            </a:r>
            <a:r>
              <a:rPr lang="en-US" dirty="0"/>
              <a:t>, </a:t>
            </a:r>
            <a:r>
              <a:rPr lang="en-US" dirty="0" err="1"/>
              <a:t>Grok</a:t>
            </a:r>
            <a:endParaRPr lang="en-US" dirty="0"/>
          </a:p>
          <a:p>
            <a:r>
              <a:rPr lang="en-US" dirty="0"/>
              <a:t>Ruby: </a:t>
            </a:r>
            <a:r>
              <a:rPr lang="en-US" dirty="0">
                <a:hlinkClick r:id="rId6"/>
              </a:rPr>
              <a:t>Ruby on Rails</a:t>
            </a:r>
            <a:r>
              <a:rPr lang="en-US" dirty="0"/>
              <a:t>, Camping, </a:t>
            </a:r>
            <a:r>
              <a:rPr lang="en-US" dirty="0" smtClean="0"/>
              <a:t>Nitro, Sinatra</a:t>
            </a:r>
            <a:endParaRPr lang="en-US" dirty="0"/>
          </a:p>
          <a:p>
            <a:r>
              <a:rPr lang="en-US" dirty="0" smtClean="0"/>
              <a:t>JavaScript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AngularJS</a:t>
            </a:r>
            <a:r>
              <a:rPr lang="en-US" dirty="0"/>
              <a:t>, </a:t>
            </a:r>
            <a:r>
              <a:rPr lang="en-US" dirty="0" smtClean="0">
                <a:hlinkClick r:id="rId8"/>
              </a:rPr>
              <a:t>JavaScriptMVC</a:t>
            </a:r>
            <a:r>
              <a:rPr lang="en-US" dirty="0" smtClean="0"/>
              <a:t>, </a:t>
            </a:r>
            <a:r>
              <a:rPr lang="en-US" dirty="0" smtClean="0">
                <a:hlinkClick r:id="rId9"/>
              </a:rPr>
              <a:t>Spine</a:t>
            </a:r>
            <a:endParaRPr lang="en-US" dirty="0" smtClean="0"/>
          </a:p>
          <a:p>
            <a:r>
              <a:rPr lang="en-US" dirty="0" smtClean="0">
                <a:hlinkClick r:id="rId10"/>
              </a:rPr>
              <a:t>ASP.NET </a:t>
            </a:r>
            <a:r>
              <a:rPr lang="en-US" dirty="0">
                <a:hlinkClick r:id="rId10"/>
              </a:rPr>
              <a:t>MVC</a:t>
            </a:r>
            <a:r>
              <a:rPr lang="en-US" dirty="0"/>
              <a:t> (.NET Framework)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4098" name="Picture 2" descr="Codeigniter Flow Chart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740" y="1219200"/>
            <a:ext cx="4922522" cy="1447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05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514600"/>
            <a:ext cx="7924800" cy="685800"/>
          </a:xfrm>
        </p:spPr>
        <p:txBody>
          <a:bodyPr/>
          <a:lstStyle/>
          <a:p>
            <a:r>
              <a:rPr lang="en-US" dirty="0" smtClean="0"/>
              <a:t>ASP.NET MVC</a:t>
            </a:r>
            <a:endParaRPr lang="en-US" dirty="0"/>
          </a:p>
        </p:txBody>
      </p:sp>
      <p:pic>
        <p:nvPicPr>
          <p:cNvPr id="1026" name="Picture 2" descr="http://www.davidhayden.me/media/default/posts/ASP.NET-MVC-4-Bundling-and-Minific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015" y="1066800"/>
            <a:ext cx="3951970" cy="13356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28" name="Picture 4" descr="http://4.bp.blogspot.com/-e6I8CyF7AG4/UOKfFIZfoyI/AAAAAAAABNs/2L68gGJhvrg/s1600/asp.net%2Bmv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25" y="2971800"/>
            <a:ext cx="3409950" cy="340995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78570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Core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6482408" y="1310055"/>
            <a:ext cx="2431077" cy="1439607"/>
            <a:chOff x="6666900" y="1482970"/>
            <a:chExt cx="2431077" cy="1439607"/>
          </a:xfrm>
        </p:grpSpPr>
        <p:sp>
          <p:nvSpPr>
            <p:cNvPr id="29" name="Right Brace 28"/>
            <p:cNvSpPr/>
            <p:nvPr/>
          </p:nvSpPr>
          <p:spPr bwMode="auto">
            <a:xfrm>
              <a:off x="6666900" y="1482970"/>
              <a:ext cx="548640" cy="1439607"/>
            </a:xfrm>
            <a:prstGeom prst="rightBrace">
              <a:avLst>
                <a:gd name="adj1" fmla="val 8333"/>
                <a:gd name="adj2" fmla="val 50755"/>
              </a:avLst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solidFill>
                  <a:srgbClr val="00B050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30" name="TextBox 8"/>
            <p:cNvSpPr txBox="1"/>
            <p:nvPr/>
          </p:nvSpPr>
          <p:spPr>
            <a:xfrm>
              <a:off x="7194892" y="1971372"/>
              <a:ext cx="19030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 smtClean="0">
                  <a:solidFill>
                    <a:schemeClr val="accent1"/>
                  </a:solidFill>
                </a:rPr>
                <a:t>Presentation</a:t>
              </a:r>
              <a:endParaRPr lang="en-US" sz="24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519926" y="3633720"/>
            <a:ext cx="1834203" cy="2673266"/>
            <a:chOff x="6666900" y="3675185"/>
            <a:chExt cx="1834203" cy="1770183"/>
          </a:xfrm>
        </p:grpSpPr>
        <p:sp>
          <p:nvSpPr>
            <p:cNvPr id="27" name="Right Brace 26"/>
            <p:cNvSpPr/>
            <p:nvPr/>
          </p:nvSpPr>
          <p:spPr bwMode="auto">
            <a:xfrm>
              <a:off x="6666900" y="3675185"/>
              <a:ext cx="548640" cy="1770183"/>
            </a:xfrm>
            <a:prstGeom prst="rightBrac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solidFill>
                  <a:schemeClr val="bg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8" name="TextBox 9"/>
            <p:cNvSpPr txBox="1"/>
            <p:nvPr/>
          </p:nvSpPr>
          <p:spPr>
            <a:xfrm>
              <a:off x="7173174" y="4329444"/>
              <a:ext cx="1327929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 smtClean="0">
                  <a:solidFill>
                    <a:schemeClr val="accent2"/>
                  </a:solidFill>
                </a:rPr>
                <a:t>Runtime</a:t>
              </a:r>
              <a:endParaRPr lang="en-US" sz="24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91579" y="1310055"/>
            <a:ext cx="2541559" cy="2324577"/>
            <a:chOff x="658841" y="1482970"/>
            <a:chExt cx="2541559" cy="2324577"/>
          </a:xfrm>
        </p:grpSpPr>
        <p:sp>
          <p:nvSpPr>
            <p:cNvPr id="24" name="Rectangle 23"/>
            <p:cNvSpPr/>
            <p:nvPr/>
          </p:nvSpPr>
          <p:spPr bwMode="auto">
            <a:xfrm>
              <a:off x="658841" y="1482970"/>
              <a:ext cx="2541559" cy="1439607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</a:gra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600" b="1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ASP.NET WebForms</a:t>
              </a:r>
            </a:p>
          </p:txBody>
        </p:sp>
        <p:cxnSp>
          <p:nvCxnSpPr>
            <p:cNvPr id="25" name="Straight Arrow Connector 24"/>
            <p:cNvCxnSpPr>
              <a:stCxn id="24" idx="2"/>
            </p:cNvCxnSpPr>
            <p:nvPr/>
          </p:nvCxnSpPr>
          <p:spPr>
            <a:xfrm>
              <a:off x="1929621" y="2922577"/>
              <a:ext cx="504000" cy="88497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372297" y="1310055"/>
            <a:ext cx="2541559" cy="2324577"/>
            <a:chOff x="3439559" y="1482970"/>
            <a:chExt cx="2541559" cy="2324577"/>
          </a:xfrm>
        </p:grpSpPr>
        <p:sp>
          <p:nvSpPr>
            <p:cNvPr id="22" name="Rectangle 21"/>
            <p:cNvSpPr/>
            <p:nvPr/>
          </p:nvSpPr>
          <p:spPr bwMode="auto">
            <a:xfrm>
              <a:off x="3439559" y="1482970"/>
              <a:ext cx="2541559" cy="143960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600" b="1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ASP.NET</a:t>
              </a:r>
            </a:p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600" b="1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MVC</a:t>
              </a:r>
            </a:p>
          </p:txBody>
        </p:sp>
        <p:cxnSp>
          <p:nvCxnSpPr>
            <p:cNvPr id="23" name="Straight Arrow Connector 22"/>
            <p:cNvCxnSpPr>
              <a:stCxn id="22" idx="2"/>
            </p:cNvCxnSpPr>
            <p:nvPr/>
          </p:nvCxnSpPr>
          <p:spPr>
            <a:xfrm flipH="1">
              <a:off x="4310047" y="2922577"/>
              <a:ext cx="400292" cy="88497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838200" y="3657599"/>
            <a:ext cx="4865659" cy="2649386"/>
            <a:chOff x="1920240" y="2873365"/>
            <a:chExt cx="4373880" cy="2940070"/>
          </a:xfrm>
        </p:grpSpPr>
        <p:sp>
          <p:nvSpPr>
            <p:cNvPr id="33" name="Rectangle 32"/>
            <p:cNvSpPr/>
            <p:nvPr/>
          </p:nvSpPr>
          <p:spPr bwMode="auto">
            <a:xfrm>
              <a:off x="1920240" y="2873365"/>
              <a:ext cx="4373880" cy="294007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 bwMode="auto">
            <a:xfrm>
              <a:off x="2072640" y="3481715"/>
              <a:ext cx="115824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Caching</a:t>
              </a:r>
            </a:p>
          </p:txBody>
        </p:sp>
        <p:sp>
          <p:nvSpPr>
            <p:cNvPr id="35" name="Rounded Rectangle 34"/>
            <p:cNvSpPr/>
            <p:nvPr/>
          </p:nvSpPr>
          <p:spPr bwMode="auto">
            <a:xfrm>
              <a:off x="3307080" y="3481715"/>
              <a:ext cx="115824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.NET</a:t>
              </a:r>
            </a:p>
          </p:txBody>
        </p:sp>
        <p:sp>
          <p:nvSpPr>
            <p:cNvPr id="36" name="Rounded Rectangle 35"/>
            <p:cNvSpPr/>
            <p:nvPr/>
          </p:nvSpPr>
          <p:spPr bwMode="auto">
            <a:xfrm>
              <a:off x="3322320" y="5158115"/>
              <a:ext cx="115824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Handlers</a:t>
              </a:r>
            </a:p>
          </p:txBody>
        </p:sp>
        <p:sp>
          <p:nvSpPr>
            <p:cNvPr id="37" name="Rounded Rectangle 36"/>
            <p:cNvSpPr/>
            <p:nvPr/>
          </p:nvSpPr>
          <p:spPr bwMode="auto">
            <a:xfrm>
              <a:off x="2042160" y="5142875"/>
              <a:ext cx="121920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Routes</a:t>
              </a:r>
            </a:p>
          </p:txBody>
        </p:sp>
        <p:sp>
          <p:nvSpPr>
            <p:cNvPr id="38" name="Rounded Rectangle 37"/>
            <p:cNvSpPr/>
            <p:nvPr/>
          </p:nvSpPr>
          <p:spPr bwMode="auto">
            <a:xfrm>
              <a:off x="2072640" y="4045595"/>
              <a:ext cx="115824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Pages</a:t>
              </a:r>
            </a:p>
          </p:txBody>
        </p:sp>
        <p:sp>
          <p:nvSpPr>
            <p:cNvPr id="39" name="Rounded Rectangle 38"/>
            <p:cNvSpPr/>
            <p:nvPr/>
          </p:nvSpPr>
          <p:spPr bwMode="auto">
            <a:xfrm>
              <a:off x="3307080" y="4045595"/>
              <a:ext cx="115824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Controls</a:t>
              </a: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4541520" y="3496955"/>
              <a:ext cx="163068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Globalization</a:t>
              </a:r>
            </a:p>
          </p:txBody>
        </p:sp>
        <p:sp>
          <p:nvSpPr>
            <p:cNvPr id="41" name="Rounded Rectangle 40"/>
            <p:cNvSpPr/>
            <p:nvPr/>
          </p:nvSpPr>
          <p:spPr bwMode="auto">
            <a:xfrm>
              <a:off x="2042160" y="4594235"/>
              <a:ext cx="121920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Profile</a:t>
              </a:r>
            </a:p>
          </p:txBody>
        </p:sp>
        <p:sp>
          <p:nvSpPr>
            <p:cNvPr id="42" name="Rounded Rectangle 41"/>
            <p:cNvSpPr/>
            <p:nvPr/>
          </p:nvSpPr>
          <p:spPr bwMode="auto">
            <a:xfrm>
              <a:off x="4541520" y="4060835"/>
              <a:ext cx="163068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Master Pages</a:t>
              </a:r>
            </a:p>
          </p:txBody>
        </p:sp>
        <p:sp>
          <p:nvSpPr>
            <p:cNvPr id="43" name="Rounded Rectangle 42"/>
            <p:cNvSpPr/>
            <p:nvPr/>
          </p:nvSpPr>
          <p:spPr bwMode="auto">
            <a:xfrm>
              <a:off x="4541520" y="4624715"/>
              <a:ext cx="163068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Membership</a:t>
              </a:r>
            </a:p>
          </p:txBody>
        </p:sp>
        <p:sp>
          <p:nvSpPr>
            <p:cNvPr id="44" name="Rounded Rectangle 43"/>
            <p:cNvSpPr/>
            <p:nvPr/>
          </p:nvSpPr>
          <p:spPr bwMode="auto">
            <a:xfrm>
              <a:off x="3322320" y="4609475"/>
              <a:ext cx="115824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Roles</a:t>
              </a:r>
            </a:p>
          </p:txBody>
        </p:sp>
        <p:sp>
          <p:nvSpPr>
            <p:cNvPr id="45" name="Rounded Rectangle 44"/>
            <p:cNvSpPr/>
            <p:nvPr/>
          </p:nvSpPr>
          <p:spPr bwMode="auto">
            <a:xfrm>
              <a:off x="4541520" y="5173355"/>
              <a:ext cx="163068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Etc...</a:t>
              </a:r>
            </a:p>
          </p:txBody>
        </p:sp>
        <p:sp>
          <p:nvSpPr>
            <p:cNvPr id="46" name="TextBox 35"/>
            <p:cNvSpPr txBox="1"/>
            <p:nvPr/>
          </p:nvSpPr>
          <p:spPr>
            <a:xfrm>
              <a:off x="3448627" y="2924078"/>
              <a:ext cx="1317105" cy="51953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600" dirty="0" smtClean="0">
                  <a:solidFill>
                    <a:schemeClr val="bg1"/>
                  </a:solidFill>
                </a:rPr>
                <a:t>ASP.NET</a:t>
              </a:r>
              <a:endParaRPr lang="en-US" sz="3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930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The HTTP Protocol</a:t>
            </a:r>
            <a:endParaRPr lang="bg-BG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The MVC Pattern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Model, View, Controller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The MVC Pattern for </a:t>
            </a:r>
            <a:r>
              <a:rPr lang="en-US" dirty="0" smtClean="0"/>
              <a:t>Web and Examples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ASP.NET MVC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Comparison with ASP.NET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ASP.NET MVC Advantages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Creating ASP.NET MVC </a:t>
            </a:r>
            <a:r>
              <a:rPr lang="en-US" dirty="0" smtClean="0"/>
              <a:t>Project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NuGet Package </a:t>
            </a:r>
            <a:r>
              <a:rPr lang="en-US" dirty="0" smtClean="0"/>
              <a:t>Management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Server Information with Glimpse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5" descr="C:\Users\nkostov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02284">
            <a:off x="5827487" y="3070922"/>
            <a:ext cx="3225906" cy="268825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87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CFF33"/>
                </a:solidFill>
              </a:rPr>
              <a:t>ASP.NET Web Forms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Stable </a:t>
            </a:r>
            <a:r>
              <a:rPr lang="en-US" dirty="0"/>
              <a:t>and mature, </a:t>
            </a:r>
            <a:r>
              <a:rPr lang="en-US" dirty="0" smtClean="0"/>
              <a:t>supported </a:t>
            </a:r>
            <a:r>
              <a:rPr lang="en-US" dirty="0"/>
              <a:t>by heaps of third party controls and tools</a:t>
            </a:r>
            <a:endParaRPr lang="en-US" dirty="0" smtClean="0"/>
          </a:p>
          <a:p>
            <a:r>
              <a:rPr lang="en-US" dirty="0" smtClean="0"/>
              <a:t>Event driven web development</a:t>
            </a:r>
          </a:p>
          <a:p>
            <a:r>
              <a:rPr lang="en-US" dirty="0" err="1"/>
              <a:t>Postbacks</a:t>
            </a:r>
            <a:endParaRPr lang="en-US" dirty="0"/>
          </a:p>
          <a:p>
            <a:r>
              <a:rPr lang="en-US" dirty="0" err="1" smtClean="0"/>
              <a:t>Viewstate</a:t>
            </a:r>
            <a:endParaRPr lang="en-US" dirty="0" smtClean="0"/>
          </a:p>
          <a:p>
            <a:r>
              <a:rPr lang="en-US" dirty="0" smtClean="0"/>
              <a:t>Less </a:t>
            </a:r>
            <a:r>
              <a:rPr lang="en-US" dirty="0"/>
              <a:t>control over the HTML</a:t>
            </a:r>
          </a:p>
          <a:p>
            <a:r>
              <a:rPr lang="en-US" dirty="0"/>
              <a:t>Hard to test</a:t>
            </a:r>
          </a:p>
          <a:p>
            <a:r>
              <a:rPr lang="en-US" dirty="0"/>
              <a:t>Rapid </a:t>
            </a:r>
            <a:r>
              <a:rPr lang="en-US" dirty="0" smtClean="0"/>
              <a:t>development</a:t>
            </a:r>
          </a:p>
        </p:txBody>
      </p:sp>
      <p:pic>
        <p:nvPicPr>
          <p:cNvPr id="1026" name="Picture 2" descr="https://twimg0-a.akamaihd.net/profile_images/2600136208/4zeimmsdyc58esq34wb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895600"/>
            <a:ext cx="2971800" cy="2971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5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839200" cy="5791200"/>
          </a:xfrm>
        </p:spPr>
        <p:txBody>
          <a:bodyPr/>
          <a:lstStyle/>
          <a:p>
            <a:r>
              <a:rPr lang="en-US" dirty="0" smtClean="0"/>
              <a:t>Classic ASP introduced in late 1990's</a:t>
            </a:r>
          </a:p>
          <a:p>
            <a:r>
              <a:rPr lang="en-US" dirty="0" smtClean="0"/>
              <a:t>ASP.NET 1.0 – 2002 (Web Forms)</a:t>
            </a:r>
          </a:p>
          <a:p>
            <a:r>
              <a:rPr lang="en-US" dirty="0" smtClean="0"/>
              <a:t> ASP.NET 3.5 – 2008 (First version of MVC)</a:t>
            </a:r>
          </a:p>
          <a:p>
            <a:pPr lvl="1"/>
            <a:r>
              <a:rPr lang="en-US" dirty="0" smtClean="0"/>
              <a:t>Two more versions in next two years</a:t>
            </a:r>
          </a:p>
          <a:p>
            <a:r>
              <a:rPr lang="en-US" dirty="0" smtClean="0"/>
              <a:t>ASP.NET 4 – 2010 (VS 2010, MVC 2.0, Razor)</a:t>
            </a:r>
          </a:p>
          <a:p>
            <a:r>
              <a:rPr lang="en-US" dirty="0" smtClean="0"/>
              <a:t>ASP.NET 4.5 (First version of Web API, VS 2012)</a:t>
            </a:r>
          </a:p>
          <a:p>
            <a:r>
              <a:rPr lang="en-US" dirty="0" smtClean="0"/>
              <a:t>February 2013 – </a:t>
            </a:r>
            <a:r>
              <a:rPr lang="en-US" dirty="0" err="1" smtClean="0"/>
              <a:t>SignalR</a:t>
            </a:r>
            <a:endParaRPr lang="en-US" dirty="0" smtClean="0"/>
          </a:p>
          <a:p>
            <a:r>
              <a:rPr lang="en-US" dirty="0" smtClean="0"/>
              <a:t>Autumn 2013 – VS 2013, One ASP.NET, MVC 5</a:t>
            </a:r>
          </a:p>
          <a:p>
            <a:r>
              <a:rPr lang="en-US" dirty="0" smtClean="0"/>
              <a:t>ASP.NET </a:t>
            </a:r>
            <a:r>
              <a:rPr lang="en-US" dirty="0" err="1" smtClean="0"/>
              <a:t>vNext</a:t>
            </a:r>
            <a:r>
              <a:rPr lang="en-US" dirty="0" smtClean="0"/>
              <a:t> – 2014, Roslyn, Platform </a:t>
            </a:r>
            <a:r>
              <a:rPr lang="en-US" dirty="0" err="1" smtClean="0"/>
              <a:t>ind.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14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ASP.NET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Forms</a:t>
            </a:r>
          </a:p>
          <a:p>
            <a:pPr lvl="1"/>
            <a:r>
              <a:rPr lang="en-US" dirty="0" smtClean="0"/>
              <a:t>Component-based</a:t>
            </a:r>
          </a:p>
          <a:p>
            <a:r>
              <a:rPr lang="en-US" dirty="0" smtClean="0"/>
              <a:t>ASP.NET MVC</a:t>
            </a:r>
          </a:p>
          <a:p>
            <a:r>
              <a:rPr lang="en-US" dirty="0" smtClean="0"/>
              <a:t>Web Pages</a:t>
            </a:r>
          </a:p>
          <a:p>
            <a:pPr lvl="1"/>
            <a:r>
              <a:rPr lang="en-US" dirty="0"/>
              <a:t>Lightweight </a:t>
            </a:r>
            <a:r>
              <a:rPr lang="en-US" dirty="0" smtClean="0"/>
              <a:t>framework for dynamic content</a:t>
            </a:r>
          </a:p>
          <a:p>
            <a:r>
              <a:rPr lang="en-US" dirty="0" smtClean="0"/>
              <a:t>Web API</a:t>
            </a:r>
          </a:p>
          <a:p>
            <a:pPr lvl="1"/>
            <a:r>
              <a:rPr lang="en-US" dirty="0"/>
              <a:t>Framework for building </a:t>
            </a:r>
            <a:r>
              <a:rPr lang="en-US" dirty="0" err="1"/>
              <a:t>RESTful</a:t>
            </a:r>
            <a:r>
              <a:rPr lang="en-US" dirty="0"/>
              <a:t> Web </a:t>
            </a:r>
            <a:r>
              <a:rPr lang="en-US" dirty="0" smtClean="0"/>
              <a:t>services</a:t>
            </a:r>
          </a:p>
          <a:p>
            <a:r>
              <a:rPr lang="en-US" dirty="0" err="1" smtClean="0"/>
              <a:t>SignalR</a:t>
            </a:r>
            <a:endParaRPr lang="en-US" dirty="0" smtClean="0"/>
          </a:p>
          <a:p>
            <a:pPr lvl="1"/>
            <a:r>
              <a:rPr lang="en-US" dirty="0" smtClean="0"/>
              <a:t>Real-time client-server </a:t>
            </a:r>
            <a:r>
              <a:rPr lang="en-US" dirty="0"/>
              <a:t>communication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5" name="Picture 2" descr="All the parts of ASP.NET, all the subsystems are all part of the larger ASP.NET communit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" t="-1256" r="-1"/>
          <a:stretch/>
        </p:blipFill>
        <p:spPr bwMode="auto">
          <a:xfrm>
            <a:off x="4267200" y="1143000"/>
            <a:ext cx="4460203" cy="1996889"/>
          </a:xfrm>
          <a:prstGeom prst="roundRect">
            <a:avLst>
              <a:gd name="adj" fmla="val 1885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1725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Runs on top of ASP.NET</a:t>
            </a:r>
          </a:p>
          <a:p>
            <a:pPr lvl="1"/>
            <a:r>
              <a:rPr lang="en-US" dirty="0"/>
              <a:t>Not a replacement for </a:t>
            </a:r>
            <a:r>
              <a:rPr lang="en-US" dirty="0" err="1" smtClean="0"/>
              <a:t>WebForms</a:t>
            </a:r>
            <a:endParaRPr lang="en-US" dirty="0" smtClean="0"/>
          </a:p>
          <a:p>
            <a:pPr lvl="1"/>
            <a:r>
              <a:rPr lang="en-US" dirty="0" smtClean="0"/>
              <a:t>Leverage the benefits of ASP.NET</a:t>
            </a:r>
            <a:endParaRPr lang="en-US" dirty="0"/>
          </a:p>
          <a:p>
            <a:r>
              <a:rPr lang="en-US" dirty="0" smtClean="0"/>
              <a:t>Embrace the web</a:t>
            </a:r>
          </a:p>
          <a:p>
            <a:pPr lvl="1"/>
            <a:r>
              <a:rPr lang="en-US" sz="2800" dirty="0"/>
              <a:t>User/SEO friendly </a:t>
            </a:r>
            <a:r>
              <a:rPr lang="en-US" sz="2800" dirty="0" smtClean="0"/>
              <a:t>URLs, HTML 5, SPA</a:t>
            </a:r>
          </a:p>
          <a:p>
            <a:pPr lvl="1"/>
            <a:r>
              <a:rPr lang="en-US" sz="2800" dirty="0" smtClean="0"/>
              <a:t>Adopt REST concepts</a:t>
            </a:r>
            <a:endParaRPr lang="en-US" dirty="0" smtClean="0"/>
          </a:p>
          <a:p>
            <a:r>
              <a:rPr lang="en-US" dirty="0" smtClean="0"/>
              <a:t>Uses MVC pattern</a:t>
            </a:r>
          </a:p>
          <a:p>
            <a:pPr lvl="1"/>
            <a:r>
              <a:rPr lang="en-US" sz="2800" dirty="0"/>
              <a:t>Conventions and </a:t>
            </a:r>
            <a:r>
              <a:rPr lang="en-US" sz="2800" dirty="0" smtClean="0"/>
              <a:t>Guidance</a:t>
            </a:r>
          </a:p>
          <a:p>
            <a:pPr lvl="1"/>
            <a:r>
              <a:rPr lang="en-US" sz="2800" dirty="0" smtClean="0"/>
              <a:t>Separation of concerns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5" name="Picture 4" descr="http://4.bp.blogspot.com/-e6I8CyF7AG4/UOKfFIZfoyI/AAAAAAAABNs/2L68gGJhvrg/s1600/asp.net%2Bmv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191000"/>
            <a:ext cx="2190750" cy="219075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90440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</a:t>
            </a:r>
            <a:r>
              <a:rPr lang="en-US" dirty="0" smtClean="0"/>
              <a:t>MVC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Tight control over markup</a:t>
            </a:r>
          </a:p>
          <a:p>
            <a:r>
              <a:rPr lang="en-US" dirty="0" smtClean="0"/>
              <a:t>Testable</a:t>
            </a:r>
          </a:p>
          <a:p>
            <a:r>
              <a:rPr lang="en-US" dirty="0"/>
              <a:t>Loosely coupled and </a:t>
            </a:r>
            <a:r>
              <a:rPr lang="en-US" dirty="0" smtClean="0"/>
              <a:t>extensible</a:t>
            </a:r>
          </a:p>
          <a:p>
            <a:r>
              <a:rPr lang="en-US" dirty="0" smtClean="0"/>
              <a:t>Convention over configuration</a:t>
            </a:r>
          </a:p>
          <a:p>
            <a:r>
              <a:rPr lang="en-US" dirty="0" smtClean="0"/>
              <a:t>Razor view engine</a:t>
            </a:r>
          </a:p>
          <a:p>
            <a:pPr lvl="1"/>
            <a:r>
              <a:rPr lang="en-US" dirty="0" smtClean="0"/>
              <a:t>One of the greatest view engines</a:t>
            </a:r>
          </a:p>
          <a:p>
            <a:pPr lvl="1"/>
            <a:r>
              <a:rPr lang="en-US" dirty="0"/>
              <a:t>With </a:t>
            </a:r>
            <a:r>
              <a:rPr lang="en-US" dirty="0" err="1" smtClean="0"/>
              <a:t>intellisense</a:t>
            </a:r>
            <a:r>
              <a:rPr lang="en-US" dirty="0"/>
              <a:t>, </a:t>
            </a:r>
            <a:r>
              <a:rPr lang="en-US" dirty="0" smtClean="0"/>
              <a:t>integrated in Visual Studio</a:t>
            </a:r>
            <a:endParaRPr lang="en-US" dirty="0"/>
          </a:p>
          <a:p>
            <a:r>
              <a:rPr lang="en-US" dirty="0" smtClean="0"/>
              <a:t>Reuse of current skills (C#, EF, LINQ, JS, etc.)</a:t>
            </a:r>
          </a:p>
          <a:p>
            <a:r>
              <a:rPr lang="en-US" dirty="0"/>
              <a:t>Application-based (not scripts like PHP)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78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ASP.NET MVC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839200" cy="59436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ASP.NET MVC </a:t>
            </a:r>
            <a:r>
              <a:rPr lang="en-US" dirty="0" smtClean="0"/>
              <a:t>1.0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In February 2007, Scott Guthrie </a:t>
            </a:r>
            <a:r>
              <a:rPr lang="en-US" dirty="0" smtClean="0"/>
              <a:t>("</a:t>
            </a:r>
            <a:r>
              <a:rPr lang="en-US" dirty="0" smtClean="0">
                <a:hlinkClick r:id="rId2"/>
              </a:rPr>
              <a:t>ScottGu</a:t>
            </a:r>
            <a:r>
              <a:rPr lang="en-US" dirty="0" smtClean="0"/>
              <a:t>") </a:t>
            </a:r>
            <a:r>
              <a:rPr lang="en-US" dirty="0"/>
              <a:t>of Microsoft sketched out the core of ASP.NET </a:t>
            </a:r>
            <a:r>
              <a:rPr lang="en-US" dirty="0" smtClean="0"/>
              <a:t>MVC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Released </a:t>
            </a:r>
            <a:r>
              <a:rPr lang="en-US" dirty="0"/>
              <a:t>on 13 March 2009</a:t>
            </a:r>
            <a:endParaRPr lang="bg-BG" dirty="0" smtClean="0"/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ASP.NET MVC 2.0 (Areas, </a:t>
            </a:r>
            <a:r>
              <a:rPr lang="en-US" dirty="0" err="1" smtClean="0"/>
              <a:t>Async</a:t>
            </a:r>
            <a:r>
              <a:rPr lang="en-US" dirty="0" smtClean="0"/>
              <a:t>)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Released </a:t>
            </a:r>
            <a:r>
              <a:rPr lang="en-US" dirty="0"/>
              <a:t>just one year later, </a:t>
            </a:r>
            <a:r>
              <a:rPr lang="en-US" dirty="0" smtClean="0"/>
              <a:t>on 10 March 2010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ASP.NET MVC 3.0 (Razor) – 13 </a:t>
            </a:r>
            <a:r>
              <a:rPr lang="en-US" dirty="0"/>
              <a:t>January </a:t>
            </a:r>
            <a:r>
              <a:rPr lang="en-US" dirty="0" smtClean="0"/>
              <a:t>2011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ASP.NET MVC 4.0 (Web API) – 15 August 2012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ASP.NET MVC 5.0 (Identity) – </a:t>
            </a:r>
            <a:r>
              <a:rPr lang="en-US" dirty="0"/>
              <a:t>17 October </a:t>
            </a:r>
            <a:r>
              <a:rPr lang="en-US" dirty="0" smtClean="0"/>
              <a:t>2013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ASP.NET MVC </a:t>
            </a:r>
            <a:r>
              <a:rPr lang="en-US" dirty="0" smtClean="0"/>
              <a:t>5.2.3 </a:t>
            </a:r>
            <a:r>
              <a:rPr lang="en-US" dirty="0"/>
              <a:t>–</a:t>
            </a:r>
            <a:r>
              <a:rPr lang="en-US" dirty="0" smtClean="0"/>
              <a:t> </a:t>
            </a:r>
            <a:r>
              <a:rPr lang="en-US" dirty="0"/>
              <a:t>9 February </a:t>
            </a:r>
            <a:r>
              <a:rPr lang="en-US" dirty="0" smtClean="0"/>
              <a:t>2015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ASP.NET Core 1.0 – Some time in 2016</a:t>
            </a: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544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Separation of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component has one </a:t>
            </a:r>
            <a:r>
              <a:rPr lang="en-US" dirty="0" smtClean="0"/>
              <a:t>responsibility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SRP </a:t>
            </a:r>
            <a:r>
              <a:rPr lang="en-US" dirty="0"/>
              <a:t>– Single Responsibility </a:t>
            </a:r>
            <a:r>
              <a:rPr lang="en-US" dirty="0" smtClean="0"/>
              <a:t>Principle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DRY </a:t>
            </a:r>
            <a:r>
              <a:rPr lang="en-US" dirty="0"/>
              <a:t>– Don’t Repeat Yourself</a:t>
            </a:r>
          </a:p>
          <a:p>
            <a:r>
              <a:rPr lang="en-US" dirty="0"/>
              <a:t>More easily </a:t>
            </a:r>
            <a:r>
              <a:rPr lang="en-US" dirty="0" smtClean="0"/>
              <a:t>testable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TDD </a:t>
            </a:r>
            <a:r>
              <a:rPr lang="en-US" dirty="0" smtClean="0"/>
              <a:t>– Test-driven development</a:t>
            </a:r>
          </a:p>
          <a:p>
            <a:r>
              <a:rPr lang="en-US" dirty="0"/>
              <a:t>Helps with concurrent </a:t>
            </a:r>
            <a:r>
              <a:rPr lang="en-US" dirty="0" smtClean="0"/>
              <a:t>development</a:t>
            </a:r>
          </a:p>
          <a:p>
            <a:pPr lvl="1"/>
            <a:r>
              <a:rPr lang="en-US" dirty="0" smtClean="0"/>
              <a:t>Performing </a:t>
            </a:r>
            <a:r>
              <a:rPr lang="en-US" dirty="0"/>
              <a:t>tasks </a:t>
            </a:r>
            <a:r>
              <a:rPr lang="en-US" dirty="0" smtClean="0"/>
              <a:t>concurrently</a:t>
            </a:r>
          </a:p>
          <a:p>
            <a:pPr lvl="2"/>
            <a:r>
              <a:rPr lang="en-US" dirty="0" smtClean="0"/>
              <a:t>One developer works on views</a:t>
            </a:r>
          </a:p>
          <a:p>
            <a:pPr lvl="2"/>
            <a:r>
              <a:rPr lang="en-US" dirty="0" smtClean="0"/>
              <a:t>Another works on controllers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5" name="Picture 2" descr="d:\Desktop\srp1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2286000"/>
            <a:ext cx="2279963" cy="18239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6081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any component of the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Interface-based architecture</a:t>
            </a:r>
          </a:p>
          <a:p>
            <a:r>
              <a:rPr lang="en-US" dirty="0" smtClean="0"/>
              <a:t>Almost anything can be replaced or extended</a:t>
            </a:r>
          </a:p>
          <a:p>
            <a:pPr lvl="1"/>
            <a:r>
              <a:rPr lang="en-US" dirty="0" smtClean="0"/>
              <a:t>Model </a:t>
            </a:r>
            <a:r>
              <a:rPr lang="en-US" dirty="0"/>
              <a:t>binders </a:t>
            </a:r>
            <a:r>
              <a:rPr lang="en-US" dirty="0" smtClean="0"/>
              <a:t>(request data to </a:t>
            </a:r>
            <a:r>
              <a:rPr lang="en-US" dirty="0"/>
              <a:t>CLR objects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Action/result </a:t>
            </a:r>
            <a:r>
              <a:rPr lang="en-US" dirty="0"/>
              <a:t>filters </a:t>
            </a:r>
            <a:r>
              <a:rPr lang="en-US" dirty="0" smtClean="0"/>
              <a:t>(e.g. </a:t>
            </a:r>
            <a:r>
              <a:rPr lang="en-US" dirty="0" err="1" smtClean="0"/>
              <a:t>OnActionExecuting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Custom action result types</a:t>
            </a:r>
          </a:p>
          <a:p>
            <a:pPr lvl="1"/>
            <a:r>
              <a:rPr lang="en-US" dirty="0"/>
              <a:t>View engine (Razor, </a:t>
            </a:r>
            <a:r>
              <a:rPr lang="en-US" dirty="0" err="1"/>
              <a:t>WebForms</a:t>
            </a:r>
            <a:r>
              <a:rPr lang="en-US" dirty="0"/>
              <a:t>, </a:t>
            </a:r>
            <a:r>
              <a:rPr lang="en-US" dirty="0" err="1"/>
              <a:t>NHaml</a:t>
            </a:r>
            <a:r>
              <a:rPr lang="en-US" dirty="0"/>
              <a:t>, Spark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View helpers (HTML, AJAX, URL, etc.)</a:t>
            </a:r>
            <a:endParaRPr lang="en-US" dirty="0"/>
          </a:p>
          <a:p>
            <a:pPr lvl="1"/>
            <a:r>
              <a:rPr lang="en-US" dirty="0" smtClean="0"/>
              <a:t>Custom data providers (ADO.NET), etc.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08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URLs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REST-like</a:t>
            </a:r>
          </a:p>
          <a:p>
            <a:pPr lvl="1"/>
            <a:r>
              <a:rPr lang="en-US" dirty="0"/>
              <a:t>/products/update</a:t>
            </a:r>
          </a:p>
          <a:p>
            <a:pPr lvl="1"/>
            <a:r>
              <a:rPr lang="en-US" dirty="0"/>
              <a:t>/</a:t>
            </a:r>
            <a:r>
              <a:rPr lang="en-US" dirty="0" smtClean="0"/>
              <a:t>blog/posts/2013/01/28/</a:t>
            </a:r>
            <a:r>
              <a:rPr lang="en-US" dirty="0" err="1" smtClean="0"/>
              <a:t>mvc</a:t>
            </a:r>
            <a:r>
              <a:rPr lang="en-US" dirty="0" smtClean="0"/>
              <a:t>-is-cool</a:t>
            </a:r>
            <a:endParaRPr lang="en-US" dirty="0"/>
          </a:p>
          <a:p>
            <a:r>
              <a:rPr lang="en-US" dirty="0"/>
              <a:t>Friendlier to </a:t>
            </a:r>
            <a:r>
              <a:rPr lang="en-US" dirty="0" smtClean="0"/>
              <a:t>humans</a:t>
            </a:r>
          </a:p>
          <a:p>
            <a:pPr lvl="1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product.aspx?catId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=123 </a:t>
            </a:r>
            <a:r>
              <a:rPr lang="en-US" dirty="0" smtClean="0"/>
              <a:t>or </a:t>
            </a:r>
            <a:r>
              <a:rPr lang="en-US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post.php?id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=123</a:t>
            </a:r>
          </a:p>
          <a:p>
            <a:pPr lvl="1"/>
            <a:r>
              <a:rPr lang="en-US" dirty="0">
                <a:solidFill>
                  <a:srgbClr val="EBFFD2"/>
                </a:solidFill>
              </a:rPr>
              <a:t>Becomes </a:t>
            </a:r>
            <a:r>
              <a:rPr lang="en-US" dirty="0" smtClean="0">
                <a:solidFill>
                  <a:srgbClr val="EBFFD2"/>
                </a:solidFill>
              </a:rPr>
              <a:t>/products/chocolate/</a:t>
            </a:r>
          </a:p>
          <a:p>
            <a:r>
              <a:rPr lang="en-US" dirty="0"/>
              <a:t>Friendlier to web </a:t>
            </a:r>
            <a:r>
              <a:rPr lang="en-US" dirty="0" smtClean="0"/>
              <a:t>crawlers</a:t>
            </a:r>
          </a:p>
          <a:p>
            <a:pPr lvl="1"/>
            <a:r>
              <a:rPr lang="en-US" dirty="0">
                <a:solidFill>
                  <a:srgbClr val="EBFFD2"/>
                </a:solidFill>
              </a:rPr>
              <a:t>Search engine optimization (SEO)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45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Community-based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ASP.NET MVC, Web API, and Web Pages source </a:t>
            </a:r>
            <a:r>
              <a:rPr lang="en-US" dirty="0" smtClean="0"/>
              <a:t>code is available in </a:t>
            </a:r>
            <a:r>
              <a:rPr lang="en-US" dirty="0" err="1" smtClean="0"/>
              <a:t>CodePlex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http://aspnetwebstack.codeplex.com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You can vote for new features in ASP.NET </a:t>
            </a:r>
            <a:r>
              <a:rPr lang="en-US" dirty="0" err="1" smtClean="0"/>
              <a:t>UserVoice</a:t>
            </a:r>
            <a:r>
              <a:rPr lang="en-US" dirty="0" smtClean="0"/>
              <a:t> site</a:t>
            </a:r>
          </a:p>
          <a:p>
            <a:pPr lvl="1"/>
            <a:r>
              <a:rPr lang="en-US" dirty="0">
                <a:hlinkClick r:id="rId3"/>
              </a:rPr>
              <a:t>http://aspnet.uservoice.com/forums/41199-general-asp-net</a:t>
            </a:r>
          </a:p>
          <a:p>
            <a:r>
              <a:rPr lang="en-US" dirty="0" err="1" smtClean="0"/>
              <a:t>vNext</a:t>
            </a:r>
            <a:r>
              <a:rPr lang="en-US" dirty="0" smtClean="0"/>
              <a:t> is on GitHub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github.com/aspnet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36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0" y="1331632"/>
            <a:ext cx="5761038" cy="716524"/>
          </a:xfrm>
        </p:spPr>
        <p:txBody>
          <a:bodyPr/>
          <a:lstStyle/>
          <a:p>
            <a:r>
              <a:rPr lang="en-US" dirty="0"/>
              <a:t>The HTTP Protocol</a:t>
            </a:r>
            <a:endParaRPr lang="bg-BG" dirty="0"/>
          </a:p>
        </p:txBody>
      </p:sp>
      <p:sp>
        <p:nvSpPr>
          <p:cNvPr id="474115" name="Rectangle 3"/>
          <p:cNvSpPr>
            <a:spLocks noChangeArrowheads="1"/>
          </p:cNvSpPr>
          <p:nvPr/>
        </p:nvSpPr>
        <p:spPr bwMode="auto">
          <a:xfrm>
            <a:off x="2370138" y="2209800"/>
            <a:ext cx="4259262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eaLnBrk="0" hangingPunct="0">
              <a:lnSpc>
                <a:spcPct val="95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How HTTP Works?</a:t>
            </a:r>
            <a:endParaRPr lang="bg-BG" sz="2800" b="1" dirty="0" smtClean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18434" name="Picture 2" descr="http://www.wolfescape.com/Humour/NonMedThumbs/BeforeWorkAfterWork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3114674"/>
            <a:ext cx="4495800" cy="3057526"/>
          </a:xfrm>
          <a:prstGeom prst="roundRect">
            <a:avLst>
              <a:gd name="adj" fmla="val 560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" name="Picture 2" descr="http://dragonartz.files.wordpress.com/2008/10/_vector-http-preview2-by-dragonart.png?w=495&amp;h=495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73461">
            <a:off x="401071" y="2290675"/>
            <a:ext cx="1675666" cy="1057450"/>
          </a:xfrm>
          <a:prstGeom prst="roundRect">
            <a:avLst>
              <a:gd name="adj" fmla="val 523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7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436" name="Picture 4" descr="http://www.iconarchive.com/icons/rimshotdesign/milkanodised/128/HTTP-icon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20947282">
            <a:off x="7284111" y="2169466"/>
            <a:ext cx="1420846" cy="142084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  <p:sp>
        <p:nvSpPr>
          <p:cNvPr id="3" name="TextBox 2"/>
          <p:cNvSpPr txBox="1"/>
          <p:nvPr/>
        </p:nvSpPr>
        <p:spPr>
          <a:xfrm rot="20804666">
            <a:off x="3001357" y="4158669"/>
            <a:ext cx="2494594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6000" b="1" dirty="0" smtClean="0">
                <a:solidFill>
                  <a:schemeClr val="accent5">
                    <a:lumMod val="50000"/>
                    <a:alpha val="5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Black" pitchFamily="34" charset="0"/>
              </a:rPr>
              <a:t>HTTP</a:t>
            </a:r>
            <a:endParaRPr lang="en-US" sz="6000" b="1" dirty="0">
              <a:solidFill>
                <a:schemeClr val="accent5">
                  <a:lumMod val="50000"/>
                  <a:alpha val="5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46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Pattern in ASP.NET MVC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533400" y="1219200"/>
            <a:ext cx="2264253" cy="10668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/Users/Ivo/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581400" y="3008241"/>
            <a:ext cx="2599766" cy="1066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Controller</a:t>
            </a:r>
          </a:p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(C# class)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1062335"/>
            <a:ext cx="20574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HTTP 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</a:t>
            </a:r>
            <a:r>
              <a:rPr lang="en-US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equest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964370" y="1115631"/>
            <a:ext cx="3341430" cy="12312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ASP.NET MVC Routing engine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Down Arrow 8"/>
          <p:cNvSpPr/>
          <p:nvPr/>
        </p:nvSpPr>
        <p:spPr>
          <a:xfrm rot="1213933">
            <a:off x="4783955" y="2350777"/>
            <a:ext cx="360830" cy="68167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24600" y="5105399"/>
            <a:ext cx="2362200" cy="11663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Model (POCO)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09600" y="5105399"/>
            <a:ext cx="2801470" cy="11663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View engine</a:t>
            </a:r>
          </a:p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(Razor)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Left Arrow 11"/>
          <p:cNvSpPr/>
          <p:nvPr/>
        </p:nvSpPr>
        <p:spPr>
          <a:xfrm rot="10800000">
            <a:off x="3563470" y="5428601"/>
            <a:ext cx="2617696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Action Button: Home 12">
            <a:hlinkClick r:id="" action="ppaction://noaction" highlightClick="1"/>
          </p:cNvPr>
          <p:cNvSpPr/>
          <p:nvPr/>
        </p:nvSpPr>
        <p:spPr>
          <a:xfrm>
            <a:off x="533400" y="2295525"/>
            <a:ext cx="914400" cy="725559"/>
          </a:xfrm>
          <a:prstGeom prst="actionButtonHom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3400" y="2981325"/>
            <a:ext cx="9144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User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Left Arrow 14"/>
          <p:cNvSpPr/>
          <p:nvPr/>
        </p:nvSpPr>
        <p:spPr>
          <a:xfrm rot="14392517">
            <a:off x="5894364" y="4381227"/>
            <a:ext cx="1017025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6" name="Left Arrow 15"/>
          <p:cNvSpPr/>
          <p:nvPr/>
        </p:nvSpPr>
        <p:spPr>
          <a:xfrm rot="17829597">
            <a:off x="2906065" y="4384817"/>
            <a:ext cx="999969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7" name="Down Arrow 16"/>
          <p:cNvSpPr/>
          <p:nvPr/>
        </p:nvSpPr>
        <p:spPr>
          <a:xfrm rot="9363488">
            <a:off x="1057643" y="3392297"/>
            <a:ext cx="800100" cy="159460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6200" y="3817203"/>
            <a:ext cx="32004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HTTP </a:t>
            </a:r>
            <a:r>
              <a:rPr 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Response</a:t>
            </a:r>
          </a:p>
          <a:p>
            <a:pPr algn="ctr"/>
            <a:r>
              <a:rPr lang="en-US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(HTML, </a:t>
            </a:r>
            <a:r>
              <a:rPr 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File, JSON, </a:t>
            </a:r>
            <a:r>
              <a:rPr lang="en-US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…)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988812" y="2296805"/>
            <a:ext cx="319406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Select controller and invoke action (method)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52800" y="4191000"/>
            <a:ext cx="237290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Select view &amp;</a:t>
            </a:r>
            <a:b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pass data (model)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505200" y="5715000"/>
            <a:ext cx="259080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Use model data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420477" y="4127746"/>
            <a:ext cx="15240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CRUD model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819401" y="1145252"/>
            <a:ext cx="1514958" cy="12169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Web server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5" name="Left Arrow 24"/>
          <p:cNvSpPr/>
          <p:nvPr/>
        </p:nvSpPr>
        <p:spPr>
          <a:xfrm rot="10800000">
            <a:off x="4370954" y="1556954"/>
            <a:ext cx="593416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526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  <p:bldP spid="22" grpId="0"/>
      <p:bldP spid="23" grpId="0" animBg="1"/>
      <p:bldP spid="2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7924800" cy="1447800"/>
          </a:xfrm>
        </p:spPr>
        <p:txBody>
          <a:bodyPr/>
          <a:lstStyle/>
          <a:p>
            <a:r>
              <a:rPr lang="en-US" dirty="0" smtClean="0"/>
              <a:t>Creating ASP.NET MVC Project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2819400"/>
            <a:ext cx="4800600" cy="2880360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5792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239000" cy="838200"/>
          </a:xfrm>
        </p:spPr>
        <p:txBody>
          <a:bodyPr/>
          <a:lstStyle/>
          <a:p>
            <a:r>
              <a:rPr lang="en-US" dirty="0" smtClean="0"/>
              <a:t>Visual Studio 2015: New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01731"/>
            <a:ext cx="6029325" cy="914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876985"/>
            <a:ext cx="5797387" cy="3713629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4768" y="2819400"/>
            <a:ext cx="5878760" cy="3657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4148" y="1447800"/>
            <a:ext cx="3433763" cy="20161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617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 2015: Default Layout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15154"/>
            <a:ext cx="4780979" cy="3476625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648" y="1828800"/>
            <a:ext cx="5376903" cy="44664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000" y="2724150"/>
            <a:ext cx="2934600" cy="3829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024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75" y="875715"/>
            <a:ext cx="1868194" cy="56045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</a:t>
            </a:r>
            <a:r>
              <a:rPr lang="en-US" dirty="0" smtClean="0"/>
              <a:t>App Project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8" name="Left Arrow 7"/>
          <p:cNvSpPr/>
          <p:nvPr/>
        </p:nvSpPr>
        <p:spPr>
          <a:xfrm rot="20679451">
            <a:off x="1702419" y="2512242"/>
            <a:ext cx="1595116" cy="164463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1752600"/>
            <a:ext cx="2790825" cy="1247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3200400" y="2252246"/>
            <a:ext cx="2667001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All controllers and actions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Left Arrow 12"/>
          <p:cNvSpPr/>
          <p:nvPr/>
        </p:nvSpPr>
        <p:spPr>
          <a:xfrm>
            <a:off x="1219200" y="6318931"/>
            <a:ext cx="2223245" cy="16136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76599" y="6215247"/>
            <a:ext cx="2971801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</a:rPr>
              <a:t>Web.config</a:t>
            </a:r>
            <a:r>
              <a:rPr lang="en-US" sz="1600" dirty="0" smtClean="0">
                <a:solidFill>
                  <a:schemeClr val="bg1"/>
                </a:solidFill>
              </a:rPr>
              <a:t> – Configuration file</a:t>
            </a:r>
          </a:p>
        </p:txBody>
      </p:sp>
      <p:sp>
        <p:nvSpPr>
          <p:cNvPr id="15" name="Left Arrow 14"/>
          <p:cNvSpPr/>
          <p:nvPr/>
        </p:nvSpPr>
        <p:spPr>
          <a:xfrm rot="21355896">
            <a:off x="1582268" y="5896211"/>
            <a:ext cx="1828800" cy="16136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528045" y="5785544"/>
            <a:ext cx="5168155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Application_Start</a:t>
            </a:r>
            <a:r>
              <a:rPr lang="en-US" sz="1600" dirty="0" smtClean="0">
                <a:solidFill>
                  <a:schemeClr val="bg1"/>
                </a:solidFill>
              </a:rPr>
              <a:t>() – The entry point of the application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8" name="Left Arrow 17"/>
          <p:cNvSpPr/>
          <p:nvPr/>
        </p:nvSpPr>
        <p:spPr>
          <a:xfrm rot="20477486">
            <a:off x="1308825" y="1557917"/>
            <a:ext cx="1828800" cy="16136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Arrow 19"/>
          <p:cNvSpPr/>
          <p:nvPr/>
        </p:nvSpPr>
        <p:spPr>
          <a:xfrm rot="20965740">
            <a:off x="986351" y="3554903"/>
            <a:ext cx="2063766" cy="167843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971800" y="3242846"/>
            <a:ext cx="4495800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JavaScript files (</a:t>
            </a:r>
            <a:r>
              <a:rPr lang="en-US" sz="1600" dirty="0" err="1" smtClean="0">
                <a:solidFill>
                  <a:schemeClr val="bg1"/>
                </a:solidFill>
              </a:rPr>
              <a:t>jQuery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Modernizr</a:t>
            </a:r>
            <a:r>
              <a:rPr lang="en-US" sz="1600" dirty="0" smtClean="0">
                <a:solidFill>
                  <a:schemeClr val="bg1"/>
                </a:solidFill>
              </a:rPr>
              <a:t>, knockout, etc.)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2" name="Left Arrow 21"/>
          <p:cNvSpPr/>
          <p:nvPr/>
        </p:nvSpPr>
        <p:spPr>
          <a:xfrm>
            <a:off x="1143000" y="3901245"/>
            <a:ext cx="2165221" cy="176678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Arrow 22"/>
          <p:cNvSpPr/>
          <p:nvPr/>
        </p:nvSpPr>
        <p:spPr>
          <a:xfrm rot="20992694">
            <a:off x="1750921" y="4279596"/>
            <a:ext cx="1828800" cy="16136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124200" y="3950877"/>
            <a:ext cx="2362200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View templates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5" name="Left Arrow 24"/>
          <p:cNvSpPr/>
          <p:nvPr/>
        </p:nvSpPr>
        <p:spPr>
          <a:xfrm>
            <a:off x="1709085" y="4942857"/>
            <a:ext cx="2171639" cy="180433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505200" y="4853584"/>
            <a:ext cx="4495800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_</a:t>
            </a:r>
            <a:r>
              <a:rPr lang="en-US" sz="1600" dirty="0" err="1" smtClean="0">
                <a:solidFill>
                  <a:schemeClr val="bg1"/>
                </a:solidFill>
              </a:rPr>
              <a:t>Layout.cshtml</a:t>
            </a:r>
            <a:r>
              <a:rPr lang="en-US" sz="1600" dirty="0" smtClean="0">
                <a:solidFill>
                  <a:schemeClr val="bg1"/>
                </a:solidFill>
              </a:rPr>
              <a:t> – master page (main template)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7" name="Left Arrow 26"/>
          <p:cNvSpPr/>
          <p:nvPr/>
        </p:nvSpPr>
        <p:spPr>
          <a:xfrm rot="19181736">
            <a:off x="544397" y="2254041"/>
            <a:ext cx="2784604" cy="15306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971800" y="1177219"/>
            <a:ext cx="2743200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Static files (CSS, Images, etc.)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3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1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953001"/>
            <a:ext cx="7924800" cy="685800"/>
          </a:xfrm>
        </p:spPr>
        <p:txBody>
          <a:bodyPr/>
          <a:lstStyle/>
          <a:p>
            <a:r>
              <a:rPr lang="en-US" dirty="0"/>
              <a:t>Demo: Internet application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679280"/>
            <a:ext cx="7924800" cy="569120"/>
          </a:xfrm>
        </p:spPr>
        <p:txBody>
          <a:bodyPr/>
          <a:lstStyle/>
          <a:p>
            <a:r>
              <a:rPr lang="en-US" dirty="0"/>
              <a:t>Making changes and </a:t>
            </a:r>
            <a:r>
              <a:rPr lang="en-US" dirty="0" smtClean="0"/>
              <a:t>debugging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596" y="609600"/>
            <a:ext cx="4164807" cy="3998214"/>
          </a:xfrm>
          <a:prstGeom prst="roundRect">
            <a:avLst>
              <a:gd name="adj" fmla="val 179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5501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00547" y="797720"/>
            <a:ext cx="7924800" cy="1488280"/>
          </a:xfrm>
        </p:spPr>
        <p:txBody>
          <a:bodyPr/>
          <a:lstStyle/>
          <a:p>
            <a:r>
              <a:rPr lang="en-US" dirty="0"/>
              <a:t>NuGet </a:t>
            </a:r>
            <a:r>
              <a:rPr lang="en-US" dirty="0" smtClean="0"/>
              <a:t>Package Management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102" y="3200400"/>
            <a:ext cx="5881688" cy="33356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74" name="Picture 2" descr="http://www.nuget.org/Content/Images/nuget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024" y="2133600"/>
            <a:ext cx="7141845" cy="1552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7208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NuGet package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</a:t>
            </a:r>
            <a:r>
              <a:rPr lang="en-US" dirty="0"/>
              <a:t>, open source </a:t>
            </a:r>
            <a:r>
              <a:rPr lang="en-US" dirty="0" smtClean="0"/>
              <a:t>package management </a:t>
            </a:r>
          </a:p>
          <a:p>
            <a:r>
              <a:rPr lang="en-US" dirty="0" smtClean="0"/>
              <a:t>Makes </a:t>
            </a:r>
            <a:r>
              <a:rPr lang="en-US" dirty="0"/>
              <a:t>it easy to install and update open source libraries and </a:t>
            </a:r>
            <a:r>
              <a:rPr lang="en-US" dirty="0" smtClean="0"/>
              <a:t>tools</a:t>
            </a:r>
          </a:p>
          <a:p>
            <a:r>
              <a:rPr lang="en-US" dirty="0" smtClean="0"/>
              <a:t>Part of Visual Studio 2012/2013</a:t>
            </a:r>
          </a:p>
          <a:p>
            <a:r>
              <a:rPr lang="en-US" dirty="0"/>
              <a:t>Configurable package sources</a:t>
            </a:r>
          </a:p>
          <a:p>
            <a:r>
              <a:rPr lang="en-US" dirty="0" smtClean="0"/>
              <a:t>Simple </a:t>
            </a:r>
            <a:r>
              <a:rPr lang="en-US" dirty="0"/>
              <a:t>as adding a </a:t>
            </a:r>
            <a:r>
              <a:rPr lang="en-US" dirty="0" smtClean="0"/>
              <a:t>reference</a:t>
            </a:r>
          </a:p>
          <a:p>
            <a:r>
              <a:rPr lang="en-US" dirty="0" smtClean="0"/>
              <a:t>GUI-based package installer</a:t>
            </a:r>
          </a:p>
          <a:p>
            <a:r>
              <a:rPr lang="en-US" dirty="0" smtClean="0"/>
              <a:t>Package manager console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599" y="4306648"/>
            <a:ext cx="2668401" cy="1666875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599" y="2286000"/>
            <a:ext cx="2668401" cy="1551008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5709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Nightly Builds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Nightly </a:t>
            </a:r>
            <a:r>
              <a:rPr lang="en-US" dirty="0"/>
              <a:t>builds </a:t>
            </a:r>
            <a:r>
              <a:rPr lang="en-US" dirty="0" smtClean="0"/>
              <a:t>of ASP.NET MVC are </a:t>
            </a:r>
            <a:r>
              <a:rPr lang="en-US" dirty="0"/>
              <a:t>available via a private NuGet </a:t>
            </a:r>
            <a:r>
              <a:rPr lang="en-US" dirty="0" smtClean="0"/>
              <a:t>feed</a:t>
            </a:r>
          </a:p>
          <a:p>
            <a:pPr lvl="1"/>
            <a:r>
              <a:rPr lang="en-US" dirty="0"/>
              <a:t>In your Package Manager settings add the following package </a:t>
            </a:r>
            <a:r>
              <a:rPr lang="en-US" dirty="0" smtClean="0"/>
              <a:t>source: </a:t>
            </a:r>
          </a:p>
          <a:p>
            <a:pPr marL="357188" lvl="1" indent="0">
              <a:buNone/>
            </a:pPr>
            <a:r>
              <a:rPr lang="en-US" dirty="0" smtClean="0">
                <a:hlinkClick r:id="rId2"/>
              </a:rPr>
              <a:t>http://www.myget.org/F/aspnetwebstacknightly</a:t>
            </a:r>
            <a:r>
              <a:rPr lang="en-US" dirty="0">
                <a:hlinkClick r:id="rId2"/>
              </a:rPr>
              <a:t>/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632" y="3764733"/>
            <a:ext cx="5328736" cy="273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73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953001"/>
            <a:ext cx="7924800" cy="685800"/>
          </a:xfrm>
        </p:spPr>
        <p:txBody>
          <a:bodyPr/>
          <a:lstStyle/>
          <a:p>
            <a:r>
              <a:rPr lang="en-US" dirty="0"/>
              <a:t>Demo: </a:t>
            </a:r>
            <a:r>
              <a:rPr lang="en-US" dirty="0" smtClean="0"/>
              <a:t>NuGet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790700" y="5715000"/>
            <a:ext cx="5562600" cy="838200"/>
          </a:xfrm>
        </p:spPr>
        <p:txBody>
          <a:bodyPr/>
          <a:lstStyle/>
          <a:p>
            <a:r>
              <a:rPr lang="en-US" dirty="0" smtClean="0"/>
              <a:t>Install and update packages as easy as adding a reference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129" y="1057275"/>
            <a:ext cx="5915742" cy="3438525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4659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HTTP</a:t>
            </a:r>
            <a:endParaRPr lang="en-US" sz="3600" dirty="0"/>
          </a:p>
        </p:txBody>
      </p:sp>
      <p:sp>
        <p:nvSpPr>
          <p:cNvPr id="473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Hyper Text Transfer Protocol (HTTP)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Client-server protocol for transferring Web </a:t>
            </a:r>
            <a:r>
              <a:rPr lang="en-US" dirty="0" smtClean="0"/>
              <a:t>resources (HTML files, images, styles, etc.)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Important properties of HTTP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Request-response </a:t>
            </a:r>
            <a:r>
              <a:rPr lang="en-US" dirty="0" smtClean="0"/>
              <a:t>model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Text-based format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Relies </a:t>
            </a:r>
            <a:r>
              <a:rPr lang="en-US" dirty="0"/>
              <a:t>on a </a:t>
            </a:r>
            <a:r>
              <a:rPr lang="en-US" dirty="0" smtClean="0"/>
              <a:t>unique resource URLs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Provides resource metadata (e.g. encoding)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Stateless (cookies can overcome this)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48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914400"/>
            <a:ext cx="7924800" cy="1371600"/>
          </a:xfrm>
        </p:spPr>
        <p:txBody>
          <a:bodyPr/>
          <a:lstStyle/>
          <a:p>
            <a:r>
              <a:rPr lang="en-US" dirty="0"/>
              <a:t>Server </a:t>
            </a:r>
            <a:r>
              <a:rPr lang="en-US" dirty="0" smtClean="0"/>
              <a:t>Information </a:t>
            </a:r>
            <a:r>
              <a:rPr lang="en-US" dirty="0"/>
              <a:t>with Glimpse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402680"/>
            <a:ext cx="7924800" cy="569120"/>
          </a:xfrm>
        </p:spPr>
        <p:txBody>
          <a:bodyPr/>
          <a:lstStyle/>
          <a:p>
            <a:r>
              <a:rPr lang="en-US" dirty="0" smtClean="0"/>
              <a:t>The open source diagnostics platform of the web</a:t>
            </a:r>
            <a:endParaRPr lang="en-US" dirty="0"/>
          </a:p>
        </p:txBody>
      </p:sp>
      <p:pic>
        <p:nvPicPr>
          <p:cNvPr id="2052" name="Picture 4" descr="Metadata Ta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174538"/>
            <a:ext cx="6019800" cy="176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outes Ta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468789"/>
            <a:ext cx="7007225" cy="20534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035" y="4173668"/>
            <a:ext cx="3746455" cy="9677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26448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Info with Glimpse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Glimpse shows execution timings, server configuration, request data and </a:t>
            </a:r>
            <a:r>
              <a:rPr lang="en-US" dirty="0" smtClean="0"/>
              <a:t>more</a:t>
            </a:r>
          </a:p>
          <a:p>
            <a:pPr lvl="1"/>
            <a:r>
              <a:rPr lang="en-US" dirty="0" smtClean="0"/>
              <a:t>Showed inside browser (like </a:t>
            </a:r>
            <a:r>
              <a:rPr lang="en-US" dirty="0" err="1" smtClean="0"/>
              <a:t>FireBug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With </a:t>
            </a:r>
            <a:r>
              <a:rPr lang="en-US" dirty="0"/>
              <a:t>no </a:t>
            </a:r>
            <a:r>
              <a:rPr lang="en-US" dirty="0" smtClean="0"/>
              <a:t>changes </a:t>
            </a:r>
            <a:r>
              <a:rPr lang="en-US" dirty="0"/>
              <a:t>to </a:t>
            </a:r>
            <a:r>
              <a:rPr lang="en-US" dirty="0" smtClean="0"/>
              <a:t>the application code</a:t>
            </a:r>
          </a:p>
          <a:p>
            <a:pPr lvl="1"/>
            <a:r>
              <a:rPr lang="en-US" dirty="0" smtClean="0"/>
              <a:t>Supports ASP.NET </a:t>
            </a:r>
            <a:r>
              <a:rPr lang="en-US" dirty="0"/>
              <a:t>MVC, </a:t>
            </a:r>
            <a:r>
              <a:rPr lang="en-US" dirty="0" err="1" smtClean="0"/>
              <a:t>WebForms</a:t>
            </a:r>
            <a:r>
              <a:rPr lang="en-US" dirty="0" smtClean="0"/>
              <a:t> and EF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30" y="4114800"/>
            <a:ext cx="7673339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68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Glimpse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791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 NuGet packages:</a:t>
            </a:r>
          </a:p>
          <a:p>
            <a:pPr lvl="1"/>
            <a:r>
              <a:rPr lang="en-US" dirty="0" smtClean="0"/>
              <a:t>Glimpse.Mvc5</a:t>
            </a:r>
          </a:p>
          <a:p>
            <a:pPr lvl="1"/>
            <a:r>
              <a:rPr lang="en-US" dirty="0" smtClean="0"/>
              <a:t>Glimpse.EF6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the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Configure it:</a:t>
            </a:r>
          </a:p>
          <a:p>
            <a:pPr lvl="1"/>
            <a:r>
              <a:rPr lang="en-US" dirty="0" smtClean="0">
                <a:hlinkClick r:id="rId2"/>
              </a:rPr>
              <a:t>http://localhost:port/Glimpse.axd</a:t>
            </a:r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1029" name="Picture 5" descr="http://getglimpse.com/Content/_v2/website-assets/img/in-monitor-scre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33600"/>
            <a:ext cx="3818586" cy="24535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22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Tracing with Glimpse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Trace tab shows any messages traced to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System.Diagnostics.Trace</a:t>
            </a:r>
            <a:r>
              <a:rPr lang="en-US" dirty="0"/>
              <a:t> or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System.Diagnostics.Debug</a:t>
            </a:r>
            <a:r>
              <a:rPr lang="en-US" dirty="0"/>
              <a:t> during the lifetime of the HTTP request.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1301434" y="3099137"/>
            <a:ext cx="654113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 smtClean="0"/>
              <a:t>Trace.TraceInformation("Info example");</a:t>
            </a:r>
          </a:p>
          <a:p>
            <a:r>
              <a:rPr lang="en-US" noProof="1" smtClean="0"/>
              <a:t>Trace.TraceWarning("Warning example");</a:t>
            </a:r>
          </a:p>
          <a:p>
            <a:r>
              <a:rPr lang="en-US" noProof="1" smtClean="0"/>
              <a:t>Debug.WriteLine("Debug example");</a:t>
            </a:r>
            <a:endParaRPr lang="en-US" noProof="1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22" y="4417073"/>
            <a:ext cx="8438553" cy="19100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4144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105400"/>
            <a:ext cx="7924800" cy="685800"/>
          </a:xfrm>
        </p:spPr>
        <p:txBody>
          <a:bodyPr/>
          <a:lstStyle/>
          <a:p>
            <a:r>
              <a:rPr lang="en-US" dirty="0"/>
              <a:t>Demo</a:t>
            </a:r>
            <a:r>
              <a:rPr lang="en-US" dirty="0" smtClean="0"/>
              <a:t>: Glimpse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63" y="1066800"/>
            <a:ext cx="7696874" cy="3381375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3888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7912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 smtClean="0"/>
              <a:t>HTTP </a:t>
            </a:r>
            <a:r>
              <a:rPr lang="en-US" dirty="0"/>
              <a:t>is </a:t>
            </a:r>
            <a:r>
              <a:rPr lang="en-US" dirty="0" smtClean="0"/>
              <a:t>a client-server </a:t>
            </a:r>
            <a:r>
              <a:rPr lang="en-US" dirty="0"/>
              <a:t>protocol for transferring </a:t>
            </a:r>
            <a:r>
              <a:rPr lang="en-US" dirty="0" smtClean="0"/>
              <a:t>web resources via Internet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Model–view–controller </a:t>
            </a:r>
            <a:r>
              <a:rPr lang="en-US" dirty="0"/>
              <a:t>(MVC) is a software architecture </a:t>
            </a:r>
            <a:r>
              <a:rPr lang="en-US" dirty="0" smtClean="0"/>
              <a:t>pattern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ASP.NET MVC is a great platform for developing Internet applications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Visual Studio is the main development tool for creating ASP.NET MVC applications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Almost everything in ASP.NET MVC is a package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Glimpse is a tool that helps with debugging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8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ASP.NET </a:t>
            </a:r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HTTP: Request-Response Protocol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4092575" cy="242411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Client program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Running on end host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/>
              <a:t>E.g. </a:t>
            </a:r>
            <a:r>
              <a:rPr lang="en-US" sz="2800" dirty="0"/>
              <a:t>Web </a:t>
            </a:r>
            <a:r>
              <a:rPr lang="en-US" sz="2800" dirty="0" smtClean="0"/>
              <a:t>browser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Requests a </a:t>
            </a:r>
            <a:r>
              <a:rPr lang="en-US" sz="2800" dirty="0" smtClean="0"/>
              <a:t>resource</a:t>
            </a:r>
            <a:endParaRPr lang="en-US" dirty="0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4648201" y="1066800"/>
            <a:ext cx="4191000" cy="2424112"/>
          </a:xfrm>
          <a:prstGeom prst="rect">
            <a:avLst/>
          </a:prstGeom>
        </p:spPr>
        <p:txBody>
          <a:bodyPr/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EBFFD2"/>
                </a:solidFill>
              </a:rPr>
              <a:t>Server program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rgbClr val="EBFFD2"/>
                </a:solidFill>
              </a:rPr>
              <a:t>Running </a:t>
            </a:r>
            <a:r>
              <a:rPr lang="en-US" sz="2800" dirty="0" smtClean="0">
                <a:solidFill>
                  <a:srgbClr val="EBFFD2"/>
                </a:solidFill>
              </a:rPr>
              <a:t>at the server</a:t>
            </a:r>
            <a:endParaRPr lang="en-US" sz="2800" dirty="0">
              <a:solidFill>
                <a:srgbClr val="EBFFD2"/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solidFill>
                  <a:srgbClr val="EBFFD2"/>
                </a:solidFill>
              </a:rPr>
              <a:t>E.g. </a:t>
            </a:r>
            <a:r>
              <a:rPr lang="en-US" sz="2800" dirty="0">
                <a:solidFill>
                  <a:srgbClr val="EBFFD2"/>
                </a:solidFill>
              </a:rPr>
              <a:t>Web </a:t>
            </a:r>
            <a:r>
              <a:rPr lang="en-US" sz="2800" dirty="0" smtClean="0">
                <a:solidFill>
                  <a:srgbClr val="EBFFD2"/>
                </a:solidFill>
              </a:rPr>
              <a:t>server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rgbClr val="EBFFD2"/>
                </a:solidFill>
              </a:rPr>
              <a:t>Provides </a:t>
            </a:r>
            <a:r>
              <a:rPr lang="en-US" sz="2800" dirty="0" smtClean="0">
                <a:solidFill>
                  <a:srgbClr val="EBFFD2"/>
                </a:solidFill>
              </a:rPr>
              <a:t>resources</a:t>
            </a:r>
            <a:endParaRPr lang="en-US" sz="2800" dirty="0">
              <a:solidFill>
                <a:srgbClr val="EBFFD2"/>
              </a:solidFill>
            </a:endParaRPr>
          </a:p>
        </p:txBody>
      </p:sp>
      <p:pic>
        <p:nvPicPr>
          <p:cNvPr id="9" name="Picture 5" descr="j0292020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4059238"/>
            <a:ext cx="1868488" cy="1773237"/>
          </a:xfrm>
          <a:prstGeom prst="rect">
            <a:avLst/>
          </a:prstGeom>
          <a:noFill/>
        </p:spPr>
      </p:pic>
      <p:pic>
        <p:nvPicPr>
          <p:cNvPr id="10" name="Picture 6" descr="j0285750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16613" y="4191000"/>
            <a:ext cx="2497137" cy="1535112"/>
          </a:xfrm>
          <a:prstGeom prst="rect">
            <a:avLst/>
          </a:prstGeom>
          <a:noFill/>
        </p:spPr>
      </p:pic>
      <p:sp>
        <p:nvSpPr>
          <p:cNvPr id="11" name="Freeform 7"/>
          <p:cNvSpPr>
            <a:spLocks/>
          </p:cNvSpPr>
          <p:nvPr/>
        </p:nvSpPr>
        <p:spPr bwMode="auto">
          <a:xfrm>
            <a:off x="2789257" y="3810000"/>
            <a:ext cx="331469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 flipH="1" flipV="1">
            <a:off x="2789255" y="5594350"/>
            <a:ext cx="3314701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3268239" y="4168914"/>
            <a:ext cx="230063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/</a:t>
            </a:r>
            <a:r>
              <a:rPr kumimoji="0"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index.html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HTTP/1.0</a:t>
            </a:r>
            <a:endParaRPr kumimoji="0"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3347073" y="5105400"/>
            <a:ext cx="2300630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HTTP/1.0 200 OK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Welcome to </a:t>
            </a:r>
            <a:r>
              <a:rPr kumimoji="0"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our</a:t>
            </a:r>
            <a:endParaRPr kumimoji="0" lang="en-US" sz="20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1" hangingPunct="1">
              <a:lnSpc>
                <a:spcPct val="100000"/>
              </a:lnSpc>
            </a:pPr>
            <a:r>
              <a:rPr kumimoji="0"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Web site!"</a:t>
            </a:r>
          </a:p>
        </p:txBody>
      </p:sp>
      <p:sp>
        <p:nvSpPr>
          <p:cNvPr id="15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069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Message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1"/>
            <a:ext cx="8496300" cy="33527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Request message sent by a client consists of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Request </a:t>
            </a:r>
            <a:r>
              <a:rPr lang="en-US" sz="2800" dirty="0" smtClean="0"/>
              <a:t>line – request </a:t>
            </a:r>
            <a:r>
              <a:rPr lang="en-US" sz="2800" dirty="0"/>
              <a:t>method (GET, </a:t>
            </a:r>
            <a:r>
              <a:rPr lang="en-US" sz="2800" dirty="0" smtClean="0"/>
              <a:t>POST, HEAD</a:t>
            </a:r>
            <a:r>
              <a:rPr lang="en-US" sz="2800" dirty="0"/>
              <a:t>, </a:t>
            </a:r>
            <a:r>
              <a:rPr lang="en-US" sz="2800" dirty="0" smtClean="0"/>
              <a:t>...), resource URI, </a:t>
            </a:r>
            <a:r>
              <a:rPr lang="en-US" sz="2800" dirty="0"/>
              <a:t>and protocol version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Request </a:t>
            </a:r>
            <a:r>
              <a:rPr lang="en-US" sz="2800" dirty="0" smtClean="0"/>
              <a:t>headers – additional parameters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Body – optional data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E.g. posted form data, files, etc.</a:t>
            </a:r>
            <a:endParaRPr lang="en-US" sz="26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78212" name="Rectangle 4"/>
          <p:cNvSpPr>
            <a:spLocks noChangeArrowheads="1"/>
          </p:cNvSpPr>
          <p:nvPr/>
        </p:nvSpPr>
        <p:spPr bwMode="auto">
          <a:xfrm>
            <a:off x="873126" y="4724400"/>
            <a:ext cx="7432674" cy="13788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&lt;request method&gt; &lt;resource&gt; HTTP/&lt;version&gt;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&lt;headers&gt;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&lt;empty line&gt;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</p:txBody>
      </p:sp>
    </p:spTree>
    <p:extLst>
      <p:ext uri="{BB962C8B-B14F-4D97-AF65-F5344CB8AC3E}">
        <p14:creationId xmlns:p14="http://schemas.microsoft.com/office/powerpoint/2010/main" val="290964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Message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Response message sent by the server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Status line – protocol version, status code, status phrase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Response headers – provide </a:t>
            </a:r>
            <a:r>
              <a:rPr lang="en-US" dirty="0" smtClean="0"/>
              <a:t>meta </a:t>
            </a:r>
            <a:r>
              <a:rPr lang="en-US" dirty="0"/>
              <a:t>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Body – the contents of the response (the requested resource)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82308" name="Rectangle 4"/>
          <p:cNvSpPr>
            <a:spLocks noChangeArrowheads="1"/>
          </p:cNvSpPr>
          <p:nvPr/>
        </p:nvSpPr>
        <p:spPr bwMode="auto">
          <a:xfrm>
            <a:off x="796926" y="4800600"/>
            <a:ext cx="7585074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&lt;version&gt;</a:t>
            </a:r>
            <a:r>
              <a:rPr lang="ru-RU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status code</a:t>
            </a:r>
            <a:r>
              <a:rPr lang="ru-RU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status text</a:t>
            </a:r>
            <a:r>
              <a:rPr lang="ru-RU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&lt;header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r>
              <a:rPr lang="ru-RU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2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CRLF</a:t>
            </a:r>
            <a:r>
              <a:rPr lang="ru-RU" sz="22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response body – the requested resource</a:t>
            </a:r>
            <a:r>
              <a:rPr lang="ru-RU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1841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Codes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HTTP response code classes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1xx</a:t>
            </a:r>
            <a:r>
              <a:rPr lang="en-US" sz="2800" dirty="0"/>
              <a:t>: informational (e.g., “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100 Continue</a:t>
            </a:r>
            <a:r>
              <a:rPr lang="en-US" sz="2800" dirty="0"/>
              <a:t>”)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2xx</a:t>
            </a:r>
            <a:r>
              <a:rPr lang="en-US" sz="2800" dirty="0"/>
              <a:t>: success (e.g., “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200 OK</a:t>
            </a:r>
            <a:r>
              <a:rPr lang="en-US" sz="2800" dirty="0"/>
              <a:t>”)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3xx</a:t>
            </a:r>
            <a:r>
              <a:rPr lang="en-US" sz="2800" dirty="0"/>
              <a:t>: redirection (e.g., “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304 Not Modified</a:t>
            </a:r>
            <a:r>
              <a:rPr lang="en-US" sz="2800" dirty="0"/>
              <a:t>”, "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302 Found</a:t>
            </a:r>
            <a:r>
              <a:rPr lang="en-US" sz="2800" dirty="0"/>
              <a:t>")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4xx</a:t>
            </a:r>
            <a:r>
              <a:rPr lang="en-US" sz="2800" dirty="0"/>
              <a:t>: client error (e.g., “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404 Not Found</a:t>
            </a:r>
            <a:r>
              <a:rPr lang="en-US" sz="2800" dirty="0"/>
              <a:t>”)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5xx</a:t>
            </a:r>
            <a:r>
              <a:rPr lang="en-US" sz="2800" dirty="0"/>
              <a:t>: server error (e.g., “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503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Service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Unavailable</a:t>
            </a:r>
            <a:r>
              <a:rPr lang="en-US" sz="2800" dirty="0"/>
              <a:t>”)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"</a:t>
            </a:r>
            <a:r>
              <a:rPr lang="bg-BG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302 Found</a:t>
            </a:r>
            <a:r>
              <a:rPr lang="en-US" sz="3000" dirty="0"/>
              <a:t>"</a:t>
            </a:r>
            <a:r>
              <a:rPr lang="bg-BG" sz="3000" dirty="0"/>
              <a:t> </a:t>
            </a:r>
            <a:r>
              <a:rPr lang="en-US" sz="3000" dirty="0"/>
              <a:t>is used for redirecting the Web browser to another URL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54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Cookies</a:t>
            </a:r>
            <a:endParaRPr lang="en-US" dirty="0"/>
          </a:p>
        </p:txBody>
      </p:sp>
      <p:sp>
        <p:nvSpPr>
          <p:cNvPr id="48742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838200"/>
            <a:ext cx="8496300" cy="2362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Cookie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Cookies are small pieces of data stored </a:t>
            </a:r>
            <a:r>
              <a:rPr lang="en-US" sz="2800" dirty="0"/>
              <a:t>by </a:t>
            </a:r>
            <a:r>
              <a:rPr lang="en-US" sz="2800" dirty="0" smtClean="0"/>
              <a:t>the client </a:t>
            </a:r>
            <a:r>
              <a:rPr lang="en-US" sz="2800" dirty="0"/>
              <a:t>on behalf of </a:t>
            </a:r>
            <a:r>
              <a:rPr lang="en-US" sz="2800" dirty="0" smtClean="0"/>
              <a:t>the server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Included in </a:t>
            </a:r>
            <a:r>
              <a:rPr lang="en-US" sz="2800" dirty="0" smtClean="0"/>
              <a:t>all future HTTP requests </a:t>
            </a:r>
            <a:r>
              <a:rPr lang="en-US" sz="2800" dirty="0"/>
              <a:t>to the server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487428" name="Picture 4" descr="j0292020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3910013"/>
            <a:ext cx="1868488" cy="1773237"/>
          </a:xfrm>
          <a:prstGeom prst="rect">
            <a:avLst/>
          </a:prstGeom>
          <a:noFill/>
        </p:spPr>
      </p:pic>
      <p:pic>
        <p:nvPicPr>
          <p:cNvPr id="487429" name="Picture 5" descr="j0285750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37263" y="4186238"/>
            <a:ext cx="2497137" cy="1535112"/>
          </a:xfrm>
          <a:prstGeom prst="rect">
            <a:avLst/>
          </a:prstGeom>
          <a:noFill/>
        </p:spPr>
      </p:pic>
      <p:sp>
        <p:nvSpPr>
          <p:cNvPr id="487430" name="Freeform 6"/>
          <p:cNvSpPr>
            <a:spLocks/>
          </p:cNvSpPr>
          <p:nvPr/>
        </p:nvSpPr>
        <p:spPr bwMode="auto">
          <a:xfrm>
            <a:off x="2652713" y="3284538"/>
            <a:ext cx="3571875" cy="1201737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7431" name="Text Box 7"/>
          <p:cNvSpPr txBox="1">
            <a:spLocks noChangeArrowheads="1"/>
          </p:cNvSpPr>
          <p:nvPr/>
        </p:nvSpPr>
        <p:spPr bwMode="auto">
          <a:xfrm>
            <a:off x="3783842" y="3394391"/>
            <a:ext cx="1273104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Request</a:t>
            </a:r>
          </a:p>
        </p:txBody>
      </p:sp>
      <p:sp>
        <p:nvSpPr>
          <p:cNvPr id="487432" name="Line 8"/>
          <p:cNvSpPr>
            <a:spLocks noChangeShapeType="1"/>
          </p:cNvSpPr>
          <p:nvPr/>
        </p:nvSpPr>
        <p:spPr bwMode="auto">
          <a:xfrm flipH="1">
            <a:off x="2690813" y="4781550"/>
            <a:ext cx="3494087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lg" len="lg"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7433" name="Text Box 9"/>
          <p:cNvSpPr txBox="1">
            <a:spLocks noChangeArrowheads="1"/>
          </p:cNvSpPr>
          <p:nvPr/>
        </p:nvSpPr>
        <p:spPr bwMode="auto">
          <a:xfrm>
            <a:off x="3161876" y="3962400"/>
            <a:ext cx="2517035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Response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Set-Cookie: XYZ</a:t>
            </a:r>
          </a:p>
        </p:txBody>
      </p:sp>
      <p:sp>
        <p:nvSpPr>
          <p:cNvPr id="487434" name="Freeform 10"/>
          <p:cNvSpPr>
            <a:spLocks/>
          </p:cNvSpPr>
          <p:nvPr/>
        </p:nvSpPr>
        <p:spPr bwMode="auto">
          <a:xfrm>
            <a:off x="2728912" y="5435600"/>
            <a:ext cx="3249857" cy="958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64" y="387"/>
              </a:cxn>
              <a:cxn ang="0">
                <a:pos x="2008" y="24"/>
              </a:cxn>
            </a:cxnLst>
            <a:rect l="0" t="0" r="r" b="b"/>
            <a:pathLst>
              <a:path w="2008" h="391">
                <a:moveTo>
                  <a:pt x="0" y="0"/>
                </a:moveTo>
                <a:cubicBezTo>
                  <a:pt x="364" y="191"/>
                  <a:pt x="729" y="383"/>
                  <a:pt x="1064" y="387"/>
                </a:cubicBezTo>
                <a:cubicBezTo>
                  <a:pt x="1399" y="391"/>
                  <a:pt x="1703" y="207"/>
                  <a:pt x="2008" y="2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7435" name="Text Box 11"/>
          <p:cNvSpPr txBox="1">
            <a:spLocks noChangeArrowheads="1"/>
          </p:cNvSpPr>
          <p:nvPr/>
        </p:nvSpPr>
        <p:spPr bwMode="auto">
          <a:xfrm>
            <a:off x="3396953" y="5318088"/>
            <a:ext cx="2050561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Next request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Cookie: XYZ</a:t>
            </a:r>
          </a:p>
        </p:txBody>
      </p:sp>
    </p:spTree>
    <p:extLst>
      <p:ext uri="{BB962C8B-B14F-4D97-AF65-F5344CB8AC3E}">
        <p14:creationId xmlns:p14="http://schemas.microsoft.com/office/powerpoint/2010/main" val="376908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1dbb5ef1eec16f96b550c792a3c169f6d68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elerik Colors Theme">
    <a:dk1>
      <a:sysClr val="windowText" lastClr="000000"/>
    </a:dk1>
    <a:lt1>
      <a:srgbClr val="CCFF66"/>
    </a:lt1>
    <a:dk2>
      <a:srgbClr val="30356E"/>
    </a:dk2>
    <a:lt2>
      <a:srgbClr val="CCFF33"/>
    </a:lt2>
    <a:accent1>
      <a:srgbClr val="CC4757"/>
    </a:accent1>
    <a:accent2>
      <a:srgbClr val="FF6F61"/>
    </a:accent2>
    <a:accent3>
      <a:srgbClr val="FF953E"/>
    </a:accent3>
    <a:accent4>
      <a:srgbClr val="F8BD52"/>
    </a:accent4>
    <a:accent5>
      <a:srgbClr val="46A6BD"/>
    </a:accent5>
    <a:accent6>
      <a:srgbClr val="5488BC"/>
    </a:accent6>
    <a:hlink>
      <a:srgbClr val="76B200"/>
    </a:hlink>
    <a:folHlink>
      <a:srgbClr val="FFCF3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9876</TotalTime>
  <Words>1697</Words>
  <Application>Microsoft Office PowerPoint</Application>
  <PresentationFormat>On-screen Show (4:3)</PresentationFormat>
  <Paragraphs>373</Paragraphs>
  <Slides>47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Arial Black</vt:lpstr>
      <vt:lpstr>Calibri</vt:lpstr>
      <vt:lpstr>Cambria</vt:lpstr>
      <vt:lpstr>Consolas</vt:lpstr>
      <vt:lpstr>Corbel</vt:lpstr>
      <vt:lpstr>Tahoma</vt:lpstr>
      <vt:lpstr>Trebuchet MS</vt:lpstr>
      <vt:lpstr>Wingdings 2</vt:lpstr>
      <vt:lpstr>Telerik Academy</vt:lpstr>
      <vt:lpstr>Introduction to ASP.NET MVC</vt:lpstr>
      <vt:lpstr>Table of Contents</vt:lpstr>
      <vt:lpstr>The HTTP Protocol</vt:lpstr>
      <vt:lpstr>HTTP</vt:lpstr>
      <vt:lpstr>HTTP: Request-Response Protocol</vt:lpstr>
      <vt:lpstr>HTTP Request Message</vt:lpstr>
      <vt:lpstr>HTTP Response Message</vt:lpstr>
      <vt:lpstr>HTTP Response Codes</vt:lpstr>
      <vt:lpstr>HTTP Cookies</vt:lpstr>
      <vt:lpstr>The MVC Pattern</vt:lpstr>
      <vt:lpstr>The MVC Pattern</vt:lpstr>
      <vt:lpstr>Model</vt:lpstr>
      <vt:lpstr>View</vt:lpstr>
      <vt:lpstr>Controller</vt:lpstr>
      <vt:lpstr>MVC Steps</vt:lpstr>
      <vt:lpstr>The MVC Pattern for Web</vt:lpstr>
      <vt:lpstr>MVC Frameworks</vt:lpstr>
      <vt:lpstr>ASP.NET MVC</vt:lpstr>
      <vt:lpstr>ASP.NET Core</vt:lpstr>
      <vt:lpstr>ASP.NET Web Forms</vt:lpstr>
      <vt:lpstr>ASP.NET History</vt:lpstr>
      <vt:lpstr>One ASP.NET</vt:lpstr>
      <vt:lpstr>ASP.NET MVC</vt:lpstr>
      <vt:lpstr>ASP.NET MVC (2)</vt:lpstr>
      <vt:lpstr>The ASP.NET MVC History</vt:lpstr>
      <vt:lpstr>Separation of Concerns</vt:lpstr>
      <vt:lpstr>Extensible</vt:lpstr>
      <vt:lpstr>Clean URLs</vt:lpstr>
      <vt:lpstr>Community-based</vt:lpstr>
      <vt:lpstr>MVC Pattern in ASP.NET MVC</vt:lpstr>
      <vt:lpstr>Creating ASP.NET MVC Project</vt:lpstr>
      <vt:lpstr>Visual Studio 2015: New Project</vt:lpstr>
      <vt:lpstr>VS 2015: Default Layout</vt:lpstr>
      <vt:lpstr>Internet App Project Files</vt:lpstr>
      <vt:lpstr>Demo: Internet application</vt:lpstr>
      <vt:lpstr>NuGet Package Management</vt:lpstr>
      <vt:lpstr>NuGet package management</vt:lpstr>
      <vt:lpstr>Nightly Builds</vt:lpstr>
      <vt:lpstr>Demo: NuGet</vt:lpstr>
      <vt:lpstr>Server Information with Glimpse</vt:lpstr>
      <vt:lpstr>Server Info with Glimpse</vt:lpstr>
      <vt:lpstr>Install Glimpse</vt:lpstr>
      <vt:lpstr>Tracing with Glimpse</vt:lpstr>
      <vt:lpstr>Demo: Glimpse</vt:lpstr>
      <vt:lpstr>Summary</vt:lpstr>
      <vt:lpstr>Introduction to ASP.NET MVC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Nikolay.IT</dc:creator>
  <cp:keywords>telerik software academy, free courses for developers</cp:keywords>
  <cp:lastModifiedBy>Nikolay Kostov</cp:lastModifiedBy>
  <cp:revision>976</cp:revision>
  <dcterms:created xsi:type="dcterms:W3CDTF">2007-12-08T16:03:35Z</dcterms:created>
  <dcterms:modified xsi:type="dcterms:W3CDTF">2016-01-31T12:15:34Z</dcterms:modified>
  <cp:category>software engineering</cp:category>
</cp:coreProperties>
</file>