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338" r:id="rId2"/>
    <p:sldId id="335" r:id="rId3"/>
    <p:sldId id="373" r:id="rId4"/>
    <p:sldId id="385" r:id="rId5"/>
    <p:sldId id="384" r:id="rId6"/>
    <p:sldId id="387" r:id="rId7"/>
    <p:sldId id="388" r:id="rId8"/>
    <p:sldId id="389" r:id="rId9"/>
    <p:sldId id="390" r:id="rId10"/>
    <p:sldId id="391" r:id="rId11"/>
    <p:sldId id="392" r:id="rId12"/>
    <p:sldId id="400" r:id="rId13"/>
    <p:sldId id="446" r:id="rId14"/>
    <p:sldId id="450" r:id="rId15"/>
    <p:sldId id="374" r:id="rId16"/>
    <p:sldId id="386" r:id="rId17"/>
    <p:sldId id="336" r:id="rId18"/>
    <p:sldId id="395" r:id="rId19"/>
    <p:sldId id="401" r:id="rId20"/>
    <p:sldId id="448" r:id="rId21"/>
    <p:sldId id="396" r:id="rId22"/>
    <p:sldId id="443" r:id="rId23"/>
    <p:sldId id="399" r:id="rId24"/>
    <p:sldId id="397" r:id="rId25"/>
    <p:sldId id="398" r:id="rId26"/>
    <p:sldId id="402" r:id="rId27"/>
    <p:sldId id="407" r:id="rId28"/>
    <p:sldId id="337" r:id="rId29"/>
    <p:sldId id="417" r:id="rId30"/>
    <p:sldId id="405" r:id="rId31"/>
    <p:sldId id="408" r:id="rId32"/>
    <p:sldId id="445" r:id="rId33"/>
    <p:sldId id="409" r:id="rId34"/>
    <p:sldId id="410" r:id="rId35"/>
    <p:sldId id="413" r:id="rId36"/>
    <p:sldId id="412" r:id="rId37"/>
    <p:sldId id="423" r:id="rId38"/>
    <p:sldId id="418" r:id="rId39"/>
    <p:sldId id="425" r:id="rId40"/>
    <p:sldId id="426" r:id="rId41"/>
    <p:sldId id="427" r:id="rId42"/>
    <p:sldId id="432" r:id="rId43"/>
    <p:sldId id="433" r:id="rId44"/>
    <p:sldId id="428" r:id="rId45"/>
    <p:sldId id="429" r:id="rId46"/>
    <p:sldId id="424" r:id="rId47"/>
    <p:sldId id="419" r:id="rId48"/>
    <p:sldId id="420" r:id="rId49"/>
    <p:sldId id="436" r:id="rId50"/>
    <p:sldId id="370" r:id="rId51"/>
    <p:sldId id="334" r:id="rId52"/>
    <p:sldId id="403" r:id="rId53"/>
  </p:sldIdLst>
  <p:sldSz cx="9144000" cy="6858000" type="screen4x3"/>
  <p:notesSz cx="6881813" cy="9296400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F102DF86-0396-4FF6-82FB-92E785EDA54F}">
          <p14:sldIdLst>
            <p14:sldId id="338"/>
            <p14:sldId id="335"/>
          </p14:sldIdLst>
        </p14:section>
        <p14:section name="ASP.NET MVC Routing" id="{E4B1964F-0B58-4BAF-80A0-8CC6A976DD3E}">
          <p14:sldIdLst>
            <p14:sldId id="373"/>
            <p14:sldId id="385"/>
            <p14:sldId id="384"/>
            <p14:sldId id="387"/>
            <p14:sldId id="388"/>
            <p14:sldId id="389"/>
            <p14:sldId id="390"/>
            <p14:sldId id="391"/>
            <p14:sldId id="392"/>
            <p14:sldId id="400"/>
            <p14:sldId id="446"/>
            <p14:sldId id="450"/>
            <p14:sldId id="374"/>
            <p14:sldId id="386"/>
          </p14:sldIdLst>
        </p14:section>
        <p14:section name="Controllers and Actions" id="{48D1B37F-2AEC-4329-A78D-0EF2454D0412}">
          <p14:sldIdLst>
            <p14:sldId id="336"/>
            <p14:sldId id="395"/>
            <p14:sldId id="401"/>
            <p14:sldId id="448"/>
            <p14:sldId id="396"/>
            <p14:sldId id="443"/>
            <p14:sldId id="399"/>
            <p14:sldId id="397"/>
            <p14:sldId id="398"/>
            <p14:sldId id="402"/>
            <p14:sldId id="407"/>
          </p14:sldIdLst>
        </p14:section>
        <p14:section name="Razor Views" id="{7D9B0C67-5478-4A62-84D1-788B449A9966}">
          <p14:sldIdLst>
            <p14:sldId id="337"/>
            <p14:sldId id="417"/>
            <p14:sldId id="405"/>
            <p14:sldId id="408"/>
            <p14:sldId id="445"/>
            <p14:sldId id="409"/>
            <p14:sldId id="410"/>
            <p14:sldId id="413"/>
            <p14:sldId id="412"/>
            <p14:sldId id="423"/>
            <p14:sldId id="418"/>
            <p14:sldId id="425"/>
            <p14:sldId id="426"/>
            <p14:sldId id="427"/>
            <p14:sldId id="432"/>
            <p14:sldId id="433"/>
            <p14:sldId id="428"/>
            <p14:sldId id="429"/>
            <p14:sldId id="424"/>
          </p14:sldIdLst>
        </p14:section>
        <p14:section name="Areas" id="{4B8612F7-1EBE-4AB5-AE2C-84495B302C6F}">
          <p14:sldIdLst>
            <p14:sldId id="419"/>
            <p14:sldId id="420"/>
            <p14:sldId id="436"/>
          </p14:sldIdLst>
        </p14:section>
        <p14:section name="Summary, Questions, Homework" id="{BF8BA706-AE01-4B32-9077-3FC7844D949C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7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362200"/>
            <a:ext cx="4876800" cy="15240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ivaylo.kenov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832966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3573381" y="3238133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http://localhost/Users/NikolayIT</a:t>
            </a:r>
          </a:p>
        </p:txBody>
      </p:sp>
    </p:spTree>
    <p:extLst>
      <p:ext uri="{BB962C8B-B14F-4D97-AF65-F5344CB8AC3E}">
        <p14:creationId xmlns:p14="http://schemas.microsoft.com/office/powerpoint/2010/main" val="32959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Users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ByUsername</a:t>
            </a:r>
            <a:endParaRPr lang="en-US" dirty="0" smtClean="0"/>
          </a:p>
          <a:p>
            <a:r>
              <a:rPr lang="en-US" dirty="0" smtClean="0"/>
              <a:t>Username: </a:t>
            </a:r>
            <a:r>
              <a:rPr lang="en-US" dirty="0" err="1" smtClean="0"/>
              <a:t>DefaultValue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95" y="1320666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4167012" y="3811743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131825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95" y="1320665"/>
            <a:ext cx="4457700" cy="2924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Result: 404 Not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6593364">
            <a:off x="2630962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6200000">
            <a:off x="4569900" y="2855499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9497" y="3721953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72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with class Regex</a:t>
            </a:r>
          </a:p>
          <a:p>
            <a:r>
              <a:rPr lang="en-US" dirty="0" smtClean="0"/>
              <a:t>Defined as one of the </a:t>
            </a:r>
            <a:r>
              <a:rPr lang="en-US" dirty="0" err="1" smtClean="0"/>
              <a:t>routes.MapRoute</a:t>
            </a:r>
            <a:r>
              <a:rPr lang="en-US" dirty="0" smtClean="0"/>
              <a:t>(…)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114800"/>
            <a:ext cx="7296150" cy="183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381000" y="990599"/>
            <a:ext cx="835785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public class LocalhostConstraint : IRouteConstraint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  public bool Match(HttpContextBase httpContext,</a:t>
            </a:r>
          </a:p>
          <a:p>
            <a:r>
              <a:rPr lang="en-US" noProof="1" smtClean="0"/>
              <a:t>        Route route,</a:t>
            </a:r>
          </a:p>
          <a:p>
            <a:r>
              <a:rPr lang="en-US" noProof="1"/>
              <a:t> </a:t>
            </a:r>
            <a:r>
              <a:rPr lang="en-US" noProof="1" smtClean="0"/>
              <a:t>       string parameterName,</a:t>
            </a:r>
          </a:p>
          <a:p>
            <a:r>
              <a:rPr lang="en-US" noProof="1" smtClean="0"/>
              <a:t>        RouteValueDictionary values,</a:t>
            </a:r>
          </a:p>
          <a:p>
            <a:r>
              <a:rPr lang="en-US" noProof="1" smtClean="0"/>
              <a:t>        RouteDirection routeDirection)</a:t>
            </a:r>
          </a:p>
          <a:p>
            <a:r>
              <a:rPr lang="en-US" noProof="1" smtClean="0"/>
              <a:t>    {</a:t>
            </a:r>
          </a:p>
          <a:p>
            <a:r>
              <a:rPr lang="en-US" noProof="1" smtClean="0"/>
              <a:t>        return httpContext.Request.IsLocal;</a:t>
            </a:r>
          </a:p>
          <a:p>
            <a:r>
              <a:rPr lang="en-US" noProof="1" smtClean="0"/>
              <a:t>  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80999" y="4695229"/>
            <a:ext cx="83578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routes.MapRoute("Admin",</a:t>
            </a:r>
          </a:p>
          <a:p>
            <a:r>
              <a:rPr lang="en-US" noProof="1" smtClean="0"/>
              <a:t>                "Admin/{action}",</a:t>
            </a:r>
          </a:p>
          <a:p>
            <a:r>
              <a:rPr lang="en-US" noProof="1" smtClean="0"/>
              <a:t>                new { controller="Admin" },</a:t>
            </a:r>
          </a:p>
          <a:p>
            <a:r>
              <a:rPr lang="en-US" noProof="1" smtClean="0"/>
              <a:t>                new {isLocal = new LocalhostConstraint()}</a:t>
            </a:r>
          </a:p>
          <a:p>
            <a:r>
              <a:rPr lang="en-US" noProof="1" smtClean="0"/>
              <a:t>               );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703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dirty="0" err="1" smtClean="0"/>
              <a:t>RouteData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/>
              <a:t>["controller</a:t>
            </a:r>
            <a:r>
              <a:rPr lang="en-US" dirty="0" smtClean="0"/>
              <a:t>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RouteData.Values</a:t>
            </a:r>
            <a:r>
              <a:rPr lang="en-US" dirty="0" smtClean="0"/>
              <a:t>["id"]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 smtClean="0"/>
              <a:t>We can use </a:t>
            </a:r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Install-Package </a:t>
            </a:r>
            <a:r>
              <a:rPr lang="en-US" dirty="0" err="1" smtClean="0"/>
              <a:t>RouteDebugger</a:t>
            </a:r>
            <a:endParaRPr lang="en-US" dirty="0" smtClean="0"/>
          </a:p>
          <a:p>
            <a:pPr lvl="2">
              <a:spcBef>
                <a:spcPts val="300"/>
              </a:spcBef>
            </a:pPr>
            <a:r>
              <a:rPr lang="en-US" dirty="0" err="1" smtClean="0"/>
              <a:t>Web.config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&lt;add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key="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RouteDebugger:Enabled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" value="true"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/&gt;</a:t>
            </a:r>
          </a:p>
          <a:p>
            <a:pPr>
              <a:spcBef>
                <a:spcPts val="300"/>
              </a:spcBef>
            </a:pPr>
            <a:r>
              <a:rPr lang="en-US" dirty="0"/>
              <a:t>We can </a:t>
            </a:r>
            <a:r>
              <a:rPr lang="en-US" dirty="0" smtClean="0"/>
              <a:t>also use Glimpse for debugging routes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Routes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35" y="1219200"/>
            <a:ext cx="5318731" cy="309086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7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68592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8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nameController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(convention)</a:t>
            </a:r>
          </a:p>
          <a:p>
            <a:r>
              <a:rPr lang="en-US" dirty="0" smtClean="0"/>
              <a:t>Routers instantiate controllers in every request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 requests are mapped to a specific action</a:t>
            </a:r>
          </a:p>
          <a:p>
            <a:r>
              <a:rPr lang="en-US" dirty="0" smtClean="0"/>
              <a:t>Every controller should inherit Controller class</a:t>
            </a:r>
          </a:p>
          <a:p>
            <a:pPr lvl="1"/>
            <a:r>
              <a:rPr lang="en-US" dirty="0" smtClean="0"/>
              <a:t>Access to Request (context) and </a:t>
            </a:r>
            <a:r>
              <a:rPr lang="en-US" dirty="0" err="1" smtClean="0"/>
              <a:t>HttpContext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4343400"/>
            <a:ext cx="4629150" cy="1295400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34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bg-BG" dirty="0" smtClean="0"/>
          </a:p>
          <a:p>
            <a:pPr lvl="1"/>
            <a:r>
              <a:rPr lang="en-US" dirty="0" smtClean="0"/>
              <a:t>Route constraints</a:t>
            </a:r>
          </a:p>
          <a:p>
            <a:r>
              <a:rPr lang="en-US" dirty="0"/>
              <a:t>Controllers and </a:t>
            </a:r>
            <a:r>
              <a:rPr lang="en-US" dirty="0" smtClean="0"/>
              <a:t>Actions</a:t>
            </a:r>
            <a:endParaRPr lang="bg-BG" dirty="0" smtClean="0"/>
          </a:p>
          <a:p>
            <a:pPr lvl="1"/>
            <a:r>
              <a:rPr lang="en-US" dirty="0" smtClean="0"/>
              <a:t>Action results and filters</a:t>
            </a:r>
          </a:p>
          <a:p>
            <a:r>
              <a:rPr lang="en-US" dirty="0" smtClean="0"/>
              <a:t>Razor Views</a:t>
            </a:r>
          </a:p>
          <a:p>
            <a:pPr lvl="1"/>
            <a:r>
              <a:rPr lang="en-US" dirty="0" smtClean="0"/>
              <a:t>Layout and sections</a:t>
            </a:r>
          </a:p>
          <a:p>
            <a:pPr lvl="1"/>
            <a:r>
              <a:rPr lang="en-US" dirty="0" smtClean="0"/>
              <a:t>Helpers</a:t>
            </a:r>
          </a:p>
          <a:p>
            <a:pPr lvl="1"/>
            <a:r>
              <a:rPr lang="en-US" dirty="0" smtClean="0"/>
              <a:t>Partial views</a:t>
            </a:r>
          </a:p>
          <a:p>
            <a:r>
              <a:rPr lang="en-US" dirty="0" smtClean="0"/>
              <a:t>Areas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465999" y="3135181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783" y="929185"/>
            <a:ext cx="2616657" cy="2572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66800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</a:t>
            </a:r>
            <a:r>
              <a:rPr lang="en-US" dirty="0" err="1"/>
              <a:t>ActionResult</a:t>
            </a:r>
            <a:r>
              <a:rPr lang="en-US" dirty="0"/>
              <a:t>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63045"/>
              </p:ext>
            </p:extLst>
          </p:nvPr>
        </p:nvGraphicFramePr>
        <p:xfrm>
          <a:off x="609600" y="3716655"/>
          <a:ext cx="7924800" cy="218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322"/>
                <a:gridCol w="3155894"/>
                <a:gridCol w="2454584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5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81722"/>
              </p:ext>
            </p:extLst>
          </p:nvPr>
        </p:nvGraphicFramePr>
        <p:xfrm>
          <a:off x="800100" y="1445895"/>
          <a:ext cx="7543800" cy="4345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/>
                <a:gridCol w="2819400"/>
                <a:gridCol w="2209800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http://localhost/Users/NikolayIT</a:t>
            </a:r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/Users/</a:t>
            </a:r>
            <a:r>
              <a:rPr lang="en-US" dirty="0" err="1" smtClean="0"/>
              <a:t>ByUsername?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=</a:t>
            </a:r>
            <a:r>
              <a:rPr lang="en-US" dirty="0" err="1" smtClean="0"/>
              <a:t>NikolayIT</a:t>
            </a:r>
            <a:endParaRPr lang="en-US" dirty="0" smtClean="0"/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572125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AcceptVerbs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HttpGet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HttpDelete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HttpOptions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RequireHttps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r>
              <a:rPr lang="en-US" dirty="0" smtClean="0"/>
              <a:t> – Only for </a:t>
            </a:r>
            <a:r>
              <a:rPr lang="en-US" dirty="0" err="1" smtClean="0"/>
              <a:t>Html.Action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27" y="1828800"/>
            <a:ext cx="5328745" cy="29718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3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Filters (or 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/App_Start/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84234"/>
              </p:ext>
            </p:extLst>
          </p:nvPr>
        </p:nvGraphicFramePr>
        <p:xfrm>
          <a:off x="609600" y="3662303"/>
          <a:ext cx="8001000" cy="2928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037"/>
                <a:gridCol w="4615963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C# class file in /Filters/</a:t>
            </a:r>
          </a:p>
          <a:p>
            <a:r>
              <a:rPr lang="en-US" dirty="0" smtClean="0"/>
              <a:t>Inherit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ActionFilterAttribute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override:</a:t>
            </a:r>
          </a:p>
          <a:p>
            <a:pPr lvl="1"/>
            <a:r>
              <a:rPr lang="en-US" noProof="1" smtClean="0"/>
              <a:t>OnActionExecuting(ActionExecutingContext)</a:t>
            </a:r>
          </a:p>
          <a:p>
            <a:pPr lvl="1"/>
            <a:r>
              <a:rPr lang="en-US" noProof="1" smtClean="0"/>
              <a:t>OnActionExecuted(ActionExecutedContext)</a:t>
            </a:r>
          </a:p>
          <a:p>
            <a:pPr lvl="1"/>
            <a:r>
              <a:rPr lang="en-US" noProof="1" smtClean="0"/>
              <a:t>OnResultExecuting(ResultExecutingContext)</a:t>
            </a:r>
          </a:p>
          <a:p>
            <a:pPr lvl="1"/>
            <a:r>
              <a:rPr lang="en-US" noProof="1" smtClean="0"/>
              <a:t>OnResultExecuted(ResultExecutedContext)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GlobalFilters.Filters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37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077200" cy="4401205"/>
          </a:xfrm>
        </p:spPr>
        <p:txBody>
          <a:bodyPr/>
          <a:lstStyle/>
          <a:p>
            <a:r>
              <a:rPr lang="en-US" b="0" dirty="0"/>
              <a:t>public class </a:t>
            </a:r>
            <a:r>
              <a:rPr lang="en-US" b="0" dirty="0" err="1"/>
              <a:t>LogAttribute</a:t>
            </a:r>
            <a:r>
              <a:rPr lang="en-US" b="0" dirty="0"/>
              <a:t> : </a:t>
            </a:r>
            <a:r>
              <a:rPr lang="en-US" b="0" dirty="0" err="1" smtClean="0"/>
              <a:t>ActionFilterAttribute</a:t>
            </a:r>
            <a:endParaRPr lang="en-US" b="0" dirty="0" smtClean="0"/>
          </a:p>
          <a:p>
            <a:r>
              <a:rPr lang="en-US" b="0" dirty="0" smtClean="0"/>
              <a:t>{</a:t>
            </a:r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</a:t>
            </a:r>
            <a:r>
              <a:rPr lang="en-US" b="0" dirty="0"/>
              <a:t>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OnActionExecuted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ActionExecutedContext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OnResultExecuting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ResultExecutingContext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endParaRPr lang="en-US" b="0" dirty="0"/>
          </a:p>
          <a:p>
            <a:r>
              <a:rPr lang="en-US" b="0" dirty="0" smtClean="0"/>
              <a:t>   public </a:t>
            </a:r>
            <a:r>
              <a:rPr lang="en-US" b="0" dirty="0"/>
              <a:t>override void </a:t>
            </a:r>
            <a:r>
              <a:rPr lang="en-US" b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OnResultExecuted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b="0" dirty="0" smtClean="0"/>
              <a:t>	(</a:t>
            </a:r>
            <a:r>
              <a:rPr lang="en-US" b="0" dirty="0" err="1"/>
              <a:t>ResultExecutedContext</a:t>
            </a:r>
            <a:r>
              <a:rPr lang="en-US" b="0" dirty="0"/>
              <a:t> </a:t>
            </a:r>
            <a:r>
              <a:rPr lang="en-US" b="0" dirty="0" err="1"/>
              <a:t>filterContext</a:t>
            </a:r>
            <a:r>
              <a:rPr lang="en-US" b="0" dirty="0"/>
              <a:t>)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/* */ </a:t>
            </a:r>
            <a:r>
              <a:rPr lang="en-US" b="0" dirty="0" smtClean="0"/>
              <a:t>}</a:t>
            </a:r>
          </a:p>
          <a:p>
            <a:r>
              <a:rPr lang="en-US" b="0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676400" y="5537537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[</a:t>
            </a:r>
            <a:r>
              <a:rPr lang="en-US" b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Log]</a:t>
            </a:r>
          </a:p>
          <a:p>
            <a:r>
              <a:rPr lang="en-US" b="0" dirty="0" smtClean="0"/>
              <a:t>public </a:t>
            </a:r>
            <a:r>
              <a:rPr lang="en-US" b="0" dirty="0"/>
              <a:t>class </a:t>
            </a:r>
            <a:r>
              <a:rPr lang="en-US" b="0" dirty="0" err="1"/>
              <a:t>DepartmentController</a:t>
            </a:r>
            <a:r>
              <a:rPr lang="en-US" b="0" dirty="0"/>
              <a:t> : Controller {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// ...</a:t>
            </a:r>
            <a:r>
              <a:rPr lang="en-US" b="0" dirty="0"/>
              <a:t>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2098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of the application</a:t>
            </a:r>
          </a:p>
          <a:p>
            <a:r>
              <a:rPr lang="en-US" dirty="0" smtClean="0"/>
              <a:t>A lot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pass data to views through </a:t>
            </a:r>
            <a:r>
              <a:rPr lang="en-US" dirty="0" err="1" smtClean="0"/>
              <a:t>ViewBag</a:t>
            </a:r>
            <a:r>
              <a:rPr lang="en-US" dirty="0" smtClean="0"/>
              <a:t>, </a:t>
            </a:r>
            <a:r>
              <a:rPr lang="en-US" dirty="0" err="1" smtClean="0"/>
              <a:t>ViewData</a:t>
            </a:r>
            <a:r>
              <a:rPr lang="en-US" dirty="0"/>
              <a:t> </a:t>
            </a:r>
            <a:r>
              <a:rPr lang="en-US" dirty="0" smtClean="0"/>
              <a:t>and Model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40" y="24384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5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@ character and does not require explicit closing of the code-block</a:t>
            </a:r>
            <a:endParaRPr lang="en-US" dirty="0" smtClean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36" y="864078"/>
            <a:ext cx="2180204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Has great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web-server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82418" y="2286000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82418" y="3702889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82418" y="5119778"/>
            <a:ext cx="1866182" cy="838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0396" y="2853904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0396" y="4259389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Pass Data to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dirty="0"/>
              <a:t>Action: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en-US" dirty="0"/>
              <a:t>View: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Strongly-typed </a:t>
            </a:r>
            <a:r>
              <a:rPr lang="en-US" dirty="0" smtClean="0"/>
              <a:t>views:</a:t>
            </a:r>
          </a:p>
          <a:p>
            <a:pPr lvl="1"/>
            <a:r>
              <a:rPr lang="en-US" dirty="0"/>
              <a:t>Action: return View(model);</a:t>
            </a:r>
          </a:p>
          <a:p>
            <a:pPr lvl="1"/>
            <a:r>
              <a:rPr lang="en-US" dirty="0"/>
              <a:t>View: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["message"] = "Hello World</a:t>
            </a:r>
            <a:r>
              <a:rPr lang="en-US" dirty="0" smtClean="0"/>
              <a:t>!";</a:t>
            </a:r>
          </a:p>
          <a:p>
            <a:pPr lvl="1"/>
            <a:r>
              <a:rPr lang="en-US" dirty="0" smtClean="0"/>
              <a:t>View: @</a:t>
            </a:r>
            <a:r>
              <a:rPr lang="en-US" dirty="0" err="1" smtClean="0"/>
              <a:t>ViewData</a:t>
            </a:r>
            <a:r>
              <a:rPr lang="en-US" dirty="0" smtClean="0"/>
              <a:t>["message"]</a:t>
            </a:r>
            <a:endParaRPr lang="en-US" dirty="0"/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883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7916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56387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4689" y="259162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722" y="2617191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5" y="3868901"/>
            <a:ext cx="3986541" cy="217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" y="1295400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42" y="4942106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08" y="1395744"/>
            <a:ext cx="2311492" cy="910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Left Arrow 15"/>
          <p:cNvSpPr/>
          <p:nvPr/>
        </p:nvSpPr>
        <p:spPr>
          <a:xfrm rot="1302713">
            <a:off x="5030318" y="459401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4450474">
            <a:off x="2892711" y="4951596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4084614">
            <a:off x="1938419" y="3886682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ByUsername.cshtml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2259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UsersController.cs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7345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UserModel.cs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13831493">
            <a:off x="3067386" y="3099664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74771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HTML Output</a:t>
            </a:r>
          </a:p>
        </p:txBody>
      </p:sp>
    </p:spTree>
    <p:extLst>
      <p:ext uri="{BB962C8B-B14F-4D97-AF65-F5344CB8AC3E}">
        <p14:creationId xmlns:p14="http://schemas.microsoft.com/office/powerpoint/2010/main" val="23366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19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@{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…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 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5" y="1541252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is: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DateTime.Now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Html.Raw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925" y="3581400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"Energy drink";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!= null)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ViewBag.ProductName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1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If, else, for, </a:t>
            </a:r>
            <a:r>
              <a:rPr lang="en-US" dirty="0" err="1" smtClean="0"/>
              <a:t>foreach</a:t>
            </a:r>
            <a:r>
              <a:rPr lang="en-US" dirty="0" smtClean="0"/>
              <a:t>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700" y="2819400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Model.Products.Count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== 0)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&lt;p&gt;Sorry, no products found!&lt;/p&gt;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in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Model.Products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&lt;b&gt;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product.Name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&lt;/b&gt;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096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4991100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This 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sign that separates email names from domains: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@@&lt;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324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@model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924" y="16764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Current rating(0-10):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      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923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583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</a:t>
            </a:r>
            <a:r>
              <a:rPr lang="en-US" dirty="0" err="1" smtClean="0"/>
              <a:t>redered</a:t>
            </a:r>
            <a:r>
              <a:rPr lang="en-US" dirty="0" smtClean="0"/>
              <a:t>, then layout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</a:t>
            </a:r>
            <a:br>
              <a:rPr lang="en-US" dirty="0" smtClean="0"/>
            </a:br>
            <a:r>
              <a:rPr lang="en-US" dirty="0" smtClean="0"/>
              <a:t>the views based </a:t>
            </a:r>
            <a:r>
              <a:rPr lang="en-US" dirty="0"/>
              <a:t>on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layout to “fill </a:t>
            </a:r>
            <a:r>
              <a:rPr lang="en-US" dirty="0"/>
              <a:t>in” </a:t>
            </a:r>
            <a:r>
              <a:rPr lang="en-US" dirty="0" smtClean="0"/>
              <a:t>their</a:t>
            </a:r>
            <a:br>
              <a:rPr lang="en-US" dirty="0" smtClean="0"/>
            </a:br>
            <a:r>
              <a:rPr lang="en-US" dirty="0" smtClean="0"/>
              <a:t>core content at that</a:t>
            </a:r>
            <a:br>
              <a:rPr lang="en-US" dirty="0" smtClean="0"/>
            </a:br>
            <a:r>
              <a:rPr lang="en-US" dirty="0" smtClean="0"/>
              <a:t>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429000"/>
            <a:ext cx="3780621" cy="301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</a:t>
            </a:r>
            <a:r>
              <a:rPr lang="en-US" dirty="0" err="1" smtClean="0"/>
              <a:t>ViewStart</a:t>
            </a:r>
            <a:r>
              <a:rPr lang="en-US" dirty="0" smtClean="0"/>
              <a:t>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~/Views/_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ViewStart.cshtml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29155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"~/Views/Shared/_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UncommonLayout.cshtml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8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dirty="0" err="1"/>
              <a:t>System.Web.Routing.RouteTable.Routes</a:t>
            </a:r>
            <a:endParaRPr lang="en-US" dirty="0"/>
          </a:p>
          <a:p>
            <a:r>
              <a:rPr lang="en-US" dirty="0" smtClean="0"/>
              <a:t>Something similar to Apache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91000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</a:t>
            </a:r>
            <a:r>
              <a:rPr lang="en-US" dirty="0" err="1" smtClean="0"/>
              <a:t>RenderSection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RenderSection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(string name,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bool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required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If the section is required and not </a:t>
            </a:r>
            <a:r>
              <a:rPr lang="en-US" dirty="0" smtClean="0">
                <a:solidFill>
                  <a:srgbClr val="EBFFD2"/>
                </a:solidFill>
              </a:rPr>
              <a:t>defined, </a:t>
            </a:r>
            <a:r>
              <a:rPr lang="en-US" dirty="0">
                <a:solidFill>
                  <a:srgbClr val="EBFFD2"/>
                </a:solidFill>
              </a:rPr>
              <a:t>an exception will be thrown (</a:t>
            </a:r>
            <a:r>
              <a:rPr lang="en-US" dirty="0" err="1" smtClean="0">
                <a:solidFill>
                  <a:srgbClr val="EBFFD2"/>
                </a:solidFill>
              </a:rPr>
              <a:t>IsSectionDefined</a:t>
            </a:r>
            <a:r>
              <a:rPr lang="en-US" dirty="0" smtClean="0">
                <a:solidFill>
                  <a:srgbClr val="EBFFD2"/>
                </a:solidFill>
              </a:rPr>
              <a:t>())</a:t>
            </a:r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22860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dirty="0" err="1" smtClean="0"/>
              <a:t>WebViewPage</a:t>
            </a:r>
            <a:endParaRPr lang="en-US" dirty="0" smtClean="0"/>
          </a:p>
          <a:p>
            <a:pPr lvl="1"/>
            <a:r>
              <a:rPr lang="en-US" dirty="0" err="1" smtClean="0"/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dirty="0" smtClean="0"/>
              <a:t>Ajax, </a:t>
            </a:r>
            <a:r>
              <a:rPr lang="en-US" dirty="0" err="1" smtClean="0"/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9000"/>
            <a:ext cx="43719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2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50295"/>
              </p:ext>
            </p:extLst>
          </p:nvPr>
        </p:nvGraphicFramePr>
        <p:xfrm>
          <a:off x="533401" y="904240"/>
          <a:ext cx="8077199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9166"/>
                <a:gridCol w="1068318"/>
                <a:gridCol w="460971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821565"/>
              </p:ext>
            </p:extLst>
          </p:nvPr>
        </p:nvGraphicFramePr>
        <p:xfrm>
          <a:off x="800101" y="1021080"/>
          <a:ext cx="7543799" cy="522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31"/>
                <a:gridCol w="1344440"/>
                <a:gridCol w="39586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EBFFD2"/>
                </a:solidFill>
              </a:rPr>
              <a:t>Return string or override </a:t>
            </a:r>
            <a:r>
              <a:rPr lang="en-US" dirty="0" err="1">
                <a:solidFill>
                  <a:srgbClr val="EBFFD2"/>
                </a:solidFill>
              </a:rPr>
              <a:t>ToString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method</a:t>
            </a:r>
          </a:p>
          <a:p>
            <a:pPr lvl="1"/>
            <a:r>
              <a:rPr lang="en-US" dirty="0" err="1">
                <a:solidFill>
                  <a:srgbClr val="EBFFD2"/>
                </a:solidFill>
              </a:rPr>
              <a:t>TagBuilder</a:t>
            </a:r>
            <a:r>
              <a:rPr lang="en-US" dirty="0">
                <a:solidFill>
                  <a:srgbClr val="EBFFD2"/>
                </a:solidFill>
              </a:rPr>
              <a:t> manages closing tags and </a:t>
            </a:r>
            <a:r>
              <a:rPr lang="en-US" dirty="0" smtClean="0">
                <a:solidFill>
                  <a:srgbClr val="EBFFD2"/>
                </a:solidFill>
              </a:rPr>
              <a:t>attributes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Add namespace in </a:t>
            </a:r>
            <a:r>
              <a:rPr lang="en-US" dirty="0" err="1" smtClean="0">
                <a:solidFill>
                  <a:srgbClr val="EBFFD2"/>
                </a:solidFill>
              </a:rPr>
              <a:t>web.config</a:t>
            </a:r>
            <a:r>
              <a:rPr lang="en-US" dirty="0" smtClean="0">
                <a:solidFill>
                  <a:srgbClr val="EBFFD2"/>
                </a:solidFill>
              </a:rPr>
              <a:t>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5671419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7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folder /</a:t>
            </a:r>
            <a:r>
              <a:rPr lang="en-US" dirty="0" err="1" smtClean="0">
                <a:solidFill>
                  <a:srgbClr val="EBFFD2"/>
                </a:solidFill>
              </a:rPr>
              <a:t>App_Code</a:t>
            </a:r>
            <a:r>
              <a:rPr lang="en-US" dirty="0" smtClean="0">
                <a:solidFill>
                  <a:srgbClr val="EBFFD2"/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Create a view in it (for example </a:t>
            </a:r>
            <a:r>
              <a:rPr lang="en-US" dirty="0" err="1" smtClean="0">
                <a:solidFill>
                  <a:srgbClr val="EBFFD2"/>
                </a:solidFill>
              </a:rPr>
              <a:t>Helpers.cshtml</a:t>
            </a:r>
            <a:r>
              <a:rPr lang="en-US" dirty="0" smtClean="0">
                <a:solidFill>
                  <a:srgbClr val="EBFFD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505200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5553075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3196860" y="4027396"/>
            <a:ext cx="376936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3640086" y="4576379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</a:t>
            </a:r>
            <a:r>
              <a:rPr lang="en-US" dirty="0" err="1" smtClean="0"/>
              <a:t>RenderPartial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923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105400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3106393" y="5044731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00755" y="502057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0581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06" y="361653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6247676" y="4620995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6684678" y="4403756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921544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9936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8160751" y="2038436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362200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953000"/>
            <a:ext cx="1905000" cy="13877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90700" y="5715000"/>
            <a:ext cx="5562600" cy="457200"/>
          </a:xfrm>
        </p:spPr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143000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9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>
                <a:solidFill>
                  <a:srgbClr val="FF9933"/>
                </a:solidFill>
              </a:rPr>
              <a:t>Global.asax</a:t>
            </a:r>
            <a:r>
              <a:rPr lang="en-US" dirty="0" smtClean="0"/>
              <a:t> in the </a:t>
            </a:r>
            <a:r>
              <a:rPr lang="en-US" dirty="0" err="1">
                <a:solidFill>
                  <a:srgbClr val="FF9933"/>
                </a:solidFill>
              </a:rPr>
              <a:t>Application_Start</a:t>
            </a:r>
            <a:r>
              <a:rPr lang="en-US" dirty="0">
                <a:solidFill>
                  <a:srgbClr val="FF9933"/>
                </a:solidFill>
              </a:rPr>
              <a:t>()</a:t>
            </a:r>
            <a:r>
              <a:rPr lang="en-US" dirty="0" smtClean="0"/>
              <a:t> there is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RouteConfig.RegisterRoutes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RouteTable.Routes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err="1">
                <a:solidFill>
                  <a:srgbClr val="FF9933"/>
                </a:solidFill>
              </a:rPr>
              <a:t>RoutesConfig</a:t>
            </a:r>
            <a:r>
              <a:rPr lang="en-US" dirty="0" smtClean="0"/>
              <a:t> class is located in </a:t>
            </a:r>
            <a:r>
              <a:rPr lang="en-US" dirty="0">
                <a:solidFill>
                  <a:srgbClr val="FF9933"/>
                </a:solidFill>
              </a:rPr>
              <a:t>/</a:t>
            </a:r>
            <a:r>
              <a:rPr lang="en-US" dirty="0" err="1" smtClean="0">
                <a:solidFill>
                  <a:srgbClr val="FF9933"/>
                </a:solidFill>
              </a:rPr>
              <a:t>App_Start</a:t>
            </a:r>
            <a:r>
              <a:rPr lang="en-US" dirty="0" smtClean="0">
                <a:solidFill>
                  <a:srgbClr val="FF9933"/>
                </a:solidFill>
              </a:rPr>
              <a:t>/</a:t>
            </a:r>
            <a:r>
              <a:rPr lang="en-US" dirty="0" smtClean="0"/>
              <a:t> in internet applications template by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623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21332211">
            <a:off x="2922746" y="4260375"/>
            <a:ext cx="3562351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24138" y="4004500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name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851639" y="4668650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4138" y="4534288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3810000" y="4971596"/>
            <a:ext cx="2414138" cy="1010104"/>
          </a:xfrm>
          <a:prstGeom prst="righ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4138" y="5302752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 rot="20594177">
            <a:off x="5943698" y="348272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12070" y="3272882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The [*] means all left</a:t>
            </a:r>
          </a:p>
        </p:txBody>
      </p:sp>
    </p:spTree>
    <p:extLst>
      <p:ext uri="{BB962C8B-B14F-4D97-AF65-F5344CB8AC3E}">
        <p14:creationId xmlns:p14="http://schemas.microsoft.com/office/powerpoint/2010/main" val="25025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maps URLs to controllers and actions</a:t>
            </a:r>
          </a:p>
          <a:p>
            <a:r>
              <a:rPr lang="en-US" dirty="0" smtClean="0"/>
              <a:t>Controllers are the brain of our application</a:t>
            </a:r>
          </a:p>
          <a:p>
            <a:r>
              <a:rPr lang="en-US" dirty="0"/>
              <a:t>Actions are the ultimate request destination</a:t>
            </a:r>
          </a:p>
          <a:p>
            <a:r>
              <a:rPr lang="en-US" dirty="0" smtClean="0"/>
              <a:t>Razor is a powerful engine for combining models and templates into HTML code</a:t>
            </a:r>
          </a:p>
          <a:p>
            <a:pPr lvl="1"/>
            <a:r>
              <a:rPr lang="en-US" dirty="0" smtClean="0"/>
              <a:t>Layout, sections, partials views and helpers help us to divide our views into pieces</a:t>
            </a:r>
          </a:p>
          <a:p>
            <a:r>
              <a:rPr lang="en-US" dirty="0" smtClean="0"/>
              <a:t>Our project can be divided into smaller parts containing controllers (areas)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ASP.NET MVC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4067222" y="34947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14906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2514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2600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Home</a:t>
            </a:r>
          </a:p>
          <a:p>
            <a:r>
              <a:rPr lang="en-US" dirty="0" smtClean="0"/>
              <a:t>Action: Index</a:t>
            </a:r>
          </a:p>
          <a:p>
            <a:r>
              <a:rPr lang="en-US" dirty="0" smtClean="0"/>
              <a:t>Id: 0 (optional parameter)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3090187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3683202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4303763" y="4037063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39970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7692</TotalTime>
  <Words>2159</Words>
  <Application>Microsoft Office PowerPoint</Application>
  <PresentationFormat>On-screen Show (4:3)</PresentationFormat>
  <Paragraphs>534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Calibri</vt:lpstr>
      <vt:lpstr>Cambria</vt:lpstr>
      <vt:lpstr>Consolas</vt:lpstr>
      <vt:lpstr>Corbel</vt:lpstr>
      <vt:lpstr>Wingdings 2</vt:lpstr>
      <vt:lpstr>Telerik Academy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Demo: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Demo: Areas</vt:lpstr>
      <vt:lpstr>Summary</vt:lpstr>
      <vt:lpstr>ASP.NET MVC Essentials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Konstantin Simeonov</cp:lastModifiedBy>
  <cp:revision>891</cp:revision>
  <dcterms:created xsi:type="dcterms:W3CDTF">2007-12-08T16:03:35Z</dcterms:created>
  <dcterms:modified xsi:type="dcterms:W3CDTF">2016-02-01T10:37:54Z</dcterms:modified>
  <cp:category>software engineering</cp:category>
</cp:coreProperties>
</file>