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CF75-21ED-4285-9C22-184A8788EFA2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bounding</a:t>
            </a:r>
            <a:r>
              <a:rPr lang="pt-BR" dirty="0" smtClean="0"/>
              <a:t> 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2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00052" y="1223158"/>
            <a:ext cx="3740727" cy="1256808"/>
            <a:chOff x="1104407" y="1472540"/>
            <a:chExt cx="3740727" cy="3740726"/>
          </a:xfrm>
        </p:grpSpPr>
        <p:sp>
          <p:nvSpPr>
            <p:cNvPr id="4" name="Retângulo 3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Elipse 15"/>
          <p:cNvSpPr/>
          <p:nvPr/>
        </p:nvSpPr>
        <p:spPr>
          <a:xfrm>
            <a:off x="4280064" y="11420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99955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933699" y="275062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283529" y="488520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675412" y="381642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624446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871355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624445" y="250372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871354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24445" y="375062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71354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118263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9118262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9118262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487878" y="231866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601686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708564" y="139362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8325576" y="309465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39383" y="273023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973267" y="453110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8111820" y="38554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8218698" y="344886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068270" y="42071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1900051" y="2478480"/>
            <a:ext cx="3740727" cy="1256808"/>
            <a:chOff x="1104407" y="1472540"/>
            <a:chExt cx="3740727" cy="3740726"/>
          </a:xfrm>
        </p:grpSpPr>
        <p:sp>
          <p:nvSpPr>
            <p:cNvPr id="56" name="Retângulo 5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900050" y="3735279"/>
            <a:ext cx="3740727" cy="1256808"/>
            <a:chOff x="1104407" y="1472540"/>
            <a:chExt cx="3740727" cy="3740726"/>
          </a:xfrm>
        </p:grpSpPr>
        <p:sp>
          <p:nvSpPr>
            <p:cNvPr id="66" name="Retângulo 6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5" name="Conector de seta reta 74"/>
          <p:cNvCxnSpPr/>
          <p:nvPr/>
        </p:nvCxnSpPr>
        <p:spPr>
          <a:xfrm flipV="1">
            <a:off x="1006435" y="1387439"/>
            <a:ext cx="0" cy="43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1006435" y="5725127"/>
            <a:ext cx="978823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 rot="16200000">
            <a:off x="394383" y="3285646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vertical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492336" y="5798497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horizontal</a:t>
            </a:r>
            <a:endParaRPr lang="pt-BR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70409" y="892993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7981984" y="1151479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5396055" y="1059980"/>
            <a:ext cx="504497" cy="2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6142593" y="1045878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795205" y="601449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455491" y="804354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048161" y="708327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secondary</a:t>
            </a:r>
            <a:r>
              <a:rPr lang="pt-BR" dirty="0" smtClean="0"/>
              <a:t> data grid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060280" y="527894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MM1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816664" y="5250750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70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86" y="1112754"/>
            <a:ext cx="8848725" cy="2257425"/>
          </a:xfrm>
          <a:prstGeom prst="rect">
            <a:avLst/>
          </a:prstGeom>
        </p:spPr>
      </p:pic>
      <p:sp>
        <p:nvSpPr>
          <p:cNvPr id="7" name="Chave esquerda 6"/>
          <p:cNvSpPr/>
          <p:nvPr/>
        </p:nvSpPr>
        <p:spPr>
          <a:xfrm>
            <a:off x="1413161" y="1306286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1413161" y="2291938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757" y="1519446"/>
            <a:ext cx="137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local </a:t>
            </a:r>
            <a:r>
              <a:rPr lang="pt-BR" dirty="0" err="1" smtClean="0"/>
              <a:t>branch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843" y="2244438"/>
            <a:ext cx="137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coming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6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1" y="834054"/>
            <a:ext cx="1140033" cy="114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49429" y="12194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4" name="Conector de seta reta 3"/>
          <p:cNvCxnSpPr>
            <a:stCxn id="1026" idx="3"/>
            <a:endCxn id="2" idx="1"/>
          </p:cNvCxnSpPr>
          <p:nvPr/>
        </p:nvCxnSpPr>
        <p:spPr>
          <a:xfrm flipV="1">
            <a:off x="1781294" y="1404070"/>
            <a:ext cx="368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2" idx="0"/>
            <a:endCxn id="19" idx="1"/>
          </p:cNvCxnSpPr>
          <p:nvPr/>
        </p:nvCxnSpPr>
        <p:spPr>
          <a:xfrm rot="5400000" flipH="1" flipV="1">
            <a:off x="2674850" y="562870"/>
            <a:ext cx="38535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20" idx="1"/>
          </p:cNvCxnSpPr>
          <p:nvPr/>
        </p:nvCxnSpPr>
        <p:spPr>
          <a:xfrm flipV="1">
            <a:off x="2657902" y="1404069"/>
            <a:ext cx="673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2"/>
            <a:endCxn id="21" idx="1"/>
          </p:cNvCxnSpPr>
          <p:nvPr/>
        </p:nvCxnSpPr>
        <p:spPr>
          <a:xfrm rot="16200000" flipH="1">
            <a:off x="2682860" y="1309542"/>
            <a:ext cx="36933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331384" y="6493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phase</a:t>
            </a:r>
            <a:r>
              <a:rPr lang="pt-BR" dirty="0" smtClean="0"/>
              <a:t> grid (</a:t>
            </a:r>
            <a:r>
              <a:rPr lang="el-GR" dirty="0" smtClean="0"/>
              <a:t>φ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1384" y="1219403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eal </a:t>
            </a:r>
            <a:r>
              <a:rPr lang="pt-BR" dirty="0" err="1" smtClean="0"/>
              <a:t>part</a:t>
            </a:r>
            <a:r>
              <a:rPr lang="pt-BR" dirty="0" smtClean="0"/>
              <a:t> grid (a)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331384" y="177340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</a:t>
            </a:r>
            <a:r>
              <a:rPr lang="pt-BR" dirty="0" err="1" smtClean="0"/>
              <a:t>maginary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grid (b)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094233" y="1162695"/>
            <a:ext cx="16531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||z|| = z ∙ z* = </a:t>
            </a:r>
          </a:p>
          <a:p>
            <a:r>
              <a:rPr lang="pt-BR" dirty="0" smtClean="0"/>
              <a:t>(</a:t>
            </a:r>
            <a:r>
              <a:rPr lang="pt-BR" dirty="0" err="1" smtClean="0"/>
              <a:t>a+bi</a:t>
            </a:r>
            <a:r>
              <a:rPr lang="pt-BR" dirty="0" smtClean="0"/>
              <a:t>)(</a:t>
            </a:r>
            <a:r>
              <a:rPr lang="pt-BR" dirty="0" err="1" smtClean="0"/>
              <a:t>a-bi</a:t>
            </a:r>
            <a:r>
              <a:rPr lang="pt-BR" dirty="0" smtClean="0"/>
              <a:t>)=</a:t>
            </a:r>
          </a:p>
          <a:p>
            <a:r>
              <a:rPr lang="pt-BR" dirty="0" smtClean="0"/>
              <a:t>a</a:t>
            </a:r>
            <a:r>
              <a:rPr lang="pt-BR" baseline="30000" dirty="0" smtClean="0"/>
              <a:t>2</a:t>
            </a:r>
            <a:r>
              <a:rPr lang="pt-BR" dirty="0" smtClean="0"/>
              <a:t>+b</a:t>
            </a:r>
            <a:r>
              <a:rPr lang="pt-BR" baseline="30000" dirty="0" smtClean="0"/>
              <a:t>2</a:t>
            </a:r>
            <a:endParaRPr lang="pt-BR" dirty="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8028252" y="169882"/>
            <a:ext cx="2481943" cy="1104405"/>
          </a:xfrm>
          <a:prstGeom prst="cloudCallout">
            <a:avLst>
              <a:gd name="adj1" fmla="val -74900"/>
              <a:gd name="adj2" fmla="val 48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Theorem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pPr algn="ctr"/>
            <a:r>
              <a:rPr lang="pt-BR" dirty="0" err="1" smtClean="0"/>
              <a:t>Convolution</a:t>
            </a:r>
            <a:endParaRPr lang="pt-BR" dirty="0"/>
          </a:p>
        </p:txBody>
      </p:sp>
      <p:cxnSp>
        <p:nvCxnSpPr>
          <p:cNvPr id="29" name="Conector angulado 28"/>
          <p:cNvCxnSpPr>
            <a:stCxn id="21" idx="3"/>
            <a:endCxn id="26" idx="2"/>
          </p:cNvCxnSpPr>
          <p:nvPr/>
        </p:nvCxnSpPr>
        <p:spPr>
          <a:xfrm>
            <a:off x="5623550" y="1958066"/>
            <a:ext cx="1297240" cy="127959"/>
          </a:xfrm>
          <a:prstGeom prst="bentConnector4">
            <a:avLst>
              <a:gd name="adj1" fmla="val 18142"/>
              <a:gd name="adj2" fmla="val 278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3"/>
            <a:endCxn id="26" idx="0"/>
          </p:cNvCxnSpPr>
          <p:nvPr/>
        </p:nvCxnSpPr>
        <p:spPr>
          <a:xfrm flipV="1">
            <a:off x="5035890" y="1162695"/>
            <a:ext cx="1884900" cy="241374"/>
          </a:xfrm>
          <a:prstGeom prst="bentConnector4">
            <a:avLst>
              <a:gd name="adj1" fmla="val 28074"/>
              <a:gd name="adj2" fmla="val 194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828628" y="2769734"/>
            <a:ext cx="765298" cy="960260"/>
            <a:chOff x="810514" y="2520352"/>
            <a:chExt cx="765298" cy="960260"/>
          </a:xfrm>
        </p:grpSpPr>
        <p:sp>
          <p:nvSpPr>
            <p:cNvPr id="39" name="Retângulo 3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884658" y="2520352"/>
              <a:ext cx="653238" cy="957793"/>
              <a:chOff x="2208715" y="2818560"/>
              <a:chExt cx="898374" cy="1389012"/>
            </a:xfrm>
          </p:grpSpPr>
          <p:sp>
            <p:nvSpPr>
              <p:cNvPr id="35" name="Elipse 34"/>
              <p:cNvSpPr/>
              <p:nvPr/>
            </p:nvSpPr>
            <p:spPr>
              <a:xfrm rot="1912392">
                <a:off x="2419448" y="2818560"/>
                <a:ext cx="427082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6091130">
                <a:off x="2444361" y="3058140"/>
                <a:ext cx="427082" cy="8983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rot="8973660">
                <a:off x="2571144" y="2830035"/>
                <a:ext cx="92671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CaixaDeTexto 42"/>
          <p:cNvSpPr txBox="1"/>
          <p:nvPr/>
        </p:nvSpPr>
        <p:spPr>
          <a:xfrm>
            <a:off x="692608" y="447657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grid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96384" y="2203372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Covariance</a:t>
            </a:r>
            <a:endParaRPr lang="pt-BR" dirty="0"/>
          </a:p>
          <a:p>
            <a:pPr algn="ctr"/>
            <a:r>
              <a:rPr lang="pt-BR" dirty="0" smtClean="0"/>
              <a:t>grid</a:t>
            </a:r>
            <a:endParaRPr lang="pt-BR" dirty="0"/>
          </a:p>
        </p:txBody>
      </p:sp>
      <p:cxnSp>
        <p:nvCxnSpPr>
          <p:cNvPr id="45" name="Conector angulado 44"/>
          <p:cNvCxnSpPr>
            <a:stCxn id="26" idx="3"/>
            <a:endCxn id="48" idx="0"/>
          </p:cNvCxnSpPr>
          <p:nvPr/>
        </p:nvCxnSpPr>
        <p:spPr>
          <a:xfrm flipH="1">
            <a:off x="2640181" y="1624360"/>
            <a:ext cx="5107165" cy="1450150"/>
          </a:xfrm>
          <a:prstGeom prst="bentConnector4">
            <a:avLst>
              <a:gd name="adj1" fmla="val -4476"/>
              <a:gd name="adj2" fmla="val 65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323427" y="30745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648321" y="3071882"/>
            <a:ext cx="24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zeroes</a:t>
            </a:r>
            <a:r>
              <a:rPr lang="pt-BR" dirty="0" smtClean="0"/>
              <a:t> grid (zero </a:t>
            </a:r>
            <a:r>
              <a:rPr lang="pt-BR" dirty="0" err="1" smtClean="0"/>
              <a:t>phase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1" name="Conector de seta reta 50"/>
          <p:cNvCxnSpPr>
            <a:stCxn id="50" idx="1"/>
            <a:endCxn id="48" idx="3"/>
          </p:cNvCxnSpPr>
          <p:nvPr/>
        </p:nvCxnSpPr>
        <p:spPr>
          <a:xfrm flipH="1">
            <a:off x="2956934" y="3256548"/>
            <a:ext cx="691387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8" idx="1"/>
            <a:endCxn id="39" idx="3"/>
          </p:cNvCxnSpPr>
          <p:nvPr/>
        </p:nvCxnSpPr>
        <p:spPr>
          <a:xfrm flipH="1">
            <a:off x="1593926" y="3259176"/>
            <a:ext cx="72950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23690" y="400245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SVD </a:t>
            </a:r>
            <a:r>
              <a:rPr lang="pt-BR" dirty="0" err="1" smtClean="0"/>
              <a:t>Analysis</a:t>
            </a:r>
            <a:endParaRPr lang="pt-BR" dirty="0"/>
          </a:p>
        </p:txBody>
      </p:sp>
      <p:cxnSp>
        <p:nvCxnSpPr>
          <p:cNvPr id="59" name="Conector de seta reta 58"/>
          <p:cNvCxnSpPr>
            <a:stCxn id="39" idx="2"/>
            <a:endCxn id="57" idx="0"/>
          </p:cNvCxnSpPr>
          <p:nvPr/>
        </p:nvCxnSpPr>
        <p:spPr>
          <a:xfrm flipH="1">
            <a:off x="1208077" y="3729994"/>
            <a:ext cx="3200" cy="2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/>
          <p:cNvGrpSpPr/>
          <p:nvPr/>
        </p:nvGrpSpPr>
        <p:grpSpPr>
          <a:xfrm>
            <a:off x="2189913" y="4396867"/>
            <a:ext cx="765298" cy="960260"/>
            <a:chOff x="2403665" y="3969356"/>
            <a:chExt cx="765298" cy="960260"/>
          </a:xfrm>
        </p:grpSpPr>
        <p:sp>
          <p:nvSpPr>
            <p:cNvPr id="64" name="Retângulo 63"/>
            <p:cNvSpPr/>
            <p:nvPr/>
          </p:nvSpPr>
          <p:spPr>
            <a:xfrm>
              <a:off x="2403665" y="3993108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 rot="1912392">
              <a:off x="2631040" y="3969356"/>
              <a:ext cx="310546" cy="949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69"/>
          <p:cNvSpPr txBox="1"/>
          <p:nvPr/>
        </p:nvSpPr>
        <p:spPr>
          <a:xfrm>
            <a:off x="2094341" y="3703205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Desired</a:t>
            </a:r>
            <a:endParaRPr lang="pt-BR" dirty="0"/>
          </a:p>
          <a:p>
            <a:r>
              <a:rPr lang="pt-BR" dirty="0" err="1" smtClean="0"/>
              <a:t>structure</a:t>
            </a:r>
            <a:endParaRPr lang="pt-BR" dirty="0"/>
          </a:p>
        </p:txBody>
      </p:sp>
      <p:cxnSp>
        <p:nvCxnSpPr>
          <p:cNvPr id="71" name="Conector angulado 70"/>
          <p:cNvCxnSpPr>
            <a:stCxn id="57" idx="2"/>
            <a:endCxn id="64" idx="1"/>
          </p:cNvCxnSpPr>
          <p:nvPr/>
        </p:nvCxnSpPr>
        <p:spPr>
          <a:xfrm rot="16200000" flipH="1">
            <a:off x="1440450" y="4139410"/>
            <a:ext cx="517090" cy="981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3300456" y="47042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75" name="Conector de seta reta 74"/>
          <p:cNvCxnSpPr>
            <a:stCxn id="64" idx="3"/>
            <a:endCxn id="74" idx="1"/>
          </p:cNvCxnSpPr>
          <p:nvPr/>
        </p:nvCxnSpPr>
        <p:spPr>
          <a:xfrm>
            <a:off x="2955211" y="4888873"/>
            <a:ext cx="345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74" idx="0"/>
            <a:endCxn id="79" idx="1"/>
          </p:cNvCxnSpPr>
          <p:nvPr/>
        </p:nvCxnSpPr>
        <p:spPr>
          <a:xfrm rot="5400000" flipH="1" flipV="1">
            <a:off x="3825253" y="4048297"/>
            <a:ext cx="385350" cy="926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4481163" y="4134191"/>
            <a:ext cx="28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</a:t>
            </a:r>
            <a:r>
              <a:rPr lang="pt-BR" dirty="0" smtClean="0"/>
              <a:t> (must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entirely</a:t>
            </a:r>
            <a:r>
              <a:rPr lang="pt-BR" dirty="0" smtClean="0"/>
              <a:t> </a:t>
            </a:r>
            <a:r>
              <a:rPr lang="pt-BR" dirty="0" err="1" smtClean="0"/>
              <a:t>zeroed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4458383" y="47004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magnitude grid (|z|)</a:t>
            </a:r>
            <a:endParaRPr lang="pt-BR" dirty="0"/>
          </a:p>
        </p:txBody>
      </p:sp>
      <p:cxnSp>
        <p:nvCxnSpPr>
          <p:cNvPr id="83" name="Conector de seta reta 82"/>
          <p:cNvCxnSpPr>
            <a:stCxn id="74" idx="3"/>
            <a:endCxn id="82" idx="1"/>
          </p:cNvCxnSpPr>
          <p:nvPr/>
        </p:nvCxnSpPr>
        <p:spPr>
          <a:xfrm flipV="1">
            <a:off x="3808929" y="4885157"/>
            <a:ext cx="64945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7943458" y="47070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cxnSp>
        <p:nvCxnSpPr>
          <p:cNvPr id="87" name="Conector angulado 86"/>
          <p:cNvCxnSpPr>
            <a:stCxn id="19" idx="3"/>
            <a:endCxn id="86" idx="0"/>
          </p:cNvCxnSpPr>
          <p:nvPr/>
        </p:nvCxnSpPr>
        <p:spPr>
          <a:xfrm>
            <a:off x="4836924" y="834054"/>
            <a:ext cx="3423288" cy="387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82" idx="3"/>
            <a:endCxn id="86" idx="1"/>
          </p:cNvCxnSpPr>
          <p:nvPr/>
        </p:nvCxnSpPr>
        <p:spPr>
          <a:xfrm>
            <a:off x="6571462" y="4885157"/>
            <a:ext cx="1371996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309" y="4283766"/>
            <a:ext cx="1157819" cy="12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ector de seta reta 93"/>
          <p:cNvCxnSpPr>
            <a:stCxn id="86" idx="3"/>
            <a:endCxn id="1028" idx="1"/>
          </p:cNvCxnSpPr>
          <p:nvPr/>
        </p:nvCxnSpPr>
        <p:spPr>
          <a:xfrm flipV="1">
            <a:off x="8576965" y="4886185"/>
            <a:ext cx="1012344" cy="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9341490" y="3902559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Filtered</a:t>
            </a:r>
            <a:r>
              <a:rPr lang="pt-BR" dirty="0" smtClean="0"/>
              <a:t> </a:t>
            </a:r>
            <a:r>
              <a:rPr lang="pt-BR" dirty="0" err="1" smtClean="0"/>
              <a:t>structure</a:t>
            </a:r>
            <a:endParaRPr lang="pt-BR" dirty="0"/>
          </a:p>
        </p:txBody>
      </p:sp>
      <p:sp>
        <p:nvSpPr>
          <p:cNvPr id="99" name="Texto explicativo em forma de nuvem 98"/>
          <p:cNvSpPr/>
          <p:nvPr/>
        </p:nvSpPr>
        <p:spPr>
          <a:xfrm>
            <a:off x="5904118" y="5406793"/>
            <a:ext cx="2481943" cy="1104405"/>
          </a:xfrm>
          <a:prstGeom prst="cloudCallout">
            <a:avLst>
              <a:gd name="adj1" fmla="val 34191"/>
              <a:gd name="adj2" fmla="val -88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Fourier Integral</a:t>
            </a:r>
          </a:p>
          <a:p>
            <a:pPr algn="ctr"/>
            <a:r>
              <a:rPr lang="pt-BR" dirty="0" err="1" smtClean="0"/>
              <a:t>Method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45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1458775" y="2766505"/>
            <a:ext cx="6546614" cy="1421833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5" name="Conector de seta reta 4"/>
          <p:cNvCxnSpPr>
            <a:stCxn id="40" idx="2"/>
          </p:cNvCxnSpPr>
          <p:nvPr/>
        </p:nvCxnSpPr>
        <p:spPr>
          <a:xfrm flipH="1">
            <a:off x="5755755" y="1934423"/>
            <a:ext cx="331898" cy="2420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22" y="628558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961178" y="92034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cxnSp>
        <p:nvCxnSpPr>
          <p:cNvPr id="8" name="Conector de seta reta 7"/>
          <p:cNvCxnSpPr>
            <a:stCxn id="6" idx="3"/>
            <a:endCxn id="7" idx="1"/>
          </p:cNvCxnSpPr>
          <p:nvPr/>
        </p:nvCxnSpPr>
        <p:spPr>
          <a:xfrm flipV="1">
            <a:off x="1781339" y="1058840"/>
            <a:ext cx="179839" cy="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7" idx="0"/>
            <a:endCxn id="11" idx="1"/>
          </p:cNvCxnSpPr>
          <p:nvPr/>
        </p:nvCxnSpPr>
        <p:spPr>
          <a:xfrm rot="5400000" flipH="1" flipV="1">
            <a:off x="2207275" y="586743"/>
            <a:ext cx="288037" cy="379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555776" y="1343895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phase</a:t>
            </a:r>
            <a:r>
              <a:rPr lang="pt-BR" sz="1200" dirty="0" smtClean="0"/>
              <a:t> (</a:t>
            </a:r>
            <a:r>
              <a:rPr lang="el-GR" sz="1200" dirty="0" smtClean="0"/>
              <a:t>φ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40873" y="493803"/>
            <a:ext cx="94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real </a:t>
            </a:r>
            <a:r>
              <a:rPr lang="pt-BR" sz="1200" dirty="0" err="1" smtClean="0"/>
              <a:t>part</a:t>
            </a:r>
            <a:r>
              <a:rPr lang="pt-BR" sz="1200" dirty="0" smtClean="0"/>
              <a:t> (a)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34691" y="919464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imaginary</a:t>
            </a:r>
            <a:r>
              <a:rPr lang="pt-BR" sz="1200" dirty="0" smtClean="0"/>
              <a:t> </a:t>
            </a:r>
            <a:r>
              <a:rPr lang="pt-BR" sz="1200" dirty="0" err="1" smtClean="0"/>
              <a:t>part</a:t>
            </a:r>
            <a:r>
              <a:rPr lang="pt-BR" sz="1200" dirty="0" smtClean="0"/>
              <a:t> (b)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61714" y="468508"/>
            <a:ext cx="1434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||z|| = z ∙ z* = </a:t>
            </a:r>
          </a:p>
          <a:p>
            <a:r>
              <a:rPr lang="pt-BR" sz="1200" dirty="0" smtClean="0"/>
              <a:t>(</a:t>
            </a:r>
            <a:r>
              <a:rPr lang="pt-BR" sz="1200" dirty="0" err="1" smtClean="0"/>
              <a:t>a+bi</a:t>
            </a:r>
            <a:r>
              <a:rPr lang="pt-BR" sz="1200" dirty="0" smtClean="0"/>
              <a:t>)(</a:t>
            </a:r>
            <a:r>
              <a:rPr lang="pt-BR" sz="1200" dirty="0" err="1" smtClean="0"/>
              <a:t>a-bi</a:t>
            </a:r>
            <a:r>
              <a:rPr lang="pt-BR" sz="1200" dirty="0" smtClean="0"/>
              <a:t>)=</a:t>
            </a:r>
          </a:p>
          <a:p>
            <a:r>
              <a:rPr lang="pt-BR" sz="1200" dirty="0" smtClean="0"/>
              <a:t>a</a:t>
            </a:r>
            <a:r>
              <a:rPr lang="pt-BR" sz="1200" baseline="30000" dirty="0" smtClean="0"/>
              <a:t>2</a:t>
            </a:r>
            <a:r>
              <a:rPr lang="pt-BR" sz="1200" dirty="0" smtClean="0"/>
              <a:t>+b</a:t>
            </a:r>
            <a:r>
              <a:rPr lang="pt-BR" sz="1200" baseline="30000" dirty="0" smtClean="0"/>
              <a:t>2</a:t>
            </a:r>
            <a:endParaRPr lang="pt-BR" sz="1200" dirty="0"/>
          </a:p>
        </p:txBody>
      </p:sp>
      <p:cxnSp>
        <p:nvCxnSpPr>
          <p:cNvPr id="14" name="Conector angulado 13"/>
          <p:cNvCxnSpPr>
            <a:stCxn id="12" idx="3"/>
            <a:endCxn id="13" idx="2"/>
          </p:cNvCxnSpPr>
          <p:nvPr/>
        </p:nvCxnSpPr>
        <p:spPr>
          <a:xfrm>
            <a:off x="3840626" y="1057964"/>
            <a:ext cx="1538451" cy="56875"/>
          </a:xfrm>
          <a:prstGeom prst="bentConnector4">
            <a:avLst>
              <a:gd name="adj1" fmla="val 26686"/>
              <a:gd name="adj2" fmla="val 501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11" idx="3"/>
            <a:endCxn id="13" idx="0"/>
          </p:cNvCxnSpPr>
          <p:nvPr/>
        </p:nvCxnSpPr>
        <p:spPr>
          <a:xfrm flipV="1">
            <a:off x="3487479" y="468508"/>
            <a:ext cx="1891598" cy="163795"/>
          </a:xfrm>
          <a:prstGeom prst="bentConnector4">
            <a:avLst>
              <a:gd name="adj1" fmla="val 39827"/>
              <a:gd name="adj2" fmla="val 239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048642" y="443152"/>
            <a:ext cx="579473" cy="709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" name="CaixaDeTexto 16"/>
          <p:cNvSpPr txBox="1"/>
          <p:nvPr/>
        </p:nvSpPr>
        <p:spPr>
          <a:xfrm>
            <a:off x="1187624" y="33598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744509" y="472849"/>
            <a:ext cx="951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v</a:t>
            </a:r>
            <a:r>
              <a:rPr lang="pt-BR" sz="1200" dirty="0" smtClean="0"/>
              <a:t>ariographic</a:t>
            </a:r>
          </a:p>
          <a:p>
            <a:pPr algn="ctr"/>
            <a:r>
              <a:rPr lang="pt-BR" sz="1200" dirty="0" err="1" smtClean="0"/>
              <a:t>map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46168" y="65705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294903" y="162382"/>
            <a:ext cx="587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φ </a:t>
            </a:r>
            <a:r>
              <a:rPr lang="pt-BR" sz="1200" dirty="0" smtClean="0"/>
              <a:t>zero</a:t>
            </a:r>
            <a:endParaRPr lang="pt-BR" sz="1200" dirty="0"/>
          </a:p>
        </p:txBody>
      </p:sp>
      <p:cxnSp>
        <p:nvCxnSpPr>
          <p:cNvPr id="21" name="Conector de seta reta 20"/>
          <p:cNvCxnSpPr>
            <a:stCxn id="20" idx="2"/>
            <a:endCxn id="19" idx="0"/>
          </p:cNvCxnSpPr>
          <p:nvPr/>
        </p:nvCxnSpPr>
        <p:spPr>
          <a:xfrm flipH="1">
            <a:off x="6588382" y="439381"/>
            <a:ext cx="256" cy="2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9" idx="3"/>
            <a:endCxn id="16" idx="1"/>
          </p:cNvCxnSpPr>
          <p:nvPr/>
        </p:nvCxnSpPr>
        <p:spPr>
          <a:xfrm>
            <a:off x="6830596" y="795559"/>
            <a:ext cx="218046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127705" y="1325358"/>
            <a:ext cx="435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SVD</a:t>
            </a:r>
            <a:endParaRPr lang="pt-BR" sz="1200" dirty="0"/>
          </a:p>
        </p:txBody>
      </p:sp>
      <p:cxnSp>
        <p:nvCxnSpPr>
          <p:cNvPr id="24" name="Conector de seta reta 23"/>
          <p:cNvCxnSpPr>
            <a:stCxn id="16" idx="2"/>
            <a:endCxn id="23" idx="0"/>
          </p:cNvCxnSpPr>
          <p:nvPr/>
        </p:nvCxnSpPr>
        <p:spPr>
          <a:xfrm>
            <a:off x="7338379" y="1152263"/>
            <a:ext cx="6981" cy="17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563888" y="1474050"/>
            <a:ext cx="1337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φ</a:t>
            </a:r>
            <a:r>
              <a:rPr lang="pt-BR" sz="1200" dirty="0" smtClean="0"/>
              <a:t> zero</a:t>
            </a:r>
            <a:endParaRPr lang="pt-BR" sz="9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935724" y="301592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magnitude (|z|)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996891" y="230757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cxnSp>
        <p:nvCxnSpPr>
          <p:cNvPr id="28" name="Conector angulado 27"/>
          <p:cNvCxnSpPr>
            <a:stCxn id="10" idx="3"/>
            <a:endCxn id="27" idx="0"/>
          </p:cNvCxnSpPr>
          <p:nvPr/>
        </p:nvCxnSpPr>
        <p:spPr>
          <a:xfrm flipH="1">
            <a:off x="3239105" y="1482395"/>
            <a:ext cx="102464" cy="825175"/>
          </a:xfrm>
          <a:prstGeom prst="bentConnector4">
            <a:avLst>
              <a:gd name="adj1" fmla="val -223103"/>
              <a:gd name="adj2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3" idx="3"/>
            <a:endCxn id="19" idx="1"/>
          </p:cNvCxnSpPr>
          <p:nvPr/>
        </p:nvCxnSpPr>
        <p:spPr>
          <a:xfrm>
            <a:off x="6096439" y="791674"/>
            <a:ext cx="249729" cy="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7" idx="2"/>
            <a:endCxn id="10" idx="1"/>
          </p:cNvCxnSpPr>
          <p:nvPr/>
        </p:nvCxnSpPr>
        <p:spPr>
          <a:xfrm rot="16200000" flipH="1">
            <a:off x="2216217" y="1142836"/>
            <a:ext cx="285056" cy="39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7" idx="3"/>
            <a:endCxn id="12" idx="1"/>
          </p:cNvCxnSpPr>
          <p:nvPr/>
        </p:nvCxnSpPr>
        <p:spPr>
          <a:xfrm flipV="1">
            <a:off x="2362250" y="1057964"/>
            <a:ext cx="172441" cy="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ta para baixo 31"/>
          <p:cNvSpPr/>
          <p:nvPr/>
        </p:nvSpPr>
        <p:spPr>
          <a:xfrm>
            <a:off x="6779615" y="1580284"/>
            <a:ext cx="1121789" cy="747308"/>
          </a:xfrm>
          <a:prstGeom prst="downArrow">
            <a:avLst>
              <a:gd name="adj1" fmla="val 50000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6948286" y="1783586"/>
            <a:ext cx="788913" cy="17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7787512" y="1538889"/>
            <a:ext cx="109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n</a:t>
            </a:r>
            <a:r>
              <a:rPr lang="pt-BR" sz="1200" dirty="0" smtClean="0"/>
              <a:t> fundamental</a:t>
            </a:r>
          </a:p>
          <a:p>
            <a:pPr algn="ctr"/>
            <a:r>
              <a:rPr lang="pt-BR" sz="1200" dirty="0" err="1" smtClean="0"/>
              <a:t>factors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19261" y="251399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295422" y="2325482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cxnSp>
        <p:nvCxnSpPr>
          <p:cNvPr id="37" name="Conector de seta reta 36"/>
          <p:cNvCxnSpPr>
            <a:stCxn id="35" idx="1"/>
            <a:endCxn id="36" idx="3"/>
          </p:cNvCxnSpPr>
          <p:nvPr/>
        </p:nvCxnSpPr>
        <p:spPr>
          <a:xfrm flipH="1" flipV="1">
            <a:off x="7804168" y="2648648"/>
            <a:ext cx="115093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baixo 37"/>
          <p:cNvSpPr/>
          <p:nvPr/>
        </p:nvSpPr>
        <p:spPr>
          <a:xfrm rot="5400000">
            <a:off x="5917878" y="2484700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6096959" y="2471445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232867" y="1288092"/>
            <a:ext cx="170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m</a:t>
            </a:r>
            <a:r>
              <a:rPr lang="pt-BR" sz="1200" dirty="0" smtClean="0"/>
              <a:t> </a:t>
            </a:r>
            <a:r>
              <a:rPr lang="pt-BR" sz="1200" dirty="0" err="1" smtClean="0"/>
              <a:t>geological</a:t>
            </a:r>
            <a:endParaRPr lang="pt-BR" sz="1200" dirty="0" smtClean="0"/>
          </a:p>
          <a:p>
            <a:pPr algn="ctr"/>
            <a:r>
              <a:rPr lang="pt-BR" sz="1200" dirty="0" err="1" smtClean="0"/>
              <a:t>factors</a:t>
            </a:r>
            <a:endParaRPr lang="pt-BR" sz="1200" dirty="0" smtClean="0"/>
          </a:p>
          <a:p>
            <a:pPr algn="ctr"/>
            <a:r>
              <a:rPr lang="pt-BR" sz="1200" dirty="0" smtClean="0"/>
              <a:t>(variographic </a:t>
            </a:r>
            <a:r>
              <a:rPr lang="pt-BR" sz="1200" dirty="0" err="1" smtClean="0"/>
              <a:t>structures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547364" y="2197131"/>
            <a:ext cx="36420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56" y="2015595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de seta reta 42"/>
          <p:cNvCxnSpPr>
            <a:stCxn id="41" idx="1"/>
            <a:endCxn id="76" idx="3"/>
          </p:cNvCxnSpPr>
          <p:nvPr/>
        </p:nvCxnSpPr>
        <p:spPr>
          <a:xfrm flipH="1">
            <a:off x="4425951" y="2427964"/>
            <a:ext cx="121413" cy="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011939" y="217647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5" name="Conector de seta reta 44"/>
          <p:cNvCxnSpPr>
            <a:stCxn id="42" idx="1"/>
            <a:endCxn id="44" idx="3"/>
          </p:cNvCxnSpPr>
          <p:nvPr/>
        </p:nvCxnSpPr>
        <p:spPr>
          <a:xfrm flipH="1">
            <a:off x="1691680" y="2447204"/>
            <a:ext cx="214476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6" idx="2"/>
            <a:endCxn id="44" idx="0"/>
          </p:cNvCxnSpPr>
          <p:nvPr/>
        </p:nvCxnSpPr>
        <p:spPr>
          <a:xfrm rot="16200000" flipH="1">
            <a:off x="1008419" y="1833086"/>
            <a:ext cx="684703" cy="2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2142943" y="286334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M</a:t>
            </a:r>
            <a:r>
              <a:rPr lang="pt-BR" sz="1200" baseline="-25000" dirty="0" smtClean="0"/>
              <a:t>g</a:t>
            </a:r>
            <a:endParaRPr lang="pt-BR" sz="1200" baseline="-25000" dirty="0"/>
          </a:p>
        </p:txBody>
      </p:sp>
      <p:sp>
        <p:nvSpPr>
          <p:cNvPr id="48" name="Retângulo 47"/>
          <p:cNvSpPr/>
          <p:nvPr/>
        </p:nvSpPr>
        <p:spPr>
          <a:xfrm>
            <a:off x="7488672" y="3090702"/>
            <a:ext cx="1364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[a] </a:t>
            </a:r>
            <a:r>
              <a:rPr lang="en-US" sz="1200" dirty="0"/>
              <a:t>= A</a:t>
            </a:r>
            <a:r>
              <a:rPr lang="en-US" sz="1200" baseline="30000" dirty="0"/>
              <a:t>Ɨ</a:t>
            </a:r>
            <a:r>
              <a:rPr lang="en-US" sz="1200" dirty="0"/>
              <a:t>B+(I-A</a:t>
            </a:r>
            <a:r>
              <a:rPr lang="en-US" sz="1200" baseline="30000" dirty="0"/>
              <a:t>Ɨ</a:t>
            </a:r>
            <a:r>
              <a:rPr lang="en-US" sz="1200" dirty="0"/>
              <a:t>A</a:t>
            </a:r>
            <a:r>
              <a:rPr lang="en-US" sz="1200" dirty="0" smtClean="0"/>
              <a:t>)[w]</a:t>
            </a:r>
            <a:endParaRPr lang="pt-BR" sz="1200" dirty="0"/>
          </a:p>
        </p:txBody>
      </p:sp>
      <p:cxnSp>
        <p:nvCxnSpPr>
          <p:cNvPr id="49" name="Conector de seta reta 48"/>
          <p:cNvCxnSpPr>
            <a:stCxn id="48" idx="0"/>
            <a:endCxn id="35" idx="2"/>
          </p:cNvCxnSpPr>
          <p:nvPr/>
        </p:nvCxnSpPr>
        <p:spPr>
          <a:xfrm flipH="1" flipV="1">
            <a:off x="8163078" y="2790994"/>
            <a:ext cx="7832" cy="29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2"/>
            <a:endCxn id="54" idx="0"/>
          </p:cNvCxnSpPr>
          <p:nvPr/>
        </p:nvCxnSpPr>
        <p:spPr>
          <a:xfrm>
            <a:off x="1351810" y="2724893"/>
            <a:ext cx="39" cy="18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 flipH="1">
            <a:off x="7072566" y="456714"/>
            <a:ext cx="514512" cy="670620"/>
            <a:chOff x="1519729" y="3807473"/>
            <a:chExt cx="679507" cy="991365"/>
          </a:xfrm>
        </p:grpSpPr>
        <p:sp>
          <p:nvSpPr>
            <p:cNvPr id="52" name="Forma livre 51"/>
            <p:cNvSpPr/>
            <p:nvPr/>
          </p:nvSpPr>
          <p:spPr>
            <a:xfrm>
              <a:off x="1519729" y="4294414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53" name="Forma livre 52"/>
            <p:cNvSpPr/>
            <p:nvPr/>
          </p:nvSpPr>
          <p:spPr>
            <a:xfrm rot="10800000">
              <a:off x="1619746" y="3807473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1093124" y="2905433"/>
            <a:ext cx="517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value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06950" y="3496796"/>
            <a:ext cx="129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cxnSp>
        <p:nvCxnSpPr>
          <p:cNvPr id="56" name="Conector de seta reta 55"/>
          <p:cNvCxnSpPr>
            <a:stCxn id="54" idx="2"/>
            <a:endCxn id="55" idx="0"/>
          </p:cNvCxnSpPr>
          <p:nvPr/>
        </p:nvCxnSpPr>
        <p:spPr>
          <a:xfrm>
            <a:off x="1351849" y="3182432"/>
            <a:ext cx="1240" cy="31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51520" y="4200243"/>
            <a:ext cx="1609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paramaters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cxnSp>
        <p:nvCxnSpPr>
          <p:cNvPr id="58" name="Conector de seta reta 57"/>
          <p:cNvCxnSpPr>
            <a:stCxn id="55" idx="2"/>
            <a:endCxn id="57" idx="0"/>
          </p:cNvCxnSpPr>
          <p:nvPr/>
        </p:nvCxnSpPr>
        <p:spPr>
          <a:xfrm>
            <a:off x="1353089" y="3773795"/>
            <a:ext cx="2947" cy="4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57" idx="3"/>
            <a:endCxn id="48" idx="2"/>
          </p:cNvCxnSpPr>
          <p:nvPr/>
        </p:nvCxnSpPr>
        <p:spPr>
          <a:xfrm flipV="1">
            <a:off x="2160551" y="3367701"/>
            <a:ext cx="6010359" cy="97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301432" y="309198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61" name="Conector de seta reta 60"/>
          <p:cNvCxnSpPr>
            <a:stCxn id="60" idx="3"/>
            <a:endCxn id="48" idx="1"/>
          </p:cNvCxnSpPr>
          <p:nvPr/>
        </p:nvCxnSpPr>
        <p:spPr>
          <a:xfrm flipV="1">
            <a:off x="7210655" y="3229202"/>
            <a:ext cx="278017" cy="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ângulo isósceles 61"/>
          <p:cNvSpPr/>
          <p:nvPr/>
        </p:nvSpPr>
        <p:spPr>
          <a:xfrm rot="5400000">
            <a:off x="4789380" y="4087713"/>
            <a:ext cx="165706" cy="197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63" name="Conector de seta reta 62"/>
          <p:cNvCxnSpPr>
            <a:stCxn id="64" idx="1"/>
          </p:cNvCxnSpPr>
          <p:nvPr/>
        </p:nvCxnSpPr>
        <p:spPr>
          <a:xfrm flipH="1">
            <a:off x="4469135" y="3723374"/>
            <a:ext cx="156462" cy="4629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4625597" y="3584874"/>
            <a:ext cx="1205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65" name="Grupo 64"/>
          <p:cNvGrpSpPr/>
          <p:nvPr/>
        </p:nvGrpSpPr>
        <p:grpSpPr>
          <a:xfrm>
            <a:off x="5184542" y="2074183"/>
            <a:ext cx="579473" cy="721105"/>
            <a:chOff x="810514" y="2528264"/>
            <a:chExt cx="765298" cy="952348"/>
          </a:xfrm>
        </p:grpSpPr>
        <p:sp>
          <p:nvSpPr>
            <p:cNvPr id="66" name="Retângulo 65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7" name="Elipse 66"/>
            <p:cNvSpPr/>
            <p:nvPr/>
          </p:nvSpPr>
          <p:spPr>
            <a:xfrm rot="8973660">
              <a:off x="1148187" y="2528264"/>
              <a:ext cx="67384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299937" y="2201572"/>
            <a:ext cx="579473" cy="709111"/>
            <a:chOff x="810514" y="2544104"/>
            <a:chExt cx="765298" cy="936508"/>
          </a:xfrm>
        </p:grpSpPr>
        <p:sp>
          <p:nvSpPr>
            <p:cNvPr id="69" name="Retângulo 6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Elipse 69"/>
            <p:cNvSpPr/>
            <p:nvPr/>
          </p:nvSpPr>
          <p:spPr>
            <a:xfrm rot="6091130">
              <a:off x="1064030" y="2668670"/>
              <a:ext cx="294494" cy="65323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415332" y="2298982"/>
            <a:ext cx="579473" cy="727096"/>
            <a:chOff x="810514" y="2520351"/>
            <a:chExt cx="765298" cy="960261"/>
          </a:xfrm>
        </p:grpSpPr>
        <p:sp>
          <p:nvSpPr>
            <p:cNvPr id="72" name="Retângulo 71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3" name="Elipse 72"/>
            <p:cNvSpPr/>
            <p:nvPr/>
          </p:nvSpPr>
          <p:spPr>
            <a:xfrm rot="1912392">
              <a:off x="1037891" y="2520351"/>
              <a:ext cx="310546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74" name="Seta para baixo 73"/>
          <p:cNvSpPr/>
          <p:nvPr/>
        </p:nvSpPr>
        <p:spPr>
          <a:xfrm rot="5400000">
            <a:off x="4806095" y="2291853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75" name="Conector reto 74"/>
          <p:cNvCxnSpPr/>
          <p:nvPr/>
        </p:nvCxnSpPr>
        <p:spPr>
          <a:xfrm flipV="1">
            <a:off x="4996859" y="2278597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024880" y="230460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sp>
        <p:nvSpPr>
          <p:cNvPr id="77" name="Retângulo 76"/>
          <p:cNvSpPr/>
          <p:nvPr/>
        </p:nvSpPr>
        <p:spPr>
          <a:xfrm>
            <a:off x="6070287" y="229259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sp>
        <p:nvSpPr>
          <p:cNvPr id="78" name="Retângulo 77"/>
          <p:cNvSpPr/>
          <p:nvPr/>
        </p:nvSpPr>
        <p:spPr>
          <a:xfrm>
            <a:off x="4972860" y="209846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cxnSp>
        <p:nvCxnSpPr>
          <p:cNvPr id="79" name="Conector de seta reta 78"/>
          <p:cNvCxnSpPr>
            <a:stCxn id="26" idx="0"/>
          </p:cNvCxnSpPr>
          <p:nvPr/>
        </p:nvCxnSpPr>
        <p:spPr>
          <a:xfrm flipV="1">
            <a:off x="3529797" y="2473177"/>
            <a:ext cx="3909" cy="542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3607149" y="2217796"/>
            <a:ext cx="2901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Conector de seta reta 81"/>
          <p:cNvCxnSpPr>
            <a:stCxn id="76" idx="1"/>
            <a:endCxn id="80" idx="3"/>
          </p:cNvCxnSpPr>
          <p:nvPr/>
        </p:nvCxnSpPr>
        <p:spPr>
          <a:xfrm flipH="1">
            <a:off x="3897339" y="2443104"/>
            <a:ext cx="127541" cy="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80" idx="1"/>
            <a:endCxn id="27" idx="3"/>
          </p:cNvCxnSpPr>
          <p:nvPr/>
        </p:nvCxnSpPr>
        <p:spPr>
          <a:xfrm flipH="1" flipV="1">
            <a:off x="3481319" y="2446070"/>
            <a:ext cx="125830" cy="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27" idx="1"/>
            <a:endCxn id="42" idx="3"/>
          </p:cNvCxnSpPr>
          <p:nvPr/>
        </p:nvCxnSpPr>
        <p:spPr>
          <a:xfrm flipH="1">
            <a:off x="2769373" y="2446070"/>
            <a:ext cx="227518" cy="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6" idx="0"/>
          </p:cNvCxnSpPr>
          <p:nvPr/>
        </p:nvCxnSpPr>
        <p:spPr>
          <a:xfrm flipH="1" flipV="1">
            <a:off x="4211650" y="1704252"/>
            <a:ext cx="13765" cy="60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6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rma livre 85"/>
          <p:cNvSpPr/>
          <p:nvPr/>
        </p:nvSpPr>
        <p:spPr>
          <a:xfrm>
            <a:off x="3384320" y="1732537"/>
            <a:ext cx="4535747" cy="2039808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pic>
        <p:nvPicPr>
          <p:cNvPr id="87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7" y="647890"/>
            <a:ext cx="903904" cy="9039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/>
          <p:cNvSpPr txBox="1"/>
          <p:nvPr/>
        </p:nvSpPr>
        <p:spPr>
          <a:xfrm>
            <a:off x="683568" y="34152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cxnSp>
        <p:nvCxnSpPr>
          <p:cNvPr id="89" name="Conector de seta reta 88"/>
          <p:cNvCxnSpPr>
            <a:stCxn id="87" idx="3"/>
          </p:cNvCxnSpPr>
          <p:nvPr/>
        </p:nvCxnSpPr>
        <p:spPr>
          <a:xfrm>
            <a:off x="1282371" y="1099842"/>
            <a:ext cx="260679" cy="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1547664" y="9534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*</a:t>
            </a:r>
            <a:endParaRPr lang="pt-BR" sz="2000" dirty="0"/>
          </a:p>
        </p:txBody>
      </p:sp>
      <p:grpSp>
        <p:nvGrpSpPr>
          <p:cNvPr id="91" name="Grupo 90"/>
          <p:cNvGrpSpPr/>
          <p:nvPr/>
        </p:nvGrpSpPr>
        <p:grpSpPr>
          <a:xfrm rot="16200000">
            <a:off x="1449623" y="906157"/>
            <a:ext cx="1307597" cy="478301"/>
            <a:chOff x="4732959" y="2164461"/>
            <a:chExt cx="1481523" cy="986954"/>
          </a:xfrm>
        </p:grpSpPr>
        <p:sp>
          <p:nvSpPr>
            <p:cNvPr id="92" name="Seta para baixo 91"/>
            <p:cNvSpPr/>
            <p:nvPr/>
          </p:nvSpPr>
          <p:spPr>
            <a:xfrm>
              <a:off x="4732959" y="2164461"/>
              <a:ext cx="1481523" cy="986954"/>
            </a:xfrm>
            <a:prstGeom prst="downArrow">
              <a:avLst>
                <a:gd name="adj1" fmla="val 50000"/>
                <a:gd name="adj2" fmla="val 2019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93" name="Conector reto 92"/>
            <p:cNvCxnSpPr/>
            <p:nvPr/>
          </p:nvCxnSpPr>
          <p:spPr>
            <a:xfrm flipV="1">
              <a:off x="4955720" y="2432958"/>
              <a:ext cx="1041901" cy="224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ixaDeTexto 93"/>
          <p:cNvSpPr txBox="1"/>
          <p:nvPr/>
        </p:nvSpPr>
        <p:spPr>
          <a:xfrm>
            <a:off x="1558236" y="348226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n </a:t>
            </a:r>
            <a:r>
              <a:rPr lang="pt-BR" sz="1100" dirty="0" smtClean="0"/>
              <a:t>fundamental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2387274" y="825698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grpSp>
        <p:nvGrpSpPr>
          <p:cNvPr id="96" name="Grupo 95"/>
          <p:cNvGrpSpPr/>
          <p:nvPr/>
        </p:nvGrpSpPr>
        <p:grpSpPr>
          <a:xfrm>
            <a:off x="3868594" y="885908"/>
            <a:ext cx="611323" cy="585725"/>
            <a:chOff x="5989640" y="1028118"/>
            <a:chExt cx="379662" cy="738735"/>
          </a:xfrm>
        </p:grpSpPr>
        <p:grpSp>
          <p:nvGrpSpPr>
            <p:cNvPr id="97" name="Grupo 96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99" name="Seta para baixo 98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00" name="Conector reto 9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CaixaDeTexto 97"/>
            <p:cNvSpPr txBox="1"/>
            <p:nvPr/>
          </p:nvSpPr>
          <p:spPr>
            <a:xfrm>
              <a:off x="6030135" y="1436902"/>
              <a:ext cx="184375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4479924" y="730301"/>
            <a:ext cx="948266" cy="958382"/>
            <a:chOff x="6369303" y="831862"/>
            <a:chExt cx="1195984" cy="1208742"/>
          </a:xfrm>
        </p:grpSpPr>
        <p:grpSp>
          <p:nvGrpSpPr>
            <p:cNvPr id="102" name="Grupo 101"/>
            <p:cNvGrpSpPr/>
            <p:nvPr/>
          </p:nvGrpSpPr>
          <p:grpSpPr>
            <a:xfrm>
              <a:off x="6369303" y="831862"/>
              <a:ext cx="1021808" cy="1010074"/>
              <a:chOff x="3269045" y="3251684"/>
              <a:chExt cx="1021808" cy="1010074"/>
            </a:xfrm>
          </p:grpSpPr>
          <p:sp>
            <p:nvSpPr>
              <p:cNvPr id="117" name="Retângulo 116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8" name="Grupo 117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9" name="Forma livre 118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0" name="Forma livre 119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1" name="Forma livre 120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2" name="Forma livre 121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3" name="Grupo 102"/>
            <p:cNvGrpSpPr/>
            <p:nvPr/>
          </p:nvGrpSpPr>
          <p:grpSpPr>
            <a:xfrm>
              <a:off x="6448227" y="927114"/>
              <a:ext cx="1021808" cy="1010074"/>
              <a:chOff x="3269045" y="3251684"/>
              <a:chExt cx="1021808" cy="1010074"/>
            </a:xfrm>
          </p:grpSpPr>
          <p:sp>
            <p:nvSpPr>
              <p:cNvPr id="111" name="Retângulo 110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2" name="Grupo 111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3" name="Forma livre 112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4" name="Forma livre 113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5" name="Forma livre 114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6" name="Forma livre 115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6543479" y="1030530"/>
              <a:ext cx="1021808" cy="1010074"/>
              <a:chOff x="3269045" y="3251684"/>
              <a:chExt cx="1021808" cy="1010074"/>
            </a:xfrm>
          </p:grpSpPr>
          <p:sp>
            <p:nvSpPr>
              <p:cNvPr id="105" name="Retângulo 104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06" name="Grupo 105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07" name="Forma livre 106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8" name="Forma livre 107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9" name="Forma livre 108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0" name="Forma livre 109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</p:grpSp>
      <p:sp>
        <p:nvSpPr>
          <p:cNvPr id="123" name="CaixaDeTexto 122"/>
          <p:cNvSpPr txBox="1"/>
          <p:nvPr/>
        </p:nvSpPr>
        <p:spPr>
          <a:xfrm>
            <a:off x="5694701" y="98133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grpSp>
        <p:nvGrpSpPr>
          <p:cNvPr id="124" name="Grupo 123"/>
          <p:cNvGrpSpPr/>
          <p:nvPr/>
        </p:nvGrpSpPr>
        <p:grpSpPr>
          <a:xfrm>
            <a:off x="5389276" y="883754"/>
            <a:ext cx="344263" cy="585725"/>
            <a:chOff x="5935107" y="1028118"/>
            <a:chExt cx="434195" cy="738735"/>
          </a:xfrm>
        </p:grpSpPr>
        <p:grpSp>
          <p:nvGrpSpPr>
            <p:cNvPr id="125" name="Grupo 12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27" name="Seta para baixo 12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28" name="Conector reto 12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CaixaDeTexto 12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smtClean="0"/>
                  <a:t>real </a:t>
                </a:r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 smtClean="0"/>
                  <a:t>(a</a:t>
                </a:r>
                <a:r>
                  <a:rPr lang="pt-BR" sz="1050" baseline="-25000" dirty="0" smtClean="0"/>
                  <a:t>k</a:t>
                </a:r>
                <a:r>
                  <a:rPr lang="pt-BR" sz="1050" dirty="0" smtClean="0"/>
                  <a:t>, k</a:t>
                </a:r>
                <a14:m>
                  <m:oMath xmlns:m="http://schemas.openxmlformats.org/officeDocument/2006/math">
                    <m:r>
                      <a:rPr lang="pt-BR" sz="105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 smtClean="0"/>
                  <a:t>[1,m])</a:t>
                </a:r>
                <a:endParaRPr lang="pt-BR" sz="1050" dirty="0"/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err="1" smtClean="0"/>
                  <a:t>imaginary</a:t>
                </a:r>
                <a:endParaRPr lang="pt-BR" sz="1050" dirty="0" smtClean="0"/>
              </a:p>
              <a:p>
                <a:pPr algn="ctr"/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/>
                  <a:t> </a:t>
                </a:r>
                <a:r>
                  <a:rPr lang="pt-BR" sz="1050" dirty="0" smtClean="0"/>
                  <a:t>(b</a:t>
                </a:r>
                <a:r>
                  <a:rPr lang="pt-BR" sz="1050" baseline="-25000" dirty="0" smtClean="0"/>
                  <a:t>k</a:t>
                </a:r>
                <a:r>
                  <a:rPr lang="pt-BR" sz="1050" dirty="0"/>
                  <a:t>, k</a:t>
                </a:r>
                <a14:m>
                  <m:oMath xmlns:m="http://schemas.openxmlformats.org/officeDocument/2006/math">
                    <m:r>
                      <a:rPr lang="pt-BR" sz="105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/>
                  <a:t>[1,m])</a:t>
                </a: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CaixaDeTexto 130"/>
          <p:cNvSpPr txBox="1"/>
          <p:nvPr/>
        </p:nvSpPr>
        <p:spPr>
          <a:xfrm>
            <a:off x="7795284" y="697694"/>
            <a:ext cx="126677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Cov</a:t>
            </a:r>
            <a:r>
              <a:rPr lang="pt-BR" sz="1100" baseline="-25000" dirty="0"/>
              <a:t>k </a:t>
            </a:r>
            <a:r>
              <a:rPr lang="pt-BR" sz="1100" dirty="0" smtClean="0"/>
              <a:t>(z</a:t>
            </a:r>
            <a:r>
              <a:rPr lang="pt-BR" sz="1100" baseline="-25000" dirty="0"/>
              <a:t>k</a:t>
            </a:r>
            <a:r>
              <a:rPr lang="pt-BR" sz="1100" dirty="0" smtClean="0"/>
              <a:t>) =</a:t>
            </a:r>
            <a:r>
              <a:rPr lang="pt-BR" sz="1100" dirty="0"/>
              <a:t>‖</a:t>
            </a:r>
            <a:r>
              <a:rPr lang="pt-BR" sz="1100" dirty="0" smtClean="0"/>
              <a:t>z</a:t>
            </a:r>
            <a:r>
              <a:rPr lang="pt-BR" sz="1100" baseline="-25000" dirty="0"/>
              <a:t>k</a:t>
            </a:r>
            <a:r>
              <a:rPr lang="pt-BR" sz="1100" dirty="0" smtClean="0"/>
              <a:t>‖</a:t>
            </a:r>
          </a:p>
          <a:p>
            <a:pPr algn="ctr"/>
            <a:r>
              <a:rPr lang="pt-BR" sz="1100" dirty="0" smtClean="0"/>
              <a:t> = z</a:t>
            </a:r>
            <a:r>
              <a:rPr lang="pt-BR" sz="1100" baseline="-25000" dirty="0"/>
              <a:t>k</a:t>
            </a:r>
            <a:r>
              <a:rPr lang="pt-BR" sz="1100" dirty="0" smtClean="0"/>
              <a:t> ∙ z</a:t>
            </a:r>
            <a:r>
              <a:rPr lang="pt-BR" sz="1100" baseline="-25000" dirty="0"/>
              <a:t>k</a:t>
            </a:r>
            <a:r>
              <a:rPr lang="pt-BR" sz="1100" dirty="0" smtClean="0"/>
              <a:t>* = </a:t>
            </a:r>
          </a:p>
          <a:p>
            <a:pPr algn="ctr"/>
            <a:r>
              <a:rPr lang="pt-BR" sz="1100" dirty="0" smtClean="0"/>
              <a:t>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+b</a:t>
            </a:r>
            <a:r>
              <a:rPr lang="pt-BR" sz="1100" baseline="-25000" dirty="0"/>
              <a:t>k</a:t>
            </a:r>
            <a:r>
              <a:rPr lang="pt-BR" sz="1100" dirty="0" smtClean="0"/>
              <a:t>i)(a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-b</a:t>
            </a:r>
            <a:r>
              <a:rPr lang="pt-BR" sz="1100" baseline="-25000" dirty="0"/>
              <a:t>k</a:t>
            </a:r>
            <a:r>
              <a:rPr lang="pt-BR" sz="1100" dirty="0" smtClean="0"/>
              <a:t>i) </a:t>
            </a:r>
          </a:p>
          <a:p>
            <a:pPr algn="ctr"/>
            <a:r>
              <a:rPr lang="pt-BR" sz="1100" dirty="0" smtClean="0"/>
              <a:t>= a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r>
              <a:rPr lang="pt-BR" sz="1100" dirty="0" smtClean="0"/>
              <a:t>+b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endParaRPr lang="pt-BR" sz="11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8145159" y="179204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6898056" y="1814848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zero </a:t>
            </a:r>
            <a:r>
              <a:rPr lang="el-GR" sz="1050" dirty="0" smtClean="0"/>
              <a:t>φ</a:t>
            </a:r>
            <a:endParaRPr lang="pt-BR" sz="105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8022206" y="2361675"/>
            <a:ext cx="738413" cy="873774"/>
            <a:chOff x="8926486" y="3245063"/>
            <a:chExt cx="931310" cy="1102032"/>
          </a:xfrm>
        </p:grpSpPr>
        <p:grpSp>
          <p:nvGrpSpPr>
            <p:cNvPr id="135" name="Grupo 134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42" name="Retângulo 141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3" name="Elipse 142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1" name="Elipse 140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38" name="Retângulo 137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9" name="Elipse 138"/>
              <p:cNvSpPr/>
              <p:nvPr/>
            </p:nvSpPr>
            <p:spPr>
              <a:xfrm rot="1912392">
                <a:off x="915431" y="2373399"/>
                <a:ext cx="310546" cy="949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44" name="Grupo 143"/>
          <p:cNvGrpSpPr/>
          <p:nvPr/>
        </p:nvGrpSpPr>
        <p:grpSpPr>
          <a:xfrm rot="2021800">
            <a:off x="5932427" y="1077085"/>
            <a:ext cx="339386" cy="584248"/>
            <a:chOff x="5941258" y="1028118"/>
            <a:chExt cx="428044" cy="736872"/>
          </a:xfrm>
        </p:grpSpPr>
        <p:grpSp>
          <p:nvGrpSpPr>
            <p:cNvPr id="145" name="Grupo 14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47" name="Seta para baixo 14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48" name="Conector reto 14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CaixaDeTexto 145"/>
            <p:cNvSpPr txBox="1"/>
            <p:nvPr/>
          </p:nvSpPr>
          <p:spPr>
            <a:xfrm rot="19578200">
              <a:off x="5941258" y="1435039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49" name="Grupo 148"/>
          <p:cNvGrpSpPr/>
          <p:nvPr/>
        </p:nvGrpSpPr>
        <p:grpSpPr>
          <a:xfrm rot="19390952">
            <a:off x="5972015" y="680839"/>
            <a:ext cx="349530" cy="583971"/>
            <a:chOff x="5928463" y="1028118"/>
            <a:chExt cx="440839" cy="736523"/>
          </a:xfrm>
        </p:grpSpPr>
        <p:grpSp>
          <p:nvGrpSpPr>
            <p:cNvPr id="150" name="Grupo 14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2" name="Seta para baixo 15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3" name="Conector reto 15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CaixaDeTexto 150"/>
            <p:cNvSpPr txBox="1"/>
            <p:nvPr/>
          </p:nvSpPr>
          <p:spPr>
            <a:xfrm rot="2209048">
              <a:off x="5928463" y="1434690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7248628" y="583186"/>
            <a:ext cx="534916" cy="585725"/>
            <a:chOff x="5935107" y="1028118"/>
            <a:chExt cx="434195" cy="738735"/>
          </a:xfrm>
        </p:grpSpPr>
        <p:grpSp>
          <p:nvGrpSpPr>
            <p:cNvPr id="155" name="Grupo 15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7" name="Seta para baixo 15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CaixaDeTexto 15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7248398" y="1139359"/>
            <a:ext cx="533889" cy="585725"/>
            <a:chOff x="5935107" y="1028118"/>
            <a:chExt cx="434195" cy="738735"/>
          </a:xfrm>
        </p:grpSpPr>
        <p:grpSp>
          <p:nvGrpSpPr>
            <p:cNvPr id="160" name="Grupo 15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62" name="Seta para baixo 16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3" name="Conector reto 16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CaixaDeTexto 160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64" name="Grupo 163"/>
          <p:cNvGrpSpPr/>
          <p:nvPr/>
        </p:nvGrpSpPr>
        <p:grpSpPr>
          <a:xfrm rot="5400000">
            <a:off x="8183561" y="1403739"/>
            <a:ext cx="317836" cy="594567"/>
            <a:chOff x="5968435" y="1028119"/>
            <a:chExt cx="400865" cy="749887"/>
          </a:xfrm>
        </p:grpSpPr>
        <p:grpSp>
          <p:nvGrpSpPr>
            <p:cNvPr id="165" name="Grupo 164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67" name="Seta para baixo 166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8" name="Conector reto 16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CaixaDeTexto 165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cxnSp>
        <p:nvCxnSpPr>
          <p:cNvPr id="169" name="Conector de seta reta 168"/>
          <p:cNvCxnSpPr>
            <a:stCxn id="133" idx="3"/>
            <a:endCxn id="132" idx="1"/>
          </p:cNvCxnSpPr>
          <p:nvPr/>
        </p:nvCxnSpPr>
        <p:spPr>
          <a:xfrm flipV="1">
            <a:off x="7438589" y="1930540"/>
            <a:ext cx="706570" cy="1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o 169"/>
          <p:cNvGrpSpPr/>
          <p:nvPr/>
        </p:nvGrpSpPr>
        <p:grpSpPr>
          <a:xfrm rot="5400000">
            <a:off x="8187880" y="1880591"/>
            <a:ext cx="317836" cy="594567"/>
            <a:chOff x="5968435" y="1028119"/>
            <a:chExt cx="400865" cy="749887"/>
          </a:xfrm>
        </p:grpSpPr>
        <p:grpSp>
          <p:nvGrpSpPr>
            <p:cNvPr id="171" name="Grupo 17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73" name="Seta para baixo 17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74" name="Conector reto 17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CaixaDeTexto 171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75" name="CaixaDeTexto 174"/>
          <p:cNvSpPr txBox="1"/>
          <p:nvPr/>
        </p:nvSpPr>
        <p:spPr>
          <a:xfrm>
            <a:off x="8116433" y="3901775"/>
            <a:ext cx="704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Marching</a:t>
            </a:r>
            <a:endParaRPr lang="pt-BR" sz="1050" dirty="0" smtClean="0"/>
          </a:p>
          <a:p>
            <a:pPr algn="ctr"/>
            <a:r>
              <a:rPr lang="pt-BR" sz="1050" dirty="0" err="1" smtClean="0"/>
              <a:t>Squares</a:t>
            </a:r>
            <a:endParaRPr lang="pt-BR" sz="1050" dirty="0"/>
          </a:p>
        </p:txBody>
      </p:sp>
      <p:grpSp>
        <p:nvGrpSpPr>
          <p:cNvPr id="176" name="Grupo 175"/>
          <p:cNvGrpSpPr/>
          <p:nvPr/>
        </p:nvGrpSpPr>
        <p:grpSpPr>
          <a:xfrm>
            <a:off x="6890224" y="3703683"/>
            <a:ext cx="738413" cy="873774"/>
            <a:chOff x="8926486" y="3245063"/>
            <a:chExt cx="931310" cy="1102032"/>
          </a:xfrm>
        </p:grpSpPr>
        <p:grpSp>
          <p:nvGrpSpPr>
            <p:cNvPr id="177" name="Grupo 176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84" name="Retângulo 183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5" name="Elipse 184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82" name="Retângulo 181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3" name="Elipse 182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9" name="Grupo 178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80" name="Retângulo 179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1" name="Elipse 180"/>
              <p:cNvSpPr/>
              <p:nvPr/>
            </p:nvSpPr>
            <p:spPr>
              <a:xfrm rot="1912392">
                <a:off x="899103" y="2373399"/>
                <a:ext cx="310546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86" name="Grupo 185"/>
          <p:cNvGrpSpPr/>
          <p:nvPr/>
        </p:nvGrpSpPr>
        <p:grpSpPr>
          <a:xfrm rot="10800000">
            <a:off x="7686306" y="3786248"/>
            <a:ext cx="344260" cy="594035"/>
            <a:chOff x="5935108" y="1028119"/>
            <a:chExt cx="434192" cy="749216"/>
          </a:xfrm>
        </p:grpSpPr>
        <p:grpSp>
          <p:nvGrpSpPr>
            <p:cNvPr id="187" name="Grupo 18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89" name="Seta para baixo 18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90" name="Conector reto 18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CaixaDeTexto 187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91" name="CaixaDeTexto 190"/>
          <p:cNvSpPr txBox="1"/>
          <p:nvPr/>
        </p:nvSpPr>
        <p:spPr>
          <a:xfrm>
            <a:off x="8006346" y="320023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varmaps</a:t>
            </a:r>
            <a:endParaRPr lang="pt-BR" sz="1100" dirty="0"/>
          </a:p>
        </p:txBody>
      </p:sp>
      <p:sp>
        <p:nvSpPr>
          <p:cNvPr id="192" name="CaixaDeTexto 191"/>
          <p:cNvSpPr txBox="1"/>
          <p:nvPr/>
        </p:nvSpPr>
        <p:spPr>
          <a:xfrm>
            <a:off x="6888597" y="4559173"/>
            <a:ext cx="8226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</a:t>
            </a:r>
            <a:r>
              <a:rPr lang="pt-BR" sz="1050" dirty="0" smtClean="0"/>
              <a:t> sets </a:t>
            </a:r>
            <a:r>
              <a:rPr lang="pt-BR" sz="1050" dirty="0" err="1" smtClean="0"/>
              <a:t>of</a:t>
            </a:r>
            <a:endParaRPr lang="pt-BR" sz="1050" dirty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193" name="CaixaDeTexto 192"/>
          <p:cNvSpPr txBox="1"/>
          <p:nvPr/>
        </p:nvSpPr>
        <p:spPr>
          <a:xfrm>
            <a:off x="4143706" y="4629683"/>
            <a:ext cx="14029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 </a:t>
            </a:r>
            <a:r>
              <a:rPr lang="pt-BR" sz="1050" dirty="0" smtClean="0"/>
              <a:t>sets </a:t>
            </a:r>
            <a:r>
              <a:rPr lang="pt-BR" sz="1050" dirty="0" err="1" smtClean="0"/>
              <a:t>of</a:t>
            </a:r>
            <a:r>
              <a:rPr lang="pt-BR" sz="1050" dirty="0" smtClean="0"/>
              <a:t> elipses </a:t>
            </a:r>
            <a:r>
              <a:rPr lang="pt-BR" sz="1050" dirty="0" err="1" smtClean="0"/>
              <a:t>with</a:t>
            </a:r>
            <a:endParaRPr lang="pt-BR" sz="1050" dirty="0" smtClean="0"/>
          </a:p>
          <a:p>
            <a:pPr algn="ctr"/>
            <a:r>
              <a:rPr lang="pt-BR" sz="1050" dirty="0" err="1" smtClean="0"/>
              <a:t>geometric</a:t>
            </a:r>
            <a:r>
              <a:rPr lang="pt-BR" sz="1050" dirty="0" smtClean="0"/>
              <a:t> </a:t>
            </a:r>
            <a:r>
              <a:rPr lang="pt-BR" sz="1050" dirty="0" err="1" smtClean="0"/>
              <a:t>parameters</a:t>
            </a:r>
            <a:endParaRPr lang="pt-BR" sz="1050" dirty="0"/>
          </a:p>
        </p:txBody>
      </p:sp>
      <p:cxnSp>
        <p:nvCxnSpPr>
          <p:cNvPr id="194" name="Conector de seta reta 193"/>
          <p:cNvCxnSpPr>
            <a:endCxn id="197" idx="2"/>
          </p:cNvCxnSpPr>
          <p:nvPr/>
        </p:nvCxnSpPr>
        <p:spPr>
          <a:xfrm flipH="1" flipV="1">
            <a:off x="3147634" y="3573016"/>
            <a:ext cx="3106" cy="6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896814" y="163971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196" name="Retângulo 195"/>
          <p:cNvSpPr/>
          <p:nvPr/>
        </p:nvSpPr>
        <p:spPr>
          <a:xfrm>
            <a:off x="2530495" y="2113710"/>
            <a:ext cx="12202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[a] </a:t>
            </a:r>
            <a:r>
              <a:rPr lang="en-US" sz="1050" dirty="0"/>
              <a:t>= A</a:t>
            </a:r>
            <a:r>
              <a:rPr lang="en-US" sz="1050" baseline="30000" dirty="0"/>
              <a:t>Ɨ</a:t>
            </a:r>
            <a:r>
              <a:rPr lang="en-US" sz="1050" dirty="0"/>
              <a:t>B+(I-A</a:t>
            </a:r>
            <a:r>
              <a:rPr lang="en-US" sz="1050" baseline="30000" dirty="0"/>
              <a:t>Ɨ</a:t>
            </a:r>
            <a:r>
              <a:rPr lang="en-US" sz="1050" dirty="0"/>
              <a:t>A</a:t>
            </a:r>
            <a:r>
              <a:rPr lang="en-US" sz="1050" dirty="0" smtClean="0"/>
              <a:t>)[w]</a:t>
            </a:r>
            <a:endParaRPr lang="pt-BR" sz="105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511915" y="3296017"/>
            <a:ext cx="127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2341231" y="2719953"/>
            <a:ext cx="16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parameters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996634" y="20893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200" name="Conector de seta reta 199"/>
          <p:cNvCxnSpPr>
            <a:stCxn id="199" idx="3"/>
            <a:endCxn id="196" idx="1"/>
          </p:cNvCxnSpPr>
          <p:nvPr/>
        </p:nvCxnSpPr>
        <p:spPr>
          <a:xfrm>
            <a:off x="1905857" y="2227808"/>
            <a:ext cx="624638" cy="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de seta reta 200"/>
          <p:cNvCxnSpPr>
            <a:stCxn id="195" idx="0"/>
            <a:endCxn id="95" idx="2"/>
          </p:cNvCxnSpPr>
          <p:nvPr/>
        </p:nvCxnSpPr>
        <p:spPr>
          <a:xfrm flipV="1">
            <a:off x="3140631" y="1472029"/>
            <a:ext cx="1016" cy="1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do 201"/>
          <p:cNvCxnSpPr>
            <a:stCxn id="196" idx="0"/>
            <a:endCxn id="195" idx="2"/>
          </p:cNvCxnSpPr>
          <p:nvPr/>
        </p:nvCxnSpPr>
        <p:spPr>
          <a:xfrm rot="5400000" flipH="1" flipV="1">
            <a:off x="3042117" y="2015197"/>
            <a:ext cx="196994" cy="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202"/>
          <p:cNvCxnSpPr>
            <a:stCxn id="197" idx="0"/>
            <a:endCxn id="198" idx="2"/>
          </p:cNvCxnSpPr>
          <p:nvPr/>
        </p:nvCxnSpPr>
        <p:spPr>
          <a:xfrm flipV="1">
            <a:off x="3147634" y="2996952"/>
            <a:ext cx="4" cy="2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do 203"/>
          <p:cNvCxnSpPr>
            <a:stCxn id="198" idx="0"/>
            <a:endCxn id="196" idx="2"/>
          </p:cNvCxnSpPr>
          <p:nvPr/>
        </p:nvCxnSpPr>
        <p:spPr>
          <a:xfrm rot="16200000" flipV="1">
            <a:off x="2967955" y="2540270"/>
            <a:ext cx="352327" cy="7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ixaDeTexto 204"/>
          <p:cNvSpPr txBox="1"/>
          <p:nvPr/>
        </p:nvSpPr>
        <p:spPr>
          <a:xfrm>
            <a:off x="5188446" y="3368025"/>
            <a:ext cx="128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optimization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206" name="Grupo 205"/>
          <p:cNvGrpSpPr/>
          <p:nvPr/>
        </p:nvGrpSpPr>
        <p:grpSpPr>
          <a:xfrm rot="5400000">
            <a:off x="8255551" y="3452125"/>
            <a:ext cx="317836" cy="594567"/>
            <a:chOff x="5968435" y="1028119"/>
            <a:chExt cx="400865" cy="749887"/>
          </a:xfrm>
        </p:grpSpPr>
        <p:grpSp>
          <p:nvGrpSpPr>
            <p:cNvPr id="207" name="Grupo 20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09" name="Seta para baixo 20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0" name="Conector reto 20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CaixaDeTexto 207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11" name="Grupo 210"/>
          <p:cNvGrpSpPr/>
          <p:nvPr/>
        </p:nvGrpSpPr>
        <p:grpSpPr>
          <a:xfrm rot="10800000">
            <a:off x="6369119" y="3830858"/>
            <a:ext cx="517086" cy="594035"/>
            <a:chOff x="5935108" y="1028119"/>
            <a:chExt cx="434192" cy="749216"/>
          </a:xfrm>
        </p:grpSpPr>
        <p:grpSp>
          <p:nvGrpSpPr>
            <p:cNvPr id="212" name="Grupo 211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14" name="Seta para baixo 213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5" name="Conector reto 214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CaixaDeTexto 212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16" name="CaixaDeTexto 215"/>
          <p:cNvSpPr txBox="1"/>
          <p:nvPr/>
        </p:nvSpPr>
        <p:spPr>
          <a:xfrm>
            <a:off x="5790004" y="3986014"/>
            <a:ext cx="534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ellipse</a:t>
            </a:r>
            <a:endParaRPr lang="pt-BR" sz="1050" dirty="0" smtClean="0"/>
          </a:p>
          <a:p>
            <a:pPr algn="ctr"/>
            <a:r>
              <a:rPr lang="pt-BR" sz="1050" dirty="0" err="1" smtClean="0"/>
              <a:t>fit</a:t>
            </a:r>
            <a:endParaRPr lang="pt-BR" sz="1050" dirty="0"/>
          </a:p>
        </p:txBody>
      </p:sp>
      <p:sp>
        <p:nvSpPr>
          <p:cNvPr id="217" name="Retângulo 216"/>
          <p:cNvSpPr/>
          <p:nvPr/>
        </p:nvSpPr>
        <p:spPr>
          <a:xfrm>
            <a:off x="4460368" y="3760074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Retângulo 217"/>
          <p:cNvSpPr/>
          <p:nvPr/>
        </p:nvSpPr>
        <p:spPr>
          <a:xfrm>
            <a:off x="4523372" y="381511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Retângulo 218"/>
          <p:cNvSpPr/>
          <p:nvPr/>
        </p:nvSpPr>
        <p:spPr>
          <a:xfrm>
            <a:off x="4594576" y="388714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0" name="Grupo 219"/>
          <p:cNvGrpSpPr/>
          <p:nvPr/>
        </p:nvGrpSpPr>
        <p:grpSpPr>
          <a:xfrm rot="10800000">
            <a:off x="5276093" y="3833237"/>
            <a:ext cx="474239" cy="594035"/>
            <a:chOff x="5935108" y="1028119"/>
            <a:chExt cx="434192" cy="749216"/>
          </a:xfrm>
        </p:grpSpPr>
        <p:grpSp>
          <p:nvGrpSpPr>
            <p:cNvPr id="221" name="Grupo 22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3" name="Seta para baixo 22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4" name="Conector reto 22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CaixaDeTexto 221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25" name="Grupo 224"/>
          <p:cNvGrpSpPr/>
          <p:nvPr/>
        </p:nvGrpSpPr>
        <p:grpSpPr>
          <a:xfrm rot="10800000">
            <a:off x="3635897" y="3840829"/>
            <a:ext cx="875784" cy="594035"/>
            <a:chOff x="5935108" y="1028119"/>
            <a:chExt cx="434192" cy="749216"/>
          </a:xfrm>
        </p:grpSpPr>
        <p:grpSp>
          <p:nvGrpSpPr>
            <p:cNvPr id="226" name="Grupo 225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8" name="Seta para baixo 227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9" name="Conector reto 228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CaixaDeTexto 226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30" name="Triângulo isósceles 229"/>
          <p:cNvSpPr/>
          <p:nvPr/>
        </p:nvSpPr>
        <p:spPr>
          <a:xfrm rot="16200000">
            <a:off x="5709535" y="3700017"/>
            <a:ext cx="173517" cy="1488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31" name="CaixaDeTexto 230"/>
          <p:cNvSpPr txBox="1"/>
          <p:nvPr/>
        </p:nvSpPr>
        <p:spPr>
          <a:xfrm>
            <a:off x="4302751" y="332656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geological</a:t>
            </a:r>
            <a:r>
              <a:rPr lang="pt-BR" sz="1100" dirty="0" smtClean="0"/>
              <a:t>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232" name="Elipse 231"/>
          <p:cNvSpPr/>
          <p:nvPr/>
        </p:nvSpPr>
        <p:spPr>
          <a:xfrm rot="1912392">
            <a:off x="4782397" y="3891771"/>
            <a:ext cx="246224" cy="75313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233" name="Conector reto 232"/>
          <p:cNvCxnSpPr>
            <a:endCxn id="232" idx="2"/>
          </p:cNvCxnSpPr>
          <p:nvPr/>
        </p:nvCxnSpPr>
        <p:spPr>
          <a:xfrm flipH="1" flipV="1">
            <a:off x="4800960" y="4203331"/>
            <a:ext cx="90834" cy="6500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to 233"/>
          <p:cNvCxnSpPr>
            <a:endCxn id="232" idx="0"/>
          </p:cNvCxnSpPr>
          <p:nvPr/>
        </p:nvCxnSpPr>
        <p:spPr>
          <a:xfrm flipV="1">
            <a:off x="4891794" y="3948550"/>
            <a:ext cx="212558" cy="309864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/>
          <p:cNvSpPr txBox="1"/>
          <p:nvPr/>
        </p:nvSpPr>
        <p:spPr>
          <a:xfrm>
            <a:off x="4527288" y="3840770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N045E</a:t>
            </a:r>
            <a:endParaRPr lang="pt-BR" sz="900" dirty="0"/>
          </a:p>
        </p:txBody>
      </p:sp>
      <p:sp>
        <p:nvSpPr>
          <p:cNvPr id="236" name="CaixaDeTexto 235"/>
          <p:cNvSpPr txBox="1"/>
          <p:nvPr/>
        </p:nvSpPr>
        <p:spPr>
          <a:xfrm>
            <a:off x="4897093" y="4027530"/>
            <a:ext cx="239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a</a:t>
            </a:r>
            <a:endParaRPr lang="pt-BR" sz="900" dirty="0"/>
          </a:p>
        </p:txBody>
      </p:sp>
      <p:sp>
        <p:nvSpPr>
          <p:cNvPr id="237" name="CaixaDeTexto 236"/>
          <p:cNvSpPr txBox="1"/>
          <p:nvPr/>
        </p:nvSpPr>
        <p:spPr>
          <a:xfrm>
            <a:off x="4698785" y="4167913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b</a:t>
            </a:r>
            <a:endParaRPr lang="pt-BR" sz="900" dirty="0"/>
          </a:p>
        </p:txBody>
      </p:sp>
      <p:sp>
        <p:nvSpPr>
          <p:cNvPr id="238" name="Retângulo 237"/>
          <p:cNvSpPr/>
          <p:nvPr/>
        </p:nvSpPr>
        <p:spPr>
          <a:xfrm>
            <a:off x="2840425" y="392752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9" name="Seta para baixo 238"/>
          <p:cNvSpPr/>
          <p:nvPr/>
        </p:nvSpPr>
        <p:spPr>
          <a:xfrm>
            <a:off x="8205309" y="4358242"/>
            <a:ext cx="489651" cy="30102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0" name="CaixaDeTexto 239"/>
          <p:cNvSpPr txBox="1"/>
          <p:nvPr/>
        </p:nvSpPr>
        <p:spPr>
          <a:xfrm>
            <a:off x="7861675" y="4653136"/>
            <a:ext cx="12137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discard</a:t>
            </a:r>
            <a:r>
              <a:rPr lang="pt-BR" sz="1050" dirty="0" smtClean="0"/>
              <a:t> </a:t>
            </a:r>
            <a:r>
              <a:rPr lang="pt-BR" sz="1050" dirty="0" err="1" smtClean="0"/>
              <a:t>malformed</a:t>
            </a:r>
            <a:endParaRPr lang="pt-BR" sz="1050" dirty="0" smtClean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241" name="CaixaDeTexto 240"/>
          <p:cNvSpPr txBox="1"/>
          <p:nvPr/>
        </p:nvSpPr>
        <p:spPr>
          <a:xfrm>
            <a:off x="395536" y="3076442"/>
            <a:ext cx="21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200" dirty="0" smtClean="0"/>
              <a:t> SVD </a:t>
            </a:r>
            <a:r>
              <a:rPr lang="pt-BR" sz="1200" dirty="0" err="1" smtClean="0"/>
              <a:t>or</a:t>
            </a:r>
            <a:r>
              <a:rPr lang="pt-BR" sz="1200" dirty="0" smtClean="0"/>
              <a:t> </a:t>
            </a:r>
            <a:r>
              <a:rPr lang="pt-BR" sz="1200" dirty="0" err="1" smtClean="0"/>
              <a:t>spectrum</a:t>
            </a:r>
            <a:r>
              <a:rPr lang="pt-BR" sz="1200" dirty="0" smtClean="0"/>
              <a:t> </a:t>
            </a:r>
            <a:r>
              <a:rPr lang="pt-BR" sz="1200" dirty="0" err="1" smtClean="0"/>
              <a:t>partitioning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62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078683" y="244767"/>
            <a:ext cx="45878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pt-B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vmodel</a:t>
            </a: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 </a:t>
            </a: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OF PARAMETERS:</a:t>
            </a:r>
          </a:p>
          <a:p>
            <a:r>
              <a:rPr lang="pt-B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10570390.out</a:t>
            </a:r>
          </a:p>
          <a:p>
            <a:r>
              <a:rPr lang="pt-B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1 40 </a:t>
            </a:r>
          </a:p>
          <a:p>
            <a:r>
              <a:rPr lang="pt-B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0 0.5 </a:t>
            </a:r>
          </a:p>
          <a:p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4 0 </a:t>
            </a:r>
          </a:p>
          <a:p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1 0.25 0 0 0 </a:t>
            </a:r>
          </a:p>
          <a:p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20 20 1 </a:t>
            </a:r>
          </a:p>
          <a:p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1 0.25 0 0 0 </a:t>
            </a:r>
          </a:p>
          <a:p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50 50 1 </a:t>
            </a:r>
          </a:p>
          <a:p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1 0.25 135 0 0 </a:t>
            </a:r>
          </a:p>
          <a:p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10000 1 1 </a:t>
            </a:r>
          </a:p>
          <a:p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1 0.25 45 0 0 </a:t>
            </a:r>
          </a:p>
          <a:p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10000 5 1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95" y="201466"/>
            <a:ext cx="4388898" cy="32760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06" y="615519"/>
            <a:ext cx="3205231" cy="244798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32" y="3705100"/>
            <a:ext cx="2795311" cy="211380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043" y="3705100"/>
            <a:ext cx="2829869" cy="211380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8354" y="3705100"/>
            <a:ext cx="2829869" cy="21180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8223" y="3705100"/>
            <a:ext cx="2841880" cy="214315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9353296" y="2964803"/>
            <a:ext cx="7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MEAN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67338" y="5809323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Sph</a:t>
            </a:r>
            <a:r>
              <a:rPr lang="pt-BR" dirty="0" smtClean="0"/>
              <a:t> 20 x 20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803124" y="5809323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Sph</a:t>
            </a:r>
            <a:r>
              <a:rPr lang="pt-BR" dirty="0" smtClean="0"/>
              <a:t> 50 x 50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475533" y="5809323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Sph</a:t>
            </a:r>
            <a:r>
              <a:rPr lang="pt-BR" dirty="0" smtClean="0"/>
              <a:t> 10,000 x 1</a:t>
            </a:r>
          </a:p>
          <a:p>
            <a:pPr algn="ctr"/>
            <a:r>
              <a:rPr lang="pt-BR" dirty="0" smtClean="0"/>
              <a:t>@ N135E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9329152" y="5814044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Sph</a:t>
            </a:r>
            <a:r>
              <a:rPr lang="pt-BR" dirty="0" smtClean="0"/>
              <a:t> 10,000 x 5</a:t>
            </a:r>
          </a:p>
          <a:p>
            <a:pPr algn="ctr"/>
            <a:r>
              <a:rPr lang="pt-BR" dirty="0" smtClean="0"/>
              <a:t>@ N045E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63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1" y="35403"/>
            <a:ext cx="2255383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5401"/>
            <a:ext cx="2122371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97" y="1746702"/>
            <a:ext cx="2255382" cy="16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1746705"/>
            <a:ext cx="2096466" cy="169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3437165"/>
            <a:ext cx="2255372" cy="17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490347"/>
            <a:ext cx="2096466" cy="16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5078186"/>
            <a:ext cx="2313286" cy="17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61" y="5212722"/>
            <a:ext cx="2049246" cy="16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463473" y="429590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0.0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485248" y="215769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2.0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24842" y="3831376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3.0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24842" y="5651059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4.0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6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85" y="1259341"/>
            <a:ext cx="33432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67" y="1289282"/>
            <a:ext cx="46005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467</Words>
  <Application>Microsoft Office PowerPoint</Application>
  <PresentationFormat>Widescreen</PresentationFormat>
  <Paragraphs>166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Carvalho</dc:creator>
  <cp:lastModifiedBy>Paulo Carvalho</cp:lastModifiedBy>
  <cp:revision>18</cp:revision>
  <dcterms:created xsi:type="dcterms:W3CDTF">2016-11-15T12:38:06Z</dcterms:created>
  <dcterms:modified xsi:type="dcterms:W3CDTF">2018-09-19T22:11:47Z</dcterms:modified>
</cp:coreProperties>
</file>