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71" r:id="rId2"/>
    <p:sldId id="256" r:id="rId3"/>
    <p:sldId id="257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EA546F-A959-4C91-B4A0-72F9AC48E15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5BFF7C-1AA0-41EC-8562-ACF9A95F2403}">
      <dgm:prSet/>
      <dgm:spPr/>
      <dgm:t>
        <a:bodyPr/>
        <a:lstStyle/>
        <a:p>
          <a:r>
            <a:rPr lang="en-US" b="1"/>
            <a:t>1. Task and Progress Tracking:</a:t>
          </a:r>
          <a:endParaRPr lang="en-US"/>
        </a:p>
      </dgm:t>
    </dgm:pt>
    <dgm:pt modelId="{F29836C4-D6B7-496D-9528-187E2C3B94E0}" type="parTrans" cxnId="{D2B4574E-AFF0-4D91-9154-D1DDC7777A98}">
      <dgm:prSet/>
      <dgm:spPr/>
      <dgm:t>
        <a:bodyPr/>
        <a:lstStyle/>
        <a:p>
          <a:endParaRPr lang="en-US"/>
        </a:p>
      </dgm:t>
    </dgm:pt>
    <dgm:pt modelId="{10994B92-8477-4427-A758-124DECE4E03E}" type="sibTrans" cxnId="{D2B4574E-AFF0-4D91-9154-D1DDC7777A98}">
      <dgm:prSet/>
      <dgm:spPr/>
      <dgm:t>
        <a:bodyPr/>
        <a:lstStyle/>
        <a:p>
          <a:endParaRPr lang="en-US"/>
        </a:p>
      </dgm:t>
    </dgm:pt>
    <dgm:pt modelId="{7DE69B0C-5373-470E-8B48-8FE7C1E9447A}">
      <dgm:prSet/>
      <dgm:spPr/>
      <dgm:t>
        <a:bodyPr/>
        <a:lstStyle/>
        <a:p>
          <a:r>
            <a:rPr lang="en-US"/>
            <a:t>Azure DevOps Boards helped track all tasks and monitor progress in real-time, ensuring visibility into each phase of the project.</a:t>
          </a:r>
        </a:p>
      </dgm:t>
    </dgm:pt>
    <dgm:pt modelId="{D001CB0F-E340-44AC-A2B2-784B39271394}" type="parTrans" cxnId="{C4BE5273-D979-41FB-9F81-C2E1658D6095}">
      <dgm:prSet/>
      <dgm:spPr/>
      <dgm:t>
        <a:bodyPr/>
        <a:lstStyle/>
        <a:p>
          <a:endParaRPr lang="en-US"/>
        </a:p>
      </dgm:t>
    </dgm:pt>
    <dgm:pt modelId="{4D86689F-06F0-4294-BC9F-417624718403}" type="sibTrans" cxnId="{C4BE5273-D979-41FB-9F81-C2E1658D6095}">
      <dgm:prSet/>
      <dgm:spPr/>
      <dgm:t>
        <a:bodyPr/>
        <a:lstStyle/>
        <a:p>
          <a:endParaRPr lang="en-US"/>
        </a:p>
      </dgm:t>
    </dgm:pt>
    <dgm:pt modelId="{42162F23-23B9-4D7C-9148-424E1FDEE73E}">
      <dgm:prSet/>
      <dgm:spPr/>
      <dgm:t>
        <a:bodyPr/>
        <a:lstStyle/>
        <a:p>
          <a:r>
            <a:rPr lang="en-US" b="1"/>
            <a:t>2. Sprint Planning and Retrospectives:</a:t>
          </a:r>
          <a:endParaRPr lang="en-US"/>
        </a:p>
      </dgm:t>
    </dgm:pt>
    <dgm:pt modelId="{E8C4A84C-D774-4611-936B-6C387FB2070A}" type="parTrans" cxnId="{7D37AEA3-D25D-433A-A508-320AAAB56849}">
      <dgm:prSet/>
      <dgm:spPr/>
      <dgm:t>
        <a:bodyPr/>
        <a:lstStyle/>
        <a:p>
          <a:endParaRPr lang="en-US"/>
        </a:p>
      </dgm:t>
    </dgm:pt>
    <dgm:pt modelId="{1DD6A20A-2603-4644-AD03-4E7DB157002F}" type="sibTrans" cxnId="{7D37AEA3-D25D-433A-A508-320AAAB56849}">
      <dgm:prSet/>
      <dgm:spPr/>
      <dgm:t>
        <a:bodyPr/>
        <a:lstStyle/>
        <a:p>
          <a:endParaRPr lang="en-US"/>
        </a:p>
      </dgm:t>
    </dgm:pt>
    <dgm:pt modelId="{074A2F35-D59F-437F-AAC6-D5EA1BB7210D}">
      <dgm:prSet/>
      <dgm:spPr/>
      <dgm:t>
        <a:bodyPr/>
        <a:lstStyle/>
        <a:p>
          <a:r>
            <a:rPr lang="en-US" b="1"/>
            <a:t>Sprint Planning:</a:t>
          </a:r>
          <a:r>
            <a:rPr lang="en-US"/>
            <a:t> Defined clear goals for each sprint, prioritized tasks, and allocated resources effectively.</a:t>
          </a:r>
        </a:p>
      </dgm:t>
    </dgm:pt>
    <dgm:pt modelId="{3196618A-49BC-4499-8B8E-B82762DE01B2}" type="parTrans" cxnId="{70E483B4-5FE2-46E3-A054-8D5DE995882B}">
      <dgm:prSet/>
      <dgm:spPr/>
      <dgm:t>
        <a:bodyPr/>
        <a:lstStyle/>
        <a:p>
          <a:endParaRPr lang="en-US"/>
        </a:p>
      </dgm:t>
    </dgm:pt>
    <dgm:pt modelId="{014F151A-1D2F-4D5F-8A59-8D7A22E99624}" type="sibTrans" cxnId="{70E483B4-5FE2-46E3-A054-8D5DE995882B}">
      <dgm:prSet/>
      <dgm:spPr/>
      <dgm:t>
        <a:bodyPr/>
        <a:lstStyle/>
        <a:p>
          <a:endParaRPr lang="en-US"/>
        </a:p>
      </dgm:t>
    </dgm:pt>
    <dgm:pt modelId="{9505A841-F07C-4D13-B935-810A062537A4}">
      <dgm:prSet/>
      <dgm:spPr/>
      <dgm:t>
        <a:bodyPr/>
        <a:lstStyle/>
        <a:p>
          <a:r>
            <a:rPr lang="en-US" b="1"/>
            <a:t>Retrospectives:</a:t>
          </a:r>
          <a:r>
            <a:rPr lang="en-US"/>
            <a:t> Reviewed each sprint to identify improvements and optimize future processes.</a:t>
          </a:r>
        </a:p>
      </dgm:t>
    </dgm:pt>
    <dgm:pt modelId="{ADE82421-2590-4552-8424-F6EE5828A038}" type="parTrans" cxnId="{4A16F914-0C22-43FC-BBCB-A2EE20362BB4}">
      <dgm:prSet/>
      <dgm:spPr/>
      <dgm:t>
        <a:bodyPr/>
        <a:lstStyle/>
        <a:p>
          <a:endParaRPr lang="en-US"/>
        </a:p>
      </dgm:t>
    </dgm:pt>
    <dgm:pt modelId="{ACBAD30B-FA23-4E14-A3AE-0E4B963BE86A}" type="sibTrans" cxnId="{4A16F914-0C22-43FC-BBCB-A2EE20362BB4}">
      <dgm:prSet/>
      <dgm:spPr/>
      <dgm:t>
        <a:bodyPr/>
        <a:lstStyle/>
        <a:p>
          <a:endParaRPr lang="en-US"/>
        </a:p>
      </dgm:t>
    </dgm:pt>
    <dgm:pt modelId="{E482C465-4482-4FA6-A4C7-24FABE54B597}">
      <dgm:prSet/>
      <dgm:spPr/>
      <dgm:t>
        <a:bodyPr/>
        <a:lstStyle/>
        <a:p>
          <a:r>
            <a:rPr lang="en-US" b="1"/>
            <a:t>3. Workflow Organization and Collaboration:</a:t>
          </a:r>
          <a:endParaRPr lang="en-US"/>
        </a:p>
      </dgm:t>
    </dgm:pt>
    <dgm:pt modelId="{35CD22BA-43D9-4F84-99D0-D5205C308004}" type="parTrans" cxnId="{996C13D4-FE1E-40CB-8598-C485E670DAFB}">
      <dgm:prSet/>
      <dgm:spPr/>
      <dgm:t>
        <a:bodyPr/>
        <a:lstStyle/>
        <a:p>
          <a:endParaRPr lang="en-US"/>
        </a:p>
      </dgm:t>
    </dgm:pt>
    <dgm:pt modelId="{05B507B3-B36B-44D8-929D-44C89BE9502E}" type="sibTrans" cxnId="{996C13D4-FE1E-40CB-8598-C485E670DAFB}">
      <dgm:prSet/>
      <dgm:spPr/>
      <dgm:t>
        <a:bodyPr/>
        <a:lstStyle/>
        <a:p>
          <a:endParaRPr lang="en-US"/>
        </a:p>
      </dgm:t>
    </dgm:pt>
    <dgm:pt modelId="{F577ADDF-2256-4BC6-96EF-4B7B72F19180}">
      <dgm:prSet/>
      <dgm:spPr/>
      <dgm:t>
        <a:bodyPr/>
        <a:lstStyle/>
        <a:p>
          <a:r>
            <a:rPr lang="en-US"/>
            <a:t>Enabled seamless workflow organization and collaboration between developers, testers, and stakeholders, ensuring efficient task management.</a:t>
          </a:r>
        </a:p>
      </dgm:t>
    </dgm:pt>
    <dgm:pt modelId="{91D3980A-9701-48F3-BEC9-32F415D6C5BD}" type="parTrans" cxnId="{57AEAC4C-3BA1-42CC-8C5B-41F0E92EBE4C}">
      <dgm:prSet/>
      <dgm:spPr/>
      <dgm:t>
        <a:bodyPr/>
        <a:lstStyle/>
        <a:p>
          <a:endParaRPr lang="en-US"/>
        </a:p>
      </dgm:t>
    </dgm:pt>
    <dgm:pt modelId="{03C4EF5D-70C8-480C-80C5-47A1728F088A}" type="sibTrans" cxnId="{57AEAC4C-3BA1-42CC-8C5B-41F0E92EBE4C}">
      <dgm:prSet/>
      <dgm:spPr/>
      <dgm:t>
        <a:bodyPr/>
        <a:lstStyle/>
        <a:p>
          <a:endParaRPr lang="en-US"/>
        </a:p>
      </dgm:t>
    </dgm:pt>
    <dgm:pt modelId="{9A9E21B0-341E-49F4-8AEE-C2D600075090}" type="pres">
      <dgm:prSet presAssocID="{0AEA546F-A959-4C91-B4A0-72F9AC48E155}" presName="Name0" presStyleCnt="0">
        <dgm:presLayoutVars>
          <dgm:dir/>
          <dgm:resizeHandles val="exact"/>
        </dgm:presLayoutVars>
      </dgm:prSet>
      <dgm:spPr/>
    </dgm:pt>
    <dgm:pt modelId="{945FEF60-65A5-4E6C-B4EB-48BE4B8BE7DB}" type="pres">
      <dgm:prSet presAssocID="{2D5BFF7C-1AA0-41EC-8562-ACF9A95F2403}" presName="node" presStyleLbl="node1" presStyleIdx="0" presStyleCnt="7">
        <dgm:presLayoutVars>
          <dgm:bulletEnabled val="1"/>
        </dgm:presLayoutVars>
      </dgm:prSet>
      <dgm:spPr/>
    </dgm:pt>
    <dgm:pt modelId="{DB0FDA08-4266-412E-AB40-6BC774B7EF64}" type="pres">
      <dgm:prSet presAssocID="{10994B92-8477-4427-A758-124DECE4E03E}" presName="sibTrans" presStyleLbl="sibTrans1D1" presStyleIdx="0" presStyleCnt="6"/>
      <dgm:spPr/>
    </dgm:pt>
    <dgm:pt modelId="{05ACD2F7-346E-4AA6-A703-3B7D525F7C04}" type="pres">
      <dgm:prSet presAssocID="{10994B92-8477-4427-A758-124DECE4E03E}" presName="connectorText" presStyleLbl="sibTrans1D1" presStyleIdx="0" presStyleCnt="6"/>
      <dgm:spPr/>
    </dgm:pt>
    <dgm:pt modelId="{A1CDDE2E-59F1-4790-8955-0A75D0BD574A}" type="pres">
      <dgm:prSet presAssocID="{7DE69B0C-5373-470E-8B48-8FE7C1E9447A}" presName="node" presStyleLbl="node1" presStyleIdx="1" presStyleCnt="7">
        <dgm:presLayoutVars>
          <dgm:bulletEnabled val="1"/>
        </dgm:presLayoutVars>
      </dgm:prSet>
      <dgm:spPr/>
    </dgm:pt>
    <dgm:pt modelId="{5A50517D-7F5F-4955-A6A8-8BD88E28A53B}" type="pres">
      <dgm:prSet presAssocID="{4D86689F-06F0-4294-BC9F-417624718403}" presName="sibTrans" presStyleLbl="sibTrans1D1" presStyleIdx="1" presStyleCnt="6"/>
      <dgm:spPr/>
    </dgm:pt>
    <dgm:pt modelId="{2574BB95-9356-42E3-BFB1-03547FF5BFD1}" type="pres">
      <dgm:prSet presAssocID="{4D86689F-06F0-4294-BC9F-417624718403}" presName="connectorText" presStyleLbl="sibTrans1D1" presStyleIdx="1" presStyleCnt="6"/>
      <dgm:spPr/>
    </dgm:pt>
    <dgm:pt modelId="{E03957F6-5A36-47BE-A5F3-A68D1F0AFE58}" type="pres">
      <dgm:prSet presAssocID="{42162F23-23B9-4D7C-9148-424E1FDEE73E}" presName="node" presStyleLbl="node1" presStyleIdx="2" presStyleCnt="7">
        <dgm:presLayoutVars>
          <dgm:bulletEnabled val="1"/>
        </dgm:presLayoutVars>
      </dgm:prSet>
      <dgm:spPr/>
    </dgm:pt>
    <dgm:pt modelId="{1F36EB06-D84A-4E6F-8160-1113E6AE3F97}" type="pres">
      <dgm:prSet presAssocID="{1DD6A20A-2603-4644-AD03-4E7DB157002F}" presName="sibTrans" presStyleLbl="sibTrans1D1" presStyleIdx="2" presStyleCnt="6"/>
      <dgm:spPr/>
    </dgm:pt>
    <dgm:pt modelId="{E665B2A4-5A75-4260-8122-A2E4D80B1F8E}" type="pres">
      <dgm:prSet presAssocID="{1DD6A20A-2603-4644-AD03-4E7DB157002F}" presName="connectorText" presStyleLbl="sibTrans1D1" presStyleIdx="2" presStyleCnt="6"/>
      <dgm:spPr/>
    </dgm:pt>
    <dgm:pt modelId="{1094A001-58B2-4476-9361-FD1D4F47F599}" type="pres">
      <dgm:prSet presAssocID="{074A2F35-D59F-437F-AAC6-D5EA1BB7210D}" presName="node" presStyleLbl="node1" presStyleIdx="3" presStyleCnt="7">
        <dgm:presLayoutVars>
          <dgm:bulletEnabled val="1"/>
        </dgm:presLayoutVars>
      </dgm:prSet>
      <dgm:spPr/>
    </dgm:pt>
    <dgm:pt modelId="{B6BD7D85-7D8C-4F3B-94E2-4A251D687526}" type="pres">
      <dgm:prSet presAssocID="{014F151A-1D2F-4D5F-8A59-8D7A22E99624}" presName="sibTrans" presStyleLbl="sibTrans1D1" presStyleIdx="3" presStyleCnt="6"/>
      <dgm:spPr/>
    </dgm:pt>
    <dgm:pt modelId="{44B52C76-3CD7-4F6D-92F8-D2F3138DBD7C}" type="pres">
      <dgm:prSet presAssocID="{014F151A-1D2F-4D5F-8A59-8D7A22E99624}" presName="connectorText" presStyleLbl="sibTrans1D1" presStyleIdx="3" presStyleCnt="6"/>
      <dgm:spPr/>
    </dgm:pt>
    <dgm:pt modelId="{8D640FF6-ABD1-40AF-846A-C2F1F6D808D0}" type="pres">
      <dgm:prSet presAssocID="{9505A841-F07C-4D13-B935-810A062537A4}" presName="node" presStyleLbl="node1" presStyleIdx="4" presStyleCnt="7">
        <dgm:presLayoutVars>
          <dgm:bulletEnabled val="1"/>
        </dgm:presLayoutVars>
      </dgm:prSet>
      <dgm:spPr/>
    </dgm:pt>
    <dgm:pt modelId="{182268A3-DC75-4CD4-A046-AE41BB5904D5}" type="pres">
      <dgm:prSet presAssocID="{ACBAD30B-FA23-4E14-A3AE-0E4B963BE86A}" presName="sibTrans" presStyleLbl="sibTrans1D1" presStyleIdx="4" presStyleCnt="6"/>
      <dgm:spPr/>
    </dgm:pt>
    <dgm:pt modelId="{FE167D40-7B4D-4B0D-B73C-38233C021C66}" type="pres">
      <dgm:prSet presAssocID="{ACBAD30B-FA23-4E14-A3AE-0E4B963BE86A}" presName="connectorText" presStyleLbl="sibTrans1D1" presStyleIdx="4" presStyleCnt="6"/>
      <dgm:spPr/>
    </dgm:pt>
    <dgm:pt modelId="{44372D88-BA68-4EE4-9935-B841940AFD0C}" type="pres">
      <dgm:prSet presAssocID="{E482C465-4482-4FA6-A4C7-24FABE54B597}" presName="node" presStyleLbl="node1" presStyleIdx="5" presStyleCnt="7">
        <dgm:presLayoutVars>
          <dgm:bulletEnabled val="1"/>
        </dgm:presLayoutVars>
      </dgm:prSet>
      <dgm:spPr/>
    </dgm:pt>
    <dgm:pt modelId="{6317DCA1-6A2F-44B9-A475-934B8C2CA169}" type="pres">
      <dgm:prSet presAssocID="{05B507B3-B36B-44D8-929D-44C89BE9502E}" presName="sibTrans" presStyleLbl="sibTrans1D1" presStyleIdx="5" presStyleCnt="6"/>
      <dgm:spPr/>
    </dgm:pt>
    <dgm:pt modelId="{DD20913D-0C66-43B3-84FA-5FA0ECA6429E}" type="pres">
      <dgm:prSet presAssocID="{05B507B3-B36B-44D8-929D-44C89BE9502E}" presName="connectorText" presStyleLbl="sibTrans1D1" presStyleIdx="5" presStyleCnt="6"/>
      <dgm:spPr/>
    </dgm:pt>
    <dgm:pt modelId="{A7C5199C-8E2C-4236-8FC0-9EA095593242}" type="pres">
      <dgm:prSet presAssocID="{F577ADDF-2256-4BC6-96EF-4B7B72F19180}" presName="node" presStyleLbl="node1" presStyleIdx="6" presStyleCnt="7">
        <dgm:presLayoutVars>
          <dgm:bulletEnabled val="1"/>
        </dgm:presLayoutVars>
      </dgm:prSet>
      <dgm:spPr/>
    </dgm:pt>
  </dgm:ptLst>
  <dgm:cxnLst>
    <dgm:cxn modelId="{FE0A3E0B-CDC3-4E48-B714-31B59A0DA4C1}" type="presOf" srcId="{4D86689F-06F0-4294-BC9F-417624718403}" destId="{2574BB95-9356-42E3-BFB1-03547FF5BFD1}" srcOrd="1" destOrd="0" presId="urn:microsoft.com/office/officeart/2016/7/layout/RepeatingBendingProcessNew"/>
    <dgm:cxn modelId="{4A16F914-0C22-43FC-BBCB-A2EE20362BB4}" srcId="{0AEA546F-A959-4C91-B4A0-72F9AC48E155}" destId="{9505A841-F07C-4D13-B935-810A062537A4}" srcOrd="4" destOrd="0" parTransId="{ADE82421-2590-4552-8424-F6EE5828A038}" sibTransId="{ACBAD30B-FA23-4E14-A3AE-0E4B963BE86A}"/>
    <dgm:cxn modelId="{F43B8C17-9761-4BF6-B00E-1B2D6F2B6979}" type="presOf" srcId="{2D5BFF7C-1AA0-41EC-8562-ACF9A95F2403}" destId="{945FEF60-65A5-4E6C-B4EB-48BE4B8BE7DB}" srcOrd="0" destOrd="0" presId="urn:microsoft.com/office/officeart/2016/7/layout/RepeatingBendingProcessNew"/>
    <dgm:cxn modelId="{AF2D6821-6A93-4352-A729-50AB69923253}" type="presOf" srcId="{F577ADDF-2256-4BC6-96EF-4B7B72F19180}" destId="{A7C5199C-8E2C-4236-8FC0-9EA095593242}" srcOrd="0" destOrd="0" presId="urn:microsoft.com/office/officeart/2016/7/layout/RepeatingBendingProcessNew"/>
    <dgm:cxn modelId="{740DEE2D-98A5-40C9-BC28-463224F18878}" type="presOf" srcId="{4D86689F-06F0-4294-BC9F-417624718403}" destId="{5A50517D-7F5F-4955-A6A8-8BD88E28A53B}" srcOrd="0" destOrd="0" presId="urn:microsoft.com/office/officeart/2016/7/layout/RepeatingBendingProcessNew"/>
    <dgm:cxn modelId="{FBBA033F-AEC2-4A78-AE6F-BE893AD51175}" type="presOf" srcId="{1DD6A20A-2603-4644-AD03-4E7DB157002F}" destId="{E665B2A4-5A75-4260-8122-A2E4D80B1F8E}" srcOrd="1" destOrd="0" presId="urn:microsoft.com/office/officeart/2016/7/layout/RepeatingBendingProcessNew"/>
    <dgm:cxn modelId="{1F3AEB41-A878-47F1-AEB0-AE68F755A6C9}" type="presOf" srcId="{014F151A-1D2F-4D5F-8A59-8D7A22E99624}" destId="{44B52C76-3CD7-4F6D-92F8-D2F3138DBD7C}" srcOrd="1" destOrd="0" presId="urn:microsoft.com/office/officeart/2016/7/layout/RepeatingBendingProcessNew"/>
    <dgm:cxn modelId="{7D141568-17E5-46D1-881F-7EA035F83BDD}" type="presOf" srcId="{1DD6A20A-2603-4644-AD03-4E7DB157002F}" destId="{1F36EB06-D84A-4E6F-8160-1113E6AE3F97}" srcOrd="0" destOrd="0" presId="urn:microsoft.com/office/officeart/2016/7/layout/RepeatingBendingProcessNew"/>
    <dgm:cxn modelId="{57AEAC4C-3BA1-42CC-8C5B-41F0E92EBE4C}" srcId="{0AEA546F-A959-4C91-B4A0-72F9AC48E155}" destId="{F577ADDF-2256-4BC6-96EF-4B7B72F19180}" srcOrd="6" destOrd="0" parTransId="{91D3980A-9701-48F3-BEC9-32F415D6C5BD}" sibTransId="{03C4EF5D-70C8-480C-80C5-47A1728F088A}"/>
    <dgm:cxn modelId="{D2B4574E-AFF0-4D91-9154-D1DDC7777A98}" srcId="{0AEA546F-A959-4C91-B4A0-72F9AC48E155}" destId="{2D5BFF7C-1AA0-41EC-8562-ACF9A95F2403}" srcOrd="0" destOrd="0" parTransId="{F29836C4-D6B7-496D-9528-187E2C3B94E0}" sibTransId="{10994B92-8477-4427-A758-124DECE4E03E}"/>
    <dgm:cxn modelId="{C4BE5273-D979-41FB-9F81-C2E1658D6095}" srcId="{0AEA546F-A959-4C91-B4A0-72F9AC48E155}" destId="{7DE69B0C-5373-470E-8B48-8FE7C1E9447A}" srcOrd="1" destOrd="0" parTransId="{D001CB0F-E340-44AC-A2B2-784B39271394}" sibTransId="{4D86689F-06F0-4294-BC9F-417624718403}"/>
    <dgm:cxn modelId="{9FCDEB73-842F-47CF-AC9B-57BBD6965FDF}" type="presOf" srcId="{10994B92-8477-4427-A758-124DECE4E03E}" destId="{05ACD2F7-346E-4AA6-A703-3B7D525F7C04}" srcOrd="1" destOrd="0" presId="urn:microsoft.com/office/officeart/2016/7/layout/RepeatingBendingProcessNew"/>
    <dgm:cxn modelId="{DE5B9255-54C9-470F-B2C1-8CA9F5B1D520}" type="presOf" srcId="{ACBAD30B-FA23-4E14-A3AE-0E4B963BE86A}" destId="{182268A3-DC75-4CD4-A046-AE41BB5904D5}" srcOrd="0" destOrd="0" presId="urn:microsoft.com/office/officeart/2016/7/layout/RepeatingBendingProcessNew"/>
    <dgm:cxn modelId="{F659A87C-CE36-47CE-A926-4A80C0315F33}" type="presOf" srcId="{0AEA546F-A959-4C91-B4A0-72F9AC48E155}" destId="{9A9E21B0-341E-49F4-8AEE-C2D600075090}" srcOrd="0" destOrd="0" presId="urn:microsoft.com/office/officeart/2016/7/layout/RepeatingBendingProcessNew"/>
    <dgm:cxn modelId="{41AC3785-B3A4-49DA-886E-6B22A5BB8FCF}" type="presOf" srcId="{E482C465-4482-4FA6-A4C7-24FABE54B597}" destId="{44372D88-BA68-4EE4-9935-B841940AFD0C}" srcOrd="0" destOrd="0" presId="urn:microsoft.com/office/officeart/2016/7/layout/RepeatingBendingProcessNew"/>
    <dgm:cxn modelId="{BCBCF68A-5795-4E76-A40B-D430F436FD30}" type="presOf" srcId="{05B507B3-B36B-44D8-929D-44C89BE9502E}" destId="{DD20913D-0C66-43B3-84FA-5FA0ECA6429E}" srcOrd="1" destOrd="0" presId="urn:microsoft.com/office/officeart/2016/7/layout/RepeatingBendingProcessNew"/>
    <dgm:cxn modelId="{7D37AEA3-D25D-433A-A508-320AAAB56849}" srcId="{0AEA546F-A959-4C91-B4A0-72F9AC48E155}" destId="{42162F23-23B9-4D7C-9148-424E1FDEE73E}" srcOrd="2" destOrd="0" parTransId="{E8C4A84C-D774-4611-936B-6C387FB2070A}" sibTransId="{1DD6A20A-2603-4644-AD03-4E7DB157002F}"/>
    <dgm:cxn modelId="{16436FA8-7DCF-4C33-AE3E-837EA5712DD6}" type="presOf" srcId="{ACBAD30B-FA23-4E14-A3AE-0E4B963BE86A}" destId="{FE167D40-7B4D-4B0D-B73C-38233C021C66}" srcOrd="1" destOrd="0" presId="urn:microsoft.com/office/officeart/2016/7/layout/RepeatingBendingProcessNew"/>
    <dgm:cxn modelId="{28E599AF-7BC5-409D-9314-77071F98CACB}" type="presOf" srcId="{074A2F35-D59F-437F-AAC6-D5EA1BB7210D}" destId="{1094A001-58B2-4476-9361-FD1D4F47F599}" srcOrd="0" destOrd="0" presId="urn:microsoft.com/office/officeart/2016/7/layout/RepeatingBendingProcessNew"/>
    <dgm:cxn modelId="{70E483B4-5FE2-46E3-A054-8D5DE995882B}" srcId="{0AEA546F-A959-4C91-B4A0-72F9AC48E155}" destId="{074A2F35-D59F-437F-AAC6-D5EA1BB7210D}" srcOrd="3" destOrd="0" parTransId="{3196618A-49BC-4499-8B8E-B82762DE01B2}" sibTransId="{014F151A-1D2F-4D5F-8A59-8D7A22E99624}"/>
    <dgm:cxn modelId="{6877E1B7-57C0-4212-960F-DD42F09209D4}" type="presOf" srcId="{42162F23-23B9-4D7C-9148-424E1FDEE73E}" destId="{E03957F6-5A36-47BE-A5F3-A68D1F0AFE58}" srcOrd="0" destOrd="0" presId="urn:microsoft.com/office/officeart/2016/7/layout/RepeatingBendingProcessNew"/>
    <dgm:cxn modelId="{996C13D4-FE1E-40CB-8598-C485E670DAFB}" srcId="{0AEA546F-A959-4C91-B4A0-72F9AC48E155}" destId="{E482C465-4482-4FA6-A4C7-24FABE54B597}" srcOrd="5" destOrd="0" parTransId="{35CD22BA-43D9-4F84-99D0-D5205C308004}" sibTransId="{05B507B3-B36B-44D8-929D-44C89BE9502E}"/>
    <dgm:cxn modelId="{28CE70D7-728F-4640-8123-624669BE2FF8}" type="presOf" srcId="{05B507B3-B36B-44D8-929D-44C89BE9502E}" destId="{6317DCA1-6A2F-44B9-A475-934B8C2CA169}" srcOrd="0" destOrd="0" presId="urn:microsoft.com/office/officeart/2016/7/layout/RepeatingBendingProcessNew"/>
    <dgm:cxn modelId="{9BAFCBEB-F0CD-4D37-9FF8-981FA0E2EB90}" type="presOf" srcId="{7DE69B0C-5373-470E-8B48-8FE7C1E9447A}" destId="{A1CDDE2E-59F1-4790-8955-0A75D0BD574A}" srcOrd="0" destOrd="0" presId="urn:microsoft.com/office/officeart/2016/7/layout/RepeatingBendingProcessNew"/>
    <dgm:cxn modelId="{865FD7F1-D1AF-47D2-834F-3B5C965AE4F6}" type="presOf" srcId="{10994B92-8477-4427-A758-124DECE4E03E}" destId="{DB0FDA08-4266-412E-AB40-6BC774B7EF64}" srcOrd="0" destOrd="0" presId="urn:microsoft.com/office/officeart/2016/7/layout/RepeatingBendingProcessNew"/>
    <dgm:cxn modelId="{0C8BEFF3-C757-4A3B-94E2-BD7CD0662A43}" type="presOf" srcId="{014F151A-1D2F-4D5F-8A59-8D7A22E99624}" destId="{B6BD7D85-7D8C-4F3B-94E2-4A251D687526}" srcOrd="0" destOrd="0" presId="urn:microsoft.com/office/officeart/2016/7/layout/RepeatingBendingProcessNew"/>
    <dgm:cxn modelId="{307ECFF9-5374-47D9-9A76-9C373DB19F12}" type="presOf" srcId="{9505A841-F07C-4D13-B935-810A062537A4}" destId="{8D640FF6-ABD1-40AF-846A-C2F1F6D808D0}" srcOrd="0" destOrd="0" presId="urn:microsoft.com/office/officeart/2016/7/layout/RepeatingBendingProcessNew"/>
    <dgm:cxn modelId="{91913EBA-880A-4FCB-B07D-38A7CC29F992}" type="presParOf" srcId="{9A9E21B0-341E-49F4-8AEE-C2D600075090}" destId="{945FEF60-65A5-4E6C-B4EB-48BE4B8BE7DB}" srcOrd="0" destOrd="0" presId="urn:microsoft.com/office/officeart/2016/7/layout/RepeatingBendingProcessNew"/>
    <dgm:cxn modelId="{006837DC-400B-4841-BC13-2BC3ABC27A00}" type="presParOf" srcId="{9A9E21B0-341E-49F4-8AEE-C2D600075090}" destId="{DB0FDA08-4266-412E-AB40-6BC774B7EF64}" srcOrd="1" destOrd="0" presId="urn:microsoft.com/office/officeart/2016/7/layout/RepeatingBendingProcessNew"/>
    <dgm:cxn modelId="{AA06FCC1-A636-407D-AF36-48F33EA88F66}" type="presParOf" srcId="{DB0FDA08-4266-412E-AB40-6BC774B7EF64}" destId="{05ACD2F7-346E-4AA6-A703-3B7D525F7C04}" srcOrd="0" destOrd="0" presId="urn:microsoft.com/office/officeart/2016/7/layout/RepeatingBendingProcessNew"/>
    <dgm:cxn modelId="{5C996A43-4EF5-43C7-AC41-BB3C48BF945D}" type="presParOf" srcId="{9A9E21B0-341E-49F4-8AEE-C2D600075090}" destId="{A1CDDE2E-59F1-4790-8955-0A75D0BD574A}" srcOrd="2" destOrd="0" presId="urn:microsoft.com/office/officeart/2016/7/layout/RepeatingBendingProcessNew"/>
    <dgm:cxn modelId="{2D4B9268-79BF-440A-B101-281985B21A61}" type="presParOf" srcId="{9A9E21B0-341E-49F4-8AEE-C2D600075090}" destId="{5A50517D-7F5F-4955-A6A8-8BD88E28A53B}" srcOrd="3" destOrd="0" presId="urn:microsoft.com/office/officeart/2016/7/layout/RepeatingBendingProcessNew"/>
    <dgm:cxn modelId="{FEE69325-9DB7-4849-869B-36A5C45240C2}" type="presParOf" srcId="{5A50517D-7F5F-4955-A6A8-8BD88E28A53B}" destId="{2574BB95-9356-42E3-BFB1-03547FF5BFD1}" srcOrd="0" destOrd="0" presId="urn:microsoft.com/office/officeart/2016/7/layout/RepeatingBendingProcessNew"/>
    <dgm:cxn modelId="{CD20C69C-3FAB-40DB-B0B0-FA982CB1D14C}" type="presParOf" srcId="{9A9E21B0-341E-49F4-8AEE-C2D600075090}" destId="{E03957F6-5A36-47BE-A5F3-A68D1F0AFE58}" srcOrd="4" destOrd="0" presId="urn:microsoft.com/office/officeart/2016/7/layout/RepeatingBendingProcessNew"/>
    <dgm:cxn modelId="{684CE8D7-2A8A-4142-B89A-653923143322}" type="presParOf" srcId="{9A9E21B0-341E-49F4-8AEE-C2D600075090}" destId="{1F36EB06-D84A-4E6F-8160-1113E6AE3F97}" srcOrd="5" destOrd="0" presId="urn:microsoft.com/office/officeart/2016/7/layout/RepeatingBendingProcessNew"/>
    <dgm:cxn modelId="{63E5AB6D-A75F-4DC6-94BA-3745D4EFB55F}" type="presParOf" srcId="{1F36EB06-D84A-4E6F-8160-1113E6AE3F97}" destId="{E665B2A4-5A75-4260-8122-A2E4D80B1F8E}" srcOrd="0" destOrd="0" presId="urn:microsoft.com/office/officeart/2016/7/layout/RepeatingBendingProcessNew"/>
    <dgm:cxn modelId="{CF5ACEFC-6FD1-4C04-B4CE-06C8C60E01D2}" type="presParOf" srcId="{9A9E21B0-341E-49F4-8AEE-C2D600075090}" destId="{1094A001-58B2-4476-9361-FD1D4F47F599}" srcOrd="6" destOrd="0" presId="urn:microsoft.com/office/officeart/2016/7/layout/RepeatingBendingProcessNew"/>
    <dgm:cxn modelId="{D71AEEE4-8FC1-4C3B-8013-3168F55857BC}" type="presParOf" srcId="{9A9E21B0-341E-49F4-8AEE-C2D600075090}" destId="{B6BD7D85-7D8C-4F3B-94E2-4A251D687526}" srcOrd="7" destOrd="0" presId="urn:microsoft.com/office/officeart/2016/7/layout/RepeatingBendingProcessNew"/>
    <dgm:cxn modelId="{7223EACE-9ABF-4139-8D69-F2F2B9F5DC36}" type="presParOf" srcId="{B6BD7D85-7D8C-4F3B-94E2-4A251D687526}" destId="{44B52C76-3CD7-4F6D-92F8-D2F3138DBD7C}" srcOrd="0" destOrd="0" presId="urn:microsoft.com/office/officeart/2016/7/layout/RepeatingBendingProcessNew"/>
    <dgm:cxn modelId="{762F7665-390F-4814-8943-584505BADDBE}" type="presParOf" srcId="{9A9E21B0-341E-49F4-8AEE-C2D600075090}" destId="{8D640FF6-ABD1-40AF-846A-C2F1F6D808D0}" srcOrd="8" destOrd="0" presId="urn:microsoft.com/office/officeart/2016/7/layout/RepeatingBendingProcessNew"/>
    <dgm:cxn modelId="{8997F892-0690-406D-B9B2-A0A3D22ECA1D}" type="presParOf" srcId="{9A9E21B0-341E-49F4-8AEE-C2D600075090}" destId="{182268A3-DC75-4CD4-A046-AE41BB5904D5}" srcOrd="9" destOrd="0" presId="urn:microsoft.com/office/officeart/2016/7/layout/RepeatingBendingProcessNew"/>
    <dgm:cxn modelId="{655B2057-472E-4194-9D40-64EB3ADE746D}" type="presParOf" srcId="{182268A3-DC75-4CD4-A046-AE41BB5904D5}" destId="{FE167D40-7B4D-4B0D-B73C-38233C021C66}" srcOrd="0" destOrd="0" presId="urn:microsoft.com/office/officeart/2016/7/layout/RepeatingBendingProcessNew"/>
    <dgm:cxn modelId="{8E94F9B8-574F-4B49-B954-F2B965B45816}" type="presParOf" srcId="{9A9E21B0-341E-49F4-8AEE-C2D600075090}" destId="{44372D88-BA68-4EE4-9935-B841940AFD0C}" srcOrd="10" destOrd="0" presId="urn:microsoft.com/office/officeart/2016/7/layout/RepeatingBendingProcessNew"/>
    <dgm:cxn modelId="{D9108BD6-C8B0-4833-A594-3EEB56EA90E1}" type="presParOf" srcId="{9A9E21B0-341E-49F4-8AEE-C2D600075090}" destId="{6317DCA1-6A2F-44B9-A475-934B8C2CA169}" srcOrd="11" destOrd="0" presId="urn:microsoft.com/office/officeart/2016/7/layout/RepeatingBendingProcessNew"/>
    <dgm:cxn modelId="{A992E4F9-E214-49B7-B931-C43393B71C20}" type="presParOf" srcId="{6317DCA1-6A2F-44B9-A475-934B8C2CA169}" destId="{DD20913D-0C66-43B3-84FA-5FA0ECA6429E}" srcOrd="0" destOrd="0" presId="urn:microsoft.com/office/officeart/2016/7/layout/RepeatingBendingProcessNew"/>
    <dgm:cxn modelId="{C2D2E970-FBEE-445F-89AC-3E539268213A}" type="presParOf" srcId="{9A9E21B0-341E-49F4-8AEE-C2D600075090}" destId="{A7C5199C-8E2C-4236-8FC0-9EA095593242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BB8F23-CEED-402E-B10D-3A7986D7C7F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A08897-5350-469E-93FB-C2EA413D1FD5}">
      <dgm:prSet/>
      <dgm:spPr/>
      <dgm:t>
        <a:bodyPr/>
        <a:lstStyle/>
        <a:p>
          <a:r>
            <a:rPr lang="en-US" b="1"/>
            <a:t>Challenges:</a:t>
          </a:r>
          <a:endParaRPr lang="en-US"/>
        </a:p>
      </dgm:t>
    </dgm:pt>
    <dgm:pt modelId="{ABBDFD40-B1CE-4E3E-A187-038DD8424D32}" type="parTrans" cxnId="{8F58737C-D670-46C1-81AF-4D722A3A2EE1}">
      <dgm:prSet/>
      <dgm:spPr/>
      <dgm:t>
        <a:bodyPr/>
        <a:lstStyle/>
        <a:p>
          <a:endParaRPr lang="en-US"/>
        </a:p>
      </dgm:t>
    </dgm:pt>
    <dgm:pt modelId="{3209972E-6F27-450E-90C0-177322E9F66F}" type="sibTrans" cxnId="{8F58737C-D670-46C1-81AF-4D722A3A2EE1}">
      <dgm:prSet/>
      <dgm:spPr/>
      <dgm:t>
        <a:bodyPr/>
        <a:lstStyle/>
        <a:p>
          <a:endParaRPr lang="en-US"/>
        </a:p>
      </dgm:t>
    </dgm:pt>
    <dgm:pt modelId="{485D8D92-73D8-4468-973E-9363F2773559}">
      <dgm:prSet/>
      <dgm:spPr/>
      <dgm:t>
        <a:bodyPr/>
        <a:lstStyle/>
        <a:p>
          <a:r>
            <a:rPr lang="en-US" b="1"/>
            <a:t>Imbalanced Dataset:</a:t>
          </a:r>
          <a:r>
            <a:rPr lang="en-US"/>
            <a:t> The dataset contained many more normal connections than attacks, which required techniques like SMOTE to balance the data.</a:t>
          </a:r>
        </a:p>
      </dgm:t>
    </dgm:pt>
    <dgm:pt modelId="{A6BB00D9-98D0-4371-BD0B-EA9115DFF141}" type="parTrans" cxnId="{48998A3D-AD91-4DE4-A865-F76FCA11A71C}">
      <dgm:prSet/>
      <dgm:spPr/>
      <dgm:t>
        <a:bodyPr/>
        <a:lstStyle/>
        <a:p>
          <a:endParaRPr lang="en-US"/>
        </a:p>
      </dgm:t>
    </dgm:pt>
    <dgm:pt modelId="{F83BC3B3-80F4-4BC1-9263-D05D2E2BBE31}" type="sibTrans" cxnId="{48998A3D-AD91-4DE4-A865-F76FCA11A71C}">
      <dgm:prSet/>
      <dgm:spPr/>
      <dgm:t>
        <a:bodyPr/>
        <a:lstStyle/>
        <a:p>
          <a:endParaRPr lang="en-US"/>
        </a:p>
      </dgm:t>
    </dgm:pt>
    <dgm:pt modelId="{51294D76-8BCC-4E65-B1CF-96FE838AE20A}">
      <dgm:prSet/>
      <dgm:spPr/>
      <dgm:t>
        <a:bodyPr/>
        <a:lstStyle/>
        <a:p>
          <a:r>
            <a:rPr lang="en-US" b="1"/>
            <a:t>Model Performance:</a:t>
          </a:r>
          <a:r>
            <a:rPr lang="en-US"/>
            <a:t> The initial Isolation Forest model performed poorly (38% accuracy) and couldn’t detect attacks effectively, which led to a switch to the Random Forest model.</a:t>
          </a:r>
        </a:p>
      </dgm:t>
    </dgm:pt>
    <dgm:pt modelId="{6B266914-E13D-4246-939A-5F77819D60C1}" type="parTrans" cxnId="{20FD3CCA-FBB4-47C0-A522-9115D2DA40F9}">
      <dgm:prSet/>
      <dgm:spPr/>
      <dgm:t>
        <a:bodyPr/>
        <a:lstStyle/>
        <a:p>
          <a:endParaRPr lang="en-US"/>
        </a:p>
      </dgm:t>
    </dgm:pt>
    <dgm:pt modelId="{7F13964F-D158-4A14-878C-F11AE9BE18C3}" type="sibTrans" cxnId="{20FD3CCA-FBB4-47C0-A522-9115D2DA40F9}">
      <dgm:prSet/>
      <dgm:spPr/>
      <dgm:t>
        <a:bodyPr/>
        <a:lstStyle/>
        <a:p>
          <a:endParaRPr lang="en-US"/>
        </a:p>
      </dgm:t>
    </dgm:pt>
    <dgm:pt modelId="{04A53EBA-6C3E-495C-A669-C70309619871}">
      <dgm:prSet/>
      <dgm:spPr/>
      <dgm:t>
        <a:bodyPr/>
        <a:lstStyle/>
        <a:p>
          <a:r>
            <a:rPr lang="en-US" b="1"/>
            <a:t>Real-Time Processing:</a:t>
          </a:r>
          <a:r>
            <a:rPr lang="en-US"/>
            <a:t> Ensuring that the model could process network traffic and generate alerts in real-time was a technical challenge, particularly when integrating the system with the app.</a:t>
          </a:r>
        </a:p>
      </dgm:t>
    </dgm:pt>
    <dgm:pt modelId="{F60663ED-1E52-4108-9D1C-34A365519A40}" type="parTrans" cxnId="{B414B7BA-44A2-4AC9-AE0D-EF9A2B719D79}">
      <dgm:prSet/>
      <dgm:spPr/>
      <dgm:t>
        <a:bodyPr/>
        <a:lstStyle/>
        <a:p>
          <a:endParaRPr lang="en-US"/>
        </a:p>
      </dgm:t>
    </dgm:pt>
    <dgm:pt modelId="{30B71BC9-51A8-4838-BD70-F6B736169B8D}" type="sibTrans" cxnId="{B414B7BA-44A2-4AC9-AE0D-EF9A2B719D79}">
      <dgm:prSet/>
      <dgm:spPr/>
      <dgm:t>
        <a:bodyPr/>
        <a:lstStyle/>
        <a:p>
          <a:endParaRPr lang="en-US"/>
        </a:p>
      </dgm:t>
    </dgm:pt>
    <dgm:pt modelId="{7DD0A315-6681-4A1C-9014-7E75F21E77FB}">
      <dgm:prSet/>
      <dgm:spPr/>
      <dgm:t>
        <a:bodyPr/>
        <a:lstStyle/>
        <a:p>
          <a:r>
            <a:rPr lang="en-US" b="1"/>
            <a:t>Lessons Learned:</a:t>
          </a:r>
          <a:endParaRPr lang="en-US"/>
        </a:p>
      </dgm:t>
    </dgm:pt>
    <dgm:pt modelId="{0ECB55B9-A49B-4C5E-A36A-5750DAA93F40}" type="parTrans" cxnId="{F1228994-B464-4818-B7B4-1FB422251914}">
      <dgm:prSet/>
      <dgm:spPr/>
      <dgm:t>
        <a:bodyPr/>
        <a:lstStyle/>
        <a:p>
          <a:endParaRPr lang="en-US"/>
        </a:p>
      </dgm:t>
    </dgm:pt>
    <dgm:pt modelId="{C3EF0CDF-D4A6-4DAD-9749-E06F81C46AC2}" type="sibTrans" cxnId="{F1228994-B464-4818-B7B4-1FB422251914}">
      <dgm:prSet/>
      <dgm:spPr/>
      <dgm:t>
        <a:bodyPr/>
        <a:lstStyle/>
        <a:p>
          <a:endParaRPr lang="en-US"/>
        </a:p>
      </dgm:t>
    </dgm:pt>
    <dgm:pt modelId="{E0E426B3-9EF4-4884-BE6B-65B31D5F6B7B}">
      <dgm:prSet/>
      <dgm:spPr/>
      <dgm:t>
        <a:bodyPr/>
        <a:lstStyle/>
        <a:p>
          <a:r>
            <a:rPr lang="en-US" b="1"/>
            <a:t>Data Quality and Balance:</a:t>
          </a:r>
          <a:r>
            <a:rPr lang="en-US"/>
            <a:t> The importance of having a balanced dataset and handling imbalances to improve model accuracy.</a:t>
          </a:r>
        </a:p>
      </dgm:t>
    </dgm:pt>
    <dgm:pt modelId="{DF033DDA-CB0B-4ABA-8A6F-C3C6F7FB6B2C}" type="parTrans" cxnId="{897BE6AA-A979-44EF-B089-7948A12BB337}">
      <dgm:prSet/>
      <dgm:spPr/>
      <dgm:t>
        <a:bodyPr/>
        <a:lstStyle/>
        <a:p>
          <a:endParaRPr lang="en-US"/>
        </a:p>
      </dgm:t>
    </dgm:pt>
    <dgm:pt modelId="{0D347AAC-A243-4553-9029-63C30F1DA527}" type="sibTrans" cxnId="{897BE6AA-A979-44EF-B089-7948A12BB337}">
      <dgm:prSet/>
      <dgm:spPr/>
      <dgm:t>
        <a:bodyPr/>
        <a:lstStyle/>
        <a:p>
          <a:endParaRPr lang="en-US"/>
        </a:p>
      </dgm:t>
    </dgm:pt>
    <dgm:pt modelId="{5DB93DCC-4F91-4AB6-A05F-B5855047664E}">
      <dgm:prSet/>
      <dgm:spPr/>
      <dgm:t>
        <a:bodyPr/>
        <a:lstStyle/>
        <a:p>
          <a:r>
            <a:rPr lang="en-US" b="1"/>
            <a:t>Model Selection:</a:t>
          </a:r>
          <a:r>
            <a:rPr lang="en-US"/>
            <a:t> It's crucial to test different algorithms and find the best model suited for the problem at hand. Random Forest provided better results compared to the unsupervised Isolation Forest.</a:t>
          </a:r>
        </a:p>
      </dgm:t>
    </dgm:pt>
    <dgm:pt modelId="{3B4436CB-F7FF-4BCE-A322-2A3FC4FDD48A}" type="parTrans" cxnId="{F7C9B8BD-363B-483E-86D6-D5A6EEEED956}">
      <dgm:prSet/>
      <dgm:spPr/>
      <dgm:t>
        <a:bodyPr/>
        <a:lstStyle/>
        <a:p>
          <a:endParaRPr lang="en-US"/>
        </a:p>
      </dgm:t>
    </dgm:pt>
    <dgm:pt modelId="{162F736F-06C3-4C16-BA99-F5DC340E66AC}" type="sibTrans" cxnId="{F7C9B8BD-363B-483E-86D6-D5A6EEEED956}">
      <dgm:prSet/>
      <dgm:spPr/>
      <dgm:t>
        <a:bodyPr/>
        <a:lstStyle/>
        <a:p>
          <a:endParaRPr lang="en-US"/>
        </a:p>
      </dgm:t>
    </dgm:pt>
    <dgm:pt modelId="{F610D07C-59B6-4F42-B263-5DA7CB9DF9D5}">
      <dgm:prSet/>
      <dgm:spPr/>
      <dgm:t>
        <a:bodyPr/>
        <a:lstStyle/>
        <a:p>
          <a:r>
            <a:rPr lang="en-US" b="1"/>
            <a:t>Real-Time Integration:</a:t>
          </a:r>
          <a:r>
            <a:rPr lang="en-US"/>
            <a:t> The complexity of integrating machine learning models into live systems requires careful consideration of performance and latency.</a:t>
          </a:r>
        </a:p>
      </dgm:t>
    </dgm:pt>
    <dgm:pt modelId="{062729CE-6F77-4899-981E-F4F3BEE279CA}" type="parTrans" cxnId="{6C8626DB-2962-485A-9A70-0E27BB256EFD}">
      <dgm:prSet/>
      <dgm:spPr/>
      <dgm:t>
        <a:bodyPr/>
        <a:lstStyle/>
        <a:p>
          <a:endParaRPr lang="en-US"/>
        </a:p>
      </dgm:t>
    </dgm:pt>
    <dgm:pt modelId="{33C5A6CB-5A7F-4FD6-9EE4-C510FAB1ED17}" type="sibTrans" cxnId="{6C8626DB-2962-485A-9A70-0E27BB256EFD}">
      <dgm:prSet/>
      <dgm:spPr/>
      <dgm:t>
        <a:bodyPr/>
        <a:lstStyle/>
        <a:p>
          <a:endParaRPr lang="en-US"/>
        </a:p>
      </dgm:t>
    </dgm:pt>
    <dgm:pt modelId="{EF14632B-D704-4A8E-BD06-EC2E1C99ABF0}" type="pres">
      <dgm:prSet presAssocID="{0ABB8F23-CEED-402E-B10D-3A7986D7C7F5}" presName="diagram" presStyleCnt="0">
        <dgm:presLayoutVars>
          <dgm:dir/>
          <dgm:resizeHandles val="exact"/>
        </dgm:presLayoutVars>
      </dgm:prSet>
      <dgm:spPr/>
    </dgm:pt>
    <dgm:pt modelId="{7A73E6E2-A11C-4454-A49E-19B79A3291A4}" type="pres">
      <dgm:prSet presAssocID="{B4A08897-5350-469E-93FB-C2EA413D1FD5}" presName="node" presStyleLbl="node1" presStyleIdx="0" presStyleCnt="8">
        <dgm:presLayoutVars>
          <dgm:bulletEnabled val="1"/>
        </dgm:presLayoutVars>
      </dgm:prSet>
      <dgm:spPr/>
    </dgm:pt>
    <dgm:pt modelId="{38B31414-0627-4C00-B5D2-090DEE960BF6}" type="pres">
      <dgm:prSet presAssocID="{3209972E-6F27-450E-90C0-177322E9F66F}" presName="sibTrans" presStyleCnt="0"/>
      <dgm:spPr/>
    </dgm:pt>
    <dgm:pt modelId="{1B27FFE1-B027-4BD6-920B-5EB3FDD0E419}" type="pres">
      <dgm:prSet presAssocID="{485D8D92-73D8-4468-973E-9363F2773559}" presName="node" presStyleLbl="node1" presStyleIdx="1" presStyleCnt="8">
        <dgm:presLayoutVars>
          <dgm:bulletEnabled val="1"/>
        </dgm:presLayoutVars>
      </dgm:prSet>
      <dgm:spPr/>
    </dgm:pt>
    <dgm:pt modelId="{C5C2EC4E-E6A2-4C4A-A2D2-C5B137A24266}" type="pres">
      <dgm:prSet presAssocID="{F83BC3B3-80F4-4BC1-9263-D05D2E2BBE31}" presName="sibTrans" presStyleCnt="0"/>
      <dgm:spPr/>
    </dgm:pt>
    <dgm:pt modelId="{999A9D85-2FD9-4BD5-BC57-A58EFA2DC173}" type="pres">
      <dgm:prSet presAssocID="{51294D76-8BCC-4E65-B1CF-96FE838AE20A}" presName="node" presStyleLbl="node1" presStyleIdx="2" presStyleCnt="8">
        <dgm:presLayoutVars>
          <dgm:bulletEnabled val="1"/>
        </dgm:presLayoutVars>
      </dgm:prSet>
      <dgm:spPr/>
    </dgm:pt>
    <dgm:pt modelId="{5EA6D32A-11F0-45FC-AAC5-DA61554FC9A8}" type="pres">
      <dgm:prSet presAssocID="{7F13964F-D158-4A14-878C-F11AE9BE18C3}" presName="sibTrans" presStyleCnt="0"/>
      <dgm:spPr/>
    </dgm:pt>
    <dgm:pt modelId="{9AE04F0E-AAC3-43CF-86C2-72212B6C635A}" type="pres">
      <dgm:prSet presAssocID="{04A53EBA-6C3E-495C-A669-C70309619871}" presName="node" presStyleLbl="node1" presStyleIdx="3" presStyleCnt="8">
        <dgm:presLayoutVars>
          <dgm:bulletEnabled val="1"/>
        </dgm:presLayoutVars>
      </dgm:prSet>
      <dgm:spPr/>
    </dgm:pt>
    <dgm:pt modelId="{F8C5601E-F05A-493E-A8F0-C8EFFF9F225E}" type="pres">
      <dgm:prSet presAssocID="{30B71BC9-51A8-4838-BD70-F6B736169B8D}" presName="sibTrans" presStyleCnt="0"/>
      <dgm:spPr/>
    </dgm:pt>
    <dgm:pt modelId="{98507094-DD49-4163-BCD0-277A97AE8BE2}" type="pres">
      <dgm:prSet presAssocID="{7DD0A315-6681-4A1C-9014-7E75F21E77FB}" presName="node" presStyleLbl="node1" presStyleIdx="4" presStyleCnt="8">
        <dgm:presLayoutVars>
          <dgm:bulletEnabled val="1"/>
        </dgm:presLayoutVars>
      </dgm:prSet>
      <dgm:spPr/>
    </dgm:pt>
    <dgm:pt modelId="{6E12BFC9-F5C9-4028-B5C5-E505973297EC}" type="pres">
      <dgm:prSet presAssocID="{C3EF0CDF-D4A6-4DAD-9749-E06F81C46AC2}" presName="sibTrans" presStyleCnt="0"/>
      <dgm:spPr/>
    </dgm:pt>
    <dgm:pt modelId="{91BDCAFA-EB89-4BA1-B2DA-895749AD97FF}" type="pres">
      <dgm:prSet presAssocID="{E0E426B3-9EF4-4884-BE6B-65B31D5F6B7B}" presName="node" presStyleLbl="node1" presStyleIdx="5" presStyleCnt="8">
        <dgm:presLayoutVars>
          <dgm:bulletEnabled val="1"/>
        </dgm:presLayoutVars>
      </dgm:prSet>
      <dgm:spPr/>
    </dgm:pt>
    <dgm:pt modelId="{B8FD83CB-AA6E-4089-AE40-E17DFD71992C}" type="pres">
      <dgm:prSet presAssocID="{0D347AAC-A243-4553-9029-63C30F1DA527}" presName="sibTrans" presStyleCnt="0"/>
      <dgm:spPr/>
    </dgm:pt>
    <dgm:pt modelId="{F181CAFA-F078-4694-8CE7-301DC9D7AE55}" type="pres">
      <dgm:prSet presAssocID="{5DB93DCC-4F91-4AB6-A05F-B5855047664E}" presName="node" presStyleLbl="node1" presStyleIdx="6" presStyleCnt="8">
        <dgm:presLayoutVars>
          <dgm:bulletEnabled val="1"/>
        </dgm:presLayoutVars>
      </dgm:prSet>
      <dgm:spPr/>
    </dgm:pt>
    <dgm:pt modelId="{9AAF217D-C7DE-4B74-A7AD-263FB9B8F172}" type="pres">
      <dgm:prSet presAssocID="{162F736F-06C3-4C16-BA99-F5DC340E66AC}" presName="sibTrans" presStyleCnt="0"/>
      <dgm:spPr/>
    </dgm:pt>
    <dgm:pt modelId="{4006835A-CA1B-4022-B538-93AB53131ACE}" type="pres">
      <dgm:prSet presAssocID="{F610D07C-59B6-4F42-B263-5DA7CB9DF9D5}" presName="node" presStyleLbl="node1" presStyleIdx="7" presStyleCnt="8">
        <dgm:presLayoutVars>
          <dgm:bulletEnabled val="1"/>
        </dgm:presLayoutVars>
      </dgm:prSet>
      <dgm:spPr/>
    </dgm:pt>
  </dgm:ptLst>
  <dgm:cxnLst>
    <dgm:cxn modelId="{9E9D350E-9204-4C93-8D8B-60325F986E18}" type="presOf" srcId="{51294D76-8BCC-4E65-B1CF-96FE838AE20A}" destId="{999A9D85-2FD9-4BD5-BC57-A58EFA2DC173}" srcOrd="0" destOrd="0" presId="urn:microsoft.com/office/officeart/2005/8/layout/default"/>
    <dgm:cxn modelId="{4D14D816-C525-4000-9EEA-86819D1436DB}" type="presOf" srcId="{0ABB8F23-CEED-402E-B10D-3A7986D7C7F5}" destId="{EF14632B-D704-4A8E-BD06-EC2E1C99ABF0}" srcOrd="0" destOrd="0" presId="urn:microsoft.com/office/officeart/2005/8/layout/default"/>
    <dgm:cxn modelId="{48998A3D-AD91-4DE4-A865-F76FCA11A71C}" srcId="{0ABB8F23-CEED-402E-B10D-3A7986D7C7F5}" destId="{485D8D92-73D8-4468-973E-9363F2773559}" srcOrd="1" destOrd="0" parTransId="{A6BB00D9-98D0-4371-BD0B-EA9115DFF141}" sibTransId="{F83BC3B3-80F4-4BC1-9263-D05D2E2BBE31}"/>
    <dgm:cxn modelId="{1EC4EC6A-02F6-4059-88E2-D76EA70E5A2E}" type="presOf" srcId="{B4A08897-5350-469E-93FB-C2EA413D1FD5}" destId="{7A73E6E2-A11C-4454-A49E-19B79A3291A4}" srcOrd="0" destOrd="0" presId="urn:microsoft.com/office/officeart/2005/8/layout/default"/>
    <dgm:cxn modelId="{6C725B6B-B15A-422B-883F-3D3BAAB62728}" type="presOf" srcId="{7DD0A315-6681-4A1C-9014-7E75F21E77FB}" destId="{98507094-DD49-4163-BCD0-277A97AE8BE2}" srcOrd="0" destOrd="0" presId="urn:microsoft.com/office/officeart/2005/8/layout/default"/>
    <dgm:cxn modelId="{C755414B-5774-4C47-8D62-20CE993FDA6C}" type="presOf" srcId="{E0E426B3-9EF4-4884-BE6B-65B31D5F6B7B}" destId="{91BDCAFA-EB89-4BA1-B2DA-895749AD97FF}" srcOrd="0" destOrd="0" presId="urn:microsoft.com/office/officeart/2005/8/layout/default"/>
    <dgm:cxn modelId="{2A74926D-AC6D-40CD-9BD4-57CBB0740E39}" type="presOf" srcId="{5DB93DCC-4F91-4AB6-A05F-B5855047664E}" destId="{F181CAFA-F078-4694-8CE7-301DC9D7AE55}" srcOrd="0" destOrd="0" presId="urn:microsoft.com/office/officeart/2005/8/layout/default"/>
    <dgm:cxn modelId="{8F58737C-D670-46C1-81AF-4D722A3A2EE1}" srcId="{0ABB8F23-CEED-402E-B10D-3A7986D7C7F5}" destId="{B4A08897-5350-469E-93FB-C2EA413D1FD5}" srcOrd="0" destOrd="0" parTransId="{ABBDFD40-B1CE-4E3E-A187-038DD8424D32}" sibTransId="{3209972E-6F27-450E-90C0-177322E9F66F}"/>
    <dgm:cxn modelId="{5F378483-D628-47BA-AED2-371EE06FB31E}" type="presOf" srcId="{04A53EBA-6C3E-495C-A669-C70309619871}" destId="{9AE04F0E-AAC3-43CF-86C2-72212B6C635A}" srcOrd="0" destOrd="0" presId="urn:microsoft.com/office/officeart/2005/8/layout/default"/>
    <dgm:cxn modelId="{F1228994-B464-4818-B7B4-1FB422251914}" srcId="{0ABB8F23-CEED-402E-B10D-3A7986D7C7F5}" destId="{7DD0A315-6681-4A1C-9014-7E75F21E77FB}" srcOrd="4" destOrd="0" parTransId="{0ECB55B9-A49B-4C5E-A36A-5750DAA93F40}" sibTransId="{C3EF0CDF-D4A6-4DAD-9749-E06F81C46AC2}"/>
    <dgm:cxn modelId="{897BE6AA-A979-44EF-B089-7948A12BB337}" srcId="{0ABB8F23-CEED-402E-B10D-3A7986D7C7F5}" destId="{E0E426B3-9EF4-4884-BE6B-65B31D5F6B7B}" srcOrd="5" destOrd="0" parTransId="{DF033DDA-CB0B-4ABA-8A6F-C3C6F7FB6B2C}" sibTransId="{0D347AAC-A243-4553-9029-63C30F1DA527}"/>
    <dgm:cxn modelId="{B414B7BA-44A2-4AC9-AE0D-EF9A2B719D79}" srcId="{0ABB8F23-CEED-402E-B10D-3A7986D7C7F5}" destId="{04A53EBA-6C3E-495C-A669-C70309619871}" srcOrd="3" destOrd="0" parTransId="{F60663ED-1E52-4108-9D1C-34A365519A40}" sibTransId="{30B71BC9-51A8-4838-BD70-F6B736169B8D}"/>
    <dgm:cxn modelId="{F7C9B8BD-363B-483E-86D6-D5A6EEEED956}" srcId="{0ABB8F23-CEED-402E-B10D-3A7986D7C7F5}" destId="{5DB93DCC-4F91-4AB6-A05F-B5855047664E}" srcOrd="6" destOrd="0" parTransId="{3B4436CB-F7FF-4BCE-A322-2A3FC4FDD48A}" sibTransId="{162F736F-06C3-4C16-BA99-F5DC340E66AC}"/>
    <dgm:cxn modelId="{EC5795C9-EDF8-43BF-9460-AE2713AC2D5F}" type="presOf" srcId="{F610D07C-59B6-4F42-B263-5DA7CB9DF9D5}" destId="{4006835A-CA1B-4022-B538-93AB53131ACE}" srcOrd="0" destOrd="0" presId="urn:microsoft.com/office/officeart/2005/8/layout/default"/>
    <dgm:cxn modelId="{20FD3CCA-FBB4-47C0-A522-9115D2DA40F9}" srcId="{0ABB8F23-CEED-402E-B10D-3A7986D7C7F5}" destId="{51294D76-8BCC-4E65-B1CF-96FE838AE20A}" srcOrd="2" destOrd="0" parTransId="{6B266914-E13D-4246-939A-5F77819D60C1}" sibTransId="{7F13964F-D158-4A14-878C-F11AE9BE18C3}"/>
    <dgm:cxn modelId="{05DB4ADA-FEEC-42B6-B7ED-CF4F39459759}" type="presOf" srcId="{485D8D92-73D8-4468-973E-9363F2773559}" destId="{1B27FFE1-B027-4BD6-920B-5EB3FDD0E419}" srcOrd="0" destOrd="0" presId="urn:microsoft.com/office/officeart/2005/8/layout/default"/>
    <dgm:cxn modelId="{6C8626DB-2962-485A-9A70-0E27BB256EFD}" srcId="{0ABB8F23-CEED-402E-B10D-3A7986D7C7F5}" destId="{F610D07C-59B6-4F42-B263-5DA7CB9DF9D5}" srcOrd="7" destOrd="0" parTransId="{062729CE-6F77-4899-981E-F4F3BEE279CA}" sibTransId="{33C5A6CB-5A7F-4FD6-9EE4-C510FAB1ED17}"/>
    <dgm:cxn modelId="{2A2C7C84-9080-464B-BE5A-392F32796D54}" type="presParOf" srcId="{EF14632B-D704-4A8E-BD06-EC2E1C99ABF0}" destId="{7A73E6E2-A11C-4454-A49E-19B79A3291A4}" srcOrd="0" destOrd="0" presId="urn:microsoft.com/office/officeart/2005/8/layout/default"/>
    <dgm:cxn modelId="{65002B83-0BA6-480A-AF7B-8A6BD6ED00D0}" type="presParOf" srcId="{EF14632B-D704-4A8E-BD06-EC2E1C99ABF0}" destId="{38B31414-0627-4C00-B5D2-090DEE960BF6}" srcOrd="1" destOrd="0" presId="urn:microsoft.com/office/officeart/2005/8/layout/default"/>
    <dgm:cxn modelId="{16170EBC-C060-4E90-A7A1-509CDCB3A0D7}" type="presParOf" srcId="{EF14632B-D704-4A8E-BD06-EC2E1C99ABF0}" destId="{1B27FFE1-B027-4BD6-920B-5EB3FDD0E419}" srcOrd="2" destOrd="0" presId="urn:microsoft.com/office/officeart/2005/8/layout/default"/>
    <dgm:cxn modelId="{433F1D0F-4467-4246-85AE-0E3C31151B0A}" type="presParOf" srcId="{EF14632B-D704-4A8E-BD06-EC2E1C99ABF0}" destId="{C5C2EC4E-E6A2-4C4A-A2D2-C5B137A24266}" srcOrd="3" destOrd="0" presId="urn:microsoft.com/office/officeart/2005/8/layout/default"/>
    <dgm:cxn modelId="{6A987067-E6C2-4601-8C37-017804F4F598}" type="presParOf" srcId="{EF14632B-D704-4A8E-BD06-EC2E1C99ABF0}" destId="{999A9D85-2FD9-4BD5-BC57-A58EFA2DC173}" srcOrd="4" destOrd="0" presId="urn:microsoft.com/office/officeart/2005/8/layout/default"/>
    <dgm:cxn modelId="{FC2D29EA-80D7-4AF5-B0C1-CBA72D5B18A7}" type="presParOf" srcId="{EF14632B-D704-4A8E-BD06-EC2E1C99ABF0}" destId="{5EA6D32A-11F0-45FC-AAC5-DA61554FC9A8}" srcOrd="5" destOrd="0" presId="urn:microsoft.com/office/officeart/2005/8/layout/default"/>
    <dgm:cxn modelId="{FED1AD03-95FA-4F68-A00A-9B6B1D24D5F5}" type="presParOf" srcId="{EF14632B-D704-4A8E-BD06-EC2E1C99ABF0}" destId="{9AE04F0E-AAC3-43CF-86C2-72212B6C635A}" srcOrd="6" destOrd="0" presId="urn:microsoft.com/office/officeart/2005/8/layout/default"/>
    <dgm:cxn modelId="{29BAE2BF-F412-4AA5-9D18-5F13D99315E0}" type="presParOf" srcId="{EF14632B-D704-4A8E-BD06-EC2E1C99ABF0}" destId="{F8C5601E-F05A-493E-A8F0-C8EFFF9F225E}" srcOrd="7" destOrd="0" presId="urn:microsoft.com/office/officeart/2005/8/layout/default"/>
    <dgm:cxn modelId="{FF895E84-6356-4AF0-A9D8-F57B674297B8}" type="presParOf" srcId="{EF14632B-D704-4A8E-BD06-EC2E1C99ABF0}" destId="{98507094-DD49-4163-BCD0-277A97AE8BE2}" srcOrd="8" destOrd="0" presId="urn:microsoft.com/office/officeart/2005/8/layout/default"/>
    <dgm:cxn modelId="{CBF885B7-0BB3-45CE-A84A-465FDF1D10E8}" type="presParOf" srcId="{EF14632B-D704-4A8E-BD06-EC2E1C99ABF0}" destId="{6E12BFC9-F5C9-4028-B5C5-E505973297EC}" srcOrd="9" destOrd="0" presId="urn:microsoft.com/office/officeart/2005/8/layout/default"/>
    <dgm:cxn modelId="{DA7B8B39-BFB7-43E6-8510-25F0B32B8AB5}" type="presParOf" srcId="{EF14632B-D704-4A8E-BD06-EC2E1C99ABF0}" destId="{91BDCAFA-EB89-4BA1-B2DA-895749AD97FF}" srcOrd="10" destOrd="0" presId="urn:microsoft.com/office/officeart/2005/8/layout/default"/>
    <dgm:cxn modelId="{C098ECCC-86A4-4313-98A3-E255C7F03662}" type="presParOf" srcId="{EF14632B-D704-4A8E-BD06-EC2E1C99ABF0}" destId="{B8FD83CB-AA6E-4089-AE40-E17DFD71992C}" srcOrd="11" destOrd="0" presId="urn:microsoft.com/office/officeart/2005/8/layout/default"/>
    <dgm:cxn modelId="{9D3E8AD1-81FE-4F1E-B3AD-639845FA927A}" type="presParOf" srcId="{EF14632B-D704-4A8E-BD06-EC2E1C99ABF0}" destId="{F181CAFA-F078-4694-8CE7-301DC9D7AE55}" srcOrd="12" destOrd="0" presId="urn:microsoft.com/office/officeart/2005/8/layout/default"/>
    <dgm:cxn modelId="{22ABF305-9C4B-4B82-85A2-F466D0347D38}" type="presParOf" srcId="{EF14632B-D704-4A8E-BD06-EC2E1C99ABF0}" destId="{9AAF217D-C7DE-4B74-A7AD-263FB9B8F172}" srcOrd="13" destOrd="0" presId="urn:microsoft.com/office/officeart/2005/8/layout/default"/>
    <dgm:cxn modelId="{D98A51D4-94C2-4FD1-9434-42EFA1F84E30}" type="presParOf" srcId="{EF14632B-D704-4A8E-BD06-EC2E1C99ABF0}" destId="{4006835A-CA1B-4022-B538-93AB53131ACE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FDA08-4266-412E-AB40-6BC774B7EF64}">
      <dsp:nvSpPr>
        <dsp:cNvPr id="0" name=""/>
        <dsp:cNvSpPr/>
      </dsp:nvSpPr>
      <dsp:spPr>
        <a:xfrm>
          <a:off x="2279007" y="878575"/>
          <a:ext cx="4934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349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2653" y="921675"/>
        <a:ext cx="26204" cy="5240"/>
      </dsp:txXfrm>
    </dsp:sp>
    <dsp:sp modelId="{945FEF60-65A5-4E6C-B4EB-48BE4B8BE7DB}">
      <dsp:nvSpPr>
        <dsp:cNvPr id="0" name=""/>
        <dsp:cNvSpPr/>
      </dsp:nvSpPr>
      <dsp:spPr>
        <a:xfrm>
          <a:off x="2127" y="240691"/>
          <a:ext cx="2278680" cy="1367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657" tIns="117204" rIns="111657" bIns="11720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1. Task and Progress Tracking:</a:t>
          </a:r>
          <a:endParaRPr lang="en-US" sz="1400" kern="1200"/>
        </a:p>
      </dsp:txBody>
      <dsp:txXfrm>
        <a:off x="2127" y="240691"/>
        <a:ext cx="2278680" cy="1367208"/>
      </dsp:txXfrm>
    </dsp:sp>
    <dsp:sp modelId="{5A50517D-7F5F-4955-A6A8-8BD88E28A53B}">
      <dsp:nvSpPr>
        <dsp:cNvPr id="0" name=""/>
        <dsp:cNvSpPr/>
      </dsp:nvSpPr>
      <dsp:spPr>
        <a:xfrm>
          <a:off x="5081784" y="878575"/>
          <a:ext cx="4934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349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5430" y="921675"/>
        <a:ext cx="26204" cy="5240"/>
      </dsp:txXfrm>
    </dsp:sp>
    <dsp:sp modelId="{A1CDDE2E-59F1-4790-8955-0A75D0BD574A}">
      <dsp:nvSpPr>
        <dsp:cNvPr id="0" name=""/>
        <dsp:cNvSpPr/>
      </dsp:nvSpPr>
      <dsp:spPr>
        <a:xfrm>
          <a:off x="2804904" y="240691"/>
          <a:ext cx="2278680" cy="1367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657" tIns="117204" rIns="111657" bIns="11720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Azure DevOps Boards helped track all tasks and monitor progress in real-time, ensuring visibility into each phase of the project.</a:t>
          </a:r>
        </a:p>
      </dsp:txBody>
      <dsp:txXfrm>
        <a:off x="2804904" y="240691"/>
        <a:ext cx="2278680" cy="1367208"/>
      </dsp:txXfrm>
    </dsp:sp>
    <dsp:sp modelId="{1F36EB06-D84A-4E6F-8160-1113E6AE3F97}">
      <dsp:nvSpPr>
        <dsp:cNvPr id="0" name=""/>
        <dsp:cNvSpPr/>
      </dsp:nvSpPr>
      <dsp:spPr>
        <a:xfrm>
          <a:off x="7884560" y="878575"/>
          <a:ext cx="4934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349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18206" y="921675"/>
        <a:ext cx="26204" cy="5240"/>
      </dsp:txXfrm>
    </dsp:sp>
    <dsp:sp modelId="{E03957F6-5A36-47BE-A5F3-A68D1F0AFE58}">
      <dsp:nvSpPr>
        <dsp:cNvPr id="0" name=""/>
        <dsp:cNvSpPr/>
      </dsp:nvSpPr>
      <dsp:spPr>
        <a:xfrm>
          <a:off x="5607680" y="240691"/>
          <a:ext cx="2278680" cy="1367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657" tIns="117204" rIns="111657" bIns="11720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2. Sprint Planning and Retrospectives:</a:t>
          </a:r>
          <a:endParaRPr lang="en-US" sz="1400" kern="1200"/>
        </a:p>
      </dsp:txBody>
      <dsp:txXfrm>
        <a:off x="5607680" y="240691"/>
        <a:ext cx="2278680" cy="1367208"/>
      </dsp:txXfrm>
    </dsp:sp>
    <dsp:sp modelId="{B6BD7D85-7D8C-4F3B-94E2-4A251D687526}">
      <dsp:nvSpPr>
        <dsp:cNvPr id="0" name=""/>
        <dsp:cNvSpPr/>
      </dsp:nvSpPr>
      <dsp:spPr>
        <a:xfrm>
          <a:off x="1141467" y="1606099"/>
          <a:ext cx="8408330" cy="493496"/>
        </a:xfrm>
        <a:custGeom>
          <a:avLst/>
          <a:gdLst/>
          <a:ahLst/>
          <a:cxnLst/>
          <a:rect l="0" t="0" r="0" b="0"/>
          <a:pathLst>
            <a:path>
              <a:moveTo>
                <a:pt x="8408330" y="0"/>
              </a:moveTo>
              <a:lnTo>
                <a:pt x="8408330" y="263848"/>
              </a:lnTo>
              <a:lnTo>
                <a:pt x="0" y="263848"/>
              </a:lnTo>
              <a:lnTo>
                <a:pt x="0" y="49349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35016" y="1850227"/>
        <a:ext cx="421232" cy="5240"/>
      </dsp:txXfrm>
    </dsp:sp>
    <dsp:sp modelId="{1094A001-58B2-4476-9361-FD1D4F47F599}">
      <dsp:nvSpPr>
        <dsp:cNvPr id="0" name=""/>
        <dsp:cNvSpPr/>
      </dsp:nvSpPr>
      <dsp:spPr>
        <a:xfrm>
          <a:off x="8410457" y="240691"/>
          <a:ext cx="2278680" cy="1367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657" tIns="117204" rIns="111657" bIns="11720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Sprint Planning:</a:t>
          </a:r>
          <a:r>
            <a:rPr lang="en-US" sz="1400" kern="1200"/>
            <a:t> Defined clear goals for each sprint, prioritized tasks, and allocated resources effectively.</a:t>
          </a:r>
        </a:p>
      </dsp:txBody>
      <dsp:txXfrm>
        <a:off x="8410457" y="240691"/>
        <a:ext cx="2278680" cy="1367208"/>
      </dsp:txXfrm>
    </dsp:sp>
    <dsp:sp modelId="{182268A3-DC75-4CD4-A046-AE41BB5904D5}">
      <dsp:nvSpPr>
        <dsp:cNvPr id="0" name=""/>
        <dsp:cNvSpPr/>
      </dsp:nvSpPr>
      <dsp:spPr>
        <a:xfrm>
          <a:off x="2279007" y="2769880"/>
          <a:ext cx="4934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349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2653" y="2812979"/>
        <a:ext cx="26204" cy="5240"/>
      </dsp:txXfrm>
    </dsp:sp>
    <dsp:sp modelId="{8D640FF6-ABD1-40AF-846A-C2F1F6D808D0}">
      <dsp:nvSpPr>
        <dsp:cNvPr id="0" name=""/>
        <dsp:cNvSpPr/>
      </dsp:nvSpPr>
      <dsp:spPr>
        <a:xfrm>
          <a:off x="2127" y="2131996"/>
          <a:ext cx="2278680" cy="1367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657" tIns="117204" rIns="111657" bIns="11720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Retrospectives:</a:t>
          </a:r>
          <a:r>
            <a:rPr lang="en-US" sz="1400" kern="1200"/>
            <a:t> Reviewed each sprint to identify improvements and optimize future processes.</a:t>
          </a:r>
        </a:p>
      </dsp:txBody>
      <dsp:txXfrm>
        <a:off x="2127" y="2131996"/>
        <a:ext cx="2278680" cy="1367208"/>
      </dsp:txXfrm>
    </dsp:sp>
    <dsp:sp modelId="{6317DCA1-6A2F-44B9-A475-934B8C2CA169}">
      <dsp:nvSpPr>
        <dsp:cNvPr id="0" name=""/>
        <dsp:cNvSpPr/>
      </dsp:nvSpPr>
      <dsp:spPr>
        <a:xfrm>
          <a:off x="5081784" y="2769880"/>
          <a:ext cx="4934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349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5430" y="2812979"/>
        <a:ext cx="26204" cy="5240"/>
      </dsp:txXfrm>
    </dsp:sp>
    <dsp:sp modelId="{44372D88-BA68-4EE4-9935-B841940AFD0C}">
      <dsp:nvSpPr>
        <dsp:cNvPr id="0" name=""/>
        <dsp:cNvSpPr/>
      </dsp:nvSpPr>
      <dsp:spPr>
        <a:xfrm>
          <a:off x="2804904" y="2131996"/>
          <a:ext cx="2278680" cy="1367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657" tIns="117204" rIns="111657" bIns="11720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3. Workflow Organization and Collaboration:</a:t>
          </a:r>
          <a:endParaRPr lang="en-US" sz="1400" kern="1200"/>
        </a:p>
      </dsp:txBody>
      <dsp:txXfrm>
        <a:off x="2804904" y="2131996"/>
        <a:ext cx="2278680" cy="1367208"/>
      </dsp:txXfrm>
    </dsp:sp>
    <dsp:sp modelId="{A7C5199C-8E2C-4236-8FC0-9EA095593242}">
      <dsp:nvSpPr>
        <dsp:cNvPr id="0" name=""/>
        <dsp:cNvSpPr/>
      </dsp:nvSpPr>
      <dsp:spPr>
        <a:xfrm>
          <a:off x="5607680" y="2131996"/>
          <a:ext cx="2278680" cy="1367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657" tIns="117204" rIns="111657" bIns="11720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Enabled seamless workflow organization and collaboration between developers, testers, and stakeholders, ensuring efficient task management.</a:t>
          </a:r>
        </a:p>
      </dsp:txBody>
      <dsp:txXfrm>
        <a:off x="5607680" y="2131996"/>
        <a:ext cx="2278680" cy="13672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3E6E2-A11C-4454-A49E-19B79A3291A4}">
      <dsp:nvSpPr>
        <dsp:cNvPr id="0" name=""/>
        <dsp:cNvSpPr/>
      </dsp:nvSpPr>
      <dsp:spPr>
        <a:xfrm>
          <a:off x="3132" y="254773"/>
          <a:ext cx="2484883" cy="1490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Challenges:</a:t>
          </a:r>
          <a:endParaRPr lang="en-US" sz="1400" kern="1200"/>
        </a:p>
      </dsp:txBody>
      <dsp:txXfrm>
        <a:off x="3132" y="254773"/>
        <a:ext cx="2484883" cy="1490930"/>
      </dsp:txXfrm>
    </dsp:sp>
    <dsp:sp modelId="{1B27FFE1-B027-4BD6-920B-5EB3FDD0E419}">
      <dsp:nvSpPr>
        <dsp:cNvPr id="0" name=""/>
        <dsp:cNvSpPr/>
      </dsp:nvSpPr>
      <dsp:spPr>
        <a:xfrm>
          <a:off x="2736504" y="254773"/>
          <a:ext cx="2484883" cy="1490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Imbalanced Dataset:</a:t>
          </a:r>
          <a:r>
            <a:rPr lang="en-US" sz="1400" kern="1200"/>
            <a:t> The dataset contained many more normal connections than attacks, which required techniques like SMOTE to balance the data.</a:t>
          </a:r>
        </a:p>
      </dsp:txBody>
      <dsp:txXfrm>
        <a:off x="2736504" y="254773"/>
        <a:ext cx="2484883" cy="1490930"/>
      </dsp:txXfrm>
    </dsp:sp>
    <dsp:sp modelId="{999A9D85-2FD9-4BD5-BC57-A58EFA2DC173}">
      <dsp:nvSpPr>
        <dsp:cNvPr id="0" name=""/>
        <dsp:cNvSpPr/>
      </dsp:nvSpPr>
      <dsp:spPr>
        <a:xfrm>
          <a:off x="5469876" y="254773"/>
          <a:ext cx="2484883" cy="1490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Model Performance:</a:t>
          </a:r>
          <a:r>
            <a:rPr lang="en-US" sz="1400" kern="1200"/>
            <a:t> The initial Isolation Forest model performed poorly (38% accuracy) and couldn’t detect attacks effectively, which led to a switch to the Random Forest model.</a:t>
          </a:r>
        </a:p>
      </dsp:txBody>
      <dsp:txXfrm>
        <a:off x="5469876" y="254773"/>
        <a:ext cx="2484883" cy="1490930"/>
      </dsp:txXfrm>
    </dsp:sp>
    <dsp:sp modelId="{9AE04F0E-AAC3-43CF-86C2-72212B6C635A}">
      <dsp:nvSpPr>
        <dsp:cNvPr id="0" name=""/>
        <dsp:cNvSpPr/>
      </dsp:nvSpPr>
      <dsp:spPr>
        <a:xfrm>
          <a:off x="8203248" y="254773"/>
          <a:ext cx="2484883" cy="1490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Real-Time Processing:</a:t>
          </a:r>
          <a:r>
            <a:rPr lang="en-US" sz="1400" kern="1200"/>
            <a:t> Ensuring that the model could process network traffic and generate alerts in real-time was a technical challenge, particularly when integrating the system with the app.</a:t>
          </a:r>
        </a:p>
      </dsp:txBody>
      <dsp:txXfrm>
        <a:off x="8203248" y="254773"/>
        <a:ext cx="2484883" cy="1490930"/>
      </dsp:txXfrm>
    </dsp:sp>
    <dsp:sp modelId="{98507094-DD49-4163-BCD0-277A97AE8BE2}">
      <dsp:nvSpPr>
        <dsp:cNvPr id="0" name=""/>
        <dsp:cNvSpPr/>
      </dsp:nvSpPr>
      <dsp:spPr>
        <a:xfrm>
          <a:off x="3132" y="1994192"/>
          <a:ext cx="2484883" cy="1490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Lessons Learned:</a:t>
          </a:r>
          <a:endParaRPr lang="en-US" sz="1400" kern="1200"/>
        </a:p>
      </dsp:txBody>
      <dsp:txXfrm>
        <a:off x="3132" y="1994192"/>
        <a:ext cx="2484883" cy="1490930"/>
      </dsp:txXfrm>
    </dsp:sp>
    <dsp:sp modelId="{91BDCAFA-EB89-4BA1-B2DA-895749AD97FF}">
      <dsp:nvSpPr>
        <dsp:cNvPr id="0" name=""/>
        <dsp:cNvSpPr/>
      </dsp:nvSpPr>
      <dsp:spPr>
        <a:xfrm>
          <a:off x="2736504" y="1994192"/>
          <a:ext cx="2484883" cy="1490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Data Quality and Balance:</a:t>
          </a:r>
          <a:r>
            <a:rPr lang="en-US" sz="1400" kern="1200"/>
            <a:t> The importance of having a balanced dataset and handling imbalances to improve model accuracy.</a:t>
          </a:r>
        </a:p>
      </dsp:txBody>
      <dsp:txXfrm>
        <a:off x="2736504" y="1994192"/>
        <a:ext cx="2484883" cy="1490930"/>
      </dsp:txXfrm>
    </dsp:sp>
    <dsp:sp modelId="{F181CAFA-F078-4694-8CE7-301DC9D7AE55}">
      <dsp:nvSpPr>
        <dsp:cNvPr id="0" name=""/>
        <dsp:cNvSpPr/>
      </dsp:nvSpPr>
      <dsp:spPr>
        <a:xfrm>
          <a:off x="5469876" y="1994192"/>
          <a:ext cx="2484883" cy="1490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Model Selection:</a:t>
          </a:r>
          <a:r>
            <a:rPr lang="en-US" sz="1400" kern="1200"/>
            <a:t> It's crucial to test different algorithms and find the best model suited for the problem at hand. Random Forest provided better results compared to the unsupervised Isolation Forest.</a:t>
          </a:r>
        </a:p>
      </dsp:txBody>
      <dsp:txXfrm>
        <a:off x="5469876" y="1994192"/>
        <a:ext cx="2484883" cy="1490930"/>
      </dsp:txXfrm>
    </dsp:sp>
    <dsp:sp modelId="{4006835A-CA1B-4022-B538-93AB53131ACE}">
      <dsp:nvSpPr>
        <dsp:cNvPr id="0" name=""/>
        <dsp:cNvSpPr/>
      </dsp:nvSpPr>
      <dsp:spPr>
        <a:xfrm>
          <a:off x="8203248" y="1994192"/>
          <a:ext cx="2484883" cy="14909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Real-Time Integration:</a:t>
          </a:r>
          <a:r>
            <a:rPr lang="en-US" sz="1400" kern="1200"/>
            <a:t> The complexity of integrating machine learning models into live systems requires careful consideration of performance and latency.</a:t>
          </a:r>
        </a:p>
      </dsp:txBody>
      <dsp:txXfrm>
        <a:off x="8203248" y="1994192"/>
        <a:ext cx="2484883" cy="1490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7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2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8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08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5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9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2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72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43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33F98-E766-58FD-1166-33B6B223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914400"/>
            <a:ext cx="6236208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Security And  Privacy Protection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5" name="Picture 4" descr="Transparent padlock">
            <a:extLst>
              <a:ext uri="{FF2B5EF4-FFF2-40B4-BE49-F238E27FC236}">
                <a16:creationId xmlns:a16="http://schemas.microsoft.com/office/drawing/2014/main" id="{B7022F24-2ED2-57D7-8204-AF0A83DE8D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04" r="40657" b="2"/>
          <a:stretch/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4FDE0-4018-CDD6-B222-A0DD12827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2221992"/>
            <a:ext cx="6236208" cy="3941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Group 1: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631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AC87-C8D1-EAFA-4130-019402577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Integration with the Prototype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2DB0053-ADDE-1481-B33C-5552D3AF96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80" y="1308099"/>
            <a:ext cx="11396240" cy="473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240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DC43-49EB-9E59-0D34-6BD493284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Live Demonstration of the Working Prototype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148" name="Picture 4" descr="Demo GIFs | Tenor">
            <a:extLst>
              <a:ext uri="{FF2B5EF4-FFF2-40B4-BE49-F238E27FC236}">
                <a16:creationId xmlns:a16="http://schemas.microsoft.com/office/drawing/2014/main" id="{368D6FCA-CA28-F9AE-C8AC-A86710BA9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0984" y="2040069"/>
            <a:ext cx="3228484" cy="3903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11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E25E-FBCB-9780-E8C9-6B17F857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Challenges and Lessons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95D9B8-638F-DAE0-774A-0703B22F11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450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9E67B-349B-F1A2-8761-158DBADE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chemeClr val="bg1"/>
                </a:solidFill>
              </a:rPr>
              <a:t>Suggested Future Enhancements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50AB8-7D9B-48E9-9E39-9D24A3BE5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622249"/>
            <a:ext cx="6844892" cy="56397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700" b="1" dirty="0">
                <a:solidFill>
                  <a:schemeClr val="bg1"/>
                </a:solidFill>
              </a:rPr>
              <a:t>1. Expand Dataset and Features:</a:t>
            </a:r>
            <a:endParaRPr lang="en-US" sz="17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Include more attack types and increase the diversity of data to improve model robustness.</a:t>
            </a:r>
          </a:p>
          <a:p>
            <a:pPr>
              <a:lnSpc>
                <a:spcPct val="100000"/>
              </a:lnSpc>
              <a:buNone/>
            </a:pPr>
            <a:r>
              <a:rPr lang="en-US" sz="1700" b="1" dirty="0">
                <a:solidFill>
                  <a:schemeClr val="bg1"/>
                </a:solidFill>
              </a:rPr>
              <a:t>2. Implement Deep Learning Models:</a:t>
            </a:r>
            <a:endParaRPr lang="en-US" sz="17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Explore deep learning techniques (e.g., Neural Networks) for potentially better performance in detecting complex attack patterns.</a:t>
            </a:r>
          </a:p>
          <a:p>
            <a:pPr>
              <a:lnSpc>
                <a:spcPct val="100000"/>
              </a:lnSpc>
              <a:buNone/>
            </a:pPr>
            <a:r>
              <a:rPr lang="en-US" sz="1700" b="1" dirty="0">
                <a:solidFill>
                  <a:schemeClr val="bg1"/>
                </a:solidFill>
              </a:rPr>
              <a:t>3. Integration with More Security Tools:</a:t>
            </a:r>
            <a:endParaRPr lang="en-US" sz="17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Extend the breach detection system to integrate with firewalls, intrusion detection systems (IDS), and other security tools for more comprehensive protection.</a:t>
            </a:r>
          </a:p>
          <a:p>
            <a:pPr>
              <a:lnSpc>
                <a:spcPct val="100000"/>
              </a:lnSpc>
              <a:buNone/>
            </a:pPr>
            <a:r>
              <a:rPr lang="en-US" sz="1700" b="1" dirty="0">
                <a:solidFill>
                  <a:schemeClr val="bg1"/>
                </a:solidFill>
              </a:rPr>
              <a:t>4. Real-Time Model Updates:</a:t>
            </a:r>
            <a:endParaRPr lang="en-US" sz="17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Implement continuous learning where the model updates itself periodically as new attack patterns are detected to adapt to emerging threats.</a:t>
            </a:r>
          </a:p>
          <a:p>
            <a:pPr>
              <a:lnSpc>
                <a:spcPct val="100000"/>
              </a:lnSpc>
              <a:buNone/>
            </a:pPr>
            <a:r>
              <a:rPr lang="en-US" sz="1700" b="1" dirty="0">
                <a:solidFill>
                  <a:schemeClr val="bg1"/>
                </a:solidFill>
              </a:rPr>
              <a:t>5. User Interface Enhancements:</a:t>
            </a:r>
            <a:endParaRPr lang="en-US" sz="17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Improve the user interface for better visualization of alerts, network activity, and security trends, making it more user-friendly.</a:t>
            </a:r>
          </a:p>
          <a:p>
            <a:pPr>
              <a:lnSpc>
                <a:spcPct val="100000"/>
              </a:lnSpc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32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hank You GIFs - The Best GIF Collections Are On GIFSEC">
            <a:extLst>
              <a:ext uri="{FF2B5EF4-FFF2-40B4-BE49-F238E27FC236}">
                <a16:creationId xmlns:a16="http://schemas.microsoft.com/office/drawing/2014/main" id="{160F64D5-574D-4B82-D04E-53CAD4492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091" y="1528973"/>
            <a:ext cx="47625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36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2173DE-8A59-D30A-5543-581E6AC22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1340443"/>
            <a:ext cx="7392924" cy="3986393"/>
          </a:xfrm>
        </p:spPr>
        <p:txBody>
          <a:bodyPr anchor="t">
            <a:normAutofit/>
          </a:bodyPr>
          <a:lstStyle/>
          <a:p>
            <a:r>
              <a:rPr lang="en-US" sz="2000" dirty="0"/>
              <a:t>We are creating a set of easy-to-use tools that help protect user privacy and data for both individuals and organizations. These tools will monitor for any security threats in real-time, help businesses stay compliant with privacy laws, and make it simple for everyone to manage their privacy settings across different platforms.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86797E-6957-E287-786E-EAEC41352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723900"/>
            <a:ext cx="3380437" cy="850392"/>
          </a:xfrm>
        </p:spPr>
        <p:txBody>
          <a:bodyPr anchor="b">
            <a:normAutofit/>
          </a:bodyPr>
          <a:lstStyle/>
          <a:p>
            <a:r>
              <a:rPr lang="en-US" sz="1600" b="1" dirty="0"/>
              <a:t>Objective</a:t>
            </a:r>
            <a:endParaRPr lang="en-US" sz="1600" dirty="0"/>
          </a:p>
          <a:p>
            <a:endParaRPr lang="en-US" sz="1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1A0FA31F-A8BF-0815-92A6-96F6D2028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425" y="0"/>
            <a:ext cx="4219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7333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2C9490-D7E0-DE93-8CAB-8D399BA82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4D18AF-1AB9-245D-61DE-AA6245655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F075855-4C4E-8522-FB11-E02CA604E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C1B96-AA2F-625A-A281-A303592F3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099" y="1340443"/>
            <a:ext cx="6279129" cy="3986393"/>
          </a:xfrm>
        </p:spPr>
        <p:txBody>
          <a:bodyPr anchor="t">
            <a:normAutofit/>
          </a:bodyPr>
          <a:lstStyle/>
          <a:p>
            <a:r>
              <a:rPr lang="en-US" sz="2000" dirty="0"/>
              <a:t>We are creating a set of easy-to-use tools that help protect user privacy and data for both individuals and organizations. These tools will monitor for any security threats in real-time, help businesses stay compliant with privacy laws, and make it simple for everyone to manage their privacy settings across different platforms.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7ED65-3C13-4E54-6186-C303C20E7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723900"/>
            <a:ext cx="3380437" cy="850392"/>
          </a:xfrm>
        </p:spPr>
        <p:txBody>
          <a:bodyPr anchor="b">
            <a:normAutofit/>
          </a:bodyPr>
          <a:lstStyle/>
          <a:p>
            <a:r>
              <a:rPr lang="en-US" sz="1600" b="1" dirty="0"/>
              <a:t>Problem Statement</a:t>
            </a:r>
          </a:p>
          <a:p>
            <a:endParaRPr lang="en-US" sz="1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CC7C8C-648B-66A3-0841-BB0CD1285F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2984568E-DF57-4C41-DF60-B48F2BB51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395" y="1552169"/>
            <a:ext cx="4448606" cy="2370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119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AF8A-5A11-A5D4-FFFD-53FCB047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Tools Used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0EABD-1EA0-B472-1A6D-285435BD0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6" y="2221992"/>
            <a:ext cx="5568190" cy="37398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Azure DevOps was used to implement and manage the Scrum framework for the development and execution of the Data Security and Privacy Protection project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5A7F990-59D4-A7F1-3C0D-610E726C8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591" y="1346479"/>
            <a:ext cx="5363409" cy="3016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61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9908-345A-2D50-4131-8255C2796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9" y="1703568"/>
            <a:ext cx="2969334" cy="1307592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Inter"/>
              </a:rPr>
              <a:t>Product Backlog: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DF20C93-9D77-4BF3-F819-A53D536E4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258" y="0"/>
            <a:ext cx="7908742" cy="675249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D161D9-55CB-4DBC-F160-F7706474D6AA}"/>
              </a:ext>
            </a:extLst>
          </p:cNvPr>
          <p:cNvSpPr txBox="1"/>
          <p:nvPr/>
        </p:nvSpPr>
        <p:spPr>
          <a:xfrm>
            <a:off x="65268" y="212321"/>
            <a:ext cx="39316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2400" b="0" i="0" dirty="0">
                <a:solidFill>
                  <a:schemeClr val="bg1"/>
                </a:solidFill>
                <a:effectLst/>
                <a:latin typeface="Inter"/>
              </a:rPr>
              <a:t>Agile Implementation Using Scrum:</a:t>
            </a:r>
          </a:p>
          <a:p>
            <a:pPr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5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36F90B-298C-F316-A95A-03065BA6B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0779-1CCC-90DA-16E5-CFC2CBCA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8" y="889491"/>
            <a:ext cx="2969334" cy="1307592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Inter"/>
              </a:rPr>
              <a:t>Product Backlog: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6CB4B-3C81-50F9-2B6A-C33CEA28F130}"/>
              </a:ext>
            </a:extLst>
          </p:cNvPr>
          <p:cNvSpPr txBox="1"/>
          <p:nvPr/>
        </p:nvSpPr>
        <p:spPr>
          <a:xfrm>
            <a:off x="65268" y="212321"/>
            <a:ext cx="6787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2400" b="0" i="0" dirty="0">
                <a:solidFill>
                  <a:schemeClr val="bg1"/>
                </a:solidFill>
                <a:effectLst/>
                <a:latin typeface="Inter"/>
              </a:rPr>
              <a:t>Agile Implementation Using Scrum:</a:t>
            </a:r>
          </a:p>
          <a:p>
            <a:pPr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Inter"/>
              </a:rPr>
            </a:br>
            <a:endParaRPr lang="en-US" dirty="0"/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FA4854-246B-CC6C-9501-EDEFF7561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93" y="1703568"/>
            <a:ext cx="10880107" cy="5083277"/>
          </a:xfrm>
        </p:spPr>
      </p:pic>
    </p:spTree>
    <p:extLst>
      <p:ext uri="{BB962C8B-B14F-4D97-AF65-F5344CB8AC3E}">
        <p14:creationId xmlns:p14="http://schemas.microsoft.com/office/powerpoint/2010/main" val="1417270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401D-2D01-4BA8-20AD-A858CC95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>
                <a:solidFill>
                  <a:schemeClr val="bg1"/>
                </a:solidFill>
                <a:effectLst/>
                <a:latin typeface="Inter"/>
              </a:rPr>
              <a:t> Use of </a:t>
            </a:r>
            <a:r>
              <a:rPr lang="en-US" b="1" i="0">
                <a:solidFill>
                  <a:schemeClr val="bg1"/>
                </a:solidFill>
                <a:effectLst/>
                <a:latin typeface="Inter"/>
              </a:rPr>
              <a:t>Azure DevOps Boards</a:t>
            </a:r>
            <a:r>
              <a:rPr lang="en-US" b="0" i="0">
                <a:solidFill>
                  <a:schemeClr val="bg1"/>
                </a:solidFill>
                <a:effectLst/>
                <a:latin typeface="Inter"/>
              </a:rPr>
              <a:t>:</a:t>
            </a:r>
            <a:br>
              <a:rPr lang="en-US" b="0" i="0">
                <a:solidFill>
                  <a:schemeClr val="bg1"/>
                </a:solidFill>
                <a:effectLst/>
                <a:latin typeface="Inter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D37F41-21DE-8A34-858B-9A2D9B9690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660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566AF-AB17-5B3D-AD5E-BED30268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7255902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Machine Learning Solution Overview</a:t>
            </a:r>
          </a:p>
        </p:txBody>
      </p: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1820B6B3-EE46-D189-B713-9FB01C0375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486" r="25563" b="-1"/>
          <a:stretch/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9341A-68D6-3817-ED3D-12F156B79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68" y="2221992"/>
            <a:ext cx="6627924" cy="373989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Problem it Solves and Its Relevance: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Modern computer networks face constant cyber threats, such as unauthorized access, data breaches, and DoS attacks. Traditional manual monitoring methods are ineffective and time-consuming.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This solution uses machine learning to build a </a:t>
            </a:r>
            <a:r>
              <a:rPr lang="en-US" b="1" dirty="0">
                <a:solidFill>
                  <a:schemeClr val="bg1"/>
                </a:solidFill>
              </a:rPr>
              <a:t>Real-Time Breach Alert System</a:t>
            </a:r>
            <a:r>
              <a:rPr lang="en-US" dirty="0">
                <a:solidFill>
                  <a:schemeClr val="bg1"/>
                </a:solidFill>
              </a:rPr>
              <a:t>, detecting malicious activity and notifying users immediately, ensuring proactive security.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86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7E55-E3F9-C7B3-C31B-657475EA5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Model Selection and Performance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8871F-C542-D75C-2F26-BF5718594C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228600" indent="-228600" algn="l" rtl="0" eaLnBrk="1" latinLnBrk="0" hangingPunct="1"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sz="1800" b="1" kern="1200" dirty="0">
                <a:solidFill>
                  <a:srgbClr val="FFFFFF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Initial Attempt – Isolation Forest (Unsupervised):</a:t>
            </a:r>
            <a:endParaRPr lang="en-US" dirty="0">
              <a:effectLst/>
            </a:endParaRP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sz="1800" b="1" kern="1200" dirty="0">
                <a:solidFill>
                  <a:srgbClr val="FFFFFF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Accuracy:</a:t>
            </a:r>
            <a:r>
              <a:rPr lang="en-US" sz="1800" kern="1200" dirty="0">
                <a:solidFill>
                  <a:srgbClr val="FFFFFF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 38%</a:t>
            </a:r>
            <a:endParaRPr lang="en-US" dirty="0">
              <a:effectLst/>
            </a:endParaRP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sz="1800" b="1" kern="1200" dirty="0">
                <a:solidFill>
                  <a:srgbClr val="FFFFFF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Recall (Attack):</a:t>
            </a:r>
            <a:r>
              <a:rPr lang="en-US" sz="1800" kern="1200" dirty="0">
                <a:solidFill>
                  <a:srgbClr val="FFFFFF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 7%</a:t>
            </a:r>
            <a:br>
              <a:rPr lang="en-US" sz="1800" kern="1200" dirty="0">
                <a:solidFill>
                  <a:srgbClr val="FFFFFF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</a:br>
            <a:r>
              <a:rPr lang="en-US" sz="1800" i="1" kern="1200" dirty="0">
                <a:solidFill>
                  <a:srgbClr val="FFFFFF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Poor performance, could not learn from labeled data.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E44A0-424D-D93C-A713-64198E1673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28600" indent="-228600" algn="l" rtl="0" eaLnBrk="1" latinLnBrk="0" hangingPunct="1"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sz="1800" b="1" kern="1200" dirty="0">
                <a:solidFill>
                  <a:srgbClr val="FFFFFF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Final Model – Random Forest (Supervised):</a:t>
            </a:r>
            <a:endParaRPr lang="en-US" dirty="0">
              <a:effectLst/>
            </a:endParaRP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sz="1800" b="1" kern="1200" dirty="0">
                <a:solidFill>
                  <a:srgbClr val="FFFFFF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Accuracy:</a:t>
            </a:r>
            <a:r>
              <a:rPr lang="en-US" sz="1800" kern="1200" dirty="0">
                <a:solidFill>
                  <a:srgbClr val="FFFFFF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 94%</a:t>
            </a:r>
            <a:endParaRPr lang="en-US" dirty="0">
              <a:effectLst/>
            </a:endParaRP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sz="1800" b="1" kern="1200" dirty="0">
                <a:solidFill>
                  <a:srgbClr val="FFFFFF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Precision (Attack):</a:t>
            </a:r>
            <a:r>
              <a:rPr lang="en-US" sz="1800" kern="1200" dirty="0">
                <a:solidFill>
                  <a:srgbClr val="FFFFFF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 96%</a:t>
            </a:r>
            <a:endParaRPr lang="en-US" dirty="0">
              <a:effectLst/>
            </a:endParaRP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0"/>
              </a:spcBef>
              <a:buNone/>
            </a:pPr>
            <a:r>
              <a:rPr lang="en-US" sz="1800" b="1" kern="1200" dirty="0">
                <a:solidFill>
                  <a:srgbClr val="FFFFFF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Recall (Attack):</a:t>
            </a:r>
            <a:r>
              <a:rPr lang="en-US" sz="1800" kern="1200" dirty="0">
                <a:solidFill>
                  <a:srgbClr val="FFFFFF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 92%</a:t>
            </a:r>
            <a:endParaRPr lang="en-US" dirty="0">
              <a:effectLst/>
            </a:endParaRPr>
          </a:p>
          <a:p>
            <a:pPr marL="228600" indent="-228600" algn="l" rtl="0" eaLnBrk="1" latinLnBrk="0" hangingPunct="1">
              <a:lnSpc>
                <a:spcPct val="110000"/>
              </a:lnSpc>
              <a:spcBef>
                <a:spcPts val="1000"/>
              </a:spcBef>
            </a:pPr>
            <a:r>
              <a:rPr lang="en-US" sz="1800" b="1" kern="1200" dirty="0">
                <a:solidFill>
                  <a:srgbClr val="FFFFFF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F1-Score (Attack):</a:t>
            </a:r>
            <a:r>
              <a:rPr lang="en-US" sz="1800" kern="1200" dirty="0">
                <a:solidFill>
                  <a:srgbClr val="FFFFFF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 94%</a:t>
            </a:r>
            <a:br>
              <a:rPr lang="en-US" sz="1800" kern="1200" dirty="0">
                <a:solidFill>
                  <a:srgbClr val="FFFFFF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</a:br>
            <a:r>
              <a:rPr lang="en-US" sz="1800" i="1" kern="1200" dirty="0">
                <a:solidFill>
                  <a:srgbClr val="FFFFFF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Random Forest with SMOTE achieved excellent performance, reliably detecting attacks.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5130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735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Barlow Bold</vt:lpstr>
      <vt:lpstr>Calisto MT</vt:lpstr>
      <vt:lpstr>Inter</vt:lpstr>
      <vt:lpstr>Montserrat</vt:lpstr>
      <vt:lpstr>Univers Condensed</vt:lpstr>
      <vt:lpstr>ChronicleVTI</vt:lpstr>
      <vt:lpstr>Data Security And  Privacy Protection </vt:lpstr>
      <vt:lpstr>We are creating a set of easy-to-use tools that help protect user privacy and data for both individuals and organizations. These tools will monitor for any security threats in real-time, help businesses stay compliant with privacy laws, and make it simple for everyone to manage their privacy settings across different platforms.</vt:lpstr>
      <vt:lpstr>We are creating a set of easy-to-use tools that help protect user privacy and data for both individuals and organizations. These tools will monitor for any security threats in real-time, help businesses stay compliant with privacy laws, and make it simple for everyone to manage their privacy settings across different platforms.</vt:lpstr>
      <vt:lpstr>Tools Used</vt:lpstr>
      <vt:lpstr>Product Backlog: </vt:lpstr>
      <vt:lpstr>Product Backlog: </vt:lpstr>
      <vt:lpstr> Use of Azure DevOps Boards: </vt:lpstr>
      <vt:lpstr>Machine Learning Solution Overview</vt:lpstr>
      <vt:lpstr>Model Selection and Performance </vt:lpstr>
      <vt:lpstr>Integration with the Prototype </vt:lpstr>
      <vt:lpstr>Live Demonstration of the Working Prototype </vt:lpstr>
      <vt:lpstr>Challenges and Lessons Learned</vt:lpstr>
      <vt:lpstr>Suggested Future Enhancements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Deepkumar Patel</dc:creator>
  <cp:lastModifiedBy>Divya Sunil</cp:lastModifiedBy>
  <cp:revision>4</cp:revision>
  <dcterms:created xsi:type="dcterms:W3CDTF">2025-04-08T16:16:31Z</dcterms:created>
  <dcterms:modified xsi:type="dcterms:W3CDTF">2025-04-09T18:59:53Z</dcterms:modified>
</cp:coreProperties>
</file>