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1"/>
  </p:notesMasterIdLst>
  <p:sldIdLst>
    <p:sldId id="256" r:id="rId3"/>
    <p:sldId id="260" r:id="rId4"/>
    <p:sldId id="262" r:id="rId5"/>
    <p:sldId id="258" r:id="rId6"/>
    <p:sldId id="257" r:id="rId7"/>
    <p:sldId id="264" r:id="rId8"/>
    <p:sldId id="307" r:id="rId9"/>
    <p:sldId id="306" r:id="rId1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28B666-3C3C-4C5A-8993-1ADF6F5F1B41}">
  <a:tblStyle styleId="{8E28B666-3C3C-4C5A-8993-1ADF6F5F1B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Sunil" userId="2a0e8d8d90dee88a" providerId="LiveId" clId="{F9FE4081-5B9F-4B26-8E54-EE930514EEE1}"/>
    <pc:docChg chg="modSld">
      <pc:chgData name="Divya Sunil" userId="2a0e8d8d90dee88a" providerId="LiveId" clId="{F9FE4081-5B9F-4B26-8E54-EE930514EEE1}" dt="2025-05-22T12:06:23.598" v="34" actId="20577"/>
      <pc:docMkLst>
        <pc:docMk/>
      </pc:docMkLst>
      <pc:sldChg chg="modSp mod">
        <pc:chgData name="Divya Sunil" userId="2a0e8d8d90dee88a" providerId="LiveId" clId="{F9FE4081-5B9F-4B26-8E54-EE930514EEE1}" dt="2025-05-22T12:06:23.598" v="34" actId="20577"/>
        <pc:sldMkLst>
          <pc:docMk/>
          <pc:sldMk cId="0" sldId="262"/>
        </pc:sldMkLst>
        <pc:spChg chg="mod">
          <ac:chgData name="Divya Sunil" userId="2a0e8d8d90dee88a" providerId="LiveId" clId="{F9FE4081-5B9F-4B26-8E54-EE930514EEE1}" dt="2025-05-22T12:06:23.598" v="34" actId="20577"/>
          <ac:spMkLst>
            <pc:docMk/>
            <pc:sldMk cId="0" sldId="262"/>
            <ac:spMk id="16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2" name="Google Shape;14812;g20a542a8cd5_0_28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3" name="Google Shape;14813;g20a542a8cd5_0_28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5" r:id="rId6"/>
    <p:sldLayoutId id="214748367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1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CareMap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1"/>
                </a:solidFill>
              </a:rPr>
              <a:t>AI-Driven Healthcare Equity in Kitchener–Waterloo–Cambridge</a:t>
            </a:r>
            <a:endParaRPr sz="2800" dirty="0">
              <a:solidFill>
                <a:schemeClr val="tx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1" name="Google Shape;1531;p3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Purpose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Empower residents and planners with real-time tools to locate services and highlight underserved areas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Strategy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Leverage AI insights, geospatial mapping &amp; chat interfaces to uncover and close healthcare gaps in KWC</a:t>
            </a:r>
            <a:endParaRPr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635" name="Google Shape;1635;p41"/>
          <p:cNvSpPr txBox="1">
            <a:spLocks noGrp="1"/>
          </p:cNvSpPr>
          <p:nvPr>
            <p:ph type="subTitle" idx="1"/>
          </p:nvPr>
        </p:nvSpPr>
        <p:spPr>
          <a:xfrm>
            <a:off x="808114" y="3349075"/>
            <a:ext cx="2798685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a map-based dashboard + RAG-powered chatbot for service discovery, disparity analysis, and data-driven policy support</a:t>
            </a:r>
            <a:endParaRPr dirty="0"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2"/>
          </p:nvPr>
        </p:nvSpPr>
        <p:spPr>
          <a:xfrm>
            <a:off x="808120" y="1581601"/>
            <a:ext cx="296124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connected healthcare ecosystem where every KWC resident can access timely, </a:t>
            </a:r>
            <a:r>
              <a:rPr lang="en-US"/>
              <a:t>appropriate care</a:t>
            </a:r>
            <a:endParaRPr lang="en-US"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3"/>
          </p:nvPr>
        </p:nvSpPr>
        <p:spPr>
          <a:xfrm>
            <a:off x="808119" y="3025063"/>
            <a:ext cx="279868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Mission</a:t>
            </a:r>
            <a:endParaRPr dirty="0"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4"/>
          </p:nvPr>
        </p:nvSpPr>
        <p:spPr>
          <a:xfrm>
            <a:off x="808120" y="1257589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Vision</a:t>
            </a:r>
            <a:endParaRPr dirty="0"/>
          </a:p>
        </p:txBody>
      </p:sp>
      <p:pic>
        <p:nvPicPr>
          <p:cNvPr id="3" name="Picture 2" descr="A phone with text message&#10;&#10;AI-generated content may be incorrect.">
            <a:extLst>
              <a:ext uri="{FF2B5EF4-FFF2-40B4-BE49-F238E27FC236}">
                <a16:creationId xmlns:a16="http://schemas.microsoft.com/office/drawing/2014/main" id="{ACE187E2-2F23-11B5-62E0-104CB2A79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006" y="1257589"/>
            <a:ext cx="2247053" cy="3370580"/>
          </a:xfrm>
          <a:prstGeom prst="rect">
            <a:avLst/>
          </a:prstGeom>
        </p:spPr>
      </p:pic>
      <p:pic>
        <p:nvPicPr>
          <p:cNvPr id="5" name="Picture 4" descr="A phone with text on it&#10;&#10;AI-generated content may be incorrect.">
            <a:extLst>
              <a:ext uri="{FF2B5EF4-FFF2-40B4-BE49-F238E27FC236}">
                <a16:creationId xmlns:a16="http://schemas.microsoft.com/office/drawing/2014/main" id="{6D3CBC92-05F6-6DD2-2A6D-3A427B285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99" y="1257589"/>
            <a:ext cx="2247053" cy="3370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 Use Cases</a:t>
            </a: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1440616" y="1561647"/>
            <a:ext cx="4838980" cy="402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 Access Chatbot</a:t>
            </a:r>
            <a:endParaRPr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1440616" y="1846176"/>
            <a:ext cx="7738944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a physiotherapist near me accepting new patients(instant, accurate guidance)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1440616" y="2745692"/>
            <a:ext cx="7444304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Classification model flags </a:t>
            </a:r>
            <a:r>
              <a:rPr lang="en-US" dirty="0" err="1"/>
              <a:t>neighbourhood</a:t>
            </a:r>
            <a:r>
              <a:rPr lang="en-US" dirty="0"/>
              <a:t> “service deserts” for targeted outreach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468982"/>
            <a:ext cx="720613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719999" y="2438145"/>
            <a:ext cx="72061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1440616" y="2271500"/>
            <a:ext cx="4736664" cy="4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Underserved-Area Identification</a:t>
            </a:r>
            <a:endParaRPr dirty="0"/>
          </a:p>
        </p:txBody>
      </p:sp>
      <p:sp>
        <p:nvSpPr>
          <p:cNvPr id="18" name="Google Shape;1469;p37">
            <a:extLst>
              <a:ext uri="{FF2B5EF4-FFF2-40B4-BE49-F238E27FC236}">
                <a16:creationId xmlns:a16="http://schemas.microsoft.com/office/drawing/2014/main" id="{1D87B97C-3FAC-F933-EFE8-E60ACEADE1E6}"/>
              </a:ext>
            </a:extLst>
          </p:cNvPr>
          <p:cNvSpPr txBox="1">
            <a:spLocks/>
          </p:cNvSpPr>
          <p:nvPr/>
        </p:nvSpPr>
        <p:spPr>
          <a:xfrm>
            <a:off x="1333220" y="3645211"/>
            <a:ext cx="805462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/>
              <a:t>Time-series forecasts help clinics in student-dense zones staff up for </a:t>
            </a:r>
          </a:p>
          <a:p>
            <a:r>
              <a:rPr lang="en-US" dirty="0"/>
              <a:t>seasonal surges</a:t>
            </a:r>
          </a:p>
          <a:p>
            <a:pPr marL="0" indent="0"/>
            <a:endParaRPr lang="en-US" dirty="0"/>
          </a:p>
        </p:txBody>
      </p:sp>
      <p:sp>
        <p:nvSpPr>
          <p:cNvPr id="19" name="Google Shape;1474;p37">
            <a:extLst>
              <a:ext uri="{FF2B5EF4-FFF2-40B4-BE49-F238E27FC236}">
                <a16:creationId xmlns:a16="http://schemas.microsoft.com/office/drawing/2014/main" id="{7FC8E02E-1FC8-DE67-EEC9-80FB55A9DC52}"/>
              </a:ext>
            </a:extLst>
          </p:cNvPr>
          <p:cNvSpPr txBox="1">
            <a:spLocks/>
          </p:cNvSpPr>
          <p:nvPr/>
        </p:nvSpPr>
        <p:spPr>
          <a:xfrm>
            <a:off x="714919" y="3337661"/>
            <a:ext cx="725697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0" name="Google Shape;1476;p37">
            <a:extLst>
              <a:ext uri="{FF2B5EF4-FFF2-40B4-BE49-F238E27FC236}">
                <a16:creationId xmlns:a16="http://schemas.microsoft.com/office/drawing/2014/main" id="{1786C4DD-BB97-B08B-C6C7-B431A5C4A840}"/>
              </a:ext>
            </a:extLst>
          </p:cNvPr>
          <p:cNvSpPr txBox="1">
            <a:spLocks/>
          </p:cNvSpPr>
          <p:nvPr/>
        </p:nvSpPr>
        <p:spPr>
          <a:xfrm>
            <a:off x="1440616" y="3135113"/>
            <a:ext cx="4838980" cy="65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dirty="0"/>
              <a:t>Demand Forecasting for Clinics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Datasource</a:t>
            </a:r>
            <a:r>
              <a:rPr lang="en-US" dirty="0"/>
              <a:t>/Dataset:</a:t>
            </a:r>
            <a:endParaRPr dirty="0"/>
          </a:p>
        </p:txBody>
      </p:sp>
      <p:graphicFrame>
        <p:nvGraphicFramePr>
          <p:cNvPr id="1459" name="Google Shape;1459;p36"/>
          <p:cNvGraphicFramePr/>
          <p:nvPr>
            <p:extLst>
              <p:ext uri="{D42A27DB-BD31-4B8C-83A1-F6EECF244321}">
                <p14:modId xmlns:p14="http://schemas.microsoft.com/office/powerpoint/2010/main" val="4071124913"/>
              </p:ext>
            </p:extLst>
          </p:nvPr>
        </p:nvGraphicFramePr>
        <p:xfrm>
          <a:off x="720000" y="1525725"/>
          <a:ext cx="7703999" cy="2877790"/>
        </p:xfrm>
        <a:graphic>
          <a:graphicData uri="http://schemas.openxmlformats.org/drawingml/2006/table">
            <a:tbl>
              <a:tblPr>
                <a:noFill/>
                <a:tableStyleId>{8E28B666-3C3C-4C5A-8993-1ADF6F5F1B41}</a:tableStyleId>
              </a:tblPr>
              <a:tblGrid>
                <a:gridCol w="1965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108">
                  <a:extLst>
                    <a:ext uri="{9D8B030D-6E8A-4147-A177-3AD203B41FA5}">
                      <a16:colId xmlns:a16="http://schemas.microsoft.com/office/drawing/2014/main" val="3522423398"/>
                    </a:ext>
                  </a:extLst>
                </a:gridCol>
                <a:gridCol w="3773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75">
                <a:tc>
                  <a:txBody>
                    <a:bodyPr/>
                    <a:lstStyle/>
                    <a:p>
                      <a:r>
                        <a:rPr lang="en-US" b="1" dirty="0"/>
                        <a:t>Source / Category</a:t>
                      </a:r>
                      <a:endParaRPr lang="en-US" dirty="0"/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r>
                        <a:rPr lang="en-US" b="1"/>
                        <a:t>ED Wait Times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WRHN, SMGH, GRHOSP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Real-time “Being Treated”, “Waiting”, ETA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r>
                        <a:rPr lang="en-US" b="1" dirty="0"/>
                        <a:t>Provider Directory</a:t>
                      </a:r>
                      <a:endParaRPr lang="en-US" dirty="0"/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Securian Canada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Dentists, physiotherapists, allied-health listings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r>
                        <a:rPr lang="en-US" b="1"/>
                        <a:t>Lab Services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LifeLabs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Lab locations &amp; turnaround/wait times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r>
                        <a:rPr lang="en-US" b="1"/>
                        <a:t>Geo &amp; Walk-in Clinics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web-scraped clinic data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Geocoding, routing, directions &amp; walk-in clinic locations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r>
                        <a:rPr lang="en-US" b="1"/>
                        <a:t>Population &amp; Capacity</a:t>
                      </a:r>
                      <a:endParaRPr lang="en-US"/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StatsCan, CIHI, Ontario Open Data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Demographics, facility capacity, spatial mapping</a:t>
                      </a:r>
                    </a:p>
                  </a:txBody>
                  <a:tcPr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and resources</a:t>
            </a:r>
            <a:endParaRPr dirty="0"/>
          </a:p>
        </p:txBody>
      </p:sp>
      <p:pic>
        <p:nvPicPr>
          <p:cNvPr id="3074" name="Picture 2" descr="Screen Recording 2025-05-21 222623.mp4 [video-to-gif output image]">
            <a:extLst>
              <a:ext uri="{FF2B5EF4-FFF2-40B4-BE49-F238E27FC236}">
                <a16:creationId xmlns:a16="http://schemas.microsoft.com/office/drawing/2014/main" id="{9A6250CF-7BC8-4FC7-AAD8-18DFAFBC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904" y="1055803"/>
            <a:ext cx="4740322" cy="348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2AA7C6-E12C-6F3B-061D-2EAECA899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91448"/>
              </p:ext>
            </p:extLst>
          </p:nvPr>
        </p:nvGraphicFramePr>
        <p:xfrm>
          <a:off x="719999" y="1055803"/>
          <a:ext cx="3404228" cy="355983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02114">
                  <a:extLst>
                    <a:ext uri="{9D8B030D-6E8A-4147-A177-3AD203B41FA5}">
                      <a16:colId xmlns:a16="http://schemas.microsoft.com/office/drawing/2014/main" val="3173703632"/>
                    </a:ext>
                  </a:extLst>
                </a:gridCol>
                <a:gridCol w="1702114">
                  <a:extLst>
                    <a:ext uri="{9D8B030D-6E8A-4147-A177-3AD203B41FA5}">
                      <a16:colId xmlns:a16="http://schemas.microsoft.com/office/drawing/2014/main" val="852056338"/>
                    </a:ext>
                  </a:extLst>
                </a:gridCol>
              </a:tblGrid>
              <a:tr h="268203">
                <a:tc>
                  <a:txBody>
                    <a:bodyPr/>
                    <a:lstStyle/>
                    <a:p>
                      <a:r>
                        <a:rPr lang="en-US" b="1"/>
                        <a:t>Phase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Technology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749853"/>
                  </a:ext>
                </a:extLst>
              </a:tr>
              <a:tr h="643687">
                <a:tc>
                  <a:txBody>
                    <a:bodyPr/>
                    <a:lstStyle/>
                    <a:p>
                      <a:r>
                        <a:rPr lang="en-US" b="1" dirty="0"/>
                        <a:t>Retrieval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FAISS / Chroma DB / </a:t>
                      </a:r>
                      <a:r>
                        <a:rPr lang="en-US" sz="1100" dirty="0" err="1"/>
                        <a:t>postgresDB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362445"/>
                  </a:ext>
                </a:extLst>
              </a:tr>
              <a:tr h="1019171">
                <a:tc>
                  <a:txBody>
                    <a:bodyPr/>
                    <a:lstStyle/>
                    <a:p>
                      <a:r>
                        <a:rPr lang="en-US" b="1" dirty="0"/>
                        <a:t>Embeddings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OpenAI Embeddings API / Hugging Face </a:t>
                      </a:r>
                      <a:r>
                        <a:rPr lang="en-US" sz="1100" dirty="0" err="1"/>
                        <a:t>SentenceTransformers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597328"/>
                  </a:ext>
                </a:extLst>
              </a:tr>
              <a:tr h="268203">
                <a:tc>
                  <a:txBody>
                    <a:bodyPr/>
                    <a:lstStyle/>
                    <a:p>
                      <a:r>
                        <a:rPr lang="en-US" b="1"/>
                        <a:t>Orchestration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LangChain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677239"/>
                  </a:ext>
                </a:extLst>
              </a:tr>
              <a:tr h="455945">
                <a:tc>
                  <a:txBody>
                    <a:bodyPr/>
                    <a:lstStyle/>
                    <a:p>
                      <a:r>
                        <a:rPr lang="en-US" b="1"/>
                        <a:t>Generation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LLaMA</a:t>
                      </a:r>
                      <a:r>
                        <a:rPr lang="en-US" sz="1100" dirty="0"/>
                        <a:t> 3.2 (3 B or 7 B parameters)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30831"/>
                  </a:ext>
                </a:extLst>
              </a:tr>
              <a:tr h="831429">
                <a:tc>
                  <a:txBody>
                    <a:bodyPr/>
                    <a:lstStyle/>
                    <a:p>
                      <a:r>
                        <a:rPr lang="en-US" b="1"/>
                        <a:t>UI &amp; Deployment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Streamlit</a:t>
                      </a:r>
                      <a:r>
                        <a:rPr lang="en-US" sz="1100" dirty="0"/>
                        <a:t> dashboard &amp; chat, Docker, AWS (EKS/EC2)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651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E587-2733-2851-3ACB-C27A33B5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review and references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19AD1-B15F-91B3-72C2-7B2996753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Underserved Areas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Pong, R. W., et al. (2006). "Rural health research in Canada: Capacity and prospects." </a:t>
            </a:r>
            <a:r>
              <a:rPr lang="en-IN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Canadian Journal of Rural Medicine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CIHI. (2023). </a:t>
            </a:r>
            <a:r>
              <a:rPr lang="en-IN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Physician Resource Report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Demonstrates the spatial inequity in access to primary care.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Demand Forecasting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Rojas, E., et al. (2019). "Healthcare demand prediction using time series methods." </a:t>
            </a:r>
            <a:r>
              <a:rPr lang="en-IN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Biomedical Informatics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Taylor, S. J., &amp; Letham, B. (2018). "Forecasting at scale." </a:t>
            </a:r>
            <a:r>
              <a:rPr lang="en-IN" sz="11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PeerJ</a:t>
            </a:r>
            <a:r>
              <a:rPr lang="en-IN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Preprints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Describes the Prophet model used in public service forecasting.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Chatbot for Navigation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Pereira, J., &amp; Díaz, Ó. (2019). "A survey on chatbots for healthcare." </a:t>
            </a:r>
            <a:r>
              <a:rPr lang="en-IN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Medical Systems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LangChain</a:t>
            </a: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 (2024). FAISS-based retrieval for accurate healthcare query responses.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2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875B9-4F55-DE63-D852-ADD12CCE1555}"/>
              </a:ext>
            </a:extLst>
          </p:cNvPr>
          <p:cNvSpPr txBox="1"/>
          <p:nvPr/>
        </p:nvSpPr>
        <p:spPr>
          <a:xfrm>
            <a:off x="3368786" y="2279362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IBM Plex Mono" panose="020B0509050203000203" pitchFamily="49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419</Words>
  <Application>Microsoft Office PowerPoint</Application>
  <PresentationFormat>On-screen Show (16:9)</PresentationFormat>
  <Paragraphs>66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Proxima Nova</vt:lpstr>
      <vt:lpstr>Arial</vt:lpstr>
      <vt:lpstr>IBM Plex Mono</vt:lpstr>
      <vt:lpstr>Roboto Condensed Light</vt:lpstr>
      <vt:lpstr>Calibri</vt:lpstr>
      <vt:lpstr>Source Code Pro</vt:lpstr>
      <vt:lpstr>Courier New</vt:lpstr>
      <vt:lpstr>Poppins</vt:lpstr>
      <vt:lpstr>Introduction to Coding Workshop by Slidesgo</vt:lpstr>
      <vt:lpstr>Slidesgo Final Pages</vt:lpstr>
      <vt:lpstr>CareMap: AI-Driven Healthcare Equity in Kitchener–Waterloo–Cambridge</vt:lpstr>
      <vt:lpstr>Introduction</vt:lpstr>
      <vt:lpstr>Concepts</vt:lpstr>
      <vt:lpstr>Key Use Cases</vt:lpstr>
      <vt:lpstr>Datasource/Dataset:</vt:lpstr>
      <vt:lpstr>Technologies and resources</vt:lpstr>
      <vt:lpstr>Literature review and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Deepkumar Patel</dc:creator>
  <cp:lastModifiedBy>Divya Sunil</cp:lastModifiedBy>
  <cp:revision>9</cp:revision>
  <dcterms:modified xsi:type="dcterms:W3CDTF">2025-05-22T12:06:27Z</dcterms:modified>
</cp:coreProperties>
</file>