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06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273" r:id="rId25"/>
    <p:sldId id="314" r:id="rId26"/>
    <p:sldId id="315" r:id="rId27"/>
    <p:sldId id="317" r:id="rId28"/>
    <p:sldId id="316" r:id="rId29"/>
    <p:sldId id="318" r:id="rId30"/>
    <p:sldId id="319" r:id="rId31"/>
    <p:sldId id="320" r:id="rId32"/>
    <p:sldId id="321" r:id="rId33"/>
    <p:sldId id="274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Quicksan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ei7ef6iks7B7X8ITjCQ6wJRgUv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lermo Bobzin" initials="GB" lastIdx="1" clrIdx="0">
    <p:extLst>
      <p:ext uri="{19B8F6BF-5375-455C-9EA6-DF929625EA0E}">
        <p15:presenceInfo xmlns:p15="http://schemas.microsoft.com/office/powerpoint/2012/main" userId="972e4742a065e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A82C5E-61D6-4E28-80A7-561227BE27AA}">
  <a:tblStyle styleId="{F0A82C5E-61D6-4E28-80A7-561227BE2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20956C8-33C8-4C18-B7E2-374233A0DA2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680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78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291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054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58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947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0638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8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48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05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06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33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566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319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51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1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52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2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2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 i="0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53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3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54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4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" name="Google Shape;36;p5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5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7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7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" name="Google Shape;51;p5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52;p5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5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59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BANK CHURN PREDICTOR (</a:t>
            </a:r>
            <a:r>
              <a:rPr lang="en">
                <a:highlight>
                  <a:srgbClr val="FFFF00"/>
                </a:highlight>
              </a:rPr>
              <a:t>WORKING TITLE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74" name="Google Shape;17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Education level data is not solid, 15% stated “Unknown”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Similar issue with Marital Status, with 7.4% “Unknown”.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1246267"/>
            <a:ext cx="2289175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4943" y="1246267"/>
            <a:ext cx="1321043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 – Univariate Analysis </a:t>
            </a:r>
            <a:endParaRPr dirty="0"/>
          </a:p>
        </p:txBody>
      </p:sp>
      <p:sp>
        <p:nvSpPr>
          <p:cNvPr id="183" name="Google Shape;18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1165474" y="1174117"/>
            <a:ext cx="7511313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Clear bias detected in Length of Relationship – 24.3% of customers have been so for exactly 36 months.</a:t>
            </a:r>
            <a:endParaRPr/>
          </a:p>
        </p:txBody>
      </p:sp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059" y="2256794"/>
            <a:ext cx="4426831" cy="24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Correlation Matrix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Applied to all continuous variables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Displays degree of correlation between variables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1570" y="967795"/>
            <a:ext cx="3786302" cy="39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Through Pandas, sort pairs of columns based on correlation strength.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Some variables are predictably correlated (eg. “Credit Limit” and “Avg Open to Buy”)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01" name="Google Shape;201;p14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5815" y="958121"/>
            <a:ext cx="3857342" cy="395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1165531" y="868151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 b="1"/>
              <a:t>Chi-Square Tests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Five category predictors and one category response “Attrition_Flag”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All parameters show p-value&gt;0.05. Variables are independent of the response parameter and can’t be considered for model training.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Multivariate Analysis</a:t>
            </a:r>
            <a:endParaRPr dirty="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11" name="Google Shape;21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412954"/>
            <a:ext cx="38957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Encoding – </a:t>
            </a:r>
            <a:r>
              <a:rPr lang="en" dirty="0">
                <a:highlight>
                  <a:srgbClr val="FFFF00"/>
                </a:highlight>
              </a:rPr>
              <a:t>SWOBABIKA – COMMENTS?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Final Dataset</a:t>
            </a: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621D-EAE7-473A-936C-3B03B810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 Columns </a:t>
            </a:r>
          </a:p>
          <a:p>
            <a:r>
              <a:rPr lang="en-US" dirty="0"/>
              <a:t>Fully encoded – using integers to represent categorical features (</a:t>
            </a:r>
            <a:r>
              <a:rPr lang="en-US" dirty="0" err="1"/>
              <a:t>eg.</a:t>
            </a:r>
            <a:r>
              <a:rPr lang="en-US" dirty="0"/>
              <a:t> ranking by income bracket)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DA403-B198-450B-BC0B-BE9A08BD91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92249" y="1192298"/>
            <a:ext cx="5204796" cy="3670500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96ECD-C27B-4776-9F37-073D96997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21" y="1716107"/>
            <a:ext cx="5358652" cy="2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Machine Model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Applying and comparing models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68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 creation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Random Forest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Logistic Regression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K Nearest </a:t>
            </a:r>
            <a:r>
              <a:rPr lang="en-US" dirty="0" err="1"/>
              <a:t>Neighbour</a:t>
            </a: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Model Selection</a:t>
            </a:r>
            <a:endParaRPr b="1"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Achieved Accuracy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AU" dirty="0"/>
              <a:t>Selection of best option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AU" dirty="0">
                <a:solidFill>
                  <a:srgbClr val="FF0000"/>
                </a:solidFill>
                <a:highlight>
                  <a:srgbClr val="FFFF00"/>
                </a:highlight>
              </a:rPr>
              <a:t>COMMENTS??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7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Random Forest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Powerful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92.48% Actual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27 customers incorrectly predicted out of 359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78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1659923" y="1907113"/>
            <a:ext cx="59903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Quicksand"/>
              <a:buNone/>
            </a:pPr>
            <a:r>
              <a:rPr lang="en" sz="2800" b="0" i="1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The day you sign a client is the day you start losing them.</a:t>
            </a:r>
            <a:endParaRPr sz="2800" b="0" i="1" u="none" strike="noStrike" cap="none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4005322" y="2882158"/>
            <a:ext cx="513867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0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i="0"/>
              <a:t>-Don Draper – Mad Men</a:t>
            </a:r>
            <a:endParaRPr i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Logistic Regression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Resource efficient classification model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88.7% Test model Accuracy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90.16% Training Model accuracy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91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Modelling Approach– K Nearest Neighbour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Straightforward classification algorithm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0.91 F1 Score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to express the accuracy?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7" name="Google Shape;158;p9">
            <a:extLst>
              <a:ext uri="{FF2B5EF4-FFF2-40B4-BE49-F238E27FC236}">
                <a16:creationId xmlns:a16="http://schemas.microsoft.com/office/drawing/2014/main" id="{A98A0906-FE6B-4F71-9874-D451F5F2332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Most representative code or chart snapshot?</a:t>
            </a:r>
            <a:endParaRPr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8538-605C-40DB-ABD4-683891A9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64" y="1948639"/>
            <a:ext cx="4100511" cy="1900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A39F9-6DD2-49AB-BB56-1C34BFD70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00" y="3988610"/>
            <a:ext cx="2926040" cy="8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Modelling Approach - Conclusion 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7A7DA14E-32F4-439B-9468-6CD4D5E946A9}"/>
              </a:ext>
            </a:extLst>
          </p:cNvPr>
          <p:cNvSpPr txBox="1">
            <a:spLocks/>
          </p:cNvSpPr>
          <p:nvPr/>
        </p:nvSpPr>
        <p:spPr>
          <a:xfrm>
            <a:off x="1165475" y="89464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After comparing model outcomes, we opted for </a:t>
            </a:r>
            <a:r>
              <a:rPr lang="en-US" sz="2400" b="1" dirty="0"/>
              <a:t>RANDOM FOREST</a:t>
            </a:r>
            <a:r>
              <a:rPr lang="en-US" sz="2400" dirty="0"/>
              <a:t>:</a:t>
            </a:r>
          </a:p>
          <a:p>
            <a:pPr indent="-381000"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Rationale 1</a:t>
            </a:r>
          </a:p>
          <a:p>
            <a:pPr indent="-381000"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Rationale 2</a:t>
            </a:r>
          </a:p>
          <a:p>
            <a:pPr marL="0" indent="0">
              <a:buSzPts val="3000"/>
              <a:buFont typeface="Quicksand"/>
              <a:buNone/>
            </a:pPr>
            <a:endParaRPr lang="en-US" sz="2400" dirty="0"/>
          </a:p>
          <a:p>
            <a:pPr marL="0" indent="0">
              <a:buSzPts val="3000"/>
              <a:buFont typeface="Quicksand"/>
              <a:buNone/>
            </a:pPr>
            <a:r>
              <a:rPr lang="en-US" sz="2400" dirty="0"/>
              <a:t>This model allows us to confidently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22633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Development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models accesible to users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6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Early Draft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8CA06-AA99-4BDF-AA48-0A0C31A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25" y="1232365"/>
            <a:ext cx="6720050" cy="35771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HTML – Web Interface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CSS  - Styling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JavaScript &amp; D3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what exactly?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what else?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Your audience will listen to you or read the content, but won’t do both. </a:t>
            </a:r>
            <a:endParaRPr sz="2400" dirty="0"/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12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User Interface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976684" y="3370599"/>
            <a:ext cx="3306900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/>
              <a:t>Drop downs for ease of use</a:t>
            </a:r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Comments?</a:t>
            </a:r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4CC75-8771-4010-880C-5773FA06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2" y="811952"/>
            <a:ext cx="4042129" cy="2665437"/>
          </a:xfrm>
          <a:prstGeom prst="rect">
            <a:avLst/>
          </a:prstGeom>
        </p:spPr>
      </p:pic>
      <p:sp>
        <p:nvSpPr>
          <p:cNvPr id="10" name="Google Shape;166;p10">
            <a:extLst>
              <a:ext uri="{FF2B5EF4-FFF2-40B4-BE49-F238E27FC236}">
                <a16:creationId xmlns:a16="http://schemas.microsoft.com/office/drawing/2014/main" id="{3F9CAC82-9877-4496-9F52-B95B3FF354CF}"/>
              </a:ext>
            </a:extLst>
          </p:cNvPr>
          <p:cNvSpPr txBox="1">
            <a:spLocks/>
          </p:cNvSpPr>
          <p:nvPr/>
        </p:nvSpPr>
        <p:spPr>
          <a:xfrm>
            <a:off x="4025256" y="3370599"/>
            <a:ext cx="3306900" cy="177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◦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▫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●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○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icksand"/>
              <a:buChar char="■"/>
              <a:defRPr sz="20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US" dirty="0"/>
              <a:t>Button to trigger check</a:t>
            </a:r>
          </a:p>
          <a:p>
            <a:r>
              <a:rPr lang="en-US" dirty="0"/>
              <a:t>Simple, clean visual identity</a:t>
            </a:r>
          </a:p>
          <a:p>
            <a:pPr indent="-228600">
              <a:buFont typeface="Quicksand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Development 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821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Front-End to Back-End Connection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Bringing the pieces together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70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Flask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API – anything else?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SQL Alchemy?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Additional tools?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" name="Google Shape;88;p3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1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91" name="Google Shape;91;p3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3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94" name="Google Shape;94;p3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5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97" name="Google Shape;97;p3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6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99" name="Google Shape;99;p3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0" name="Google Shape;100;p3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4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3" name="Google Shape;103;p3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2"/>
                  </a:solidFill>
                  <a:latin typeface="Quicksand"/>
                  <a:ea typeface="Quicksand"/>
                  <a:cs typeface="Quicksand"/>
                  <a:sym typeface="Quicksand"/>
                </a:rPr>
                <a:t>2</a:t>
              </a:r>
              <a:endParaRPr sz="600" b="0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105" name="Google Shape;105;p3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Topic selection &amp; dataset </a:t>
            </a:r>
            <a:r>
              <a:rPr lang="en" sz="90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acquisition</a:t>
            </a:r>
            <a:endParaRPr sz="900" b="0" i="0" u="none" strike="noStrike" cap="none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Machine learning models development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to back-end connection.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Exploratory analysis &amp; Data Wrangling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Front-end development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Product deployment and testing</a:t>
            </a:r>
            <a:endParaRPr sz="900" b="0" i="0" u="none" strike="noStrike" cap="none" dirty="0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834515" y="483961"/>
            <a:ext cx="4623448" cy="65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Draft, let me know if you agree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Front-End to Back-End Connection– </a:t>
            </a:r>
            <a:r>
              <a:rPr lang="en" dirty="0">
                <a:highlight>
                  <a:srgbClr val="FFFF00"/>
                </a:highlight>
              </a:rPr>
              <a:t>additional content?</a:t>
            </a:r>
            <a:endParaRPr dirty="0">
              <a:solidFill>
                <a:srgbClr val="39C0BA"/>
              </a:solidFill>
              <a:highlight>
                <a:srgbClr val="FFFF00"/>
              </a:highlight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 you have: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Anything else we want to mention?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rgbClr val="FF0000"/>
                </a:solidFill>
                <a:highlight>
                  <a:srgbClr val="FFFF00"/>
                </a:highlight>
              </a:rPr>
              <a:t>And some text or screenshot?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36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dirty="0"/>
              <a:t>Product</a:t>
            </a:r>
            <a:r>
              <a:rPr lang="en-AU" sz="32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the final product accesible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05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dirty="0"/>
              <a:t>Product</a:t>
            </a:r>
            <a:r>
              <a:rPr lang="en-AU" sz="1800" b="0" i="0" u="none" strike="noStrike" cap="none" dirty="0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AU" dirty="0"/>
              <a:t>deployment and testing</a:t>
            </a:r>
            <a:r>
              <a:rPr lang="en" dirty="0"/>
              <a:t>- Tools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-US" sz="2400" dirty="0"/>
              <a:t>Heroku –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have screenshots?</a:t>
            </a:r>
            <a:endParaRPr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endParaRPr 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Additional tools?</a:t>
            </a:r>
          </a:p>
          <a:p>
            <a:pPr indent="-381000">
              <a:spcBef>
                <a:spcPts val="0"/>
              </a:spcBef>
              <a:buClr>
                <a:schemeClr val="accent1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Screenshots of testing?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endParaRPr sz="2400" dirty="0">
              <a:highlight>
                <a:srgbClr val="FFFF00"/>
              </a:highlight>
            </a:endParaRPr>
          </a:p>
        </p:txBody>
      </p:sp>
      <p:sp>
        <p:nvSpPr>
          <p:cNvPr id="235" name="Google Shape;235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860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" sz="6000" b="0" i="0" u="none" strike="noStrike" cap="none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CONCLUSION</a:t>
            </a:r>
            <a:endParaRPr sz="6000" b="0" i="0" u="none" strike="noStrike" cap="none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None/>
            </a:pPr>
            <a:r>
              <a:rPr lang="en-AU" sz="2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lang="en" sz="2400" b="0" i="0" u="none" strike="noStrike" cap="none" dirty="0">
                <a:solidFill>
                  <a:srgbClr val="FF0000"/>
                </a:solidFill>
                <a:highlight>
                  <a:srgbClr val="FFFF00"/>
                </a:highlight>
                <a:latin typeface="Quicksand"/>
                <a:ea typeface="Quicksand"/>
                <a:cs typeface="Quicksand"/>
                <a:sym typeface="Quicksand"/>
              </a:rPr>
              <a:t>hat is the bottomlime message we want to get across?</a:t>
            </a:r>
            <a:endParaRPr sz="2400" b="0" i="0" u="none" strike="noStrike" cap="none" dirty="0">
              <a:solidFill>
                <a:srgbClr val="FF0000"/>
              </a:solidFill>
              <a:highlight>
                <a:srgbClr val="FFFF00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8" name="Google Shape;248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1" name="Google Shape;832;p46">
            <a:extLst>
              <a:ext uri="{FF2B5EF4-FFF2-40B4-BE49-F238E27FC236}">
                <a16:creationId xmlns:a16="http://schemas.microsoft.com/office/drawing/2014/main" id="{6F4E509E-4AB0-4723-8CEB-818EFFF8A9C3}"/>
              </a:ext>
            </a:extLst>
          </p:cNvPr>
          <p:cNvGrpSpPr/>
          <p:nvPr/>
        </p:nvGrpSpPr>
        <p:grpSpPr>
          <a:xfrm>
            <a:off x="422563" y="1953487"/>
            <a:ext cx="1101435" cy="1108364"/>
            <a:chOff x="5961125" y="1623900"/>
            <a:chExt cx="427450" cy="448175"/>
          </a:xfrm>
        </p:grpSpPr>
        <p:sp>
          <p:nvSpPr>
            <p:cNvPr id="12" name="Google Shape;833;p46">
              <a:extLst>
                <a:ext uri="{FF2B5EF4-FFF2-40B4-BE49-F238E27FC236}">
                  <a16:creationId xmlns:a16="http://schemas.microsoft.com/office/drawing/2014/main" id="{B9C3F7DB-0325-4748-92FF-0BD6E3616895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34;p46">
              <a:extLst>
                <a:ext uri="{FF2B5EF4-FFF2-40B4-BE49-F238E27FC236}">
                  <a16:creationId xmlns:a16="http://schemas.microsoft.com/office/drawing/2014/main" id="{2A49DFBD-6EC0-46C6-B3E0-7B302A85B387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35;p46">
              <a:extLst>
                <a:ext uri="{FF2B5EF4-FFF2-40B4-BE49-F238E27FC236}">
                  <a16:creationId xmlns:a16="http://schemas.microsoft.com/office/drawing/2014/main" id="{0B1DB4F7-8665-49C1-9DF7-D32F239E5BD5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836;p46">
              <a:extLst>
                <a:ext uri="{FF2B5EF4-FFF2-40B4-BE49-F238E27FC236}">
                  <a16:creationId xmlns:a16="http://schemas.microsoft.com/office/drawing/2014/main" id="{A3EF335C-80E6-4A4D-B0A6-E7FDB8EFF354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37;p46">
              <a:extLst>
                <a:ext uri="{FF2B5EF4-FFF2-40B4-BE49-F238E27FC236}">
                  <a16:creationId xmlns:a16="http://schemas.microsoft.com/office/drawing/2014/main" id="{336BC028-240F-4BDA-AA93-4DEF15FA3801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38;p46">
              <a:extLst>
                <a:ext uri="{FF2B5EF4-FFF2-40B4-BE49-F238E27FC236}">
                  <a16:creationId xmlns:a16="http://schemas.microsoft.com/office/drawing/2014/main" id="{C840AD05-3E59-4E2C-B1BB-71E3095A4426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9;p46">
              <a:extLst>
                <a:ext uri="{FF2B5EF4-FFF2-40B4-BE49-F238E27FC236}">
                  <a16:creationId xmlns:a16="http://schemas.microsoft.com/office/drawing/2014/main" id="{602B9FF4-AE66-4DE7-8407-B5F1AE22BF89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Topic Selection &amp; Dataset Acquisition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Challenges and opportunities with datasets</a:t>
            </a:r>
            <a:endParaRPr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b="0" i="0" u="none" strike="noStrike" cap="none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Why bank churning prediction?</a:t>
            </a:r>
            <a:endParaRPr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 dirty="0"/>
              <a:t>Real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wanted to develop models with actual business applications.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Applicable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If applied to the right data, the models can work with many different industries besides banks. From health insurance to fitness centres and streaming services.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b="1"/>
              <a:t>Reliable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/>
              <a:t>Bank data is expected to be of high quality, particularly for demographic information. Document proof is usually required.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rgbClr val="39C0BA"/>
                </a:solidFill>
              </a:rPr>
              <a:t>Expected Final Product</a:t>
            </a:r>
            <a:endParaRPr dirty="0">
              <a:solidFill>
                <a:srgbClr val="39C0BA"/>
              </a:solidFill>
            </a:endParaRPr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1165498" y="1158072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A tool that can predict likelihood of a customer leaving the bank: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HTML front end to capture client data</a:t>
            </a:r>
            <a:endParaRPr sz="24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/>
              <a:t>Machine learning model operating in the background 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◦"/>
            </a:pPr>
            <a:r>
              <a:rPr lang="en" sz="2400" dirty="0">
                <a:solidFill>
                  <a:schemeClr val="lt1"/>
                </a:solidFill>
              </a:rPr>
              <a:t>Reliable prediction for any given customer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 dirty="0"/>
              <a:t>This tool could be applied in different fields if applied to relevant datasets. </a:t>
            </a:r>
            <a:endParaRPr sz="2400" dirty="0"/>
          </a:p>
        </p:txBody>
      </p:sp>
      <p:sp>
        <p:nvSpPr>
          <p:cNvPr id="143" name="Google Shape;143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Exploration &amp; Wrangling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Diving into the Data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b="0" i="0" u="none" strike="noStrike" cap="none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23 columns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Mostly demographic information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Bank-related data – type of credit card, transactions made, etc.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Basic Information</a:t>
            </a:r>
            <a:endParaRPr dirty="0"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10127 Rows</a:t>
            </a:r>
            <a:endParaRPr b="1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No Null values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‘CLIENTNUM’ as Index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Many “Unknown” values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Exploration Outcomes– Univariate Analysis </a:t>
            </a:r>
            <a:endParaRPr dirty="0"/>
          </a:p>
        </p:txBody>
      </p:sp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16% of customers in the data set have closed their accounts.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"/>
              <a:t>Gender is slightly biased towards Males, but not significantly.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7061" y="1174118"/>
            <a:ext cx="1009969" cy="357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6225" y="1174116"/>
            <a:ext cx="902090" cy="3578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802</Words>
  <Application>Microsoft Office PowerPoint</Application>
  <PresentationFormat>On-screen Show (16:9)</PresentationFormat>
  <Paragraphs>175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Quicksand</vt:lpstr>
      <vt:lpstr>Arial</vt:lpstr>
      <vt:lpstr>Eleanor template</vt:lpstr>
      <vt:lpstr>BANK CHURN PREDICTOR (WORKING TITLE)</vt:lpstr>
      <vt:lpstr>PowerPoint Presentation</vt:lpstr>
      <vt:lpstr>Roadmap</vt:lpstr>
      <vt:lpstr>Topic Selection &amp; Dataset Acquisition</vt:lpstr>
      <vt:lpstr>Why bank churning prediction?</vt:lpstr>
      <vt:lpstr>Expected Final Product</vt:lpstr>
      <vt:lpstr>Exploration &amp; Wrangling</vt:lpstr>
      <vt:lpstr>Exploration Outcomes– Basic Information</vt:lpstr>
      <vt:lpstr>Exploration Outcomes– Univariate Analysis </vt:lpstr>
      <vt:lpstr>Exploration Outcomes– Univariate Analysis </vt:lpstr>
      <vt:lpstr>Exploration Outcomes – Univariate Analysis </vt:lpstr>
      <vt:lpstr>Exploration Outcomes– Multivariate Analysis</vt:lpstr>
      <vt:lpstr>Exploration Outcomes– Multivariate Analysis</vt:lpstr>
      <vt:lpstr>Exploration Outcomes– Multivariate Analysis</vt:lpstr>
      <vt:lpstr>Encoding – SWOBABIKA – COMMENTS?</vt:lpstr>
      <vt:lpstr>Final Dataset</vt:lpstr>
      <vt:lpstr>Machine Model Development</vt:lpstr>
      <vt:lpstr>Modelling Approach </vt:lpstr>
      <vt:lpstr>Modelling Approach– Random Forest</vt:lpstr>
      <vt:lpstr>Modelling Approach– Logistic Regression</vt:lpstr>
      <vt:lpstr>Modelling Approach– K Nearest Neighbour</vt:lpstr>
      <vt:lpstr>Modelling Approach - Conclusion </vt:lpstr>
      <vt:lpstr>Front-End Development</vt:lpstr>
      <vt:lpstr>Front-End Development – Early Draft</vt:lpstr>
      <vt:lpstr>Front-End Development - Tools</vt:lpstr>
      <vt:lpstr>Front-End Development – User Interface</vt:lpstr>
      <vt:lpstr>Front-End Development – additional content?</vt:lpstr>
      <vt:lpstr>Front-End to Back-End Connection</vt:lpstr>
      <vt:lpstr>Front-End to Back-End Connection- Tools</vt:lpstr>
      <vt:lpstr>Front-End to Back-End Connection– additional content?</vt:lpstr>
      <vt:lpstr>Product deployment and testing</vt:lpstr>
      <vt:lpstr>Product deployment and testing- 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PREDICTOR (WORKING TITLE)</dc:title>
  <dc:creator>Guillermo Bobzin</dc:creator>
  <cp:lastModifiedBy>Guillermo Bobzin</cp:lastModifiedBy>
  <cp:revision>15</cp:revision>
  <dcterms:modified xsi:type="dcterms:W3CDTF">2021-05-22T04:23:16Z</dcterms:modified>
</cp:coreProperties>
</file>