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94"/>
  </p:normalViewPr>
  <p:slideViewPr>
    <p:cSldViewPr snapToGrid="0">
      <p:cViewPr varScale="1">
        <p:scale>
          <a:sx n="95" d="100"/>
          <a:sy n="95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0BBD0-2AFC-5FCE-B513-5D2B4768C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8D4DA9-2C5F-73E1-2025-3324B2E1C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AD987D-038B-D93F-41F2-B4620592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EBE-9B23-4D4A-8505-22E4BA4C9CA1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36B6F-577C-24C6-5A35-A9C32D37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09661D-2DAB-8C00-4D0E-F2FDA678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91F-CE05-EF4A-A67B-4CD8568E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70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12E7E-CB1E-E489-5B0B-AAB2E2DA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BD4A6A-E39C-8F5B-E44D-0DB63CEF0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AE6327-E3B5-33AA-47CF-0162544A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EBE-9B23-4D4A-8505-22E4BA4C9CA1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3142FB-CD3A-9E0A-6DDA-948F8FA6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B1C72F-55D6-6320-4140-6727297D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91F-CE05-EF4A-A67B-4CD8568E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78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C9326BF-D1F1-3EEA-A9EC-5C3ABC0E3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1D3448-A2D9-8BF2-44A7-66AD16A5A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8923CA-C404-8CE3-EC17-E8641E00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EBE-9B23-4D4A-8505-22E4BA4C9CA1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5587CB-9C16-6CE4-E95D-BCB60C87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8FE04A-FB79-91CD-B46E-BC698BC2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91F-CE05-EF4A-A67B-4CD8568E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71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6297F-68CA-6A60-B084-7CF2E971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35A73-5362-4876-73D5-50DB63AD8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2F3A25-8843-7D1C-E3B7-A90C894F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EBE-9B23-4D4A-8505-22E4BA4C9CA1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6DB7C-06C4-E0F1-1D37-90394620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081D97-B9C9-7B50-7F94-1F298F40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91F-CE05-EF4A-A67B-4CD8568E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16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D4FF2-2247-B88E-D1C2-444E8164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117545-434C-CEAD-047F-BF0BACC0A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CEA5DB-654D-F023-967C-DC5E44E8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EBE-9B23-4D4A-8505-22E4BA4C9CA1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3E74E-C8B8-48FA-0301-5FCD4C55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845F1-DAEC-239A-93C0-47656ED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91F-CE05-EF4A-A67B-4CD8568E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50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29F11-B0B1-ACD0-A1F8-835A8EBC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F24EDD-2323-69D8-0D83-32209C7B6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A21C66-FF77-CB28-0BE5-79AC9EC71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DB81D3-468B-F875-E0A0-3B4CDD42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EBE-9B23-4D4A-8505-22E4BA4C9CA1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D7E160-BB03-C1B9-1EC8-2345B8B0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772EA6-A053-E663-97FE-61092324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91F-CE05-EF4A-A67B-4CD8568E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21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CC1AB-F855-D912-EFC4-F35DB861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E462FD-D3CC-D69F-F8B3-3E52F013B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F81B31-4DA9-2FA6-4A37-270F50E77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8BC02D-B748-255A-AB33-6D353DA7F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2F4180-381E-B576-2D2F-7C889E917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4E6DFE-27F0-FBB6-FF91-1679145A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EBE-9B23-4D4A-8505-22E4BA4C9CA1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D1DA75-A717-E6A6-0A01-0889665D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1CBDC2-DF0A-529F-5B35-2375BC57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91F-CE05-EF4A-A67B-4CD8568E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47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267C8-9ACB-34B9-EFE9-7466B1795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BCCADC-3653-B161-B6EA-1B414FDF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EBE-9B23-4D4A-8505-22E4BA4C9CA1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B7587F-2CE8-5226-9457-B875EFBE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B27C8F-5B0B-281E-68AF-D4B6EE35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91F-CE05-EF4A-A67B-4CD8568E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72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F117A1-E492-9120-B1DE-F287D53F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EBE-9B23-4D4A-8505-22E4BA4C9CA1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52FBDF-CCF6-D006-D37E-4360D0C1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D0076E-224B-3A99-FD07-7C95D205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91F-CE05-EF4A-A67B-4CD8568E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83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CCB22-BBD4-D39E-0D0C-6BF5BD90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08BA23-6C4F-C5D9-08FB-670ABA848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8B5C19-1331-F3CD-C898-EEC10CE35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322979-5DD3-BF6C-8FD1-0E9A543B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EBE-9B23-4D4A-8505-22E4BA4C9CA1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A8C73B-C57A-2B2B-E627-C5D820C2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D5D2C0-8413-4BDD-69F1-FE40EAD5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91F-CE05-EF4A-A67B-4CD8568E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34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C5E3F-45F5-A878-339E-E729AF2A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3AFEB0-EFC1-011C-E219-4C1B17A9C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FB3D92-4C9B-A71E-B350-E03C74509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E13ADA-B1F2-DC0E-3AD9-63E090BE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EBE-9B23-4D4A-8505-22E4BA4C9CA1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301CDA-297A-DA28-264B-1DA4C744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BE58FA-842C-9B7A-82D6-317C4F29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A91F-CE05-EF4A-A67B-4CD8568E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81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93AAD-80DE-E833-11E2-255A405A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7ED221-07EA-0AB9-0C90-9D45FC445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A4048F-D634-DE8F-C57C-1C548353B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5DEBE-9B23-4D4A-8505-22E4BA4C9CA1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ABC89D-47AF-CB56-9061-1C189C23F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9BA0A-65D1-64A8-1BE2-D5C4F6F4B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8A91F-CE05-EF4A-A67B-4CD8568E5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42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6C3DB7A-A213-E2DE-D664-34512EC4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27" y="2098824"/>
            <a:ext cx="4705133" cy="35288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2A660-C297-D88A-0857-0EDB9AD0D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E988C2-7F20-3147-98BE-A18583C2D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F383E2-72FE-5053-426F-E5C8E1387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761075" cy="6655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7E265-0A62-8160-455B-8A523A74E981}"/>
              </a:ext>
            </a:extLst>
          </p:cNvPr>
          <p:cNvSpPr txBox="1"/>
          <p:nvPr/>
        </p:nvSpPr>
        <p:spPr>
          <a:xfrm>
            <a:off x="2060027" y="1789232"/>
            <a:ext cx="8261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Т-Банк: поездки на самокатах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7F87E7-40BC-A9F3-E3F9-097C83CCB7AB}"/>
              </a:ext>
            </a:extLst>
          </p:cNvPr>
          <p:cNvSpPr txBox="1"/>
          <p:nvPr/>
        </p:nvSpPr>
        <p:spPr>
          <a:xfrm>
            <a:off x="115614" y="6147147"/>
            <a:ext cx="361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Автор: Малахов Дмитрий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A873574-B821-D0DC-B7D3-AE74A3599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482" y="2788001"/>
            <a:ext cx="3866055" cy="28995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D3FC929-6F91-E2B0-9287-C0B16EE31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613" y="3348951"/>
            <a:ext cx="1698490" cy="169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B1FCF-8946-6DF2-58CB-90F139A50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B8308-0959-B4E7-41A2-41C83160E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6B05D4-2EC3-F949-E839-5B6279431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2CF825-4944-E1D0-9F94-C57B9142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61075" cy="66551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89CA06-12E5-0DA1-706D-BC8B7EB4F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275" y="3559927"/>
            <a:ext cx="3514010" cy="238759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129CE02-E99E-7C21-D8F2-68874980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250" y="910474"/>
            <a:ext cx="3256930" cy="216908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E3A2831-046B-18FE-E552-7A9EFF8BE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1282" y="3652002"/>
            <a:ext cx="4278038" cy="230445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4B86FEF-44EA-F3E8-9B21-E495EBA7B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715" y="3602038"/>
            <a:ext cx="3986567" cy="238759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9F6650C-DEBE-E307-C1B2-F15E7F7E2E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715" y="1058224"/>
            <a:ext cx="7772400" cy="210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1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1EA1C-FD15-EF72-414B-7EC27F6C7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B7546-8B86-0EF5-59BE-A8456AB57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027E0F-ED81-C277-3756-731192AB0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390CFA-94BD-878F-8248-0DD84AF8E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61075" cy="66551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7F26B4-06BC-43F4-72AB-134BE2E8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4" y="3255962"/>
            <a:ext cx="3307977" cy="29297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EE9D2DA-3E0C-8D9C-D625-19AE541E0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795" y="3638084"/>
            <a:ext cx="4579538" cy="198848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9869ECE-71AB-020A-FD9A-54F9B6AD0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471" y="3179410"/>
            <a:ext cx="3696582" cy="300625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A146E70-4E31-2C29-BE8A-D8C2DD0A1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765" y="1122363"/>
            <a:ext cx="7772400" cy="196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2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70CF5-F331-02D8-A982-840DBE60B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25B46-FBE8-2887-BA40-6DBDFDE81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25A06D-95D6-8C42-80E7-22B188E55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7A5BA7-C94C-041C-E19F-7A998A301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61075" cy="66551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6B9691-BCFA-7223-0142-F41F58F1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25" y="1056447"/>
            <a:ext cx="7772400" cy="237255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ACBA8C-3415-0119-08B6-1F1208521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99" y="3429000"/>
            <a:ext cx="5381438" cy="30013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EA17B3-EAEF-9AE7-6288-57F70BB57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900" y="4278313"/>
            <a:ext cx="62611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0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4D49F-FC70-6EE3-B157-52E94ABDB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25AD51-127E-5CDD-1F76-EAB69325D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976BA6-D69D-328E-4D21-A597632E5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E7C267-9F7C-7CD4-4909-E839ACC64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61075" cy="6655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78852D-44CC-2845-1A3F-BAC27F92982E}"/>
              </a:ext>
            </a:extLst>
          </p:cNvPr>
          <p:cNvSpPr txBox="1"/>
          <p:nvPr/>
        </p:nvSpPr>
        <p:spPr>
          <a:xfrm>
            <a:off x="470646" y="1122363"/>
            <a:ext cx="923812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Гипотезы: </a:t>
            </a:r>
          </a:p>
          <a:p>
            <a:pPr marL="342900" indent="-342900">
              <a:buAutoNum type="arabicPeriod"/>
            </a:pPr>
            <a:r>
              <a:rPr lang="ru-RU" b="1" dirty="0"/>
              <a:t>Введение прогрессивной скидки на минуты после 10 мин поездки.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ru-RU" dirty="0"/>
              <a:t>Персонализированные </a:t>
            </a:r>
            <a:r>
              <a:rPr lang="en-US" dirty="0"/>
              <a:t>push-</a:t>
            </a:r>
            <a:r>
              <a:rPr lang="ru-RU" dirty="0"/>
              <a:t>уведомления с скидками для пользователей старше 30 лет.</a:t>
            </a: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Интеграция геймификации (бейджи и бонусы за серию поездок).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9D65A-54CD-DD22-018C-C1EBA6B31F82}"/>
              </a:ext>
            </a:extLst>
          </p:cNvPr>
          <p:cNvSpPr txBox="1"/>
          <p:nvPr/>
        </p:nvSpPr>
        <p:spPr>
          <a:xfrm>
            <a:off x="578224" y="2581835"/>
            <a:ext cx="1032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Выбор 1 гипотезы (аргументы)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3CA9C-0B95-9EFB-C04C-2A056374D15B}"/>
              </a:ext>
            </a:extLst>
          </p:cNvPr>
          <p:cNvSpPr txBox="1"/>
          <p:nvPr/>
        </p:nvSpPr>
        <p:spPr>
          <a:xfrm>
            <a:off x="430925" y="2951167"/>
            <a:ext cx="11497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- Широкая аудитория</a:t>
            </a:r>
            <a:r>
              <a:rPr lang="ru-RU" dirty="0"/>
              <a:t>: Прогрессивная скидка работает для всех пользователей, а не только для &gt;30 лет (</a:t>
            </a:r>
            <a:r>
              <a:rPr lang="en-US" dirty="0"/>
              <a:t>push-</a:t>
            </a:r>
            <a:r>
              <a:rPr lang="ru-RU" dirty="0"/>
              <a:t>уведомления), где только ~30% пользователей в датасете старше 30. Это охватывает больше клиентов, чем таргетированная стратегия.</a:t>
            </a:r>
          </a:p>
          <a:p>
            <a:r>
              <a:rPr lang="ru-RU" b="1" dirty="0"/>
              <a:t>Прямое влияние на поведение</a:t>
            </a:r>
            <a:r>
              <a:rPr lang="ru-RU" dirty="0"/>
              <a:t>: Датасет показывает, что средний километраж 1-3 км (~7-14 минут). Скидка после 10 минут мотивирует удлинять поездки, напрямую увеличивая. </a:t>
            </a:r>
            <a:r>
              <a:rPr lang="en-US" dirty="0"/>
              <a:t>Push-</a:t>
            </a:r>
            <a:r>
              <a:rPr lang="ru-RU" dirty="0"/>
              <a:t>уведомления менее предсказуемы </a:t>
            </a:r>
          </a:p>
          <a:p>
            <a:r>
              <a:rPr lang="ru-RU" b="1" dirty="0"/>
              <a:t>Простота и масштабируемость</a:t>
            </a:r>
            <a:r>
              <a:rPr lang="ru-RU" dirty="0"/>
              <a:t>: Скидка — простая механика, не требующая сложной разработки (в отличие от геймификации, где нужны </a:t>
            </a:r>
            <a:r>
              <a:rPr lang="en-US" dirty="0"/>
              <a:t>UI/UX </a:t>
            </a:r>
            <a:r>
              <a:rPr lang="ru-RU" dirty="0"/>
              <a:t>изменения) или управления </a:t>
            </a:r>
            <a:r>
              <a:rPr lang="en-US" dirty="0"/>
              <a:t>push-</a:t>
            </a:r>
            <a:r>
              <a:rPr lang="ru-RU" dirty="0"/>
              <a:t>кампаниями (риск раздражения пользователей и потеря </a:t>
            </a:r>
            <a:r>
              <a:rPr lang="ru-RU" dirty="0" err="1"/>
              <a:t>оляльности</a:t>
            </a:r>
            <a:r>
              <a:rPr lang="ru-RU" dirty="0"/>
              <a:t>). Реализация быстрее и дешевле.</a:t>
            </a:r>
          </a:p>
          <a:p>
            <a:r>
              <a:rPr lang="ru-RU" b="1" dirty="0"/>
              <a:t>Экономический эффект</a:t>
            </a:r>
            <a:r>
              <a:rPr lang="ru-RU" dirty="0"/>
              <a:t>: Скидка стимулирует более длинные поездки, компенсируя снижение маржи объемом. Например, поездка 15 минут вместо 10 при скидке 10% может дать +20% к выручке. </a:t>
            </a:r>
            <a:r>
              <a:rPr lang="en-US" dirty="0"/>
              <a:t>Push-</a:t>
            </a:r>
            <a:r>
              <a:rPr lang="ru-RU" dirty="0"/>
              <a:t>уведомления могут не дать такого прироста, а геймификация требует времени для формирования привычки.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98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F7549-996D-87E9-CB93-FF69E7ED5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FADF0-3C5D-D95D-2712-B0037E5B2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D70A3A-4355-1BB6-1D3A-98EC32B64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06BA9C-C1DB-DACB-FAAF-B9A53A4F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61075" cy="6655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61DC19-8D79-EFD6-7435-6A4E8B443AA0}"/>
              </a:ext>
            </a:extLst>
          </p:cNvPr>
          <p:cNvSpPr txBox="1"/>
          <p:nvPr/>
        </p:nvSpPr>
        <p:spPr>
          <a:xfrm>
            <a:off x="4397806" y="891660"/>
            <a:ext cx="408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Симуляция </a:t>
            </a:r>
            <a:r>
              <a:rPr lang="en-US" b="1" dirty="0"/>
              <a:t>A/B </a:t>
            </a:r>
            <a:r>
              <a:rPr lang="ru-RU" b="1" dirty="0"/>
              <a:t>тестирования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D3D39-6E4B-CE88-4206-5C4DCF717C5F}"/>
              </a:ext>
            </a:extLst>
          </p:cNvPr>
          <p:cNvSpPr txBox="1"/>
          <p:nvPr/>
        </p:nvSpPr>
        <p:spPr>
          <a:xfrm>
            <a:off x="497541" y="1546412"/>
            <a:ext cx="45854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Идея гипотезы:</a:t>
            </a:r>
            <a:r>
              <a:rPr lang="ru-RU" dirty="0"/>
              <a:t> ввести прогрессивную скидку на минуты после 10-й минуты поездки.</a:t>
            </a:r>
          </a:p>
          <a:p>
            <a:r>
              <a:rPr lang="ru-RU" b="1" dirty="0"/>
              <a:t>Вывод:</a:t>
            </a:r>
            <a:r>
              <a:rPr lang="ru-RU" dirty="0"/>
              <a:t> гипотеза </a:t>
            </a:r>
            <a:r>
              <a:rPr lang="ru-RU" b="1" dirty="0"/>
              <a:t>подтвердилась</a:t>
            </a:r>
            <a:r>
              <a:rPr lang="ru-RU" dirty="0"/>
              <a:t> — в тестовой группе (</a:t>
            </a:r>
            <a:r>
              <a:rPr lang="en-US" dirty="0"/>
              <a:t>B) </a:t>
            </a:r>
            <a:r>
              <a:rPr lang="ru-RU" dirty="0"/>
              <a:t>выросла средняя длительность поездки и метрики удержания; различия статистически значимы (</a:t>
            </a:r>
            <a:r>
              <a:rPr lang="en-US" dirty="0"/>
              <a:t>p </a:t>
            </a:r>
            <a:r>
              <a:rPr lang="ru-RU" dirty="0"/>
              <a:t>=</a:t>
            </a:r>
            <a:r>
              <a:rPr lang="en-US" dirty="0"/>
              <a:t>&lt; 0.05).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792C26-70C4-621C-2299-A3B776087E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592"/>
          <a:stretch>
            <a:fillRect/>
          </a:stretch>
        </p:blipFill>
        <p:spPr>
          <a:xfrm>
            <a:off x="4567518" y="2242171"/>
            <a:ext cx="7443380" cy="301562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3C01D95-80FE-5265-D01B-15640466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0727" b="72798"/>
          <a:stretch>
            <a:fillRect/>
          </a:stretch>
        </p:blipFill>
        <p:spPr>
          <a:xfrm>
            <a:off x="497541" y="4131735"/>
            <a:ext cx="3531474" cy="13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C88E4-316F-CB68-8030-8D7C9960A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9C160-D68A-367F-846B-BC3035984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C8D4B7-7B54-47C0-FDE1-D782FBDDD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96A0A6-F9DC-7234-0DA3-9C80A0A3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61075" cy="6655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63F47-3B3B-ACF0-F91A-23A3D0D35E34}"/>
              </a:ext>
            </a:extLst>
          </p:cNvPr>
          <p:cNvSpPr txBox="1"/>
          <p:nvPr/>
        </p:nvSpPr>
        <p:spPr>
          <a:xfrm>
            <a:off x="779929" y="1358153"/>
            <a:ext cx="11591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br>
              <a:rPr lang="ru-RU" dirty="0"/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F4BF20-C8BD-7464-06D4-7678B7FED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26" y="1955681"/>
            <a:ext cx="6134650" cy="2347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C30B94-C217-D87E-9322-056EB515A8CB}"/>
              </a:ext>
            </a:extLst>
          </p:cNvPr>
          <p:cNvSpPr txBox="1"/>
          <p:nvPr/>
        </p:nvSpPr>
        <p:spPr>
          <a:xfrm>
            <a:off x="6881640" y="1896392"/>
            <a:ext cx="49087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Т-Банк занимает очень малую долю рынка кикшеринга. По выборке это выглядит как локальный игрок с ограниченным влиянием на общий рынок. Рекомендация — уточнить период покрытия и источники данных и сверить выводы с общедоступными отчётами перед масштабированием. И стараться попасть на этот перспективный рынок с помощью партнерств или постепенным заниманием рынка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1B7AD-006A-8A8D-3164-35A47B519DBC}"/>
              </a:ext>
            </a:extLst>
          </p:cNvPr>
          <p:cNvSpPr txBox="1"/>
          <p:nvPr/>
        </p:nvSpPr>
        <p:spPr>
          <a:xfrm>
            <a:off x="2944287" y="933260"/>
            <a:ext cx="9681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Место Т-Банка на рынке Кикшеринга </a:t>
            </a:r>
          </a:p>
        </p:txBody>
      </p:sp>
    </p:spTree>
    <p:extLst>
      <p:ext uri="{BB962C8B-B14F-4D97-AF65-F5344CB8AC3E}">
        <p14:creationId xmlns:p14="http://schemas.microsoft.com/office/powerpoint/2010/main" val="5546851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319</Words>
  <Application>Microsoft Macintosh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</cp:revision>
  <dcterms:created xsi:type="dcterms:W3CDTF">2025-08-26T18:50:09Z</dcterms:created>
  <dcterms:modified xsi:type="dcterms:W3CDTF">2025-08-26T20:17:47Z</dcterms:modified>
</cp:coreProperties>
</file>