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2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2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428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975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85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6495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19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1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2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4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3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4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0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404-CE39-4FD1-A144-93C47017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138" y="1073016"/>
            <a:ext cx="7834617" cy="18351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FFFFFF"/>
                </a:solidFill>
              </a:rPr>
              <a:t>Identifying Personal Attacks in Wikipedia Comments</a:t>
            </a:r>
            <a:br>
              <a:rPr lang="en-US" sz="3700" b="1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7B195-7445-4BD9-A4BF-99F6F7D42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0813" y="3244361"/>
            <a:ext cx="4921055" cy="1644161"/>
          </a:xfrm>
        </p:spPr>
        <p:txBody>
          <a:bodyPr vert="horz" lIns="0" tIns="45720" rIns="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Danielle Mallare-Dani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FFFFFF"/>
                </a:solidFill>
              </a:rPr>
              <a:t>December 9th, 2021</a:t>
            </a:r>
          </a:p>
          <a:p>
            <a:pPr algn="ctr">
              <a:lnSpc>
                <a:spcPct val="100000"/>
              </a:lnSpc>
            </a:pPr>
            <a:endParaRPr lang="en-US" sz="280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800" baseline="30000" dirty="0">
              <a:solidFill>
                <a:srgbClr val="FFFFFF"/>
              </a:solidFill>
            </a:endParaRPr>
          </a:p>
          <a:p>
            <a:pPr algn="ctr">
              <a:lnSpc>
                <a:spcPct val="10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49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E52-3BDA-4529-9FA8-1B8B80F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A66A5-5536-4703-875F-0EBB4D27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71" y="1270000"/>
            <a:ext cx="11043401" cy="1846384"/>
          </a:xfrm>
        </p:spPr>
        <p:txBody>
          <a:bodyPr>
            <a:normAutofit/>
          </a:bodyPr>
          <a:lstStyle/>
          <a:p>
            <a:r>
              <a:rPr lang="en-US" sz="1400" dirty="0"/>
              <a:t>To get a feel for the data and to understand how the features in the dataset impacted a comment’s                            classification, I did an in-depth exploration of each feature in the dataset.</a:t>
            </a:r>
          </a:p>
          <a:p>
            <a:r>
              <a:rPr lang="en-US" sz="1400" dirty="0"/>
              <a:t>The pie charts show that most comments that get classified as an attack are on a user.</a:t>
            </a:r>
          </a:p>
          <a:p>
            <a:r>
              <a:rPr lang="en-US" sz="1400" dirty="0"/>
              <a:t>The bar charts illustrate the differences in comment distributions among users who are logged in or not.</a:t>
            </a:r>
          </a:p>
          <a:p>
            <a:r>
              <a:rPr lang="en-US" sz="1400" dirty="0"/>
              <a:t>The year charts show that the distribution of all comments and attack labeled comments are very similar.</a:t>
            </a:r>
          </a:p>
          <a:p>
            <a:endParaRPr lang="en-US" sz="1600" dirty="0"/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ADD329FE-3D7D-4A4B-BB84-17B0CC80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58" y="4908752"/>
            <a:ext cx="4975845" cy="165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6A3848-5A55-4F29-A8E2-C5F86AF5C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73" y="3008446"/>
            <a:ext cx="4999830" cy="1697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D3FEA4-3C28-4BC5-8EFC-E1EC01650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32" y="3159256"/>
            <a:ext cx="4765564" cy="29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5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E52-3BDA-4529-9FA8-1B8B80F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047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Comment Cleaning &amp; Feature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A66A5-5536-4703-875F-0EBB4D27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9230"/>
            <a:ext cx="8947433" cy="5153161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sz="1200" dirty="0"/>
          </a:p>
          <a:p>
            <a:r>
              <a:rPr lang="en-US" sz="1600" dirty="0"/>
              <a:t>The attack information from different annotators was examined (see the bar chart). </a:t>
            </a:r>
          </a:p>
          <a:p>
            <a:r>
              <a:rPr lang="en-US" sz="1600" dirty="0"/>
              <a:t>The final decision was to label a comment as an attack if the comment had an average number of ratings greater than 0.6. That is, at least 7 of the 10 annotators rated it as a personal attack.</a:t>
            </a:r>
          </a:p>
          <a:p>
            <a:r>
              <a:rPr lang="en-US" sz="1600" dirty="0"/>
              <a:t>To determine how to clean the comment text, I did an initial simple clean of the text, generated a bag-of-words representation, and analyzed the representation. This led to a final clean that included:</a:t>
            </a:r>
          </a:p>
          <a:p>
            <a:pPr lvl="1"/>
            <a:r>
              <a:rPr lang="en-US" sz="1400" dirty="0"/>
              <a:t>Removal of all numbers</a:t>
            </a:r>
          </a:p>
          <a:p>
            <a:pPr lvl="1"/>
            <a:r>
              <a:rPr lang="en-US" sz="1400" dirty="0"/>
              <a:t>Removal of all punctuation</a:t>
            </a:r>
          </a:p>
          <a:p>
            <a:pPr lvl="1"/>
            <a:r>
              <a:rPr lang="en-US" sz="1400" dirty="0"/>
              <a:t>Removal of some of the HTML style elements.                                                                                     For example, “cellpadding”</a:t>
            </a:r>
          </a:p>
          <a:p>
            <a:r>
              <a:rPr lang="en-US" sz="1600" dirty="0"/>
              <a:t>The following features were considered for use:</a:t>
            </a:r>
          </a:p>
          <a:p>
            <a:pPr lvl="1"/>
            <a:r>
              <a:rPr lang="en-US" sz="1400" dirty="0"/>
              <a:t>Login status, was used to train the models</a:t>
            </a:r>
          </a:p>
          <a:p>
            <a:pPr lvl="1"/>
            <a:r>
              <a:rPr lang="en-US" sz="1400" dirty="0"/>
              <a:t>Namespace, was used to train the models</a:t>
            </a:r>
          </a:p>
          <a:p>
            <a:pPr lvl="1"/>
            <a:r>
              <a:rPr lang="en-US" sz="1400" dirty="0"/>
              <a:t>Various combinations of character                                                                                               and word n-gram </a:t>
            </a:r>
            <a:r>
              <a:rPr lang="en-US" sz="1400" dirty="0" err="1"/>
              <a:t>tf-idf</a:t>
            </a:r>
            <a:r>
              <a:rPr lang="en-US" sz="1400" dirty="0"/>
              <a:t> vectorizers were experimented with</a:t>
            </a:r>
          </a:p>
          <a:p>
            <a:pPr lvl="1"/>
            <a:r>
              <a:rPr lang="en-US" sz="1400" dirty="0"/>
              <a:t>Year was also considered, but not utilized to train the models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2106C5-8AD4-4854-9050-B6D9786B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126" y="3065344"/>
            <a:ext cx="4480249" cy="26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FE52-3BDA-4529-9FA8-1B8B80F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0470"/>
            <a:ext cx="8596668" cy="1320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Modeling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A66A5-5536-4703-875F-0EBB4D27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53" y="1062318"/>
            <a:ext cx="8301176" cy="4953000"/>
          </a:xfrm>
        </p:spPr>
        <p:txBody>
          <a:bodyPr>
            <a:normAutofit/>
          </a:bodyPr>
          <a:lstStyle/>
          <a:p>
            <a:r>
              <a:rPr lang="en-US" dirty="0"/>
              <a:t>Evaluating model performance:</a:t>
            </a:r>
          </a:p>
          <a:p>
            <a:pPr lvl="1"/>
            <a:r>
              <a:rPr lang="en-US" dirty="0"/>
              <a:t>Average macro precision, recall, and f1-score</a:t>
            </a:r>
          </a:p>
          <a:p>
            <a:pPr lvl="2"/>
            <a:r>
              <a:rPr lang="en-US" dirty="0"/>
              <a:t>Precision: Proportion of comments classified as attacks that were correct</a:t>
            </a:r>
          </a:p>
          <a:p>
            <a:pPr lvl="2"/>
            <a:r>
              <a:rPr lang="en-US" dirty="0"/>
              <a:t>Recall: Proportion of offensive comments that were identified correctly</a:t>
            </a:r>
          </a:p>
          <a:p>
            <a:pPr lvl="1"/>
            <a:r>
              <a:rPr lang="en-US" dirty="0"/>
              <a:t>Confusion matrix converted to percentages and displayed as a heat map</a:t>
            </a:r>
          </a:p>
          <a:p>
            <a:pPr lvl="2"/>
            <a:r>
              <a:rPr lang="en-US" dirty="0"/>
              <a:t>Understand how well the model does with labeling both types of comments</a:t>
            </a:r>
          </a:p>
          <a:p>
            <a:r>
              <a:rPr lang="en-US" dirty="0"/>
              <a:t>K-Fold cross-validation was used with k = 4.</a:t>
            </a:r>
          </a:p>
          <a:p>
            <a:pPr lvl="1"/>
            <a:r>
              <a:rPr lang="en-US" dirty="0"/>
              <a:t>Generally led to an approximately one percent increase in recall</a:t>
            </a:r>
          </a:p>
          <a:p>
            <a:pPr lvl="1"/>
            <a:r>
              <a:rPr lang="en-US" dirty="0"/>
              <a:t>Generally led to a half percent increase in precision </a:t>
            </a:r>
          </a:p>
          <a:p>
            <a:r>
              <a:rPr lang="en-US" dirty="0"/>
              <a:t>Best results obtained from each model (without hyperparameter tuning)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8C11D-CE2B-4B93-9486-80FEACD8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848" y="1489345"/>
            <a:ext cx="3441179" cy="275294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BABDD0-0B5C-4C1B-A6C8-5D12C6CC7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378246"/>
              </p:ext>
            </p:extLst>
          </p:nvPr>
        </p:nvGraphicFramePr>
        <p:xfrm>
          <a:off x="760863" y="4967719"/>
          <a:ext cx="8712320" cy="134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080">
                  <a:extLst>
                    <a:ext uri="{9D8B030D-6E8A-4147-A177-3AD203B41FA5}">
                      <a16:colId xmlns:a16="http://schemas.microsoft.com/office/drawing/2014/main" val="1849996733"/>
                    </a:ext>
                  </a:extLst>
                </a:gridCol>
                <a:gridCol w="2178080">
                  <a:extLst>
                    <a:ext uri="{9D8B030D-6E8A-4147-A177-3AD203B41FA5}">
                      <a16:colId xmlns:a16="http://schemas.microsoft.com/office/drawing/2014/main" val="1094668792"/>
                    </a:ext>
                  </a:extLst>
                </a:gridCol>
                <a:gridCol w="2178080">
                  <a:extLst>
                    <a:ext uri="{9D8B030D-6E8A-4147-A177-3AD203B41FA5}">
                      <a16:colId xmlns:a16="http://schemas.microsoft.com/office/drawing/2014/main" val="2758612592"/>
                    </a:ext>
                  </a:extLst>
                </a:gridCol>
                <a:gridCol w="2178080">
                  <a:extLst>
                    <a:ext uri="{9D8B030D-6E8A-4147-A177-3AD203B41FA5}">
                      <a16:colId xmlns:a16="http://schemas.microsoft.com/office/drawing/2014/main" val="22539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86445"/>
                  </a:ext>
                </a:extLst>
              </a:tr>
              <a:tr h="336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3326"/>
                  </a:ext>
                </a:extLst>
              </a:tr>
              <a:tr h="336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0.8414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5291"/>
                  </a:ext>
                </a:extLst>
              </a:tr>
              <a:tr h="3368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0.6465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0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6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9148-5898-41F9-AB58-8E6465D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Hyperparameter Tuning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2147-5F51-406A-BEF4-4CF629E8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447" y="1270000"/>
            <a:ext cx="9068938" cy="5016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hyperparameter tuning was conducted for each model. The best parameters are highlighted in bold. </a:t>
            </a:r>
          </a:p>
          <a:p>
            <a:r>
              <a:rPr lang="en-US" dirty="0"/>
              <a:t>Tuning yielded between a 0.5-0.75% increase in average macro f1-score.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also examined the following parameters associated with the word n-gram </a:t>
            </a:r>
            <a:r>
              <a:rPr lang="en-US" dirty="0" err="1"/>
              <a:t>tf-idf</a:t>
            </a:r>
            <a:r>
              <a:rPr lang="en-US" dirty="0"/>
              <a:t> vectorizer:</a:t>
            </a:r>
          </a:p>
          <a:p>
            <a:pPr lvl="1"/>
            <a:r>
              <a:rPr lang="en-US" dirty="0" err="1"/>
              <a:t>max_df</a:t>
            </a:r>
            <a:endParaRPr lang="en-US" dirty="0"/>
          </a:p>
          <a:p>
            <a:pPr lvl="1"/>
            <a:r>
              <a:rPr lang="en-US" dirty="0" err="1"/>
              <a:t>max_features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Usage of stop words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5F3F778A-2AA7-4F63-A254-B51C70F6A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114553"/>
              </p:ext>
            </p:extLst>
          </p:nvPr>
        </p:nvGraphicFramePr>
        <p:xfrm>
          <a:off x="848781" y="2435469"/>
          <a:ext cx="8765607" cy="208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51">
                  <a:extLst>
                    <a:ext uri="{9D8B030D-6E8A-4147-A177-3AD203B41FA5}">
                      <a16:colId xmlns:a16="http://schemas.microsoft.com/office/drawing/2014/main" val="1849996733"/>
                    </a:ext>
                  </a:extLst>
                </a:gridCol>
                <a:gridCol w="2249651">
                  <a:extLst>
                    <a:ext uri="{9D8B030D-6E8A-4147-A177-3AD203B41FA5}">
                      <a16:colId xmlns:a16="http://schemas.microsoft.com/office/drawing/2014/main" val="1094668792"/>
                    </a:ext>
                  </a:extLst>
                </a:gridCol>
                <a:gridCol w="2249651">
                  <a:extLst>
                    <a:ext uri="{9D8B030D-6E8A-4147-A177-3AD203B41FA5}">
                      <a16:colId xmlns:a16="http://schemas.microsoft.com/office/drawing/2014/main" val="2758612592"/>
                    </a:ext>
                  </a:extLst>
                </a:gridCol>
                <a:gridCol w="2016654">
                  <a:extLst>
                    <a:ext uri="{9D8B030D-6E8A-4147-A177-3AD203B41FA5}">
                      <a16:colId xmlns:a16="http://schemas.microsoft.com/office/drawing/2014/main" val="225396790"/>
                    </a:ext>
                  </a:extLst>
                </a:gridCol>
              </a:tblGrid>
              <a:tr h="1466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86445"/>
                  </a:ext>
                </a:extLst>
              </a:tr>
              <a:tr h="5876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  <a:p>
                      <a:pPr algn="ctr"/>
                      <a:r>
                        <a:rPr lang="en-US" sz="1600" dirty="0"/>
                        <a:t>[0.1, </a:t>
                      </a:r>
                      <a:r>
                        <a:rPr lang="en-US" sz="1600" b="1" dirty="0"/>
                        <a:t>1</a:t>
                      </a:r>
                      <a:r>
                        <a:rPr lang="en-US" sz="1600" dirty="0"/>
                        <a:t>, 10,100]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Weight</a:t>
                      </a:r>
                    </a:p>
                    <a:p>
                      <a:pPr algn="ctr"/>
                      <a:r>
                        <a:rPr lang="en-US" sz="1600" dirty="0"/>
                        <a:t>[‘</a:t>
                      </a:r>
                      <a:r>
                        <a:rPr lang="en-US" sz="1600" b="1" dirty="0"/>
                        <a:t>balanced</a:t>
                      </a:r>
                      <a:r>
                        <a:rPr lang="en-US" sz="1600" dirty="0"/>
                        <a:t>’, None]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3326"/>
                  </a:ext>
                </a:extLst>
              </a:tr>
              <a:tr h="5876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  <a:p>
                      <a:pPr algn="ctr"/>
                      <a:r>
                        <a:rPr lang="en-US" sz="1600" dirty="0"/>
                        <a:t>[0.1, </a:t>
                      </a:r>
                      <a:r>
                        <a:rPr lang="en-US" sz="1600" b="1" i="0" dirty="0"/>
                        <a:t>1</a:t>
                      </a:r>
                      <a:r>
                        <a:rPr lang="en-US" sz="1600" dirty="0"/>
                        <a:t>, 10, 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 Weight</a:t>
                      </a:r>
                    </a:p>
                    <a:p>
                      <a:pPr algn="ctr"/>
                      <a:r>
                        <a:rPr lang="en-US" sz="1600" dirty="0"/>
                        <a:t>[‘</a:t>
                      </a:r>
                      <a:r>
                        <a:rPr lang="en-US" sz="1600" b="1" dirty="0"/>
                        <a:t>balanced</a:t>
                      </a:r>
                      <a:r>
                        <a:rPr lang="en-US" sz="1600" dirty="0"/>
                        <a:t>’, None]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5291"/>
                  </a:ext>
                </a:extLst>
              </a:tr>
              <a:tr h="60399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Number of Estimators</a:t>
                      </a:r>
                    </a:p>
                    <a:p>
                      <a:pPr algn="ctr"/>
                      <a:r>
                        <a:rPr lang="en-US" sz="1600" dirty="0"/>
                        <a:t>[</a:t>
                      </a:r>
                      <a:r>
                        <a:rPr lang="en-US" sz="1600" b="1" dirty="0"/>
                        <a:t>10</a:t>
                      </a:r>
                      <a:r>
                        <a:rPr lang="en-US" sz="1600" dirty="0"/>
                        <a:t>, 50, 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Max Depth</a:t>
                      </a:r>
                    </a:p>
                    <a:p>
                      <a:pPr algn="ctr"/>
                      <a:r>
                        <a:rPr lang="en-US" sz="1600" dirty="0"/>
                        <a:t>[2, 5, 10, </a:t>
                      </a:r>
                      <a:r>
                        <a:rPr lang="en-US" sz="1600" b="1" dirty="0"/>
                        <a:t>None</a:t>
                      </a:r>
                      <a:r>
                        <a:rPr lang="en-US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Criterion</a:t>
                      </a:r>
                    </a:p>
                    <a:p>
                      <a:pPr algn="ctr"/>
                      <a:r>
                        <a:rPr lang="en-US" sz="1600" dirty="0"/>
                        <a:t>[‘</a:t>
                      </a:r>
                      <a:r>
                        <a:rPr lang="en-US" sz="1600" b="1" dirty="0"/>
                        <a:t>entropy</a:t>
                      </a:r>
                      <a:r>
                        <a:rPr lang="en-US" sz="1600" dirty="0"/>
                        <a:t>’, ‘</a:t>
                      </a:r>
                      <a:r>
                        <a:rPr lang="en-US" sz="1600" dirty="0" err="1"/>
                        <a:t>gini</a:t>
                      </a:r>
                      <a:r>
                        <a:rPr lang="en-US" sz="1600" dirty="0"/>
                        <a:t>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504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68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9078-7CD3-4D6A-ACD1-B1D14790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315" y="451423"/>
            <a:ext cx="8596668" cy="6916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F620-C3D9-4ADC-AA0B-23EDEA6CB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615" y="1143084"/>
            <a:ext cx="8523816" cy="50335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Best overall model: Linear SVC</a:t>
            </a:r>
          </a:p>
          <a:p>
            <a:pPr lvl="1"/>
            <a:r>
              <a:rPr lang="en-US" dirty="0"/>
              <a:t>Features: Login status, namespace, and </a:t>
            </a:r>
            <a:r>
              <a:rPr lang="en-US" dirty="0" err="1"/>
              <a:t>tf-idf</a:t>
            </a:r>
            <a:r>
              <a:rPr lang="en-US" dirty="0"/>
              <a:t> unigram and bigram word and character vectorizers</a:t>
            </a:r>
          </a:p>
          <a:p>
            <a:pPr lvl="1"/>
            <a:r>
              <a:rPr lang="en-US" dirty="0"/>
              <a:t>Parameters 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Performance of the best overall model versus strawman: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Optimizations to my code included:</a:t>
            </a:r>
          </a:p>
          <a:p>
            <a:pPr lvl="1"/>
            <a:r>
              <a:rPr lang="en-US" dirty="0"/>
              <a:t>Creation of custom functions to allow me to systematically train, test, and conduct hyperparameter tuning and generate results in a consistent format.</a:t>
            </a:r>
          </a:p>
          <a:p>
            <a:pPr lvl="1"/>
            <a:r>
              <a:rPr lang="en-US" dirty="0"/>
              <a:t>Use of </a:t>
            </a:r>
            <a:r>
              <a:rPr lang="en-US" i="1" dirty="0" err="1"/>
              <a:t>RandomizedSearchCV</a:t>
            </a:r>
            <a:r>
              <a:rPr lang="en-US" dirty="0"/>
              <a:t> instead of exhaustive </a:t>
            </a:r>
            <a:r>
              <a:rPr lang="en-US" i="1" dirty="0" err="1"/>
              <a:t>GridSearchCV</a:t>
            </a:r>
            <a:r>
              <a:rPr lang="en-US" i="1" dirty="0"/>
              <a:t> </a:t>
            </a:r>
            <a:r>
              <a:rPr lang="en-US" dirty="0"/>
              <a:t>with large search spaces</a:t>
            </a:r>
            <a:endParaRPr lang="en-US" i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21A05-780C-4993-B2CE-CBA73528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01" y="1981051"/>
            <a:ext cx="4503812" cy="1182565"/>
          </a:xfrm>
          <a:prstGeom prst="rect">
            <a:avLst/>
          </a:prstGeom>
        </p:spPr>
      </p:pic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C3B530D-CC72-41BB-8882-69E92CB38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537736"/>
              </p:ext>
            </p:extLst>
          </p:nvPr>
        </p:nvGraphicFramePr>
        <p:xfrm>
          <a:off x="1366855" y="3565324"/>
          <a:ext cx="7042988" cy="107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747">
                  <a:extLst>
                    <a:ext uri="{9D8B030D-6E8A-4147-A177-3AD203B41FA5}">
                      <a16:colId xmlns:a16="http://schemas.microsoft.com/office/drawing/2014/main" val="1849996733"/>
                    </a:ext>
                  </a:extLst>
                </a:gridCol>
                <a:gridCol w="1760747">
                  <a:extLst>
                    <a:ext uri="{9D8B030D-6E8A-4147-A177-3AD203B41FA5}">
                      <a16:colId xmlns:a16="http://schemas.microsoft.com/office/drawing/2014/main" val="1094668792"/>
                    </a:ext>
                  </a:extLst>
                </a:gridCol>
                <a:gridCol w="1760747">
                  <a:extLst>
                    <a:ext uri="{9D8B030D-6E8A-4147-A177-3AD203B41FA5}">
                      <a16:colId xmlns:a16="http://schemas.microsoft.com/office/drawing/2014/main" val="2758612592"/>
                    </a:ext>
                  </a:extLst>
                </a:gridCol>
                <a:gridCol w="1760747">
                  <a:extLst>
                    <a:ext uri="{9D8B030D-6E8A-4147-A177-3AD203B41FA5}">
                      <a16:colId xmlns:a16="http://schemas.microsoft.com/office/drawing/2014/main" val="22539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586445"/>
                  </a:ext>
                </a:extLst>
              </a:tr>
              <a:tr h="3702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 Linear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03326"/>
                  </a:ext>
                </a:extLst>
              </a:tr>
              <a:tr h="3702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Strawman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5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9507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584</TotalTime>
  <Words>616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Identifying Personal Attacks in Wikipedia Comments </vt:lpstr>
      <vt:lpstr>Data Visualization</vt:lpstr>
      <vt:lpstr>Comment Cleaning &amp; Feature Extraction</vt:lpstr>
      <vt:lpstr>Modeling the Data</vt:lpstr>
      <vt:lpstr>Hyperparameter Tuning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Personal Attacks in Wikipedia Comments</dc:title>
  <dc:creator>Danielle Mallare-Dani</dc:creator>
  <cp:lastModifiedBy>Danielle Mallare-Dani</cp:lastModifiedBy>
  <cp:revision>37</cp:revision>
  <dcterms:created xsi:type="dcterms:W3CDTF">2021-12-09T01:07:06Z</dcterms:created>
  <dcterms:modified xsi:type="dcterms:W3CDTF">2021-12-09T21:38:59Z</dcterms:modified>
</cp:coreProperties>
</file>