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7"/>
  </p:notesMasterIdLst>
  <p:sldIdLst>
    <p:sldId id="256" r:id="rId2"/>
    <p:sldId id="257" r:id="rId3"/>
    <p:sldId id="258" r:id="rId4"/>
    <p:sldId id="260" r:id="rId5"/>
    <p:sldId id="330" r:id="rId6"/>
    <p:sldId id="262" r:id="rId7"/>
    <p:sldId id="263" r:id="rId8"/>
    <p:sldId id="264" r:id="rId9"/>
    <p:sldId id="265" r:id="rId10"/>
    <p:sldId id="266" r:id="rId11"/>
    <p:sldId id="267" r:id="rId12"/>
    <p:sldId id="268" r:id="rId13"/>
    <p:sldId id="269" r:id="rId14"/>
    <p:sldId id="270" r:id="rId15"/>
    <p:sldId id="33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332" r:id="rId40"/>
    <p:sldId id="333"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Lst>
  <p:sldSz cx="9144000" cy="5143500" type="screen16x9"/>
  <p:notesSz cx="6858000" cy="9144000"/>
  <p:embeddedFontLst>
    <p:embeddedFont>
      <p:font typeface="Fira Code" panose="020B0809050000020004" pitchFamily="49" charset="0"/>
      <p:regular r:id="rId78"/>
      <p:bold r:id="rId79"/>
    </p:embeddedFont>
    <p:embeddedFont>
      <p:font typeface="Squada One" panose="020B0604020202020204" charset="0"/>
      <p:regular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3" roundtripDataSignature="AMtx7mi+3mDCHy2yoNKzbqdWeB12u6K2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091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3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3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3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3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3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4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4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5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5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5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5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90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0550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5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5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5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5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5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5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6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6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6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83973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6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6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6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6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6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6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6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7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7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7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7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7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7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p7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7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7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7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8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8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8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8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8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8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p8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6"/>
          <p:cNvSpPr txBox="1">
            <a:spLocks noGrp="1"/>
          </p:cNvSpPr>
          <p:nvPr>
            <p:ph type="sldNum" idx="12"/>
          </p:nvPr>
        </p:nvSpPr>
        <p:spPr>
          <a:xfrm>
            <a:off x="7168900" y="4484125"/>
            <a:ext cx="1852200" cy="572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7"/>
          <p:cNvSpPr txBox="1">
            <a:spLocks noGrp="1"/>
          </p:cNvSpPr>
          <p:nvPr>
            <p:ph type="sldNum" idx="12"/>
          </p:nvPr>
        </p:nvSpPr>
        <p:spPr>
          <a:xfrm>
            <a:off x="7168900" y="4484125"/>
            <a:ext cx="1852200" cy="572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8"/>
          <p:cNvSpPr txBox="1">
            <a:spLocks noGrp="1"/>
          </p:cNvSpPr>
          <p:nvPr>
            <p:ph type="sldNum" idx="12"/>
          </p:nvPr>
        </p:nvSpPr>
        <p:spPr>
          <a:xfrm>
            <a:off x="7168900" y="4484125"/>
            <a:ext cx="1852200" cy="572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9"/>
          <p:cNvSpPr txBox="1">
            <a:spLocks noGrp="1"/>
          </p:cNvSpPr>
          <p:nvPr>
            <p:ph type="sldNum" idx="12"/>
          </p:nvPr>
        </p:nvSpPr>
        <p:spPr>
          <a:xfrm>
            <a:off x="7168900" y="4484125"/>
            <a:ext cx="1852200" cy="572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0"/>
          <p:cNvSpPr txBox="1">
            <a:spLocks noGrp="1"/>
          </p:cNvSpPr>
          <p:nvPr>
            <p:ph type="sldNum" idx="12"/>
          </p:nvPr>
        </p:nvSpPr>
        <p:spPr>
          <a:xfrm>
            <a:off x="7168900" y="4484125"/>
            <a:ext cx="1852200" cy="572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1"/>
          <p:cNvSpPr txBox="1">
            <a:spLocks noGrp="1"/>
          </p:cNvSpPr>
          <p:nvPr>
            <p:ph type="sldNum" idx="12"/>
          </p:nvPr>
        </p:nvSpPr>
        <p:spPr>
          <a:xfrm>
            <a:off x="7168900" y="4484125"/>
            <a:ext cx="1852200" cy="572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2"/>
          <p:cNvSpPr txBox="1">
            <a:spLocks noGrp="1"/>
          </p:cNvSpPr>
          <p:nvPr>
            <p:ph type="sldNum" idx="12"/>
          </p:nvPr>
        </p:nvSpPr>
        <p:spPr>
          <a:xfrm>
            <a:off x="7168900" y="4484125"/>
            <a:ext cx="1852200" cy="572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3"/>
          <p:cNvSpPr txBox="1">
            <a:spLocks noGrp="1"/>
          </p:cNvSpPr>
          <p:nvPr>
            <p:ph type="sldNum" idx="12"/>
          </p:nvPr>
        </p:nvSpPr>
        <p:spPr>
          <a:xfrm>
            <a:off x="7168900" y="4484125"/>
            <a:ext cx="1852200" cy="572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4"/>
          <p:cNvSpPr txBox="1">
            <a:spLocks noGrp="1"/>
          </p:cNvSpPr>
          <p:nvPr>
            <p:ph type="sldNum" idx="12"/>
          </p:nvPr>
        </p:nvSpPr>
        <p:spPr>
          <a:xfrm>
            <a:off x="7168900" y="4484125"/>
            <a:ext cx="1852200" cy="572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5"/>
          <p:cNvSpPr txBox="1">
            <a:spLocks noGrp="1"/>
          </p:cNvSpPr>
          <p:nvPr>
            <p:ph type="sldNum" idx="12"/>
          </p:nvPr>
        </p:nvSpPr>
        <p:spPr>
          <a:xfrm>
            <a:off x="7168900" y="4484125"/>
            <a:ext cx="1852200" cy="572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p6"/>
          <p:cNvPicPr preferRelativeResize="0"/>
          <p:nvPr/>
        </p:nvPicPr>
        <p:blipFill rotWithShape="1">
          <a:blip r:embed="rId14">
            <a:alphaModFix/>
          </a:blip>
          <a:srcRect/>
          <a:stretch/>
        </p:blipFill>
        <p:spPr>
          <a:xfrm>
            <a:off x="7001300" y="4496675"/>
            <a:ext cx="2093976" cy="767500"/>
          </a:xfrm>
          <a:prstGeom prst="rect">
            <a:avLst/>
          </a:prstGeom>
          <a:noFill/>
          <a:ln>
            <a:noFill/>
          </a:ln>
        </p:spPr>
      </p:pic>
      <p:pic>
        <p:nvPicPr>
          <p:cNvPr id="9" name="Google Shape;9;p6"/>
          <p:cNvPicPr preferRelativeResize="0"/>
          <p:nvPr/>
        </p:nvPicPr>
        <p:blipFill rotWithShape="1">
          <a:blip r:embed="rId15">
            <a:alphaModFix/>
          </a:blip>
          <a:srcRect/>
          <a:stretch/>
        </p:blipFill>
        <p:spPr>
          <a:xfrm>
            <a:off x="0" y="4570800"/>
            <a:ext cx="2093975" cy="572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335226" y="550050"/>
            <a:ext cx="5240700" cy="15591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3600"/>
              <a:buFont typeface="Arial"/>
              <a:buNone/>
            </a:pPr>
            <a:r>
              <a:rPr lang="en" sz="4400" b="0" i="0" u="none" strike="noStrike" cap="none">
                <a:solidFill>
                  <a:srgbClr val="000000"/>
                </a:solidFill>
                <a:latin typeface="Arial"/>
                <a:ea typeface="Arial"/>
                <a:cs typeface="Arial"/>
                <a:sym typeface="Arial"/>
              </a:rPr>
              <a:t>Design Patterns </a:t>
            </a:r>
            <a:endParaRPr sz="3600" b="0" i="0" u="none" strike="noStrike" cap="none">
              <a:solidFill>
                <a:schemeClr val="dk1"/>
              </a:solidFill>
              <a:latin typeface="Arial"/>
              <a:ea typeface="Arial"/>
              <a:cs typeface="Arial"/>
              <a:sym typeface="Arial"/>
            </a:endParaRPr>
          </a:p>
        </p:txBody>
      </p:sp>
      <p:sp>
        <p:nvSpPr>
          <p:cNvPr id="55" name="Google Shape;55;p1"/>
          <p:cNvSpPr txBox="1"/>
          <p:nvPr/>
        </p:nvSpPr>
        <p:spPr>
          <a:xfrm>
            <a:off x="2214207" y="2203632"/>
            <a:ext cx="5240700" cy="1096500"/>
          </a:xfrm>
          <a:prstGeom prst="rect">
            <a:avLst/>
          </a:prstGeom>
          <a:noFill/>
          <a:ln>
            <a:noFill/>
          </a:ln>
        </p:spPr>
        <p:txBody>
          <a:bodyPr spcFirstLastPara="1" wrap="square" lIns="91425" tIns="91425" rIns="91425" bIns="91425" anchor="t" anchorCtr="0">
            <a:normAutofit/>
          </a:bodyPr>
          <a:lstStyle/>
          <a:p>
            <a:pPr marL="0" marR="0" lvl="0" indent="0" algn="just" rtl="0">
              <a:lnSpc>
                <a:spcPct val="80000"/>
              </a:lnSpc>
              <a:spcBef>
                <a:spcPts val="0"/>
              </a:spcBef>
              <a:spcAft>
                <a:spcPts val="0"/>
              </a:spcAft>
              <a:buClr>
                <a:srgbClr val="000000"/>
              </a:buClr>
              <a:buSzPts val="1800"/>
              <a:buFont typeface="Arial"/>
              <a:buNone/>
            </a:pPr>
            <a:r>
              <a:rPr lang="en" sz="1600" b="0" i="0" u="none" strike="noStrike" cap="none">
                <a:solidFill>
                  <a:srgbClr val="595959"/>
                </a:solidFill>
                <a:latin typeface="Arial"/>
                <a:ea typeface="Arial"/>
                <a:cs typeface="Arial"/>
                <a:sym typeface="Arial"/>
              </a:rPr>
              <a:t>Dimitrios Malonas</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3223023"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Builder Pattern</a:t>
            </a:r>
            <a:endParaRPr/>
          </a:p>
        </p:txBody>
      </p:sp>
      <p:sp>
        <p:nvSpPr>
          <p:cNvPr id="128" name="Google Shape;128;p25"/>
          <p:cNvSpPr txBox="1">
            <a:spLocks noGrp="1"/>
          </p:cNvSpPr>
          <p:nvPr>
            <p:ph type="body" idx="1"/>
          </p:nvPr>
        </p:nvSpPr>
        <p:spPr>
          <a:xfrm>
            <a:off x="311700" y="1152475"/>
            <a:ext cx="3223023"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sz="1400" dirty="0">
              <a:solidFill>
                <a:schemeClr val="tx1"/>
              </a:solidFill>
            </a:endParaRPr>
          </a:p>
          <a:p>
            <a:pPr marL="457200" lvl="0" indent="-342900" algn="l" rtl="0">
              <a:lnSpc>
                <a:spcPct val="115000"/>
              </a:lnSpc>
              <a:spcBef>
                <a:spcPts val="0"/>
              </a:spcBef>
              <a:spcAft>
                <a:spcPts val="0"/>
              </a:spcAft>
              <a:buSzPts val="1800"/>
              <a:buChar char="●"/>
            </a:pPr>
            <a:r>
              <a:rPr lang="en" sz="1400" dirty="0">
                <a:solidFill>
                  <a:schemeClr val="tx1"/>
                </a:solidFill>
              </a:rPr>
              <a:t>Χρησιμοποιείται όταν </a:t>
            </a:r>
            <a:endParaRPr sz="1400" dirty="0">
              <a:solidFill>
                <a:schemeClr val="tx1"/>
              </a:solidFill>
            </a:endParaRPr>
          </a:p>
          <a:p>
            <a:pPr marL="914400" lvl="1" indent="-317500" algn="l" rtl="0">
              <a:lnSpc>
                <a:spcPct val="115000"/>
              </a:lnSpc>
              <a:spcBef>
                <a:spcPts val="0"/>
              </a:spcBef>
              <a:spcAft>
                <a:spcPts val="0"/>
              </a:spcAft>
              <a:buSzPts val="1400"/>
              <a:buChar char="○"/>
            </a:pPr>
            <a:r>
              <a:rPr lang="en" sz="1200" dirty="0">
                <a:solidFill>
                  <a:schemeClr val="tx1"/>
                </a:solidFill>
              </a:rPr>
              <a:t>ο αλγόριθμος δημιουργίας αντικειμένων χρειάζεται να είναι ανεξάρτητος από τα μέρη που αποτελούν το αντικείμενο και πως συνδέονται (!) </a:t>
            </a:r>
            <a:endParaRPr sz="1200" dirty="0">
              <a:solidFill>
                <a:schemeClr val="tx1"/>
              </a:solidFill>
            </a:endParaRPr>
          </a:p>
          <a:p>
            <a:pPr marL="914400" lvl="1" indent="-228600" algn="l" rtl="0">
              <a:lnSpc>
                <a:spcPct val="115000"/>
              </a:lnSpc>
              <a:spcBef>
                <a:spcPts val="0"/>
              </a:spcBef>
              <a:spcAft>
                <a:spcPts val="0"/>
              </a:spcAft>
              <a:buSzPts val="1400"/>
              <a:buNone/>
            </a:pPr>
            <a:endParaRPr sz="1200" dirty="0">
              <a:solidFill>
                <a:schemeClr val="tx1"/>
              </a:solidFill>
            </a:endParaRPr>
          </a:p>
          <a:p>
            <a:pPr marL="914400" lvl="1" indent="-317500" algn="l" rtl="0">
              <a:lnSpc>
                <a:spcPct val="115000"/>
              </a:lnSpc>
              <a:spcBef>
                <a:spcPts val="0"/>
              </a:spcBef>
              <a:spcAft>
                <a:spcPts val="0"/>
              </a:spcAft>
              <a:buSzPts val="1400"/>
              <a:buChar char="○"/>
            </a:pPr>
            <a:r>
              <a:rPr lang="en" sz="1200" dirty="0">
                <a:solidFill>
                  <a:schemeClr val="tx1"/>
                </a:solidFill>
              </a:rPr>
              <a:t>Η διαδικασία δημιουργίας οφείλει να επιτρέπει διαφορετικές αναπαραστάσεις του αντικειμένου που δημιουργείται (!) </a:t>
            </a:r>
            <a:endParaRPr sz="1200" b="1" dirty="0">
              <a:solidFill>
                <a:schemeClr val="tx1"/>
              </a:solidFill>
            </a:endParaRPr>
          </a:p>
        </p:txBody>
      </p:sp>
      <p:pic>
        <p:nvPicPr>
          <p:cNvPr id="129" name="Google Shape;129;p25"/>
          <p:cNvPicPr preferRelativeResize="0"/>
          <p:nvPr/>
        </p:nvPicPr>
        <p:blipFill rotWithShape="1">
          <a:blip r:embed="rId3">
            <a:alphaModFix/>
          </a:blip>
          <a:srcRect/>
          <a:stretch/>
        </p:blipFill>
        <p:spPr>
          <a:xfrm>
            <a:off x="3456878" y="0"/>
            <a:ext cx="5687122" cy="5143500"/>
          </a:xfrm>
          <a:prstGeom prst="rect">
            <a:avLst/>
          </a:prstGeom>
          <a:noFill/>
          <a:ln>
            <a:noFill/>
          </a:ln>
        </p:spPr>
      </p:pic>
      <p:pic>
        <p:nvPicPr>
          <p:cNvPr id="130" name="Google Shape;130;p25"/>
          <p:cNvPicPr preferRelativeResize="0"/>
          <p:nvPr/>
        </p:nvPicPr>
        <p:blipFill rotWithShape="1">
          <a:blip r:embed="rId4">
            <a:alphaModFix/>
          </a:blip>
          <a:srcRect/>
          <a:stretch/>
        </p:blipFill>
        <p:spPr>
          <a:xfrm>
            <a:off x="7079360" y="4583279"/>
            <a:ext cx="1958510" cy="5410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Builder Pattern</a:t>
            </a:r>
            <a:endParaRPr/>
          </a:p>
        </p:txBody>
      </p:sp>
      <p:sp>
        <p:nvSpPr>
          <p:cNvPr id="136" name="Google Shape;136;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 dirty="0">
                <a:solidFill>
                  <a:schemeClr val="tx1"/>
                </a:solidFill>
              </a:rPr>
              <a:t>Συμμετέχουν </a:t>
            </a: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Builder (interface –EnemyPackBuilder)</a:t>
            </a:r>
            <a:endParaRPr dirty="0">
              <a:solidFill>
                <a:schemeClr val="tx1"/>
              </a:solidFill>
            </a:endParaRPr>
          </a:p>
          <a:p>
            <a:pPr marL="1371600" lvl="2" indent="-317500" algn="l" rtl="0">
              <a:lnSpc>
                <a:spcPct val="115000"/>
              </a:lnSpc>
              <a:spcBef>
                <a:spcPts val="0"/>
              </a:spcBef>
              <a:spcAft>
                <a:spcPts val="0"/>
              </a:spcAft>
              <a:buSzPts val="1400"/>
              <a:buChar char="■"/>
            </a:pPr>
            <a:r>
              <a:rPr lang="en" dirty="0">
                <a:solidFill>
                  <a:schemeClr val="tx1"/>
                </a:solidFill>
              </a:rPr>
              <a:t>παρέχει ένα interface για την δημιουργία αντικειμένων τύπου Product </a:t>
            </a: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 ConcreteBuilder (EnemyPack.MixedPackBuilder)</a:t>
            </a:r>
            <a:endParaRPr dirty="0">
              <a:solidFill>
                <a:schemeClr val="tx1"/>
              </a:solidFill>
            </a:endParaRPr>
          </a:p>
          <a:p>
            <a:pPr marL="1371600" lvl="2" indent="-317500" algn="l" rtl="0">
              <a:lnSpc>
                <a:spcPct val="115000"/>
              </a:lnSpc>
              <a:spcBef>
                <a:spcPts val="0"/>
              </a:spcBef>
              <a:spcAft>
                <a:spcPts val="0"/>
              </a:spcAft>
              <a:buSzPts val="1400"/>
              <a:buChar char="■"/>
            </a:pPr>
            <a:r>
              <a:rPr lang="en" dirty="0">
                <a:solidFill>
                  <a:schemeClr val="tx1"/>
                </a:solidFill>
              </a:rPr>
              <a:t>δημιουργεί μέρη του Product, μέσω του builder interface </a:t>
            </a:r>
            <a:endParaRPr dirty="0">
              <a:solidFill>
                <a:schemeClr val="tx1"/>
              </a:solidFill>
            </a:endParaRPr>
          </a:p>
          <a:p>
            <a:pPr marL="1371600" lvl="2" indent="-317500" algn="l" rtl="0">
              <a:lnSpc>
                <a:spcPct val="115000"/>
              </a:lnSpc>
              <a:spcBef>
                <a:spcPts val="0"/>
              </a:spcBef>
              <a:spcAft>
                <a:spcPts val="0"/>
              </a:spcAft>
              <a:buSzPts val="1400"/>
              <a:buChar char="■"/>
            </a:pPr>
            <a:r>
              <a:rPr lang="en" dirty="0">
                <a:solidFill>
                  <a:schemeClr val="tx1"/>
                </a:solidFill>
              </a:rPr>
              <a:t>κρατάει state του τι δημιουργεί </a:t>
            </a:r>
            <a:endParaRPr dirty="0">
              <a:solidFill>
                <a:schemeClr val="tx1"/>
              </a:solidFill>
            </a:endParaRPr>
          </a:p>
          <a:p>
            <a:pPr marL="1371600" lvl="2" indent="-317500" algn="l" rtl="0">
              <a:lnSpc>
                <a:spcPct val="115000"/>
              </a:lnSpc>
              <a:spcBef>
                <a:spcPts val="0"/>
              </a:spcBef>
              <a:spcAft>
                <a:spcPts val="0"/>
              </a:spcAft>
              <a:buSzPts val="1400"/>
              <a:buChar char="■"/>
            </a:pPr>
            <a:r>
              <a:rPr lang="en" dirty="0">
                <a:solidFill>
                  <a:schemeClr val="tx1"/>
                </a:solidFill>
              </a:rPr>
              <a:t>παρέχει interface για να επιστρέψει το Product </a:t>
            </a: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Director (Test1)</a:t>
            </a:r>
            <a:endParaRPr dirty="0">
              <a:solidFill>
                <a:schemeClr val="tx1"/>
              </a:solidFill>
            </a:endParaRPr>
          </a:p>
          <a:p>
            <a:pPr marL="1371600" lvl="2" indent="-317500" algn="l" rtl="0">
              <a:lnSpc>
                <a:spcPct val="115000"/>
              </a:lnSpc>
              <a:spcBef>
                <a:spcPts val="0"/>
              </a:spcBef>
              <a:spcAft>
                <a:spcPts val="0"/>
              </a:spcAft>
              <a:buSzPts val="1400"/>
              <a:buChar char="■"/>
            </a:pPr>
            <a:r>
              <a:rPr lang="en" dirty="0">
                <a:solidFill>
                  <a:schemeClr val="tx1"/>
                </a:solidFill>
              </a:rPr>
              <a:t>χρήστης του Builder interface </a:t>
            </a: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Product  (Goblin, Troll, EnemyPack)</a:t>
            </a:r>
            <a:endParaRPr dirty="0">
              <a:solidFill>
                <a:schemeClr val="tx1"/>
              </a:solidFill>
            </a:endParaRPr>
          </a:p>
          <a:p>
            <a:pPr marL="1371600" lvl="2" indent="-317500" algn="l" rtl="0">
              <a:lnSpc>
                <a:spcPct val="115000"/>
              </a:lnSpc>
              <a:spcBef>
                <a:spcPts val="0"/>
              </a:spcBef>
              <a:spcAft>
                <a:spcPts val="0"/>
              </a:spcAft>
              <a:buSzPts val="1400"/>
              <a:buChar char="■"/>
            </a:pPr>
            <a:r>
              <a:rPr lang="en" dirty="0">
                <a:solidFill>
                  <a:schemeClr val="tx1"/>
                </a:solidFill>
              </a:rPr>
              <a:t>Σύνθετο, υπό κατασκευή, αντικείμενο </a:t>
            </a:r>
            <a:endParaRPr dirty="0">
              <a:solidFill>
                <a:schemeClr val="tx1"/>
              </a:solidFill>
            </a:endParaRPr>
          </a:p>
          <a:p>
            <a:pPr marL="1371600" lvl="2" indent="-317500" algn="l" rtl="0">
              <a:lnSpc>
                <a:spcPct val="115000"/>
              </a:lnSpc>
              <a:spcBef>
                <a:spcPts val="0"/>
              </a:spcBef>
              <a:spcAft>
                <a:spcPts val="0"/>
              </a:spcAft>
              <a:buSzPts val="1400"/>
              <a:buChar char="■"/>
            </a:pPr>
            <a:r>
              <a:rPr lang="en" dirty="0">
                <a:solidFill>
                  <a:schemeClr val="tx1"/>
                </a:solidFill>
              </a:rPr>
              <a:t>περιλαμβάνει κλάσεις που ορίζουν τα μέρη του, καθώς και interfaces για να συνθέσουν το τελικό αποτέλεσμα</a:t>
            </a:r>
            <a:endParaRPr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Creational - Abstract Factory </a:t>
            </a:r>
            <a:endParaRPr/>
          </a:p>
        </p:txBody>
      </p:sp>
      <p:sp>
        <p:nvSpPr>
          <p:cNvPr id="142" name="Google Shape;142;p27"/>
          <p:cNvSpPr txBox="1">
            <a:spLocks noGrp="1"/>
          </p:cNvSpPr>
          <p:nvPr>
            <p:ph type="body" idx="1"/>
          </p:nvPr>
        </p:nvSpPr>
        <p:spPr>
          <a:xfrm>
            <a:off x="311700" y="1070225"/>
            <a:ext cx="8520600" cy="32271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 dirty="0">
                <a:solidFill>
                  <a:schemeClr val="tx1"/>
                </a:solidFill>
              </a:rPr>
              <a:t>Σύστημα ανεξάρτητο από την παραγωγή, σύνθεση και αναπαράσταση των συστατικών του (προϊόντων) </a:t>
            </a:r>
            <a:endParaRPr dirty="0">
              <a:solidFill>
                <a:schemeClr val="tx1"/>
              </a:solidFill>
            </a:endParaRPr>
          </a:p>
          <a:p>
            <a:pPr marL="457200" lvl="0" indent="-228600" algn="l" rtl="0">
              <a:lnSpc>
                <a:spcPct val="115000"/>
              </a:lnSpc>
              <a:spcBef>
                <a:spcPts val="0"/>
              </a:spcBef>
              <a:spcAft>
                <a:spcPts val="0"/>
              </a:spcAft>
              <a:buSzPts val="1800"/>
              <a:buNone/>
            </a:pPr>
            <a:endParaRPr dirty="0">
              <a:solidFill>
                <a:schemeClr val="tx1"/>
              </a:solidFill>
            </a:endParaRPr>
          </a:p>
          <a:p>
            <a:pPr marL="457200" lvl="0" indent="-342900" algn="l" rtl="0">
              <a:lnSpc>
                <a:spcPct val="115000"/>
              </a:lnSpc>
              <a:spcBef>
                <a:spcPts val="0"/>
              </a:spcBef>
              <a:spcAft>
                <a:spcPts val="0"/>
              </a:spcAft>
              <a:buSzPts val="1800"/>
              <a:buChar char="●"/>
            </a:pPr>
            <a:r>
              <a:rPr lang="en" dirty="0">
                <a:solidFill>
                  <a:schemeClr val="tx1"/>
                </a:solidFill>
              </a:rPr>
              <a:t>Σύστημα που μπορεί να παράξει πολλές ”οικογένειες προϊόντων”</a:t>
            </a:r>
            <a:endParaRPr dirty="0">
              <a:solidFill>
                <a:schemeClr val="tx1"/>
              </a:solidFill>
            </a:endParaRPr>
          </a:p>
          <a:p>
            <a:pPr marL="114300" lvl="0" indent="0" algn="l" rtl="0">
              <a:lnSpc>
                <a:spcPct val="115000"/>
              </a:lnSpc>
              <a:spcBef>
                <a:spcPts val="0"/>
              </a:spcBef>
              <a:spcAft>
                <a:spcPts val="0"/>
              </a:spcAft>
              <a:buSzPts val="1800"/>
              <a:buNone/>
            </a:pPr>
            <a:r>
              <a:rPr lang="en" dirty="0">
                <a:solidFill>
                  <a:schemeClr val="tx1"/>
                </a:solidFill>
              </a:rPr>
              <a:t> </a:t>
            </a:r>
            <a:endParaRPr dirty="0">
              <a:solidFill>
                <a:schemeClr val="tx1"/>
              </a:solidFill>
            </a:endParaRPr>
          </a:p>
          <a:p>
            <a:pPr marL="457200" lvl="0" indent="-342900" algn="l" rtl="0">
              <a:lnSpc>
                <a:spcPct val="115000"/>
              </a:lnSpc>
              <a:spcBef>
                <a:spcPts val="0"/>
              </a:spcBef>
              <a:spcAft>
                <a:spcPts val="0"/>
              </a:spcAft>
              <a:buSzPts val="1800"/>
              <a:buChar char="●"/>
            </a:pPr>
            <a:r>
              <a:rPr lang="en" dirty="0">
                <a:solidFill>
                  <a:schemeClr val="tx1"/>
                </a:solidFill>
              </a:rPr>
              <a:t>Τα αντικείμενα κάθε ”οικογένειας” είναι σχεδιασμένα ώστε να χρησιμοποιούνται μαζί</a:t>
            </a:r>
          </a:p>
          <a:p>
            <a:pPr marL="457200" lvl="0" indent="-342900" algn="l" rtl="0">
              <a:lnSpc>
                <a:spcPct val="115000"/>
              </a:lnSpc>
              <a:spcBef>
                <a:spcPts val="0"/>
              </a:spcBef>
              <a:spcAft>
                <a:spcPts val="0"/>
              </a:spcAft>
              <a:buSzPts val="1800"/>
              <a:buChar char="●"/>
            </a:pPr>
            <a:endParaRPr dirty="0">
              <a:solidFill>
                <a:schemeClr val="tx1"/>
              </a:solidFill>
            </a:endParaRPr>
          </a:p>
          <a:p>
            <a:pPr marL="457200" lvl="0" indent="-342900" algn="l" rtl="0">
              <a:lnSpc>
                <a:spcPct val="115000"/>
              </a:lnSpc>
              <a:spcBef>
                <a:spcPts val="0"/>
              </a:spcBef>
              <a:spcAft>
                <a:spcPts val="0"/>
              </a:spcAft>
              <a:buSzPts val="1800"/>
              <a:buChar char="●"/>
            </a:pPr>
            <a:r>
              <a:rPr lang="en" dirty="0">
                <a:solidFill>
                  <a:schemeClr val="tx1"/>
                </a:solidFill>
              </a:rPr>
              <a:t>Κατηγορίες οικογενειών προϊόντων με κοινα interfaces και θέλουμε οι χρήστες να έχουν πρόσβαση μόνο σε αυτά</a:t>
            </a:r>
            <a:endParaRPr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Creational - Abstract Factory </a:t>
            </a:r>
            <a:endParaRPr/>
          </a:p>
        </p:txBody>
      </p:sp>
      <p:sp>
        <p:nvSpPr>
          <p:cNvPr id="148" name="Google Shape;148;p28"/>
          <p:cNvSpPr txBox="1">
            <a:spLocks noGrp="1"/>
          </p:cNvSpPr>
          <p:nvPr>
            <p:ph type="body" idx="1"/>
          </p:nvPr>
        </p:nvSpPr>
        <p:spPr>
          <a:xfrm>
            <a:off x="311700" y="1152475"/>
            <a:ext cx="8520600" cy="3102900"/>
          </a:xfrm>
          <a:prstGeom prst="rect">
            <a:avLst/>
          </a:prstGeom>
          <a:noFill/>
          <a:ln>
            <a:noFill/>
          </a:ln>
        </p:spPr>
        <p:txBody>
          <a:bodyPr spcFirstLastPara="1" wrap="square" lIns="91425" tIns="91425" rIns="91425" bIns="91425" anchor="t" anchorCtr="0">
            <a:normAutofit fontScale="92500" lnSpcReduction="10000"/>
          </a:bodyPr>
          <a:lstStyle/>
          <a:p>
            <a:pPr marL="457200" lvl="0" indent="-342900" algn="l" rtl="0">
              <a:lnSpc>
                <a:spcPct val="115000"/>
              </a:lnSpc>
              <a:spcBef>
                <a:spcPts val="0"/>
              </a:spcBef>
              <a:spcAft>
                <a:spcPts val="0"/>
              </a:spcAft>
              <a:buSzPts val="1800"/>
              <a:buChar char="●"/>
            </a:pPr>
            <a:r>
              <a:rPr lang="en" dirty="0">
                <a:solidFill>
                  <a:schemeClr val="tx1"/>
                </a:solidFill>
              </a:rPr>
              <a:t>Συμμετέχουν </a:t>
            </a:r>
            <a:br>
              <a:rPr lang="en" dirty="0">
                <a:solidFill>
                  <a:schemeClr val="tx1"/>
                </a:solidFill>
              </a:rPr>
            </a:b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AbstractFactory: interface για τις λειτουργίες που δημιουργούν προϊόντα</a:t>
            </a:r>
            <a:endParaRPr dirty="0">
              <a:solidFill>
                <a:schemeClr val="tx1"/>
              </a:solidFill>
            </a:endParaRPr>
          </a:p>
          <a:p>
            <a:pPr marL="596900" lvl="1" indent="0" algn="l" rtl="0">
              <a:lnSpc>
                <a:spcPct val="115000"/>
              </a:lnSpc>
              <a:spcBef>
                <a:spcPts val="0"/>
              </a:spcBef>
              <a:spcAft>
                <a:spcPts val="0"/>
              </a:spcAft>
              <a:buSzPts val="1400"/>
              <a:buNone/>
            </a:pPr>
            <a:r>
              <a:rPr lang="en" dirty="0">
                <a:solidFill>
                  <a:schemeClr val="tx1"/>
                </a:solidFill>
              </a:rPr>
              <a:t> </a:t>
            </a: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ConcreteFactory: υλοποίηση του AbstractFactory interface </a:t>
            </a:r>
            <a:endParaRPr dirty="0">
              <a:solidFill>
                <a:schemeClr val="tx1"/>
              </a:solidFill>
            </a:endParaRPr>
          </a:p>
          <a:p>
            <a:pPr marL="596900" lvl="1" indent="0" algn="l" rtl="0">
              <a:lnSpc>
                <a:spcPct val="115000"/>
              </a:lnSpc>
              <a:spcBef>
                <a:spcPts val="0"/>
              </a:spcBef>
              <a:spcAft>
                <a:spcPts val="0"/>
              </a:spcAft>
              <a:buSzPts val="1400"/>
              <a:buNone/>
            </a:pP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AbstractProduct: interface για τύπο προϊόντος</a:t>
            </a:r>
            <a:endParaRPr dirty="0">
              <a:solidFill>
                <a:schemeClr val="tx1"/>
              </a:solidFill>
            </a:endParaRPr>
          </a:p>
          <a:p>
            <a:pPr marL="596900" lvl="1" indent="0" algn="l" rtl="0">
              <a:lnSpc>
                <a:spcPct val="115000"/>
              </a:lnSpc>
              <a:spcBef>
                <a:spcPts val="0"/>
              </a:spcBef>
              <a:spcAft>
                <a:spcPts val="0"/>
              </a:spcAft>
              <a:buSzPts val="1400"/>
              <a:buNone/>
            </a:pPr>
            <a:r>
              <a:rPr lang="en" dirty="0">
                <a:solidFill>
                  <a:schemeClr val="tx1"/>
                </a:solidFill>
              </a:rPr>
              <a:t> </a:t>
            </a: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ConcreteProduct: </a:t>
            </a:r>
            <a:endParaRPr dirty="0">
              <a:solidFill>
                <a:schemeClr val="tx1"/>
              </a:solidFill>
            </a:endParaRPr>
          </a:p>
          <a:p>
            <a:pPr marL="1371600" lvl="2" indent="-317500" algn="l" rtl="0">
              <a:lnSpc>
                <a:spcPct val="115000"/>
              </a:lnSpc>
              <a:spcBef>
                <a:spcPts val="0"/>
              </a:spcBef>
              <a:spcAft>
                <a:spcPts val="0"/>
              </a:spcAft>
              <a:buSzPts val="1400"/>
              <a:buChar char="■"/>
            </a:pPr>
            <a:r>
              <a:rPr lang="en" dirty="0">
                <a:solidFill>
                  <a:schemeClr val="tx1"/>
                </a:solidFill>
              </a:rPr>
              <a:t>υλοποιεί το AbstractProduct </a:t>
            </a:r>
            <a:endParaRPr dirty="0">
              <a:solidFill>
                <a:schemeClr val="tx1"/>
              </a:solidFill>
            </a:endParaRPr>
          </a:p>
          <a:p>
            <a:pPr marL="1371600" lvl="2" indent="-317500" algn="l" rtl="0">
              <a:lnSpc>
                <a:spcPct val="115000"/>
              </a:lnSpc>
              <a:spcBef>
                <a:spcPts val="0"/>
              </a:spcBef>
              <a:spcAft>
                <a:spcPts val="0"/>
              </a:spcAft>
              <a:buSzPts val="1400"/>
              <a:buChar char="■"/>
            </a:pPr>
            <a:r>
              <a:rPr lang="en" dirty="0">
                <a:solidFill>
                  <a:schemeClr val="tx1"/>
                </a:solidFill>
              </a:rPr>
              <a:t>παράγεται από κάποιο ConcreteFactory </a:t>
            </a:r>
            <a:endParaRPr dirty="0">
              <a:solidFill>
                <a:schemeClr val="tx1"/>
              </a:solidFill>
            </a:endParaRPr>
          </a:p>
          <a:p>
            <a:pPr marL="1054100" lvl="2" indent="0" algn="l" rtl="0">
              <a:lnSpc>
                <a:spcPct val="115000"/>
              </a:lnSpc>
              <a:spcBef>
                <a:spcPts val="0"/>
              </a:spcBef>
              <a:spcAft>
                <a:spcPts val="0"/>
              </a:spcAft>
              <a:buSzPts val="1400"/>
              <a:buNone/>
            </a:pP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Client: χρήστης</a:t>
            </a:r>
            <a:endParaRPr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Creational - Abstract Factory </a:t>
            </a:r>
            <a:endParaRPr/>
          </a:p>
        </p:txBody>
      </p:sp>
      <p:sp>
        <p:nvSpPr>
          <p:cNvPr id="154" name="Google Shape;154;p29"/>
          <p:cNvSpPr txBox="1">
            <a:spLocks noGrp="1"/>
          </p:cNvSpPr>
          <p:nvPr>
            <p:ph type="body" idx="1"/>
          </p:nvPr>
        </p:nvSpPr>
        <p:spPr>
          <a:xfrm>
            <a:off x="311700" y="1152475"/>
            <a:ext cx="8520600" cy="3081900"/>
          </a:xfrm>
          <a:prstGeom prst="rect">
            <a:avLst/>
          </a:prstGeom>
          <a:noFill/>
          <a:ln>
            <a:noFill/>
          </a:ln>
        </p:spPr>
        <p:txBody>
          <a:bodyPr spcFirstLastPara="1" wrap="square" lIns="91425" tIns="91425" rIns="91425" bIns="91425" anchor="t" anchorCtr="0">
            <a:normAutofit lnSpcReduction="10000"/>
          </a:bodyPr>
          <a:lstStyle/>
          <a:p>
            <a:pPr marL="457200" lvl="0" indent="-228600" algn="l" rtl="0">
              <a:lnSpc>
                <a:spcPct val="115000"/>
              </a:lnSpc>
              <a:spcBef>
                <a:spcPts val="0"/>
              </a:spcBef>
              <a:spcAft>
                <a:spcPts val="0"/>
              </a:spcAft>
              <a:buSzPts val="1800"/>
              <a:buNone/>
            </a:pPr>
            <a:endParaRPr dirty="0">
              <a:solidFill>
                <a:schemeClr val="tx1"/>
              </a:solidFill>
            </a:endParaRPr>
          </a:p>
          <a:p>
            <a:pPr marL="457200" lvl="0" indent="-342900" algn="l" rtl="0">
              <a:lnSpc>
                <a:spcPct val="115000"/>
              </a:lnSpc>
              <a:spcBef>
                <a:spcPts val="0"/>
              </a:spcBef>
              <a:spcAft>
                <a:spcPts val="0"/>
              </a:spcAft>
              <a:buSzPts val="1800"/>
              <a:buChar char="●"/>
            </a:pPr>
            <a:r>
              <a:rPr lang="en" dirty="0">
                <a:solidFill>
                  <a:schemeClr val="tx1"/>
                </a:solidFill>
              </a:rPr>
              <a:t>Παράδειγμα 1: Κείμενα </a:t>
            </a: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παρόμοιες λειτουργίες, οντότητες, διαφορετικές υλοποιήσεις </a:t>
            </a:r>
            <a:endParaRPr dirty="0">
              <a:solidFill>
                <a:schemeClr val="tx1"/>
              </a:solidFill>
            </a:endParaRPr>
          </a:p>
          <a:p>
            <a:pPr marL="457200" lvl="0" indent="-228600" algn="l" rtl="0">
              <a:lnSpc>
                <a:spcPct val="115000"/>
              </a:lnSpc>
              <a:spcBef>
                <a:spcPts val="0"/>
              </a:spcBef>
              <a:spcAft>
                <a:spcPts val="0"/>
              </a:spcAft>
              <a:buSzPts val="1800"/>
              <a:buNone/>
            </a:pPr>
            <a:endParaRPr dirty="0">
              <a:solidFill>
                <a:schemeClr val="tx1"/>
              </a:solidFill>
            </a:endParaRPr>
          </a:p>
          <a:p>
            <a:pPr marL="457200" lvl="0" indent="-342900" algn="l" rtl="0">
              <a:lnSpc>
                <a:spcPct val="115000"/>
              </a:lnSpc>
              <a:spcBef>
                <a:spcPts val="0"/>
              </a:spcBef>
              <a:spcAft>
                <a:spcPts val="0"/>
              </a:spcAft>
              <a:buSzPts val="1800"/>
              <a:buChar char="●"/>
            </a:pPr>
            <a:r>
              <a:rPr lang="en" dirty="0">
                <a:solidFill>
                  <a:schemeClr val="tx1"/>
                </a:solidFill>
              </a:rPr>
              <a:t>Παράδειγμα 2: Parsers XML (DOM, Sax)</a:t>
            </a:r>
            <a:endParaRPr dirty="0">
              <a:solidFill>
                <a:schemeClr val="tx1"/>
              </a:solidFill>
            </a:endParaRPr>
          </a:p>
          <a:p>
            <a:pPr marL="914400" lvl="1" indent="-317500" algn="l" rtl="0">
              <a:lnSpc>
                <a:spcPct val="115000"/>
              </a:lnSpc>
              <a:spcBef>
                <a:spcPts val="0"/>
              </a:spcBef>
              <a:spcAft>
                <a:spcPts val="0"/>
              </a:spcAft>
              <a:buSzPts val="1400"/>
              <a:buChar char="○"/>
            </a:pPr>
            <a:r>
              <a:rPr lang="en" dirty="0">
                <a:solidFill>
                  <a:schemeClr val="tx1"/>
                </a:solidFill>
              </a:rPr>
              <a:t> παρόμοιες λειτουργίες, οντότητες, διαφορετικές υλοποιήσεις </a:t>
            </a:r>
            <a:endParaRPr dirty="0">
              <a:solidFill>
                <a:schemeClr val="tx1"/>
              </a:solidFill>
            </a:endParaRPr>
          </a:p>
          <a:p>
            <a:pPr marL="457200" lvl="0" indent="-228600" algn="l" rtl="0">
              <a:lnSpc>
                <a:spcPct val="115000"/>
              </a:lnSpc>
              <a:spcBef>
                <a:spcPts val="0"/>
              </a:spcBef>
              <a:spcAft>
                <a:spcPts val="0"/>
              </a:spcAft>
              <a:buSzPts val="1800"/>
              <a:buNone/>
            </a:pPr>
            <a:endParaRPr dirty="0">
              <a:solidFill>
                <a:schemeClr val="tx1"/>
              </a:solidFill>
            </a:endParaRPr>
          </a:p>
          <a:p>
            <a:pPr marL="457200" lvl="0" indent="-342900" algn="l" rtl="0">
              <a:lnSpc>
                <a:spcPct val="115000"/>
              </a:lnSpc>
              <a:spcBef>
                <a:spcPts val="0"/>
              </a:spcBef>
              <a:spcAft>
                <a:spcPts val="0"/>
              </a:spcAft>
              <a:buSzPts val="1800"/>
              <a:buChar char="●"/>
            </a:pPr>
            <a:r>
              <a:rPr lang="en" dirty="0">
                <a:solidFill>
                  <a:schemeClr val="tx1"/>
                </a:solidFill>
              </a:rPr>
              <a:t>Παράδειγμα 3: Components (Widgets) παραθυρικών συστημάτων</a:t>
            </a:r>
            <a:endParaRPr dirty="0">
              <a:solidFill>
                <a:schemeClr val="tx1"/>
              </a:solidFill>
            </a:endParaRPr>
          </a:p>
          <a:p>
            <a:pPr marL="457200" lvl="0" indent="-228600" algn="l" rtl="0">
              <a:lnSpc>
                <a:spcPct val="115000"/>
              </a:lnSpc>
              <a:spcBef>
                <a:spcPts val="0"/>
              </a:spcBef>
              <a:spcAft>
                <a:spcPts val="0"/>
              </a:spcAft>
              <a:buSzPts val="1800"/>
              <a:buNone/>
            </a:pPr>
            <a:endParaRPr dirty="0">
              <a:solidFill>
                <a:schemeClr val="tx1"/>
              </a:solidFill>
            </a:endParaRPr>
          </a:p>
          <a:p>
            <a:pPr marL="457200" lvl="0" indent="-342900" algn="l" rtl="0">
              <a:lnSpc>
                <a:spcPct val="115000"/>
              </a:lnSpc>
              <a:spcBef>
                <a:spcPts val="0"/>
              </a:spcBef>
              <a:spcAft>
                <a:spcPts val="0"/>
              </a:spcAft>
              <a:buSzPts val="1800"/>
              <a:buChar char="●"/>
            </a:pPr>
            <a:r>
              <a:rPr lang="en" dirty="0">
                <a:solidFill>
                  <a:schemeClr val="tx1"/>
                </a:solidFill>
              </a:rPr>
              <a:t>Παράδειγμα 4: Game Logic σε παιχνίδια στρατηγικής / φαντασίας</a:t>
            </a:r>
            <a:endParaRPr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Patterns categories (structural)</a:t>
            </a:r>
            <a:endParaRPr dirty="0"/>
          </a:p>
        </p:txBody>
      </p:sp>
      <p:sp>
        <p:nvSpPr>
          <p:cNvPr id="84" name="Google Shape;84;p19"/>
          <p:cNvSpPr txBox="1">
            <a:spLocks noGrp="1"/>
          </p:cNvSpPr>
          <p:nvPr>
            <p:ph type="body" idx="1"/>
          </p:nvPr>
        </p:nvSpPr>
        <p:spPr>
          <a:xfrm>
            <a:off x="311700" y="1152475"/>
            <a:ext cx="8520600" cy="3029400"/>
          </a:xfrm>
          <a:prstGeom prst="rect">
            <a:avLst/>
          </a:prstGeom>
          <a:noFill/>
          <a:ln>
            <a:noFill/>
          </a:ln>
        </p:spPr>
        <p:txBody>
          <a:bodyPr spcFirstLastPara="1" wrap="square" lIns="91425" tIns="91425" rIns="91425" bIns="91425" anchor="t" anchorCtr="0">
            <a:normAutofit fontScale="62500" lnSpcReduction="20000"/>
          </a:bodyPr>
          <a:lstStyle/>
          <a:p>
            <a:r>
              <a:rPr lang="el-GR" dirty="0" err="1">
                <a:solidFill>
                  <a:schemeClr val="tx1"/>
                </a:solidFill>
              </a:rPr>
              <a:t>Θεμελειώδεις</a:t>
            </a:r>
            <a:r>
              <a:rPr lang="el-GR" dirty="0">
                <a:solidFill>
                  <a:schemeClr val="tx1"/>
                </a:solidFill>
              </a:rPr>
              <a:t> </a:t>
            </a:r>
            <a:r>
              <a:rPr lang="en-US" dirty="0">
                <a:solidFill>
                  <a:schemeClr val="tx1"/>
                </a:solidFill>
              </a:rPr>
              <a:t>design patterns </a:t>
            </a:r>
            <a:r>
              <a:rPr lang="el-GR" dirty="0">
                <a:solidFill>
                  <a:schemeClr val="tx1"/>
                </a:solidFill>
              </a:rPr>
              <a:t>που ασχολούνται με </a:t>
            </a:r>
            <a:r>
              <a:rPr lang="en-US" dirty="0">
                <a:solidFill>
                  <a:schemeClr val="tx1"/>
                </a:solidFill>
              </a:rPr>
              <a:t>object creation mechanisms.</a:t>
            </a:r>
            <a:r>
              <a:rPr lang="el-GR" dirty="0">
                <a:solidFill>
                  <a:schemeClr val="tx1"/>
                </a:solidFill>
              </a:rPr>
              <a:t> Συγκεκριμένα επιχειρούν να δημιουργήσουν το </a:t>
            </a:r>
            <a:r>
              <a:rPr lang="en-US" dirty="0">
                <a:solidFill>
                  <a:schemeClr val="tx1"/>
                </a:solidFill>
              </a:rPr>
              <a:t>object </a:t>
            </a:r>
            <a:r>
              <a:rPr lang="el-GR" dirty="0">
                <a:solidFill>
                  <a:schemeClr val="tx1"/>
                </a:solidFill>
              </a:rPr>
              <a:t>με τρόπο που είναι κατάλληλος για μια συγκεκριμένη περίπτωση</a:t>
            </a:r>
          </a:p>
          <a:p>
            <a:endParaRPr lang="el-GR" dirty="0">
              <a:solidFill>
                <a:schemeClr val="tx1"/>
              </a:solidFill>
            </a:endParaRPr>
          </a:p>
          <a:p>
            <a:r>
              <a:rPr lang="el-GR" dirty="0">
                <a:solidFill>
                  <a:schemeClr val="tx1"/>
                </a:solidFill>
              </a:rPr>
              <a:t>Βασικά </a:t>
            </a:r>
            <a:r>
              <a:rPr lang="en-US" dirty="0">
                <a:solidFill>
                  <a:schemeClr val="tx1"/>
                </a:solidFill>
              </a:rPr>
              <a:t>patterns</a:t>
            </a:r>
          </a:p>
          <a:p>
            <a:pPr lvl="1"/>
            <a:r>
              <a:rPr lang="en-US" dirty="0">
                <a:solidFill>
                  <a:schemeClr val="tx1"/>
                </a:solidFill>
              </a:rPr>
              <a:t>Adapter</a:t>
            </a:r>
          </a:p>
          <a:p>
            <a:pPr lvl="2"/>
            <a:r>
              <a:rPr lang="el-GR" dirty="0">
                <a:solidFill>
                  <a:schemeClr val="tx1"/>
                </a:solidFill>
              </a:rPr>
              <a:t>Μετατρέπει τη </a:t>
            </a:r>
            <a:r>
              <a:rPr lang="el-GR" dirty="0" err="1">
                <a:solidFill>
                  <a:schemeClr val="tx1"/>
                </a:solidFill>
              </a:rPr>
              <a:t>διεπαφή</a:t>
            </a:r>
            <a:r>
              <a:rPr lang="el-GR" dirty="0">
                <a:solidFill>
                  <a:schemeClr val="tx1"/>
                </a:solidFill>
              </a:rPr>
              <a:t> ενός </a:t>
            </a:r>
            <a:r>
              <a:rPr lang="en-US" dirty="0">
                <a:solidFill>
                  <a:schemeClr val="tx1"/>
                </a:solidFill>
              </a:rPr>
              <a:t>class </a:t>
            </a:r>
            <a:r>
              <a:rPr lang="el-GR" dirty="0">
                <a:solidFill>
                  <a:schemeClr val="tx1"/>
                </a:solidFill>
              </a:rPr>
              <a:t>σε άλλη </a:t>
            </a:r>
            <a:r>
              <a:rPr lang="el-GR" dirty="0" err="1">
                <a:solidFill>
                  <a:schemeClr val="tx1"/>
                </a:solidFill>
              </a:rPr>
              <a:t>διεπαφή</a:t>
            </a:r>
            <a:r>
              <a:rPr lang="el-GR" dirty="0">
                <a:solidFill>
                  <a:schemeClr val="tx1"/>
                </a:solidFill>
              </a:rPr>
              <a:t> που είναι συμβατή με αυτό που περιμένει το </a:t>
            </a:r>
            <a:r>
              <a:rPr lang="en-US" dirty="0">
                <a:solidFill>
                  <a:schemeClr val="tx1"/>
                </a:solidFill>
              </a:rPr>
              <a:t>client application, </a:t>
            </a:r>
            <a:r>
              <a:rPr lang="el-GR" dirty="0">
                <a:solidFill>
                  <a:schemeClr val="tx1"/>
                </a:solidFill>
              </a:rPr>
              <a:t>και κάνει έτσι δυνατή τη συμβατότητα κλάσεων που αλλιώτικα δεν θα μπορούσαν να συνεργαστούν</a:t>
            </a:r>
          </a:p>
          <a:p>
            <a:pPr lvl="1"/>
            <a:r>
              <a:rPr lang="en-US" dirty="0">
                <a:solidFill>
                  <a:schemeClr val="tx1"/>
                </a:solidFill>
              </a:rPr>
              <a:t>Bridge	:</a:t>
            </a:r>
          </a:p>
          <a:p>
            <a:pPr lvl="2"/>
            <a:r>
              <a:rPr lang="el-GR" dirty="0">
                <a:solidFill>
                  <a:schemeClr val="tx1"/>
                </a:solidFill>
              </a:rPr>
              <a:t>Χωρίζει ένα </a:t>
            </a:r>
            <a:r>
              <a:rPr lang="en-US" dirty="0">
                <a:solidFill>
                  <a:schemeClr val="tx1"/>
                </a:solidFill>
              </a:rPr>
              <a:t>abstraction </a:t>
            </a:r>
            <a:r>
              <a:rPr lang="el-GR" dirty="0">
                <a:solidFill>
                  <a:schemeClr val="tx1"/>
                </a:solidFill>
              </a:rPr>
              <a:t>από το </a:t>
            </a:r>
            <a:r>
              <a:rPr lang="en-US" dirty="0">
                <a:solidFill>
                  <a:schemeClr val="tx1"/>
                </a:solidFill>
              </a:rPr>
              <a:t>implementation </a:t>
            </a:r>
            <a:r>
              <a:rPr lang="el-GR" dirty="0">
                <a:solidFill>
                  <a:schemeClr val="tx1"/>
                </a:solidFill>
              </a:rPr>
              <a:t>του, επιτρέποντας τους να διαφοροποιηθούν ανεξάρτητα το ένα από το άλλο</a:t>
            </a:r>
          </a:p>
          <a:p>
            <a:pPr lvl="1"/>
            <a:r>
              <a:rPr lang="en-US" dirty="0">
                <a:solidFill>
                  <a:schemeClr val="tx1"/>
                </a:solidFill>
              </a:rPr>
              <a:t>Composite:</a:t>
            </a:r>
          </a:p>
          <a:p>
            <a:pPr lvl="2"/>
            <a:r>
              <a:rPr lang="el-GR" dirty="0">
                <a:solidFill>
                  <a:schemeClr val="tx1"/>
                </a:solidFill>
              </a:rPr>
              <a:t>Συνθέτει αντικείμενα σε δομές δέντρου για να αναπαραστήσει </a:t>
            </a:r>
            <a:r>
              <a:rPr lang="en-US" dirty="0">
                <a:solidFill>
                  <a:schemeClr val="tx1"/>
                </a:solidFill>
              </a:rPr>
              <a:t>part-whole hierarchies. </a:t>
            </a:r>
            <a:r>
              <a:rPr lang="el-GR" dirty="0">
                <a:solidFill>
                  <a:schemeClr val="tx1"/>
                </a:solidFill>
              </a:rPr>
              <a:t>Αυτό κάνει δυνατή την αντιμετώπιση μεμονωμένων αντικειμένων και συλλογές αντικειμένων, με τον ίδιο τρόπο</a:t>
            </a:r>
            <a:endParaRPr lang="en-US" dirty="0">
              <a:solidFill>
                <a:schemeClr val="tx1"/>
              </a:solidFill>
            </a:endParaRPr>
          </a:p>
          <a:p>
            <a:pPr lvl="1"/>
            <a:r>
              <a:rPr lang="en-US" dirty="0">
                <a:solidFill>
                  <a:schemeClr val="tx1"/>
                </a:solidFill>
              </a:rPr>
              <a:t>Decorator:</a:t>
            </a:r>
          </a:p>
          <a:p>
            <a:pPr lvl="2"/>
            <a:r>
              <a:rPr lang="el-GR" dirty="0">
                <a:solidFill>
                  <a:schemeClr val="tx1"/>
                </a:solidFill>
              </a:rPr>
              <a:t>Προσθέτει καινούργιο </a:t>
            </a:r>
            <a:r>
              <a:rPr lang="en-US" dirty="0">
                <a:solidFill>
                  <a:schemeClr val="tx1"/>
                </a:solidFill>
              </a:rPr>
              <a:t>functionality </a:t>
            </a:r>
            <a:r>
              <a:rPr lang="el-GR" dirty="0">
                <a:solidFill>
                  <a:schemeClr val="tx1"/>
                </a:solidFill>
              </a:rPr>
              <a:t>σε ένα </a:t>
            </a:r>
            <a:r>
              <a:rPr lang="en-US" dirty="0">
                <a:solidFill>
                  <a:schemeClr val="tx1"/>
                </a:solidFill>
              </a:rPr>
              <a:t>object </a:t>
            </a:r>
            <a:r>
              <a:rPr lang="el-GR" dirty="0">
                <a:solidFill>
                  <a:schemeClr val="tx1"/>
                </a:solidFill>
              </a:rPr>
              <a:t>δυναμικά (</a:t>
            </a:r>
            <a:r>
              <a:rPr lang="en-US" dirty="0">
                <a:solidFill>
                  <a:schemeClr val="tx1"/>
                </a:solidFill>
              </a:rPr>
              <a:t>during runtime) </a:t>
            </a:r>
          </a:p>
          <a:p>
            <a:pPr lvl="1"/>
            <a:r>
              <a:rPr lang="en-US" dirty="0">
                <a:solidFill>
                  <a:schemeClr val="tx1"/>
                </a:solidFill>
              </a:rPr>
              <a:t>Facade</a:t>
            </a:r>
          </a:p>
          <a:p>
            <a:pPr lvl="2"/>
            <a:r>
              <a:rPr lang="el-GR" dirty="0">
                <a:solidFill>
                  <a:schemeClr val="tx1"/>
                </a:solidFill>
              </a:rPr>
              <a:t>Ένα απλοποιημένο</a:t>
            </a:r>
            <a:r>
              <a:rPr lang="en-US" dirty="0">
                <a:solidFill>
                  <a:schemeClr val="tx1"/>
                </a:solidFill>
              </a:rPr>
              <a:t>, high-level interface, </a:t>
            </a:r>
            <a:r>
              <a:rPr lang="el-GR" dirty="0">
                <a:solidFill>
                  <a:schemeClr val="tx1"/>
                </a:solidFill>
              </a:rPr>
              <a:t>του οποίου η χρήση απλοποιεί τη χρήση ενός περίπλοκου υποσυστήματος</a:t>
            </a:r>
            <a:endParaRPr lang="en-US" dirty="0">
              <a:solidFill>
                <a:schemeClr val="tx1"/>
              </a:solidFill>
            </a:endParaRPr>
          </a:p>
          <a:p>
            <a:pPr marL="1054100" lvl="2" indent="0">
              <a:buNone/>
            </a:pPr>
            <a:endParaRPr lang="en-US" dirty="0">
              <a:solidFill>
                <a:schemeClr val="tx1"/>
              </a:solidFill>
            </a:endParaRPr>
          </a:p>
          <a:p>
            <a:r>
              <a:rPr lang="en-US" dirty="0">
                <a:solidFill>
                  <a:schemeClr val="tx1"/>
                </a:solidFill>
              </a:rPr>
              <a:t>T</a:t>
            </a:r>
            <a:r>
              <a:rPr lang="el-GR" dirty="0">
                <a:solidFill>
                  <a:schemeClr val="tx1"/>
                </a:solidFill>
              </a:rPr>
              <a:t>α </a:t>
            </a:r>
            <a:r>
              <a:rPr lang="en-US" dirty="0">
                <a:solidFill>
                  <a:schemeClr val="tx1"/>
                </a:solidFill>
              </a:rPr>
              <a:t>structural patterns </a:t>
            </a:r>
            <a:r>
              <a:rPr lang="el-GR" dirty="0">
                <a:solidFill>
                  <a:schemeClr val="tx1"/>
                </a:solidFill>
              </a:rPr>
              <a:t>μας βοηθάνε στο να οργανώσουμε </a:t>
            </a:r>
            <a:r>
              <a:rPr lang="en-US" dirty="0">
                <a:solidFill>
                  <a:schemeClr val="tx1"/>
                </a:solidFill>
              </a:rPr>
              <a:t>classes </a:t>
            </a:r>
            <a:r>
              <a:rPr lang="el-GR" dirty="0">
                <a:solidFill>
                  <a:schemeClr val="tx1"/>
                </a:solidFill>
              </a:rPr>
              <a:t>και </a:t>
            </a:r>
            <a:r>
              <a:rPr lang="en-US" dirty="0">
                <a:solidFill>
                  <a:schemeClr val="tx1"/>
                </a:solidFill>
              </a:rPr>
              <a:t>objects </a:t>
            </a:r>
            <a:r>
              <a:rPr lang="el-GR" dirty="0">
                <a:solidFill>
                  <a:schemeClr val="tx1"/>
                </a:solidFill>
              </a:rPr>
              <a:t>με τρόπο που κάνει </a:t>
            </a:r>
            <a:r>
              <a:rPr lang="en-US" dirty="0">
                <a:solidFill>
                  <a:schemeClr val="tx1"/>
                </a:solidFill>
              </a:rPr>
              <a:t>promote </a:t>
            </a:r>
            <a:r>
              <a:rPr lang="el-GR" dirty="0">
                <a:solidFill>
                  <a:schemeClr val="tx1"/>
                </a:solidFill>
              </a:rPr>
              <a:t>καλύτερο </a:t>
            </a:r>
            <a:r>
              <a:rPr lang="en-US" dirty="0">
                <a:solidFill>
                  <a:schemeClr val="tx1"/>
                </a:solidFill>
              </a:rPr>
              <a:t>flexibility </a:t>
            </a:r>
            <a:r>
              <a:rPr lang="el-GR" dirty="0">
                <a:solidFill>
                  <a:schemeClr val="tx1"/>
                </a:solidFill>
              </a:rPr>
              <a:t>και </a:t>
            </a:r>
            <a:r>
              <a:rPr lang="en-US" dirty="0">
                <a:solidFill>
                  <a:schemeClr val="tx1"/>
                </a:solidFill>
              </a:rPr>
              <a:t>efficiency </a:t>
            </a:r>
            <a:r>
              <a:rPr lang="el-GR" dirty="0">
                <a:solidFill>
                  <a:schemeClr val="tx1"/>
                </a:solidFill>
              </a:rPr>
              <a:t>στο συνολικό </a:t>
            </a:r>
            <a:r>
              <a:rPr lang="en-US" dirty="0">
                <a:solidFill>
                  <a:schemeClr val="tx1"/>
                </a:solidFill>
              </a:rPr>
              <a:t>software architecture</a:t>
            </a:r>
            <a:endParaRPr dirty="0">
              <a:solidFill>
                <a:schemeClr val="tx1"/>
              </a:solidFill>
            </a:endParaRPr>
          </a:p>
        </p:txBody>
      </p:sp>
    </p:spTree>
    <p:extLst>
      <p:ext uri="{BB962C8B-B14F-4D97-AF65-F5344CB8AC3E}">
        <p14:creationId xmlns:p14="http://schemas.microsoft.com/office/powerpoint/2010/main" val="3343646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Adapter</a:t>
            </a:r>
            <a:endParaRPr/>
          </a:p>
        </p:txBody>
      </p:sp>
      <p:sp>
        <p:nvSpPr>
          <p:cNvPr id="166" name="Google Shape;16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
              <a:t>Μετατρέπει το interface μίας κλάσης σε κάποιο άλλο interface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Επιτρέπει ”συνεργασία” μεταξύ κλάσεων που υλοποιούν διαφορετικά interfaces (όταν αυτό έχει νόημα)</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Χρήση </a:t>
            </a:r>
            <a:endParaRPr/>
          </a:p>
          <a:p>
            <a:pPr marL="914400" lvl="1" indent="-317500" algn="l" rtl="0">
              <a:lnSpc>
                <a:spcPct val="115000"/>
              </a:lnSpc>
              <a:spcBef>
                <a:spcPts val="0"/>
              </a:spcBef>
              <a:spcAft>
                <a:spcPts val="0"/>
              </a:spcAft>
              <a:buSzPts val="1400"/>
              <a:buChar char="○"/>
            </a:pPr>
            <a:r>
              <a:rPr lang="en"/>
              <a:t>Υπάρχουσες κλάσεις με μή συμβατά interfaces </a:t>
            </a:r>
            <a:endParaRPr/>
          </a:p>
          <a:p>
            <a:pPr marL="914400" lvl="1" indent="-317500" algn="l" rtl="0">
              <a:lnSpc>
                <a:spcPct val="115000"/>
              </a:lnSpc>
              <a:spcBef>
                <a:spcPts val="0"/>
              </a:spcBef>
              <a:spcAft>
                <a:spcPts val="0"/>
              </a:spcAft>
              <a:buSzPts val="1400"/>
              <a:buChar char="○"/>
            </a:pPr>
            <a:r>
              <a:rPr lang="en"/>
              <a:t>Δημιουργία επαναχρησιμοποιήσιμων κλάσεων, που να μπορούν να ”συνεργάζονται” με κλάσεις που έχουν άγνωστα interfaces</a:t>
            </a:r>
            <a:endParaRPr/>
          </a:p>
          <a:p>
            <a:pPr marL="596900" lvl="1" indent="0" algn="l" rtl="0">
              <a:lnSpc>
                <a:spcPct val="115000"/>
              </a:lnSpc>
              <a:spcBef>
                <a:spcPts val="0"/>
              </a:spcBef>
              <a:spcAft>
                <a:spcPts val="0"/>
              </a:spcAft>
              <a:buSzPts val="1400"/>
              <a:buNone/>
            </a:pPr>
            <a:r>
              <a:rPr lang="en"/>
              <a:t> </a:t>
            </a:r>
            <a:endParaRPr/>
          </a:p>
          <a:p>
            <a:pPr marL="457200" lvl="0" indent="-342900" algn="l" rtl="0">
              <a:lnSpc>
                <a:spcPct val="115000"/>
              </a:lnSpc>
              <a:spcBef>
                <a:spcPts val="0"/>
              </a:spcBef>
              <a:spcAft>
                <a:spcPts val="0"/>
              </a:spcAft>
              <a:buSzPts val="1800"/>
              <a:buChar char="●"/>
            </a:pPr>
            <a:r>
              <a:rPr lang="en"/>
              <a:t>Παράδειγμα</a:t>
            </a:r>
            <a:endParaRPr/>
          </a:p>
          <a:p>
            <a:pPr marL="914400" lvl="1" indent="-317500" algn="l" rtl="0">
              <a:lnSpc>
                <a:spcPct val="115000"/>
              </a:lnSpc>
              <a:spcBef>
                <a:spcPts val="0"/>
              </a:spcBef>
              <a:spcAft>
                <a:spcPts val="0"/>
              </a:spcAft>
              <a:buSzPts val="1400"/>
              <a:buChar char="○"/>
            </a:pPr>
            <a:r>
              <a:rPr lang="en"/>
              <a:t>Arrays.asList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Adapter</a:t>
            </a:r>
            <a:endParaRPr/>
          </a:p>
        </p:txBody>
      </p:sp>
      <p:sp>
        <p:nvSpPr>
          <p:cNvPr id="172" name="Google Shape;172;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Συμμετέχουν</a:t>
            </a:r>
            <a:endParaRPr/>
          </a:p>
          <a:p>
            <a:pPr marL="114300" lvl="0" indent="0" algn="l" rtl="0">
              <a:lnSpc>
                <a:spcPct val="115000"/>
              </a:lnSpc>
              <a:spcBef>
                <a:spcPts val="0"/>
              </a:spcBef>
              <a:spcAft>
                <a:spcPts val="0"/>
              </a:spcAft>
              <a:buSzPts val="1800"/>
              <a:buNone/>
            </a:pPr>
            <a:r>
              <a:rPr lang="en"/>
              <a:t> </a:t>
            </a:r>
            <a:endParaRPr/>
          </a:p>
          <a:p>
            <a:pPr marL="914400" lvl="1" indent="-317500" algn="l" rtl="0">
              <a:lnSpc>
                <a:spcPct val="115000"/>
              </a:lnSpc>
              <a:spcBef>
                <a:spcPts val="0"/>
              </a:spcBef>
              <a:spcAft>
                <a:spcPts val="0"/>
              </a:spcAft>
              <a:buSzPts val="1400"/>
              <a:buChar char="○"/>
            </a:pPr>
            <a:r>
              <a:rPr lang="en"/>
              <a:t>Target: Το domain-specific interface που χρησιμοποιεί ο client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Client: Χρησιμοποιεί αντικείμενα που υλοποιούν το target interface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Adaptee: Υπάρχον interface που χρειάζεται να τροποποιηθεί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Adapter: Μετατρέπει το interface του Adaptee σε αυτό του Target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Adapter</a:t>
            </a:r>
            <a:endParaRPr/>
          </a:p>
        </p:txBody>
      </p:sp>
      <p:sp>
        <p:nvSpPr>
          <p:cNvPr id="178" name="Google Shape;178;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Συμμετέχουν</a:t>
            </a:r>
            <a:endParaRPr/>
          </a:p>
          <a:p>
            <a:pPr marL="114300" lvl="0" indent="0" algn="l" rtl="0">
              <a:lnSpc>
                <a:spcPct val="115000"/>
              </a:lnSpc>
              <a:spcBef>
                <a:spcPts val="0"/>
              </a:spcBef>
              <a:spcAft>
                <a:spcPts val="0"/>
              </a:spcAft>
              <a:buSzPts val="1800"/>
              <a:buNone/>
            </a:pPr>
            <a:r>
              <a:rPr lang="en"/>
              <a:t> </a:t>
            </a:r>
            <a:endParaRPr/>
          </a:p>
          <a:p>
            <a:pPr marL="914400" lvl="1" indent="-317500" algn="l" rtl="0">
              <a:lnSpc>
                <a:spcPct val="115000"/>
              </a:lnSpc>
              <a:spcBef>
                <a:spcPts val="0"/>
              </a:spcBef>
              <a:spcAft>
                <a:spcPts val="0"/>
              </a:spcAft>
              <a:buSzPts val="1400"/>
              <a:buChar char="○"/>
            </a:pPr>
            <a:r>
              <a:rPr lang="en"/>
              <a:t>Target: Το domain-specific interface που χρησιμοποιεί ο client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Client: Χρησιμοποιεί αντικείμενα που υλοποιούν το target interface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Adaptee: Υπάρχον interface που χρειάζεται να τροποποιηθεί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Adapter: Μετατρέπει το interface του Adaptee σε αυτό του Target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Adapter</a:t>
            </a:r>
            <a:endParaRPr/>
          </a:p>
        </p:txBody>
      </p:sp>
      <p:sp>
        <p:nvSpPr>
          <p:cNvPr id="184" name="Google Shape;184;p34"/>
          <p:cNvSpPr txBox="1">
            <a:spLocks noGrp="1"/>
          </p:cNvSpPr>
          <p:nvPr>
            <p:ph type="body" idx="1"/>
          </p:nvPr>
        </p:nvSpPr>
        <p:spPr>
          <a:xfrm>
            <a:off x="311700" y="1152475"/>
            <a:ext cx="5702524" cy="3416400"/>
          </a:xfrm>
          <a:prstGeom prst="rect">
            <a:avLst/>
          </a:prstGeom>
          <a:noFill/>
          <a:ln>
            <a:noFill/>
          </a:ln>
        </p:spPr>
        <p:txBody>
          <a:bodyPr spcFirstLastPara="1" wrap="square" lIns="91425" tIns="91425" rIns="91425" bIns="91425" anchor="t" anchorCtr="0">
            <a:normAutofit fontScale="62500" lnSpcReduction="20000"/>
          </a:bodyPr>
          <a:lstStyle/>
          <a:p>
            <a:pPr marL="114300" lvl="0" indent="0" algn="l" rtl="0">
              <a:lnSpc>
                <a:spcPct val="115000"/>
              </a:lnSpc>
              <a:spcBef>
                <a:spcPts val="0"/>
              </a:spcBef>
              <a:spcAft>
                <a:spcPts val="0"/>
              </a:spcAft>
              <a:buSzPct val="159999"/>
              <a:buNone/>
            </a:pPr>
            <a:r>
              <a:rPr lang="en"/>
              <a:t>import java.util.*;</a:t>
            </a:r>
            <a:endParaRPr/>
          </a:p>
          <a:p>
            <a:pPr marL="114300" lvl="0" indent="0" algn="l" rtl="0">
              <a:lnSpc>
                <a:spcPct val="115000"/>
              </a:lnSpc>
              <a:spcBef>
                <a:spcPts val="0"/>
              </a:spcBef>
              <a:spcAft>
                <a:spcPts val="0"/>
              </a:spcAft>
              <a:buSzPct val="159999"/>
              <a:buNone/>
            </a:pPr>
            <a:r>
              <a:rPr lang="en"/>
              <a:t>public class MyList {</a:t>
            </a:r>
            <a:endParaRPr/>
          </a:p>
          <a:p>
            <a:pPr marL="114300" lvl="0" indent="0" algn="l" rtl="0">
              <a:lnSpc>
                <a:spcPct val="115000"/>
              </a:lnSpc>
              <a:spcBef>
                <a:spcPts val="0"/>
              </a:spcBef>
              <a:spcAft>
                <a:spcPts val="0"/>
              </a:spcAft>
              <a:buSzPct val="159999"/>
              <a:buNone/>
            </a:pPr>
            <a:r>
              <a:rPr lang="en"/>
              <a:t>    public static &lt;T&gt; Map&lt;T, T&gt; toMap(List&lt;T&gt; data) {</a:t>
            </a:r>
            <a:endParaRPr/>
          </a:p>
          <a:p>
            <a:pPr marL="114300" lvl="0" indent="0" algn="l" rtl="0">
              <a:lnSpc>
                <a:spcPct val="115000"/>
              </a:lnSpc>
              <a:spcBef>
                <a:spcPts val="0"/>
              </a:spcBef>
              <a:spcAft>
                <a:spcPts val="0"/>
              </a:spcAft>
              <a:buSzPct val="159999"/>
              <a:buNone/>
            </a:pPr>
            <a:r>
              <a:rPr lang="en"/>
              <a:t>        if((elts.size() % 2) != 0) {</a:t>
            </a:r>
            <a:endParaRPr/>
          </a:p>
          <a:p>
            <a:pPr marL="114300" lvl="0" indent="0" algn="l" rtl="0">
              <a:lnSpc>
                <a:spcPct val="115000"/>
              </a:lnSpc>
              <a:spcBef>
                <a:spcPts val="0"/>
              </a:spcBef>
              <a:spcAft>
                <a:spcPts val="0"/>
              </a:spcAft>
              <a:buSzPct val="159999"/>
              <a:buNone/>
            </a:pPr>
            <a:r>
              <a:rPr lang="en"/>
              <a:t>            throw new IllegalArgumentException("Need an even number of arguments");</a:t>
            </a:r>
            <a:endParaRPr/>
          </a:p>
          <a:p>
            <a:pPr marL="114300" lvl="0" indent="0" algn="l" rtl="0">
              <a:lnSpc>
                <a:spcPct val="115000"/>
              </a:lnSpc>
              <a:spcBef>
                <a:spcPts val="0"/>
              </a:spcBef>
              <a:spcAft>
                <a:spcPts val="0"/>
              </a:spcAft>
              <a:buSzPct val="159999"/>
              <a:buNone/>
            </a:pPr>
            <a:r>
              <a:rPr lang="en"/>
              <a:t>        }</a:t>
            </a:r>
            <a:endParaRPr/>
          </a:p>
          <a:p>
            <a:pPr marL="114300" lvl="0" indent="0" algn="l" rtl="0">
              <a:lnSpc>
                <a:spcPct val="115000"/>
              </a:lnSpc>
              <a:spcBef>
                <a:spcPts val="0"/>
              </a:spcBef>
              <a:spcAft>
                <a:spcPts val="0"/>
              </a:spcAft>
              <a:buSzPct val="159999"/>
              <a:buNone/>
            </a:pPr>
            <a:r>
              <a:rPr lang="en"/>
              <a:t>        Map&lt;T, T&gt; ret = new HashMap&lt;&gt;();</a:t>
            </a:r>
            <a:endParaRPr/>
          </a:p>
          <a:p>
            <a:pPr marL="114300" lvl="0" indent="0" algn="l" rtl="0">
              <a:lnSpc>
                <a:spcPct val="115000"/>
              </a:lnSpc>
              <a:spcBef>
                <a:spcPts val="0"/>
              </a:spcBef>
              <a:spcAft>
                <a:spcPts val="0"/>
              </a:spcAft>
              <a:buSzPct val="159999"/>
              <a:buNone/>
            </a:pPr>
            <a:r>
              <a:rPr lang="en"/>
              <a:t>        for(int i = 0; i &lt; data.size(); i += 2) {</a:t>
            </a:r>
            <a:endParaRPr/>
          </a:p>
          <a:p>
            <a:pPr marL="114300" lvl="0" indent="0" algn="l" rtl="0">
              <a:lnSpc>
                <a:spcPct val="115000"/>
              </a:lnSpc>
              <a:spcBef>
                <a:spcPts val="0"/>
              </a:spcBef>
              <a:spcAft>
                <a:spcPts val="0"/>
              </a:spcAft>
              <a:buSzPct val="159999"/>
              <a:buNone/>
            </a:pPr>
            <a:r>
              <a:rPr lang="en"/>
              <a:t>            ret.put(data.get(i), data.get(i+1));</a:t>
            </a:r>
            <a:endParaRPr/>
          </a:p>
          <a:p>
            <a:pPr marL="114300" lvl="0" indent="0" algn="l" rtl="0">
              <a:lnSpc>
                <a:spcPct val="115000"/>
              </a:lnSpc>
              <a:spcBef>
                <a:spcPts val="0"/>
              </a:spcBef>
              <a:spcAft>
                <a:spcPts val="0"/>
              </a:spcAft>
              <a:buSzPct val="159999"/>
              <a:buNone/>
            </a:pPr>
            <a:r>
              <a:rPr lang="en"/>
              <a:t>        }</a:t>
            </a:r>
            <a:endParaRPr/>
          </a:p>
          <a:p>
            <a:pPr marL="114300" lvl="0" indent="0" algn="l" rtl="0">
              <a:lnSpc>
                <a:spcPct val="115000"/>
              </a:lnSpc>
              <a:spcBef>
                <a:spcPts val="0"/>
              </a:spcBef>
              <a:spcAft>
                <a:spcPts val="0"/>
              </a:spcAft>
              <a:buSzPct val="159999"/>
              <a:buNone/>
            </a:pPr>
            <a:r>
              <a:rPr lang="en"/>
              <a:t>        return ret;</a:t>
            </a:r>
            <a:endParaRPr/>
          </a:p>
          <a:p>
            <a:pPr marL="114300" lvl="0" indent="0" algn="l" rtl="0">
              <a:lnSpc>
                <a:spcPct val="115000"/>
              </a:lnSpc>
              <a:spcBef>
                <a:spcPts val="0"/>
              </a:spcBef>
              <a:spcAft>
                <a:spcPts val="0"/>
              </a:spcAft>
              <a:buSzPct val="159999"/>
              <a:buNone/>
            </a:pPr>
            <a:r>
              <a:rPr lang="en"/>
              <a:t>    }</a:t>
            </a:r>
            <a:endParaRPr/>
          </a:p>
          <a:p>
            <a:pPr marL="114300" lvl="0" indent="0" algn="l" rtl="0">
              <a:lnSpc>
                <a:spcPct val="115000"/>
              </a:lnSpc>
              <a:spcBef>
                <a:spcPts val="0"/>
              </a:spcBef>
              <a:spcAft>
                <a:spcPts val="0"/>
              </a:spcAft>
              <a:buSzPct val="159999"/>
              <a:buNone/>
            </a:pPr>
            <a:endParaRPr/>
          </a:p>
          <a:p>
            <a:pPr marL="114300" lvl="0" indent="0" algn="l" rtl="0">
              <a:lnSpc>
                <a:spcPct val="115000"/>
              </a:lnSpc>
              <a:spcBef>
                <a:spcPts val="0"/>
              </a:spcBef>
              <a:spcAft>
                <a:spcPts val="0"/>
              </a:spcAft>
              <a:buSzPct val="159999"/>
              <a:buNone/>
            </a:pPr>
            <a:r>
              <a:rPr lang="en"/>
              <a:t>    public static void main(String[] args) {</a:t>
            </a:r>
            <a:endParaRPr/>
          </a:p>
          <a:p>
            <a:pPr marL="114300" lvl="0" indent="0" algn="l" rtl="0">
              <a:lnSpc>
                <a:spcPct val="115000"/>
              </a:lnSpc>
              <a:spcBef>
                <a:spcPts val="0"/>
              </a:spcBef>
              <a:spcAft>
                <a:spcPts val="0"/>
              </a:spcAft>
              <a:buSzPct val="159999"/>
              <a:buNone/>
            </a:pPr>
            <a:r>
              <a:rPr lang="en"/>
              <a:t>        var lst = List.of("Hi", "John", "john", "hi");</a:t>
            </a:r>
            <a:endParaRPr/>
          </a:p>
          <a:p>
            <a:pPr marL="114300" lvl="0" indent="0" algn="l" rtl="0">
              <a:lnSpc>
                <a:spcPct val="115000"/>
              </a:lnSpc>
              <a:spcBef>
                <a:spcPts val="0"/>
              </a:spcBef>
              <a:spcAft>
                <a:spcPts val="0"/>
              </a:spcAft>
              <a:buSzPct val="159999"/>
              <a:buNone/>
            </a:pPr>
            <a:r>
              <a:rPr lang="en"/>
              <a:t>        var map = MyList.toMap(lst);</a:t>
            </a:r>
            <a:endParaRPr/>
          </a:p>
          <a:p>
            <a:pPr marL="114300" lvl="0" indent="0" algn="l" rtl="0">
              <a:lnSpc>
                <a:spcPct val="115000"/>
              </a:lnSpc>
              <a:spcBef>
                <a:spcPts val="0"/>
              </a:spcBef>
              <a:spcAft>
                <a:spcPts val="0"/>
              </a:spcAft>
              <a:buSzPct val="159999"/>
              <a:buNone/>
            </a:pPr>
            <a:r>
              <a:rPr lang="en"/>
              <a:t>        System.out.println(map);</a:t>
            </a:r>
            <a:endParaRPr/>
          </a:p>
          <a:p>
            <a:pPr marL="114300" lvl="0" indent="0" algn="l" rtl="0">
              <a:lnSpc>
                <a:spcPct val="115000"/>
              </a:lnSpc>
              <a:spcBef>
                <a:spcPts val="0"/>
              </a:spcBef>
              <a:spcAft>
                <a:spcPts val="0"/>
              </a:spcAft>
              <a:buSzPct val="159999"/>
              <a:buNone/>
            </a:pPr>
            <a:r>
              <a:rPr lang="en"/>
              <a:t>    }</a:t>
            </a:r>
            <a:endParaRPr/>
          </a:p>
          <a:p>
            <a:pPr marL="114300" lvl="0" indent="0" algn="l" rtl="0">
              <a:lnSpc>
                <a:spcPct val="115000"/>
              </a:lnSpc>
              <a:spcBef>
                <a:spcPts val="0"/>
              </a:spcBef>
              <a:spcAft>
                <a:spcPts val="0"/>
              </a:spcAft>
              <a:buSzPct val="159999"/>
              <a:buNone/>
            </a:pPr>
            <a:r>
              <a:rPr lang="en"/>
              <a:t>}</a:t>
            </a:r>
            <a:endParaRPr/>
          </a:p>
        </p:txBody>
      </p:sp>
      <p:sp>
        <p:nvSpPr>
          <p:cNvPr id="185" name="Google Shape;185;p34"/>
          <p:cNvSpPr txBox="1"/>
          <p:nvPr/>
        </p:nvSpPr>
        <p:spPr>
          <a:xfrm>
            <a:off x="5783766" y="1152475"/>
            <a:ext cx="336023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endParaRPr sz="18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18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18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18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 sz="1800" b="0" i="0" u="none" strike="noStrike" cap="none">
                <a:solidFill>
                  <a:schemeClr val="dk2"/>
                </a:solidFill>
                <a:latin typeface="Arial"/>
                <a:ea typeface="Arial"/>
                <a:cs typeface="Arial"/>
                <a:sym typeface="Arial"/>
              </a:rPr>
              <a:t>{hi=john, Hi=John}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p:nvPr/>
        </p:nvSpPr>
        <p:spPr>
          <a:xfrm flipH="1">
            <a:off x="3266968" y="1975464"/>
            <a:ext cx="4542000" cy="4374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1800"/>
              <a:buFont typeface="Arial"/>
              <a:buNone/>
            </a:pPr>
            <a:r>
              <a:rPr lang="en" sz="1400" b="0" i="0" u="none" strike="noStrike" cap="none">
                <a:solidFill>
                  <a:srgbClr val="000000"/>
                </a:solidFill>
                <a:latin typeface="Arial"/>
                <a:ea typeface="Arial"/>
                <a:cs typeface="Arial"/>
                <a:sym typeface="Arial"/>
              </a:rPr>
              <a:t>Categories</a:t>
            </a:r>
            <a:endParaRPr sz="1400" b="0" i="0" u="none" strike="noStrike" cap="none">
              <a:solidFill>
                <a:schemeClr val="dk1"/>
              </a:solidFill>
              <a:latin typeface="Squada One"/>
              <a:ea typeface="Squada One"/>
              <a:cs typeface="Squada One"/>
              <a:sym typeface="Squada One"/>
            </a:endParaRPr>
          </a:p>
        </p:txBody>
      </p:sp>
      <p:sp>
        <p:nvSpPr>
          <p:cNvPr id="61" name="Google Shape;61;p2"/>
          <p:cNvSpPr txBox="1"/>
          <p:nvPr/>
        </p:nvSpPr>
        <p:spPr>
          <a:xfrm flipH="1">
            <a:off x="3239518" y="1229773"/>
            <a:ext cx="4542000" cy="4374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1800"/>
              <a:buFont typeface="Arial"/>
              <a:buNone/>
            </a:pPr>
            <a:r>
              <a:rPr lang="en" sz="1400" b="0" i="0" u="none" strike="noStrike" cap="none">
                <a:solidFill>
                  <a:srgbClr val="000000"/>
                </a:solidFill>
                <a:latin typeface="Arial"/>
                <a:ea typeface="Arial"/>
                <a:cs typeface="Arial"/>
                <a:sym typeface="Arial"/>
              </a:rPr>
              <a:t>Definition</a:t>
            </a:r>
            <a:endParaRPr/>
          </a:p>
        </p:txBody>
      </p:sp>
      <p:sp>
        <p:nvSpPr>
          <p:cNvPr id="62" name="Google Shape;62;p2"/>
          <p:cNvSpPr txBox="1"/>
          <p:nvPr/>
        </p:nvSpPr>
        <p:spPr>
          <a:xfrm>
            <a:off x="3265002" y="1553890"/>
            <a:ext cx="2805300" cy="318600"/>
          </a:xfrm>
          <a:prstGeom prst="rect">
            <a:avLst/>
          </a:prstGeom>
          <a:noFill/>
          <a:ln>
            <a:noFill/>
          </a:ln>
        </p:spPr>
        <p:txBody>
          <a:bodyPr spcFirstLastPara="1" wrap="square" lIns="91425" tIns="91425" rIns="91425" bIns="91425" anchor="t" anchorCtr="0">
            <a:normAutofit fontScale="92500" lnSpcReduction="10000"/>
          </a:bodyPr>
          <a:lstStyle/>
          <a:p>
            <a:pPr marL="0" marR="0" lvl="0" indent="0" algn="l" rtl="0">
              <a:lnSpc>
                <a:spcPct val="100000"/>
              </a:lnSpc>
              <a:spcBef>
                <a:spcPts val="0"/>
              </a:spcBef>
              <a:spcAft>
                <a:spcPts val="0"/>
              </a:spcAft>
              <a:buClr>
                <a:srgbClr val="000000"/>
              </a:buClr>
              <a:buSzPct val="100000"/>
              <a:buFont typeface="Arial"/>
              <a:buNone/>
            </a:pPr>
            <a:endParaRPr sz="1000" b="0" i="0" u="none" strike="noStrike" cap="none">
              <a:solidFill>
                <a:srgbClr val="595959"/>
              </a:solidFill>
              <a:latin typeface="Arial"/>
              <a:ea typeface="Arial"/>
              <a:cs typeface="Arial"/>
              <a:sym typeface="Arial"/>
            </a:endParaRPr>
          </a:p>
        </p:txBody>
      </p:sp>
      <p:sp>
        <p:nvSpPr>
          <p:cNvPr id="63" name="Google Shape;63;p2"/>
          <p:cNvSpPr txBox="1"/>
          <p:nvPr/>
        </p:nvSpPr>
        <p:spPr>
          <a:xfrm>
            <a:off x="3264988" y="2358717"/>
            <a:ext cx="2805300" cy="3186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550"/>
              <a:buFont typeface="Arial"/>
              <a:buNone/>
            </a:pPr>
            <a:endParaRPr sz="750" b="0" i="0" u="none" strike="noStrike" cap="none">
              <a:solidFill>
                <a:srgbClr val="595959"/>
              </a:solidFill>
              <a:latin typeface="Arial"/>
              <a:ea typeface="Arial"/>
              <a:cs typeface="Arial"/>
              <a:sym typeface="Arial"/>
            </a:endParaRPr>
          </a:p>
        </p:txBody>
      </p:sp>
      <p:sp>
        <p:nvSpPr>
          <p:cNvPr id="64" name="Google Shape;64;p2"/>
          <p:cNvSpPr txBox="1"/>
          <p:nvPr/>
        </p:nvSpPr>
        <p:spPr>
          <a:xfrm>
            <a:off x="3267089" y="31150"/>
            <a:ext cx="5730600" cy="10365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rial"/>
                <a:ea typeface="Arial"/>
                <a:cs typeface="Arial"/>
                <a:sym typeface="Arial"/>
              </a:rPr>
              <a:t>INTRODUCTION</a:t>
            </a:r>
            <a:endParaRPr sz="2400" b="0" i="0" u="none" strike="noStrike" cap="none">
              <a:solidFill>
                <a:schemeClr val="dk1"/>
              </a:solidFill>
              <a:latin typeface="Arial"/>
              <a:ea typeface="Arial"/>
              <a:cs typeface="Arial"/>
              <a:sym typeface="Arial"/>
            </a:endParaRPr>
          </a:p>
        </p:txBody>
      </p:sp>
      <p:sp>
        <p:nvSpPr>
          <p:cNvPr id="65" name="Google Shape;65;p2"/>
          <p:cNvSpPr txBox="1"/>
          <p:nvPr/>
        </p:nvSpPr>
        <p:spPr>
          <a:xfrm>
            <a:off x="1345700" y="1327734"/>
            <a:ext cx="1566900" cy="437400"/>
          </a:xfrm>
          <a:prstGeom prst="rect">
            <a:avLst/>
          </a:prstGeom>
          <a:noFill/>
          <a:ln>
            <a:noFill/>
          </a:ln>
        </p:spPr>
        <p:txBody>
          <a:bodyPr spcFirstLastPara="1" wrap="square" lIns="91425" tIns="91425" rIns="91425" bIns="91425" anchor="t" anchorCtr="0">
            <a:normAutofit lnSpcReduction="10000"/>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01</a:t>
            </a:r>
            <a:endParaRPr sz="1800" b="0" i="0" u="none" strike="noStrike" cap="none">
              <a:solidFill>
                <a:schemeClr val="dk1"/>
              </a:solidFill>
              <a:latin typeface="Arial"/>
              <a:ea typeface="Arial"/>
              <a:cs typeface="Arial"/>
              <a:sym typeface="Arial"/>
            </a:endParaRPr>
          </a:p>
        </p:txBody>
      </p:sp>
      <p:sp>
        <p:nvSpPr>
          <p:cNvPr id="66" name="Google Shape;66;p2"/>
          <p:cNvSpPr txBox="1"/>
          <p:nvPr/>
        </p:nvSpPr>
        <p:spPr>
          <a:xfrm>
            <a:off x="1345700" y="2066347"/>
            <a:ext cx="1566900" cy="513900"/>
          </a:xfrm>
          <a:prstGeom prst="rect">
            <a:avLst/>
          </a:prstGeom>
          <a:noFill/>
          <a:ln>
            <a:noFill/>
          </a:ln>
        </p:spPr>
        <p:txBody>
          <a:bodyPr spcFirstLastPara="1" wrap="square" lIns="91425" tIns="91425" rIns="91425" bIns="91425" anchor="t" anchorCtr="0">
            <a:norm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02</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Composite</a:t>
            </a:r>
            <a:endParaRPr/>
          </a:p>
        </p:txBody>
      </p:sp>
      <p:sp>
        <p:nvSpPr>
          <p:cNvPr id="191" name="Google Shape;191;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Συνθέτει αντικείμενα σε δομή δέντρου για την αναπαράσταση ιεραρχιών (είτε μερικών, είτε ολόκληρων) </a:t>
            </a:r>
            <a:endParaRPr/>
          </a:p>
          <a:p>
            <a:pPr marL="457200" lvl="0" indent="-342900" algn="l" rtl="0">
              <a:lnSpc>
                <a:spcPct val="115000"/>
              </a:lnSpc>
              <a:spcBef>
                <a:spcPts val="0"/>
              </a:spcBef>
              <a:spcAft>
                <a:spcPts val="0"/>
              </a:spcAft>
              <a:buSzPts val="1800"/>
              <a:buChar char="●"/>
            </a:pPr>
            <a:r>
              <a:rPr lang="en"/>
              <a:t>Επιτρέπει στον client να χειρίζεται απλά αντικείμενα ή ιεραρχίες αντικειμένων με ενιαίο τρόπο </a:t>
            </a:r>
            <a:endParaRPr/>
          </a:p>
          <a:p>
            <a:pPr marL="457200" lvl="0" indent="-342900" algn="l" rtl="0">
              <a:lnSpc>
                <a:spcPct val="115000"/>
              </a:lnSpc>
              <a:spcBef>
                <a:spcPts val="0"/>
              </a:spcBef>
              <a:spcAft>
                <a:spcPts val="0"/>
              </a:spcAft>
              <a:buSzPts val="1800"/>
              <a:buChar char="●"/>
            </a:pPr>
            <a:r>
              <a:rPr lang="en"/>
              <a:t>Χρήση όταν </a:t>
            </a:r>
            <a:endParaRPr/>
          </a:p>
          <a:p>
            <a:pPr marL="914400" lvl="1" indent="-317500" algn="l" rtl="0">
              <a:lnSpc>
                <a:spcPct val="115000"/>
              </a:lnSpc>
              <a:spcBef>
                <a:spcPts val="0"/>
              </a:spcBef>
              <a:spcAft>
                <a:spcPts val="0"/>
              </a:spcAft>
              <a:buSzPts val="1400"/>
              <a:buChar char="○"/>
            </a:pPr>
            <a:r>
              <a:rPr lang="en"/>
              <a:t>θέλουμε να αναπαραστήσουμε μερικές / πλήρεις ιεραρχίες αντικειμένων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θέλουμε οι ”clients” να είναι σε θέση να αγνοήσουν τις διαφορές μεταξύ σύνθετων αντικειμένων και απλών αντικειμένων και να τα χειρίζονται ομοιόμορφα</a:t>
            </a:r>
            <a:endParaRPr/>
          </a:p>
          <a:p>
            <a:pPr marL="914400" lvl="1" indent="-228600" algn="l" rtl="0">
              <a:lnSpc>
                <a:spcPct val="115000"/>
              </a:lnSpc>
              <a:spcBef>
                <a:spcPts val="0"/>
              </a:spcBef>
              <a:spcAft>
                <a:spcPts val="0"/>
              </a:spcAft>
              <a:buSzPts val="1400"/>
              <a:buNone/>
            </a:pPr>
            <a:endParaRPr/>
          </a:p>
          <a:p>
            <a:pPr marL="457200" lvl="0" indent="-342900" algn="l" rtl="0">
              <a:lnSpc>
                <a:spcPct val="115000"/>
              </a:lnSpc>
              <a:spcBef>
                <a:spcPts val="0"/>
              </a:spcBef>
              <a:spcAft>
                <a:spcPts val="0"/>
              </a:spcAft>
              <a:buSzPts val="1800"/>
              <a:buChar char="●"/>
            </a:pPr>
            <a:r>
              <a:rPr lang="en"/>
              <a:t>java.awt.Container / java.awt.Component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2770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Composite</a:t>
            </a:r>
            <a:endParaRPr/>
          </a:p>
        </p:txBody>
      </p:sp>
      <p:sp>
        <p:nvSpPr>
          <p:cNvPr id="197" name="Google Shape;197;p36"/>
          <p:cNvSpPr txBox="1">
            <a:spLocks noGrp="1"/>
          </p:cNvSpPr>
          <p:nvPr>
            <p:ph type="body" idx="1"/>
          </p:nvPr>
        </p:nvSpPr>
        <p:spPr>
          <a:xfrm>
            <a:off x="311700" y="863550"/>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ts val="1800"/>
              <a:buChar char="●"/>
            </a:pPr>
            <a:r>
              <a:rPr lang="en"/>
              <a:t>Συμμετέχουν </a:t>
            </a:r>
            <a:br>
              <a:rPr lang="en"/>
            </a:br>
            <a:endParaRPr/>
          </a:p>
          <a:p>
            <a:pPr marL="914400" lvl="1" indent="-317500" algn="l" rtl="0">
              <a:lnSpc>
                <a:spcPct val="115000"/>
              </a:lnSpc>
              <a:spcBef>
                <a:spcPts val="0"/>
              </a:spcBef>
              <a:spcAft>
                <a:spcPts val="0"/>
              </a:spcAft>
              <a:buSzPts val="1400"/>
              <a:buChar char="○"/>
            </a:pPr>
            <a:r>
              <a:rPr lang="en"/>
              <a:t>Component: </a:t>
            </a:r>
            <a:endParaRPr/>
          </a:p>
          <a:p>
            <a:pPr marL="1371600" lvl="2" indent="-317500" algn="l" rtl="0">
              <a:lnSpc>
                <a:spcPct val="115000"/>
              </a:lnSpc>
              <a:spcBef>
                <a:spcPts val="0"/>
              </a:spcBef>
              <a:spcAft>
                <a:spcPts val="0"/>
              </a:spcAft>
              <a:buSzPts val="1400"/>
              <a:buChar char="■"/>
            </a:pPr>
            <a:r>
              <a:rPr lang="en"/>
              <a:t>δηλώνει το interface των αντικειμένων προς σύνθεση </a:t>
            </a:r>
            <a:endParaRPr/>
          </a:p>
          <a:p>
            <a:pPr marL="1371600" lvl="2" indent="-317500" algn="l" rtl="0">
              <a:lnSpc>
                <a:spcPct val="115000"/>
              </a:lnSpc>
              <a:spcBef>
                <a:spcPts val="0"/>
              </a:spcBef>
              <a:spcAft>
                <a:spcPts val="0"/>
              </a:spcAft>
              <a:buSzPts val="1400"/>
              <a:buChar char="■"/>
            </a:pPr>
            <a:r>
              <a:rPr lang="en"/>
              <a:t>υλοποιεί την default συμπεριφορά για τα interfaces που είναι κοινά σε όλες τις κλάσεις</a:t>
            </a:r>
            <a:endParaRPr/>
          </a:p>
          <a:p>
            <a:pPr marL="1371600" lvl="2" indent="-317500" algn="l" rtl="0">
              <a:lnSpc>
                <a:spcPct val="115000"/>
              </a:lnSpc>
              <a:spcBef>
                <a:spcPts val="0"/>
              </a:spcBef>
              <a:spcAft>
                <a:spcPts val="0"/>
              </a:spcAft>
              <a:buSzPts val="1400"/>
              <a:buChar char="■"/>
            </a:pPr>
            <a:r>
              <a:rPr lang="en"/>
              <a:t>δηλώνει ένα interface για τον χειρισμό των ”παιδιών” </a:t>
            </a:r>
            <a:endParaRPr/>
          </a:p>
          <a:p>
            <a:pPr marL="1371600" lvl="2" indent="-317500" algn="l" rtl="0">
              <a:lnSpc>
                <a:spcPct val="115000"/>
              </a:lnSpc>
              <a:spcBef>
                <a:spcPts val="0"/>
              </a:spcBef>
              <a:spcAft>
                <a:spcPts val="0"/>
              </a:spcAft>
              <a:buSzPts val="1400"/>
              <a:buChar char="■"/>
            </a:pPr>
            <a:r>
              <a:rPr lang="en"/>
              <a:t>(προαιρετικά) δηλώνει ένα interface για πρόσβαση στον πατέρα </a:t>
            </a:r>
            <a:endParaRPr/>
          </a:p>
          <a:p>
            <a:pPr marL="914400" lvl="1" indent="-317500" algn="l" rtl="0">
              <a:lnSpc>
                <a:spcPct val="115000"/>
              </a:lnSpc>
              <a:spcBef>
                <a:spcPts val="0"/>
              </a:spcBef>
              <a:spcAft>
                <a:spcPts val="0"/>
              </a:spcAft>
              <a:buSzPts val="1400"/>
              <a:buChar char="○"/>
            </a:pPr>
            <a:r>
              <a:rPr lang="en"/>
              <a:t>Leaf </a:t>
            </a:r>
            <a:endParaRPr/>
          </a:p>
          <a:p>
            <a:pPr marL="1371600" lvl="2" indent="-317500" algn="l" rtl="0">
              <a:lnSpc>
                <a:spcPct val="115000"/>
              </a:lnSpc>
              <a:spcBef>
                <a:spcPts val="0"/>
              </a:spcBef>
              <a:spcAft>
                <a:spcPts val="0"/>
              </a:spcAft>
              <a:buSzPts val="1400"/>
              <a:buChar char="■"/>
            </a:pPr>
            <a:r>
              <a:rPr lang="en"/>
              <a:t>Φύλλα του δέντρου στο σύνθετο αντικείμενο - δέν έχουν ”παιδιά” </a:t>
            </a:r>
            <a:endParaRPr/>
          </a:p>
          <a:p>
            <a:pPr marL="1371600" lvl="2" indent="-317500" algn="l" rtl="0">
              <a:lnSpc>
                <a:spcPct val="115000"/>
              </a:lnSpc>
              <a:spcBef>
                <a:spcPts val="0"/>
              </a:spcBef>
              <a:spcAft>
                <a:spcPts val="0"/>
              </a:spcAft>
              <a:buSzPts val="1400"/>
              <a:buChar char="■"/>
            </a:pPr>
            <a:r>
              <a:rPr lang="en"/>
              <a:t>ορίζει την συμπεριφορά των βασικών αντικειμένων στη σύνθεση </a:t>
            </a:r>
            <a:endParaRPr/>
          </a:p>
          <a:p>
            <a:pPr marL="914400" lvl="1" indent="-317500" algn="l" rtl="0">
              <a:lnSpc>
                <a:spcPct val="115000"/>
              </a:lnSpc>
              <a:spcBef>
                <a:spcPts val="0"/>
              </a:spcBef>
              <a:spcAft>
                <a:spcPts val="0"/>
              </a:spcAft>
              <a:buSzPts val="1400"/>
              <a:buChar char="○"/>
            </a:pPr>
            <a:r>
              <a:rPr lang="en"/>
              <a:t>Composite </a:t>
            </a:r>
            <a:endParaRPr/>
          </a:p>
          <a:p>
            <a:pPr marL="1371600" lvl="2" indent="-317500" algn="l" rtl="0">
              <a:lnSpc>
                <a:spcPct val="115000"/>
              </a:lnSpc>
              <a:spcBef>
                <a:spcPts val="0"/>
              </a:spcBef>
              <a:spcAft>
                <a:spcPts val="0"/>
              </a:spcAft>
              <a:buSzPts val="1400"/>
              <a:buChar char="■"/>
            </a:pPr>
            <a:r>
              <a:rPr lang="en"/>
              <a:t>ορίζει τη συμπεριφορά των αντικειμένων που έχουν ”παιδιά” </a:t>
            </a:r>
            <a:endParaRPr/>
          </a:p>
          <a:p>
            <a:pPr marL="1371600" lvl="2" indent="-317500" algn="l" rtl="0">
              <a:lnSpc>
                <a:spcPct val="115000"/>
              </a:lnSpc>
              <a:spcBef>
                <a:spcPts val="0"/>
              </a:spcBef>
              <a:spcAft>
                <a:spcPts val="0"/>
              </a:spcAft>
              <a:buSzPts val="1400"/>
              <a:buChar char="■"/>
            </a:pPr>
            <a:r>
              <a:rPr lang="en"/>
              <a:t>αποθηκεύει τέτοια αντικείμενα </a:t>
            </a:r>
            <a:endParaRPr/>
          </a:p>
          <a:p>
            <a:pPr marL="1371600" lvl="2" indent="-317500" algn="l" rtl="0">
              <a:lnSpc>
                <a:spcPct val="115000"/>
              </a:lnSpc>
              <a:spcBef>
                <a:spcPts val="0"/>
              </a:spcBef>
              <a:spcAft>
                <a:spcPts val="0"/>
              </a:spcAft>
              <a:buSzPts val="1400"/>
              <a:buChar char="■"/>
            </a:pPr>
            <a:r>
              <a:rPr lang="en"/>
              <a:t>υλοποιεί τις σχετικές μεθόδους για τον χειρισμό των παιδιών του Composite </a:t>
            </a:r>
            <a:endParaRPr/>
          </a:p>
          <a:p>
            <a:pPr marL="914400" lvl="1" indent="-317500" algn="l" rtl="0">
              <a:lnSpc>
                <a:spcPct val="115000"/>
              </a:lnSpc>
              <a:spcBef>
                <a:spcPts val="0"/>
              </a:spcBef>
              <a:spcAft>
                <a:spcPts val="0"/>
              </a:spcAft>
              <a:buSzPts val="1400"/>
              <a:buChar char="○"/>
            </a:pPr>
            <a:r>
              <a:rPr lang="en"/>
              <a:t> Client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Composite</a:t>
            </a:r>
            <a:endParaRPr/>
          </a:p>
        </p:txBody>
      </p:sp>
      <p:sp>
        <p:nvSpPr>
          <p:cNvPr id="203" name="Google Shape;203;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55000" lnSpcReduction="20000"/>
          </a:bodyPr>
          <a:lstStyle/>
          <a:p>
            <a:pPr marL="114300" lvl="0" indent="0" algn="l" rtl="0">
              <a:lnSpc>
                <a:spcPct val="115000"/>
              </a:lnSpc>
              <a:spcBef>
                <a:spcPts val="0"/>
              </a:spcBef>
              <a:spcAft>
                <a:spcPts val="0"/>
              </a:spcAft>
              <a:buSzPct val="181818"/>
              <a:buNone/>
            </a:pPr>
            <a:r>
              <a:rPr lang="en"/>
              <a:t>import java.util.*;</a:t>
            </a:r>
            <a:endParaRPr/>
          </a:p>
          <a:p>
            <a:pPr marL="114300" lvl="0" indent="0" algn="l" rtl="0">
              <a:lnSpc>
                <a:spcPct val="115000"/>
              </a:lnSpc>
              <a:spcBef>
                <a:spcPts val="0"/>
              </a:spcBef>
              <a:spcAft>
                <a:spcPts val="0"/>
              </a:spcAft>
              <a:buSzPct val="181818"/>
              <a:buNone/>
            </a:pPr>
            <a:r>
              <a:rPr lang="en"/>
              <a:t>interface Drawable { // Leaf</a:t>
            </a:r>
            <a:endParaRPr/>
          </a:p>
          <a:p>
            <a:pPr marL="114300" lvl="0" indent="0" algn="l" rtl="0">
              <a:lnSpc>
                <a:spcPct val="115000"/>
              </a:lnSpc>
              <a:spcBef>
                <a:spcPts val="0"/>
              </a:spcBef>
              <a:spcAft>
                <a:spcPts val="0"/>
              </a:spcAft>
              <a:buSzPct val="181818"/>
              <a:buNone/>
            </a:pPr>
            <a:r>
              <a:rPr lang="en"/>
              <a:t>    void draw();</a:t>
            </a:r>
            <a:endParaRPr/>
          </a:p>
          <a:p>
            <a:pPr marL="114300" lvl="0" indent="0" algn="l" rtl="0">
              <a:lnSpc>
                <a:spcPct val="115000"/>
              </a:lnSpc>
              <a:spcBef>
                <a:spcPts val="0"/>
              </a:spcBef>
              <a:spcAft>
                <a:spcPts val="0"/>
              </a:spcAft>
              <a:buSzPct val="181818"/>
              <a:buNone/>
            </a:pPr>
            <a:r>
              <a:rPr lang="en"/>
              <a:t>}</a:t>
            </a:r>
            <a:endParaRPr/>
          </a:p>
          <a:p>
            <a:pPr marL="114300" lvl="0" indent="0" algn="l" rtl="0">
              <a:lnSpc>
                <a:spcPct val="115000"/>
              </a:lnSpc>
              <a:spcBef>
                <a:spcPts val="0"/>
              </a:spcBef>
              <a:spcAft>
                <a:spcPts val="0"/>
              </a:spcAft>
              <a:buSzPct val="181818"/>
              <a:buNone/>
            </a:pPr>
            <a:endParaRPr/>
          </a:p>
          <a:p>
            <a:pPr marL="114300" lvl="0" indent="0" algn="l" rtl="0">
              <a:lnSpc>
                <a:spcPct val="115000"/>
              </a:lnSpc>
              <a:spcBef>
                <a:spcPts val="0"/>
              </a:spcBef>
              <a:spcAft>
                <a:spcPts val="0"/>
              </a:spcAft>
              <a:buSzPct val="181818"/>
              <a:buNone/>
            </a:pPr>
            <a:r>
              <a:rPr lang="en"/>
              <a:t>class Line implements Drawable {</a:t>
            </a:r>
            <a:endParaRPr/>
          </a:p>
          <a:p>
            <a:pPr marL="114300" lvl="0" indent="0" algn="l" rtl="0">
              <a:lnSpc>
                <a:spcPct val="115000"/>
              </a:lnSpc>
              <a:spcBef>
                <a:spcPts val="0"/>
              </a:spcBef>
              <a:spcAft>
                <a:spcPts val="0"/>
              </a:spcAft>
              <a:buSzPct val="181818"/>
              <a:buNone/>
            </a:pPr>
            <a:r>
              <a:rPr lang="en"/>
              <a:t>    public void draw() { System.out.println("a Line"); }</a:t>
            </a:r>
            <a:endParaRPr/>
          </a:p>
          <a:p>
            <a:pPr marL="114300" lvl="0" indent="0" algn="l" rtl="0">
              <a:lnSpc>
                <a:spcPct val="115000"/>
              </a:lnSpc>
              <a:spcBef>
                <a:spcPts val="0"/>
              </a:spcBef>
              <a:spcAft>
                <a:spcPts val="0"/>
              </a:spcAft>
              <a:buSzPct val="181818"/>
              <a:buNone/>
            </a:pPr>
            <a:r>
              <a:rPr lang="en"/>
              <a:t>}</a:t>
            </a:r>
            <a:endParaRPr/>
          </a:p>
          <a:p>
            <a:pPr marL="114300" lvl="0" indent="0" algn="l" rtl="0">
              <a:lnSpc>
                <a:spcPct val="115000"/>
              </a:lnSpc>
              <a:spcBef>
                <a:spcPts val="0"/>
              </a:spcBef>
              <a:spcAft>
                <a:spcPts val="0"/>
              </a:spcAft>
              <a:buSzPct val="181818"/>
              <a:buNone/>
            </a:pPr>
            <a:endParaRPr/>
          </a:p>
          <a:p>
            <a:pPr marL="114300" lvl="0" indent="0" algn="l" rtl="0">
              <a:lnSpc>
                <a:spcPct val="115000"/>
              </a:lnSpc>
              <a:spcBef>
                <a:spcPts val="0"/>
              </a:spcBef>
              <a:spcAft>
                <a:spcPts val="0"/>
              </a:spcAft>
              <a:buSzPct val="181818"/>
              <a:buNone/>
            </a:pPr>
            <a:r>
              <a:rPr lang="en"/>
              <a:t>class Box implements Drawable {</a:t>
            </a:r>
            <a:endParaRPr/>
          </a:p>
          <a:p>
            <a:pPr marL="114300" lvl="0" indent="0" algn="l" rtl="0">
              <a:lnSpc>
                <a:spcPct val="115000"/>
              </a:lnSpc>
              <a:spcBef>
                <a:spcPts val="0"/>
              </a:spcBef>
              <a:spcAft>
                <a:spcPts val="0"/>
              </a:spcAft>
              <a:buSzPct val="181818"/>
              <a:buNone/>
            </a:pPr>
            <a:r>
              <a:rPr lang="en"/>
              <a:t>    public void draw() { System.out.println("a Box"); }</a:t>
            </a:r>
            <a:endParaRPr/>
          </a:p>
          <a:p>
            <a:pPr marL="114300" lvl="0" indent="0" algn="l" rtl="0">
              <a:lnSpc>
                <a:spcPct val="115000"/>
              </a:lnSpc>
              <a:spcBef>
                <a:spcPts val="0"/>
              </a:spcBef>
              <a:spcAft>
                <a:spcPts val="0"/>
              </a:spcAft>
              <a:buSzPct val="181818"/>
              <a:buNone/>
            </a:pPr>
            <a:r>
              <a:rPr lang="en"/>
              <a:t>}</a:t>
            </a:r>
            <a:endParaRPr/>
          </a:p>
          <a:p>
            <a:pPr marL="114300" lvl="0" indent="0" algn="l" rtl="0">
              <a:lnSpc>
                <a:spcPct val="115000"/>
              </a:lnSpc>
              <a:spcBef>
                <a:spcPts val="0"/>
              </a:spcBef>
              <a:spcAft>
                <a:spcPts val="0"/>
              </a:spcAft>
              <a:buSzPct val="181818"/>
              <a:buNone/>
            </a:pPr>
            <a:endParaRPr/>
          </a:p>
          <a:p>
            <a:pPr marL="114300" lvl="0" indent="0" algn="l" rtl="0">
              <a:lnSpc>
                <a:spcPct val="115000"/>
              </a:lnSpc>
              <a:spcBef>
                <a:spcPts val="0"/>
              </a:spcBef>
              <a:spcAft>
                <a:spcPts val="0"/>
              </a:spcAft>
              <a:buSzPct val="181818"/>
              <a:buNone/>
            </a:pPr>
            <a:r>
              <a:rPr lang="en"/>
              <a:t>abstract class Graphic implements Drawable { // Component</a:t>
            </a:r>
            <a:endParaRPr/>
          </a:p>
          <a:p>
            <a:pPr marL="114300" lvl="0" indent="0" algn="l" rtl="0">
              <a:lnSpc>
                <a:spcPct val="115000"/>
              </a:lnSpc>
              <a:spcBef>
                <a:spcPts val="0"/>
              </a:spcBef>
              <a:spcAft>
                <a:spcPts val="0"/>
              </a:spcAft>
              <a:buSzPct val="181818"/>
              <a:buNone/>
            </a:pPr>
            <a:r>
              <a:rPr lang="en"/>
              <a:t>    List&lt;Drawable&gt; children = new LinkedList&lt;Drawable&gt;();</a:t>
            </a:r>
            <a:endParaRPr/>
          </a:p>
          <a:p>
            <a:pPr marL="114300" lvl="0" indent="0" algn="l" rtl="0">
              <a:lnSpc>
                <a:spcPct val="115000"/>
              </a:lnSpc>
              <a:spcBef>
                <a:spcPts val="0"/>
              </a:spcBef>
              <a:spcAft>
                <a:spcPts val="0"/>
              </a:spcAft>
              <a:buSzPct val="181818"/>
              <a:buNone/>
            </a:pPr>
            <a:endParaRPr/>
          </a:p>
          <a:p>
            <a:pPr marL="114300" lvl="0" indent="0" algn="l" rtl="0">
              <a:lnSpc>
                <a:spcPct val="115000"/>
              </a:lnSpc>
              <a:spcBef>
                <a:spcPts val="0"/>
              </a:spcBef>
              <a:spcAft>
                <a:spcPts val="0"/>
              </a:spcAft>
              <a:buSzPct val="181818"/>
              <a:buNone/>
            </a:pPr>
            <a:r>
              <a:rPr lang="en"/>
              <a:t>    public void add(Drawable d) { children.add(d); }</a:t>
            </a:r>
            <a:endParaRPr/>
          </a:p>
          <a:p>
            <a:pPr marL="114300" lvl="0" indent="0" algn="l" rtl="0">
              <a:lnSpc>
                <a:spcPct val="115000"/>
              </a:lnSpc>
              <a:spcBef>
                <a:spcPts val="0"/>
              </a:spcBef>
              <a:spcAft>
                <a:spcPts val="0"/>
              </a:spcAft>
              <a:buSzPct val="181818"/>
              <a:buNone/>
            </a:pPr>
            <a:r>
              <a:rPr lang="en"/>
              <a:t>    public Drawable del(int i) { return children.remove(i); }</a:t>
            </a:r>
            <a:endParaRPr/>
          </a:p>
          <a:p>
            <a:pPr marL="114300" lvl="0" indent="0" algn="l" rtl="0">
              <a:lnSpc>
                <a:spcPct val="115000"/>
              </a:lnSpc>
              <a:spcBef>
                <a:spcPts val="0"/>
              </a:spcBef>
              <a:spcAft>
                <a:spcPts val="0"/>
              </a:spcAft>
              <a:buSzPct val="181818"/>
              <a:buNone/>
            </a:pPr>
            <a:r>
              <a:rPr lang="en"/>
              <a:t>    public Drawable get(int i) { return children.get(i); }</a:t>
            </a:r>
            <a:endParaRPr/>
          </a:p>
          <a:p>
            <a:pPr marL="114300" lvl="0" indent="0" algn="l" rtl="0">
              <a:lnSpc>
                <a:spcPct val="115000"/>
              </a:lnSpc>
              <a:spcBef>
                <a:spcPts val="0"/>
              </a:spcBef>
              <a:spcAft>
                <a:spcPts val="0"/>
              </a:spcAft>
              <a:buSzPct val="181818"/>
              <a:buNone/>
            </a:pPr>
            <a:r>
              <a:rPr lang="en"/>
              <a:t>    public int childrenCount() { return children.size(); }</a:t>
            </a:r>
            <a:endParaRPr/>
          </a:p>
          <a:p>
            <a:pPr marL="114300" lvl="0" indent="0" algn="l" rtl="0">
              <a:lnSpc>
                <a:spcPct val="115000"/>
              </a:lnSpc>
              <a:spcBef>
                <a:spcPts val="0"/>
              </a:spcBef>
              <a:spcAft>
                <a:spcPts val="0"/>
              </a:spcAft>
              <a:buSzPct val="181818"/>
              <a:buNone/>
            </a:pPr>
            <a:r>
              <a:rPr lang="en"/>
              <a:t>}</a:t>
            </a:r>
            <a:endParaRPr/>
          </a:p>
          <a:p>
            <a:pPr marL="114300" lvl="0" indent="0" algn="l" rtl="0">
              <a:lnSpc>
                <a:spcPct val="115000"/>
              </a:lnSpc>
              <a:spcBef>
                <a:spcPts val="0"/>
              </a:spcBef>
              <a:spcAft>
                <a:spcPts val="0"/>
              </a:spcAft>
              <a:buSzPct val="181818"/>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Composite</a:t>
            </a:r>
            <a:endParaRPr/>
          </a:p>
        </p:txBody>
      </p:sp>
      <p:sp>
        <p:nvSpPr>
          <p:cNvPr id="209" name="Google Shape;209;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62500" lnSpcReduction="20000"/>
          </a:bodyPr>
          <a:lstStyle/>
          <a:p>
            <a:pPr marL="114300" lvl="0" indent="0" algn="l" rtl="0">
              <a:lnSpc>
                <a:spcPct val="115000"/>
              </a:lnSpc>
              <a:spcBef>
                <a:spcPts val="0"/>
              </a:spcBef>
              <a:spcAft>
                <a:spcPts val="0"/>
              </a:spcAft>
              <a:buSzPct val="159999"/>
              <a:buNone/>
            </a:pPr>
            <a:r>
              <a:rPr lang="en"/>
              <a:t>public class Picture extends Graphic {</a:t>
            </a:r>
            <a:endParaRPr/>
          </a:p>
          <a:p>
            <a:pPr marL="114300" lvl="0" indent="0" algn="l" rtl="0">
              <a:lnSpc>
                <a:spcPct val="115000"/>
              </a:lnSpc>
              <a:spcBef>
                <a:spcPts val="0"/>
              </a:spcBef>
              <a:spcAft>
                <a:spcPts val="0"/>
              </a:spcAft>
              <a:buSzPct val="159999"/>
              <a:buNone/>
            </a:pPr>
            <a:r>
              <a:rPr lang="en"/>
              <a:t>    public void draw() {</a:t>
            </a:r>
            <a:endParaRPr/>
          </a:p>
          <a:p>
            <a:pPr marL="114300" lvl="0" indent="0" algn="l" rtl="0">
              <a:lnSpc>
                <a:spcPct val="115000"/>
              </a:lnSpc>
              <a:spcBef>
                <a:spcPts val="0"/>
              </a:spcBef>
              <a:spcAft>
                <a:spcPts val="0"/>
              </a:spcAft>
              <a:buSzPct val="159999"/>
              <a:buNone/>
            </a:pPr>
            <a:r>
              <a:rPr lang="en"/>
              <a:t>        System.out.println("Starting picture");</a:t>
            </a:r>
            <a:endParaRPr/>
          </a:p>
          <a:p>
            <a:pPr marL="114300" lvl="0" indent="0" algn="l" rtl="0">
              <a:lnSpc>
                <a:spcPct val="115000"/>
              </a:lnSpc>
              <a:spcBef>
                <a:spcPts val="0"/>
              </a:spcBef>
              <a:spcAft>
                <a:spcPts val="0"/>
              </a:spcAft>
              <a:buSzPct val="159999"/>
              <a:buNone/>
            </a:pPr>
            <a:r>
              <a:rPr lang="en"/>
              <a:t>        for(int i = 0; i &lt; childrenCount(); i++) {</a:t>
            </a:r>
            <a:endParaRPr/>
          </a:p>
          <a:p>
            <a:pPr marL="114300" lvl="0" indent="0" algn="l" rtl="0">
              <a:lnSpc>
                <a:spcPct val="115000"/>
              </a:lnSpc>
              <a:spcBef>
                <a:spcPts val="0"/>
              </a:spcBef>
              <a:spcAft>
                <a:spcPts val="0"/>
              </a:spcAft>
              <a:buSzPct val="159999"/>
              <a:buNone/>
            </a:pPr>
            <a:r>
              <a:rPr lang="en"/>
              <a:t>            get(i).draw();</a:t>
            </a:r>
            <a:endParaRPr/>
          </a:p>
          <a:p>
            <a:pPr marL="114300" lvl="0" indent="0" algn="l" rtl="0">
              <a:lnSpc>
                <a:spcPct val="115000"/>
              </a:lnSpc>
              <a:spcBef>
                <a:spcPts val="0"/>
              </a:spcBef>
              <a:spcAft>
                <a:spcPts val="0"/>
              </a:spcAft>
              <a:buSzPct val="159999"/>
              <a:buNone/>
            </a:pPr>
            <a:r>
              <a:rPr lang="en"/>
              <a:t>        }</a:t>
            </a:r>
            <a:endParaRPr/>
          </a:p>
          <a:p>
            <a:pPr marL="114300" lvl="0" indent="0" algn="l" rtl="0">
              <a:lnSpc>
                <a:spcPct val="115000"/>
              </a:lnSpc>
              <a:spcBef>
                <a:spcPts val="0"/>
              </a:spcBef>
              <a:spcAft>
                <a:spcPts val="0"/>
              </a:spcAft>
              <a:buSzPct val="159999"/>
              <a:buNone/>
            </a:pPr>
            <a:r>
              <a:rPr lang="en"/>
              <a:t>        System.out.println("Finished picture");</a:t>
            </a:r>
            <a:endParaRPr/>
          </a:p>
          <a:p>
            <a:pPr marL="114300" lvl="0" indent="0" algn="l" rtl="0">
              <a:lnSpc>
                <a:spcPct val="115000"/>
              </a:lnSpc>
              <a:spcBef>
                <a:spcPts val="0"/>
              </a:spcBef>
              <a:spcAft>
                <a:spcPts val="0"/>
              </a:spcAft>
              <a:buSzPct val="159999"/>
              <a:buNone/>
            </a:pPr>
            <a:r>
              <a:rPr lang="en"/>
              <a:t>    }</a:t>
            </a:r>
            <a:endParaRPr/>
          </a:p>
          <a:p>
            <a:pPr marL="114300" lvl="0" indent="0" algn="l" rtl="0">
              <a:lnSpc>
                <a:spcPct val="115000"/>
              </a:lnSpc>
              <a:spcBef>
                <a:spcPts val="0"/>
              </a:spcBef>
              <a:spcAft>
                <a:spcPts val="0"/>
              </a:spcAft>
              <a:buSzPct val="159999"/>
              <a:buNone/>
            </a:pPr>
            <a:r>
              <a:rPr lang="en"/>
              <a:t>    </a:t>
            </a:r>
            <a:endParaRPr/>
          </a:p>
          <a:p>
            <a:pPr marL="114300" lvl="0" indent="0" algn="l" rtl="0">
              <a:lnSpc>
                <a:spcPct val="115000"/>
              </a:lnSpc>
              <a:spcBef>
                <a:spcPts val="0"/>
              </a:spcBef>
              <a:spcAft>
                <a:spcPts val="0"/>
              </a:spcAft>
              <a:buSzPct val="159999"/>
              <a:buNone/>
            </a:pPr>
            <a:r>
              <a:rPr lang="en"/>
              <a:t>    public static void main(String[] args) {</a:t>
            </a:r>
            <a:endParaRPr/>
          </a:p>
          <a:p>
            <a:pPr marL="114300" lvl="0" indent="0" algn="l" rtl="0">
              <a:lnSpc>
                <a:spcPct val="115000"/>
              </a:lnSpc>
              <a:spcBef>
                <a:spcPts val="0"/>
              </a:spcBef>
              <a:spcAft>
                <a:spcPts val="0"/>
              </a:spcAft>
              <a:buSzPct val="159999"/>
              <a:buNone/>
            </a:pPr>
            <a:r>
              <a:rPr lang="en"/>
              <a:t>        var pic1 = new Picture();</a:t>
            </a:r>
            <a:endParaRPr/>
          </a:p>
          <a:p>
            <a:pPr marL="114300" lvl="0" indent="0" algn="l" rtl="0">
              <a:lnSpc>
                <a:spcPct val="115000"/>
              </a:lnSpc>
              <a:spcBef>
                <a:spcPts val="0"/>
              </a:spcBef>
              <a:spcAft>
                <a:spcPts val="0"/>
              </a:spcAft>
              <a:buSzPct val="159999"/>
              <a:buNone/>
            </a:pPr>
            <a:r>
              <a:rPr lang="en"/>
              <a:t>        pic1.add(new Line()); pic1.add(new Line()); pic1.add(new Line());</a:t>
            </a:r>
            <a:endParaRPr/>
          </a:p>
          <a:p>
            <a:pPr marL="114300" lvl="0" indent="0" algn="l" rtl="0">
              <a:lnSpc>
                <a:spcPct val="115000"/>
              </a:lnSpc>
              <a:spcBef>
                <a:spcPts val="0"/>
              </a:spcBef>
              <a:spcAft>
                <a:spcPts val="0"/>
              </a:spcAft>
              <a:buSzPct val="159999"/>
              <a:buNone/>
            </a:pPr>
            <a:r>
              <a:rPr lang="en"/>
              <a:t>        var pic2 = new Picture();</a:t>
            </a:r>
            <a:endParaRPr/>
          </a:p>
          <a:p>
            <a:pPr marL="114300" lvl="0" indent="0" algn="l" rtl="0">
              <a:lnSpc>
                <a:spcPct val="115000"/>
              </a:lnSpc>
              <a:spcBef>
                <a:spcPts val="0"/>
              </a:spcBef>
              <a:spcAft>
                <a:spcPts val="0"/>
              </a:spcAft>
              <a:buSzPct val="159999"/>
              <a:buNone/>
            </a:pPr>
            <a:r>
              <a:rPr lang="en"/>
              <a:t>        pic2.add(new Line()); pic2.add(new Box());</a:t>
            </a:r>
            <a:endParaRPr/>
          </a:p>
          <a:p>
            <a:pPr marL="114300" lvl="0" indent="0" algn="l" rtl="0">
              <a:lnSpc>
                <a:spcPct val="115000"/>
              </a:lnSpc>
              <a:spcBef>
                <a:spcPts val="0"/>
              </a:spcBef>
              <a:spcAft>
                <a:spcPts val="0"/>
              </a:spcAft>
              <a:buSzPct val="159999"/>
              <a:buNone/>
            </a:pPr>
            <a:r>
              <a:rPr lang="en"/>
              <a:t>        pic1.add(pic2);</a:t>
            </a:r>
            <a:endParaRPr/>
          </a:p>
          <a:p>
            <a:pPr marL="114300" lvl="0" indent="0" algn="l" rtl="0">
              <a:lnSpc>
                <a:spcPct val="115000"/>
              </a:lnSpc>
              <a:spcBef>
                <a:spcPts val="0"/>
              </a:spcBef>
              <a:spcAft>
                <a:spcPts val="0"/>
              </a:spcAft>
              <a:buSzPct val="159999"/>
              <a:buNone/>
            </a:pPr>
            <a:r>
              <a:rPr lang="en"/>
              <a:t>        pic1.draw();</a:t>
            </a:r>
            <a:endParaRPr/>
          </a:p>
          <a:p>
            <a:pPr marL="114300" lvl="0" indent="0" algn="l" rtl="0">
              <a:lnSpc>
                <a:spcPct val="115000"/>
              </a:lnSpc>
              <a:spcBef>
                <a:spcPts val="0"/>
              </a:spcBef>
              <a:spcAft>
                <a:spcPts val="0"/>
              </a:spcAft>
              <a:buSzPct val="159999"/>
              <a:buNone/>
            </a:pPr>
            <a:r>
              <a:rPr lang="en"/>
              <a:t>    }</a:t>
            </a:r>
            <a:endParaRPr/>
          </a:p>
          <a:p>
            <a:pPr marL="114300" lvl="0" indent="0" algn="l" rtl="0">
              <a:lnSpc>
                <a:spcPct val="115000"/>
              </a:lnSpc>
              <a:spcBef>
                <a:spcPts val="0"/>
              </a:spcBef>
              <a:spcAft>
                <a:spcPts val="0"/>
              </a:spcAft>
              <a:buSzPct val="159999"/>
              <a:buNone/>
            </a:pPr>
            <a:r>
              <a:rPr lang="en"/>
              <a:t>}</a:t>
            </a:r>
            <a:endParaRPr/>
          </a:p>
          <a:p>
            <a:pPr marL="114300" lvl="0" indent="0" algn="l" rtl="0">
              <a:lnSpc>
                <a:spcPct val="115000"/>
              </a:lnSpc>
              <a:spcBef>
                <a:spcPts val="0"/>
              </a:spcBef>
              <a:spcAft>
                <a:spcPts val="0"/>
              </a:spcAft>
              <a:buSzPct val="159999"/>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Composite</a:t>
            </a:r>
            <a:endParaRPr/>
          </a:p>
        </p:txBody>
      </p:sp>
      <p:sp>
        <p:nvSpPr>
          <p:cNvPr id="215" name="Google Shape;215;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Arial"/>
              <a:buAutoNum type="arabicPeriod"/>
            </a:pPr>
            <a:r>
              <a:rPr lang="en"/>
              <a:t>Starting picture </a:t>
            </a:r>
            <a:endParaRPr/>
          </a:p>
          <a:p>
            <a:pPr marL="457200" lvl="0" indent="-342900" algn="l" rtl="0">
              <a:lnSpc>
                <a:spcPct val="115000"/>
              </a:lnSpc>
              <a:spcBef>
                <a:spcPts val="0"/>
              </a:spcBef>
              <a:spcAft>
                <a:spcPts val="0"/>
              </a:spcAft>
              <a:buSzPts val="1800"/>
              <a:buFont typeface="Arial"/>
              <a:buAutoNum type="arabicPeriod"/>
            </a:pPr>
            <a:r>
              <a:rPr lang="en"/>
              <a:t>a Line </a:t>
            </a:r>
            <a:endParaRPr/>
          </a:p>
          <a:p>
            <a:pPr marL="457200" lvl="0" indent="-342900" algn="l" rtl="0">
              <a:lnSpc>
                <a:spcPct val="115000"/>
              </a:lnSpc>
              <a:spcBef>
                <a:spcPts val="0"/>
              </a:spcBef>
              <a:spcAft>
                <a:spcPts val="0"/>
              </a:spcAft>
              <a:buSzPts val="1800"/>
              <a:buFont typeface="Arial"/>
              <a:buAutoNum type="arabicPeriod"/>
            </a:pPr>
            <a:r>
              <a:rPr lang="en"/>
              <a:t>a Line </a:t>
            </a:r>
            <a:endParaRPr/>
          </a:p>
          <a:p>
            <a:pPr marL="457200" lvl="0" indent="-342900" algn="l" rtl="0">
              <a:lnSpc>
                <a:spcPct val="115000"/>
              </a:lnSpc>
              <a:spcBef>
                <a:spcPts val="0"/>
              </a:spcBef>
              <a:spcAft>
                <a:spcPts val="0"/>
              </a:spcAft>
              <a:buSzPts val="1800"/>
              <a:buFont typeface="Arial"/>
              <a:buAutoNum type="arabicPeriod"/>
            </a:pPr>
            <a:r>
              <a:rPr lang="en"/>
              <a:t>a Line </a:t>
            </a:r>
            <a:endParaRPr/>
          </a:p>
          <a:p>
            <a:pPr marL="457200" lvl="0" indent="-342900" algn="l" rtl="0">
              <a:lnSpc>
                <a:spcPct val="115000"/>
              </a:lnSpc>
              <a:spcBef>
                <a:spcPts val="0"/>
              </a:spcBef>
              <a:spcAft>
                <a:spcPts val="0"/>
              </a:spcAft>
              <a:buSzPts val="1800"/>
              <a:buFont typeface="Arial"/>
              <a:buAutoNum type="arabicPeriod"/>
            </a:pPr>
            <a:r>
              <a:rPr lang="en"/>
              <a:t>Starting picture</a:t>
            </a:r>
            <a:endParaRPr/>
          </a:p>
          <a:p>
            <a:pPr marL="457200" lvl="0" indent="-342900" algn="l" rtl="0">
              <a:lnSpc>
                <a:spcPct val="115000"/>
              </a:lnSpc>
              <a:spcBef>
                <a:spcPts val="0"/>
              </a:spcBef>
              <a:spcAft>
                <a:spcPts val="0"/>
              </a:spcAft>
              <a:buSzPts val="1800"/>
              <a:buFont typeface="Arial"/>
              <a:buAutoNum type="arabicPeriod"/>
            </a:pPr>
            <a:r>
              <a:rPr lang="en"/>
              <a:t> a Line</a:t>
            </a:r>
            <a:endParaRPr/>
          </a:p>
          <a:p>
            <a:pPr marL="457200" lvl="0" indent="-342900" algn="l" rtl="0">
              <a:lnSpc>
                <a:spcPct val="115000"/>
              </a:lnSpc>
              <a:spcBef>
                <a:spcPts val="0"/>
              </a:spcBef>
              <a:spcAft>
                <a:spcPts val="0"/>
              </a:spcAft>
              <a:buSzPts val="1800"/>
              <a:buFont typeface="Arial"/>
              <a:buAutoNum type="arabicPeriod"/>
            </a:pPr>
            <a:r>
              <a:rPr lang="en"/>
              <a:t> a Box</a:t>
            </a:r>
            <a:endParaRPr/>
          </a:p>
          <a:p>
            <a:pPr marL="457200" lvl="0" indent="-342900" algn="l" rtl="0">
              <a:lnSpc>
                <a:spcPct val="115000"/>
              </a:lnSpc>
              <a:spcBef>
                <a:spcPts val="0"/>
              </a:spcBef>
              <a:spcAft>
                <a:spcPts val="0"/>
              </a:spcAft>
              <a:buSzPts val="1800"/>
              <a:buFont typeface="Arial"/>
              <a:buAutoNum type="arabicPeriod"/>
            </a:pPr>
            <a:r>
              <a:rPr lang="en"/>
              <a:t> Finished picture</a:t>
            </a:r>
            <a:endParaRPr/>
          </a:p>
          <a:p>
            <a:pPr marL="457200" lvl="0" indent="-342900" algn="l" rtl="0">
              <a:lnSpc>
                <a:spcPct val="115000"/>
              </a:lnSpc>
              <a:spcBef>
                <a:spcPts val="0"/>
              </a:spcBef>
              <a:spcAft>
                <a:spcPts val="0"/>
              </a:spcAft>
              <a:buSzPts val="1800"/>
              <a:buFont typeface="Arial"/>
              <a:buAutoNum type="arabicPeriod"/>
            </a:pPr>
            <a:r>
              <a:rPr lang="en"/>
              <a:t> Finished picture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Decorator </a:t>
            </a:r>
            <a:endParaRPr/>
          </a:p>
        </p:txBody>
      </p:sp>
      <p:sp>
        <p:nvSpPr>
          <p:cNvPr id="221" name="Google Shape;221;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Προσθήκη επιπλέον λειτουργικότητας (ευθυνών) σε ένα αντικείμενο δυναμικά</a:t>
            </a:r>
            <a:endParaRPr/>
          </a:p>
          <a:p>
            <a:pPr marL="457200" lvl="0" indent="-22860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
              <a:t> </a:t>
            </a:r>
            <a:endParaRPr/>
          </a:p>
          <a:p>
            <a:pPr marL="457200" lvl="0" indent="-342900" algn="l" rtl="0">
              <a:lnSpc>
                <a:spcPct val="115000"/>
              </a:lnSpc>
              <a:spcBef>
                <a:spcPts val="0"/>
              </a:spcBef>
              <a:spcAft>
                <a:spcPts val="0"/>
              </a:spcAft>
              <a:buSzPts val="1800"/>
              <a:buChar char="●"/>
            </a:pPr>
            <a:r>
              <a:rPr lang="en"/>
              <a:t>Εναλλακτική του subclassing (σε κάποιες περιπτώσεις)</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Decorator</a:t>
            </a:r>
            <a:endParaRPr/>
          </a:p>
        </p:txBody>
      </p:sp>
      <p:sp>
        <p:nvSpPr>
          <p:cNvPr id="227" name="Google Shape;227;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Χρήση όταν: </a:t>
            </a:r>
            <a:endParaRPr/>
          </a:p>
          <a:p>
            <a:pPr marL="914400" lvl="1" indent="-317500" algn="l" rtl="0">
              <a:lnSpc>
                <a:spcPct val="115000"/>
              </a:lnSpc>
              <a:spcBef>
                <a:spcPts val="0"/>
              </a:spcBef>
              <a:spcAft>
                <a:spcPts val="0"/>
              </a:spcAft>
              <a:buSzPts val="1400"/>
              <a:buChar char="○"/>
            </a:pPr>
            <a:r>
              <a:rPr lang="en"/>
              <a:t>θέλουμε να προσθέσουμε προσθέσουμε εύθυνες και λειτουργικότητα σε μεμονωμένα αντικείμενα, δυναμικά, χωρίς να επηρεάσουμε άλλα αντικείμενα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η λειτουργικότητα / υπευθυνότητες να μπορούν να αφαιρεθούν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η επέκταση με κληρονομικότητα δεν είναι πρακτική. Κάποιες φορές, αν έχουμε πολλές ανεξάρτητες ”επεκτάσεις” (αναφέρεται κυρίως σε γλώσσες με multiple inheritance, αλλά το pattern χρησιμοποιείται και στην Java), η υλοποίηση των συνδυασμών θα είχε σαν αποτέλεσμα πάρα πολλές subclasses για να καλύψουμε όλους τους συνδυασμούς</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Decorator</a:t>
            </a:r>
            <a:endParaRPr/>
          </a:p>
        </p:txBody>
      </p:sp>
      <p:sp>
        <p:nvSpPr>
          <p:cNvPr id="233" name="Google Shape;233;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Στην Java:</a:t>
            </a:r>
            <a:endParaRPr/>
          </a:p>
          <a:p>
            <a:pPr marL="114300" lvl="0" indent="0" algn="l" rtl="0">
              <a:lnSpc>
                <a:spcPct val="115000"/>
              </a:lnSpc>
              <a:spcBef>
                <a:spcPts val="0"/>
              </a:spcBef>
              <a:spcAft>
                <a:spcPts val="0"/>
              </a:spcAft>
              <a:buSzPts val="1800"/>
              <a:buNone/>
            </a:pPr>
            <a:r>
              <a:rPr lang="en"/>
              <a:t> </a:t>
            </a:r>
            <a:endParaRPr/>
          </a:p>
          <a:p>
            <a:pPr marL="914400" lvl="1" indent="-317500" algn="l" rtl="0">
              <a:lnSpc>
                <a:spcPct val="115000"/>
              </a:lnSpc>
              <a:spcBef>
                <a:spcPts val="0"/>
              </a:spcBef>
              <a:spcAft>
                <a:spcPts val="0"/>
              </a:spcAft>
              <a:buSzPts val="1400"/>
              <a:buChar char="○"/>
            </a:pPr>
            <a:r>
              <a:rPr lang="en"/>
              <a:t>java.io.InputStream, java.io.OutputStream</a:t>
            </a: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java.util.Collections.synchronizedList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Decorator</a:t>
            </a:r>
            <a:endParaRPr/>
          </a:p>
        </p:txBody>
      </p:sp>
      <p:sp>
        <p:nvSpPr>
          <p:cNvPr id="239" name="Google Shape;239;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Συμμετέχουν</a:t>
            </a:r>
            <a:br>
              <a:rPr lang="en"/>
            </a:br>
            <a:endParaRPr/>
          </a:p>
          <a:p>
            <a:pPr marL="914400" lvl="1" indent="-317500" algn="l" rtl="0">
              <a:lnSpc>
                <a:spcPct val="115000"/>
              </a:lnSpc>
              <a:spcBef>
                <a:spcPts val="0"/>
              </a:spcBef>
              <a:spcAft>
                <a:spcPts val="0"/>
              </a:spcAft>
              <a:buSzPts val="1400"/>
              <a:buChar char="○"/>
            </a:pPr>
            <a:r>
              <a:rPr lang="en"/>
              <a:t>Component: το interface των αντικειμένων που θέλουμε να τους προσθέσουμε δυναμικά ευθύνες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ConcreteComponent: αντικείμενο το οποίο θα προσθέσουμε τις ευθύνες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Decorator: Διατηρεί μια αναφορά (πρακτικά: το αντικείμενο) σε ένα Component και ορίζει ένα interface το οποίο υπακούει το interface του Component </a:t>
            </a:r>
            <a:endParaRPr/>
          </a:p>
          <a:p>
            <a:pPr marL="596900" lvl="1" indent="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ConcreteDecorator: Προσθέτει τις επιπλέον ευθύνε</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Decorator</a:t>
            </a:r>
            <a:endParaRPr/>
          </a:p>
        </p:txBody>
      </p:sp>
      <p:sp>
        <p:nvSpPr>
          <p:cNvPr id="245" name="Google Shape;245;p44"/>
          <p:cNvSpPr txBox="1">
            <a:spLocks noGrp="1"/>
          </p:cNvSpPr>
          <p:nvPr>
            <p:ph type="body" idx="1"/>
          </p:nvPr>
        </p:nvSpPr>
        <p:spPr>
          <a:xfrm>
            <a:off x="311700" y="1367959"/>
            <a:ext cx="6765607" cy="2985433"/>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import </a:t>
            </a:r>
            <a:r>
              <a:rPr lang="en" sz="1000" b="0" i="0" u="none" strike="noStrike" cap="none">
                <a:solidFill>
                  <a:srgbClr val="FFA763"/>
                </a:solidFill>
                <a:latin typeface="Fira Code"/>
                <a:ea typeface="Fira Code"/>
                <a:cs typeface="Fira Code"/>
                <a:sym typeface="Fira Code"/>
              </a:rPr>
              <a:t>java.util.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interface </a:t>
            </a:r>
            <a:r>
              <a:rPr lang="en" sz="1000" b="0" i="0" u="none" strike="noStrike" cap="none">
                <a:solidFill>
                  <a:srgbClr val="89DDFF"/>
                </a:solidFill>
                <a:latin typeface="Fira Code"/>
                <a:ea typeface="Fira Code"/>
                <a:cs typeface="Fira Code"/>
                <a:sym typeface="Fira Code"/>
              </a:rPr>
              <a:t>Enemy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int </a:t>
            </a:r>
            <a:r>
              <a:rPr lang="en" sz="1000" b="0" i="0"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Troll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Enemy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int </a:t>
            </a:r>
            <a:r>
              <a:rPr lang="en" sz="1000" b="0" i="0"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1" u="none" strike="noStrike" cap="none">
                <a:solidFill>
                  <a:srgbClr val="FFFFFF"/>
                </a:solidFill>
                <a:latin typeface="Fira Code"/>
                <a:ea typeface="Fira Code"/>
                <a:cs typeface="Fira Code"/>
                <a:sym typeface="Fira Code"/>
              </a:rPr>
              <a:t>10</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abstract class </a:t>
            </a:r>
            <a:r>
              <a:rPr lang="en" sz="1000" b="0" i="0" u="none" strike="noStrike" cap="none">
                <a:solidFill>
                  <a:srgbClr val="FFA763"/>
                </a:solidFill>
                <a:latin typeface="Fira Code"/>
                <a:ea typeface="Fira Code"/>
                <a:cs typeface="Fira Code"/>
                <a:sym typeface="Fira Code"/>
              </a:rPr>
              <a:t>EnemyDecorator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Enemy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939DA5"/>
                </a:solidFill>
                <a:latin typeface="Fira Code"/>
                <a:ea typeface="Fira Code"/>
                <a:cs typeface="Fira Code"/>
                <a:sym typeface="Fira Code"/>
              </a:rPr>
              <a:t>// could be an interface</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private </a:t>
            </a:r>
            <a:r>
              <a:rPr lang="en" sz="1000" b="0" i="0" u="none" strike="noStrike" cap="none">
                <a:solidFill>
                  <a:srgbClr val="89DDFF"/>
                </a:solidFill>
                <a:latin typeface="Fira Code"/>
                <a:ea typeface="Fira Code"/>
                <a:cs typeface="Fira Code"/>
                <a:sym typeface="Fira Code"/>
              </a:rPr>
              <a:t>Enemy </a:t>
            </a:r>
            <a:r>
              <a:rPr lang="en" sz="1000" b="0" i="0" u="none" strike="noStrike" cap="none">
                <a:solidFill>
                  <a:srgbClr val="BA8EF7"/>
                </a:solidFill>
                <a:latin typeface="Fira Code"/>
                <a:ea typeface="Fira Code"/>
                <a:cs typeface="Fira Code"/>
                <a:sym typeface="Fira Code"/>
              </a:rPr>
              <a:t>enemy</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EnemyDecorator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Enemy </a:t>
            </a:r>
            <a:r>
              <a:rPr lang="en" sz="1000" b="0" i="0" u="none" strike="noStrike" cap="none">
                <a:solidFill>
                  <a:srgbClr val="BA8EF7"/>
                </a:solidFill>
                <a:latin typeface="Fira Code"/>
                <a:ea typeface="Fira Code"/>
                <a:cs typeface="Fira Code"/>
                <a:sym typeface="Fira Code"/>
              </a:rPr>
              <a:t>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this</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enemy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protected </a:t>
            </a:r>
            <a:r>
              <a:rPr lang="en" sz="1000" b="0" i="0" u="none" strike="noStrike" cap="none">
                <a:solidFill>
                  <a:srgbClr val="89DDFF"/>
                </a:solidFill>
                <a:latin typeface="Fira Code"/>
                <a:ea typeface="Fira Code"/>
                <a:cs typeface="Fira Code"/>
                <a:sym typeface="Fira Code"/>
              </a:rPr>
              <a:t>Enemy </a:t>
            </a:r>
            <a:r>
              <a:rPr lang="en" sz="1000" b="0" i="0" u="none" strike="noStrike" cap="none">
                <a:solidFill>
                  <a:srgbClr val="0FFEAB"/>
                </a:solidFill>
                <a:latin typeface="Fira Code"/>
                <a:ea typeface="Fira Code"/>
                <a:cs typeface="Fira Code"/>
                <a:sym typeface="Fira Code"/>
              </a:rPr>
              <a:t>getEnemy</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BA8EF7"/>
                </a:solidFill>
                <a:latin typeface="Fira Code"/>
                <a:ea typeface="Fira Code"/>
                <a:cs typeface="Fira Code"/>
                <a:sym typeface="Fira Code"/>
              </a:rPr>
              <a:t>enemy</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abstract public int </a:t>
            </a:r>
            <a:r>
              <a:rPr lang="en" sz="1000" b="0" i="0"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DoubleDamageBuff </a:t>
            </a:r>
            <a:r>
              <a:rPr lang="en" sz="1000" b="0" i="1" u="none" strike="noStrike" cap="none">
                <a:solidFill>
                  <a:srgbClr val="CED0D6"/>
                </a:solidFill>
                <a:latin typeface="Fira Code"/>
                <a:ea typeface="Fira Code"/>
                <a:cs typeface="Fira Code"/>
                <a:sym typeface="Fira Code"/>
              </a:rPr>
              <a:t>extends </a:t>
            </a:r>
            <a:r>
              <a:rPr lang="en" sz="1000" b="0" i="0" u="none" strike="noStrike" cap="none">
                <a:solidFill>
                  <a:srgbClr val="FFA763"/>
                </a:solidFill>
                <a:latin typeface="Fira Code"/>
                <a:ea typeface="Fira Code"/>
                <a:cs typeface="Fira Code"/>
                <a:sym typeface="Fira Code"/>
              </a:rPr>
              <a:t>EnemyDecorator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DoubleDamageBuff</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Enemy </a:t>
            </a:r>
            <a:r>
              <a:rPr lang="en" sz="1000" b="0" i="0" u="none" strike="noStrike" cap="none">
                <a:solidFill>
                  <a:srgbClr val="BA8EF7"/>
                </a:solidFill>
                <a:latin typeface="Fira Code"/>
                <a:ea typeface="Fira Code"/>
                <a:cs typeface="Fira Code"/>
                <a:sym typeface="Fira Code"/>
              </a:rPr>
              <a:t>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super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int </a:t>
            </a:r>
            <a:r>
              <a:rPr lang="en" sz="1000" b="0" i="0"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return </a:t>
            </a:r>
            <a:r>
              <a:rPr lang="en" sz="1000" b="0" i="1" u="none" strike="noStrike" cap="none">
                <a:solidFill>
                  <a:srgbClr val="0FFEAB"/>
                </a:solidFill>
                <a:latin typeface="Fira Code"/>
                <a:ea typeface="Fira Code"/>
                <a:cs typeface="Fira Code"/>
                <a:sym typeface="Fira Code"/>
              </a:rPr>
              <a:t>getEnemy</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0FFEAB"/>
                </a:solidFill>
                <a:latin typeface="Fira Code"/>
                <a:ea typeface="Fira Code"/>
                <a:cs typeface="Fira Code"/>
                <a:sym typeface="Fira Code"/>
              </a:rPr>
              <a:t>getEnemy</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p:nvPr/>
        </p:nvSpPr>
        <p:spPr>
          <a:xfrm>
            <a:off x="4200875" y="194000"/>
            <a:ext cx="4776300" cy="838800"/>
          </a:xfrm>
          <a:prstGeom prst="rect">
            <a:avLst/>
          </a:prstGeom>
          <a:noFill/>
          <a:ln>
            <a:noFill/>
          </a:ln>
        </p:spPr>
        <p:txBody>
          <a:bodyPr spcFirstLastPara="1" wrap="square" lIns="91425" tIns="91425" rIns="91425" bIns="91425" anchor="b" anchorCtr="0">
            <a:normAutofit fontScale="92500"/>
          </a:bodyPr>
          <a:lstStyle/>
          <a:p>
            <a:pPr marL="0" marR="0" lvl="0" indent="0" algn="r" rtl="0">
              <a:lnSpc>
                <a:spcPct val="100000"/>
              </a:lnSpc>
              <a:spcBef>
                <a:spcPts val="0"/>
              </a:spcBef>
              <a:spcAft>
                <a:spcPts val="0"/>
              </a:spcAft>
              <a:buClr>
                <a:srgbClr val="000000"/>
              </a:buClr>
              <a:buSzPct val="96774"/>
              <a:buFont typeface="Arial"/>
              <a:buNone/>
            </a:pPr>
            <a:r>
              <a:rPr lang="en" sz="3200" b="0" i="0" u="none" strike="noStrike" cap="none">
                <a:solidFill>
                  <a:srgbClr val="000000"/>
                </a:solidFill>
                <a:latin typeface="Arial"/>
                <a:ea typeface="Arial"/>
                <a:cs typeface="Arial"/>
                <a:sym typeface="Arial"/>
              </a:rPr>
              <a:t>Εισαγωγή Design Patterns </a:t>
            </a:r>
            <a:endParaRPr sz="2400" b="0" i="0" u="none" strike="noStrike" cap="none">
              <a:solidFill>
                <a:schemeClr val="dk1"/>
              </a:solidFill>
              <a:latin typeface="Arial"/>
              <a:ea typeface="Arial"/>
              <a:cs typeface="Arial"/>
              <a:sym typeface="Arial"/>
            </a:endParaRPr>
          </a:p>
        </p:txBody>
      </p:sp>
      <p:sp>
        <p:nvSpPr>
          <p:cNvPr id="72" name="Google Shape;72;p3"/>
          <p:cNvSpPr txBox="1"/>
          <p:nvPr/>
        </p:nvSpPr>
        <p:spPr>
          <a:xfrm>
            <a:off x="574600" y="1399325"/>
            <a:ext cx="7835700" cy="27093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Arial"/>
                <a:ea typeface="Arial"/>
                <a:cs typeface="Arial"/>
                <a:sym typeface="Arial"/>
              </a:rPr>
              <a:t>▶ Επαναχρησιμοποιήσιμα στοιχεία στον OOP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Arial"/>
                <a:ea typeface="Arial"/>
                <a:cs typeface="Arial"/>
                <a:sym typeface="Arial"/>
              </a:rPr>
              <a:t>▶ Δεν είναι ειδικές λύσεις σε προβλήματα, αλλά ”πρότυπα” για τη δημιουργία λύσεων στα προβλήματα αυτά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Arial"/>
                <a:ea typeface="Arial"/>
                <a:cs typeface="Arial"/>
                <a:sym typeface="Arial"/>
              </a:rPr>
              <a:t>▶ Όρος δανεισμένος από την αρχιτεκτονική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Arial"/>
                <a:ea typeface="Arial"/>
                <a:cs typeface="Arial"/>
                <a:sym typeface="Arial"/>
              </a:rPr>
              <a:t>▶ Στοιχεία ενός pattern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Arial"/>
                <a:ea typeface="Arial"/>
                <a:cs typeface="Arial"/>
                <a:sym typeface="Arial"/>
              </a:rPr>
              <a:t>    ▶ όνομα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Arial"/>
                <a:ea typeface="Arial"/>
                <a:cs typeface="Arial"/>
                <a:sym typeface="Arial"/>
              </a:rPr>
              <a:t>    ▶ πρόβλημα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Arial"/>
                <a:ea typeface="Arial"/>
                <a:cs typeface="Arial"/>
                <a:sym typeface="Arial"/>
              </a:rPr>
              <a:t>    ▶ λύση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Arial"/>
                <a:ea typeface="Arial"/>
                <a:cs typeface="Arial"/>
                <a:sym typeface="Arial"/>
              </a:rPr>
              <a:t>    ▶ συνέπειες</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Decorator</a:t>
            </a:r>
            <a:endParaRPr/>
          </a:p>
        </p:txBody>
      </p:sp>
      <p:sp>
        <p:nvSpPr>
          <p:cNvPr id="251" name="Google Shape;251;p45"/>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WeakenedDebuff </a:t>
            </a:r>
            <a:r>
              <a:rPr lang="en" sz="1000" b="0" i="1" u="none" strike="noStrike" cap="none">
                <a:solidFill>
                  <a:srgbClr val="CED0D6"/>
                </a:solidFill>
                <a:latin typeface="Fira Code"/>
                <a:ea typeface="Fira Code"/>
                <a:cs typeface="Fira Code"/>
                <a:sym typeface="Fira Code"/>
              </a:rPr>
              <a:t>extends </a:t>
            </a:r>
            <a:r>
              <a:rPr lang="en" sz="1000" b="0" i="0" u="none" strike="noStrike" cap="none">
                <a:solidFill>
                  <a:srgbClr val="FFA763"/>
                </a:solidFill>
                <a:latin typeface="Fira Code"/>
                <a:ea typeface="Fira Code"/>
                <a:cs typeface="Fira Code"/>
                <a:sym typeface="Fira Code"/>
              </a:rPr>
              <a:t>EnemyDecorator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WeakenedDebuff</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Enemy </a:t>
            </a:r>
            <a:r>
              <a:rPr lang="en" sz="1000" b="0" i="0" u="none" strike="noStrike" cap="none">
                <a:solidFill>
                  <a:srgbClr val="BA8EF7"/>
                </a:solidFill>
                <a:latin typeface="Fira Code"/>
                <a:ea typeface="Fira Code"/>
                <a:cs typeface="Fira Code"/>
                <a:sym typeface="Fira Code"/>
              </a:rPr>
              <a:t>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super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int </a:t>
            </a:r>
            <a:r>
              <a:rPr lang="en" sz="1000" b="0" i="0"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1" u="none" strike="noStrike" cap="none">
                <a:solidFill>
                  <a:srgbClr val="0FFEAB"/>
                </a:solidFill>
                <a:latin typeface="Fira Code"/>
                <a:ea typeface="Fira Code"/>
                <a:cs typeface="Fira Code"/>
                <a:sym typeface="Fira Code"/>
              </a:rPr>
              <a:t>getEnemy</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FFFFFF"/>
                </a:solidFill>
                <a:latin typeface="Fira Code"/>
                <a:ea typeface="Fira Code"/>
                <a:cs typeface="Fira Code"/>
                <a:sym typeface="Fira Code"/>
              </a:rPr>
              <a:t>2</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public class </a:t>
            </a:r>
            <a:r>
              <a:rPr lang="en" sz="1000" b="0" i="0" u="none" strike="noStrike" cap="none">
                <a:solidFill>
                  <a:srgbClr val="FFA763"/>
                </a:solidFill>
                <a:latin typeface="Fira Code"/>
                <a:ea typeface="Fira Code"/>
                <a:cs typeface="Fira Code"/>
                <a:sym typeface="Fira Code"/>
              </a:rPr>
              <a:t>EnemyDecoratorEx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static void </a:t>
            </a:r>
            <a:r>
              <a:rPr lang="en" sz="1000" b="0" i="0" u="none" strike="noStrike" cap="none">
                <a:solidFill>
                  <a:srgbClr val="0FFEAB"/>
                </a:solidFill>
                <a:latin typeface="Fira Code"/>
                <a:ea typeface="Fira Code"/>
                <a:cs typeface="Fira Code"/>
                <a:sym typeface="Fira Code"/>
              </a:rPr>
              <a:t>main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args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89DDFF"/>
                </a:solidFill>
                <a:latin typeface="Fira Code"/>
                <a:ea typeface="Fira Code"/>
                <a:cs typeface="Fira Code"/>
                <a:sym typeface="Fira Code"/>
              </a:rPr>
              <a:t>Enemy </a:t>
            </a:r>
            <a:r>
              <a:rPr lang="en" sz="1000" b="0" i="0" u="none" strike="noStrike" cap="none">
                <a:solidFill>
                  <a:srgbClr val="BA8EF7"/>
                </a:solidFill>
                <a:latin typeface="Fira Code"/>
                <a:ea typeface="Fira Code"/>
                <a:cs typeface="Fira Code"/>
                <a:sym typeface="Fira Code"/>
              </a:rPr>
              <a:t>troll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Troll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"Troll attacks: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troll</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ddTroll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DoubleDamageBuff</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troll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"Troll drinks a power potion and attacks: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ddTroll</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wkTroll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WeakenedDebuff</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troll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"Troll is now tired. Troll attacks: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wkTroll</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Decorator</a:t>
            </a:r>
            <a:endParaRPr/>
          </a:p>
        </p:txBody>
      </p:sp>
      <p:sp>
        <p:nvSpPr>
          <p:cNvPr id="257" name="Google Shape;257;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Troll attacks: 10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Troll drinks a power potion and attacks: 20</a:t>
            </a:r>
            <a:endParaRPr/>
          </a:p>
          <a:p>
            <a:pPr marL="1143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Troll is now tired. Troll attacks: 5</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Flyweight</a:t>
            </a:r>
            <a:endParaRPr/>
          </a:p>
        </p:txBody>
      </p:sp>
      <p:sp>
        <p:nvSpPr>
          <p:cNvPr id="263" name="Google Shape;263;p4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Κοινή χρήση (sharing) αντικειμένων, ώστε να μπορούν να υποστηριχθούν μεγάλοι αριθμοί πολλών αντικειμένων </a:t>
            </a:r>
            <a:endParaRPr/>
          </a:p>
          <a:p>
            <a:pPr marL="914400" lvl="1" indent="-317500" algn="l" rtl="0">
              <a:lnSpc>
                <a:spcPct val="115000"/>
              </a:lnSpc>
              <a:spcBef>
                <a:spcPts val="0"/>
              </a:spcBef>
              <a:spcAft>
                <a:spcPts val="0"/>
              </a:spcAft>
              <a:buSzPts val="1400"/>
              <a:buChar char="○"/>
            </a:pPr>
            <a:r>
              <a:rPr lang="en"/>
              <a:t>Μία μορφή caching </a:t>
            </a:r>
            <a:endParaRPr/>
          </a:p>
          <a:p>
            <a:pPr marL="457200" lvl="0" indent="-342900" algn="l" rtl="0">
              <a:lnSpc>
                <a:spcPct val="115000"/>
              </a:lnSpc>
              <a:spcBef>
                <a:spcPts val="0"/>
              </a:spcBef>
              <a:spcAft>
                <a:spcPts val="0"/>
              </a:spcAft>
              <a:buSzPts val="1800"/>
              <a:buChar char="●"/>
            </a:pPr>
            <a:r>
              <a:rPr lang="en"/>
              <a:t> Χρήση όταν: </a:t>
            </a:r>
            <a:endParaRPr/>
          </a:p>
          <a:p>
            <a:pPr marL="914400" lvl="1" indent="-317500" algn="l" rtl="0">
              <a:lnSpc>
                <a:spcPct val="115000"/>
              </a:lnSpc>
              <a:spcBef>
                <a:spcPts val="0"/>
              </a:spcBef>
              <a:spcAft>
                <a:spcPts val="0"/>
              </a:spcAft>
              <a:buSzPts val="1400"/>
              <a:buChar char="○"/>
            </a:pPr>
            <a:r>
              <a:rPr lang="en"/>
              <a:t>μια εφαρμογή χρησιμοποιεί μεγάλο αριθμό αντικειμένων </a:t>
            </a:r>
            <a:endParaRPr/>
          </a:p>
          <a:p>
            <a:pPr marL="914400" lvl="1" indent="-317500" algn="l" rtl="0">
              <a:lnSpc>
                <a:spcPct val="115000"/>
              </a:lnSpc>
              <a:spcBef>
                <a:spcPts val="0"/>
              </a:spcBef>
              <a:spcAft>
                <a:spcPts val="0"/>
              </a:spcAft>
              <a:buSzPts val="1400"/>
              <a:buChar char="○"/>
            </a:pPr>
            <a:r>
              <a:rPr lang="en"/>
              <a:t>το κόστος αποθήκευσης των αντικειμένων είναι μεγάλο </a:t>
            </a:r>
            <a:endParaRPr/>
          </a:p>
          <a:p>
            <a:pPr marL="914400" lvl="1" indent="-317500" algn="l" rtl="0">
              <a:lnSpc>
                <a:spcPct val="115000"/>
              </a:lnSpc>
              <a:spcBef>
                <a:spcPts val="0"/>
              </a:spcBef>
              <a:spcAft>
                <a:spcPts val="0"/>
              </a:spcAft>
              <a:buSzPts val="1400"/>
              <a:buChar char="○"/>
            </a:pPr>
            <a:r>
              <a:rPr lang="en"/>
              <a:t>το state των αντικειμένων μπορεί να είναι ”εξωτερικό” </a:t>
            </a:r>
            <a:endParaRPr/>
          </a:p>
          <a:p>
            <a:pPr marL="914400" lvl="1" indent="-317500" algn="l" rtl="0">
              <a:lnSpc>
                <a:spcPct val="115000"/>
              </a:lnSpc>
              <a:spcBef>
                <a:spcPts val="0"/>
              </a:spcBef>
              <a:spcAft>
                <a:spcPts val="0"/>
              </a:spcAft>
              <a:buSzPts val="1400"/>
              <a:buChar char="○"/>
            </a:pPr>
            <a:r>
              <a:rPr lang="en"/>
              <a:t>πολλές ομάδες αντικειμένων μπορούν να αντικατασταθούν από λίγα κοινά (shared) αντικείμενα, όταν αφαιρέσουμε το ”εξωτερικό” state </a:t>
            </a:r>
            <a:endParaRPr/>
          </a:p>
          <a:p>
            <a:pPr marL="914400" lvl="1" indent="-317500" algn="l" rtl="0">
              <a:lnSpc>
                <a:spcPct val="115000"/>
              </a:lnSpc>
              <a:spcBef>
                <a:spcPts val="0"/>
              </a:spcBef>
              <a:spcAft>
                <a:spcPts val="0"/>
              </a:spcAft>
              <a:buSzPts val="1400"/>
              <a:buChar char="○"/>
            </a:pPr>
            <a:r>
              <a:rPr lang="en"/>
              <a:t>η εφαρμογή δεν εξαρτάται από την ”ταυτότητα των αντικειμένων</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Flyweight</a:t>
            </a:r>
            <a:endParaRPr/>
          </a:p>
        </p:txBody>
      </p:sp>
      <p:sp>
        <p:nvSpPr>
          <p:cNvPr id="269" name="Google Shape;269;p4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π.χ. σε ένα game που ζωγραφίζει 10000 ίδια αντικείμενα (σφαίρες), δεν χρειάζεται να έχουμε 10000 sprites, αλλά λίγα sprite, τα οποία μοιράζουμε. Το state (θέση, ταχύτητα) μπορεί να ”εξωτερικοποιηθεί” και το ίδιο το sprite να μοιράζεται στα αντικείμενα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 Οι μέθοδοι Integer.valueOf, Boolean.valueOf κλπ χρησιμοποιούν caching, δηλαδή το flyweight pattern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Flyweight</a:t>
            </a:r>
            <a:endParaRPr/>
          </a:p>
        </p:txBody>
      </p:sp>
      <p:sp>
        <p:nvSpPr>
          <p:cNvPr id="275" name="Google Shape;275;p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Συμμετέχουν </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Flyweight: interface μέσω του οποίου τα flyweights δέχονται και χρησιμοποιούν το state</a:t>
            </a: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ConcreteFlyweight: υλοποιεί το Flyweight interface και αποθηκεύει το εσωτερικό state (π.χ. sprite). Πρέπει να μπορεί να μοιραστεί και το εσωτερικό state να είναι ανεξάρτητο του πού χρησιμοποιείται. </a:t>
            </a: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UnsharedConcreteFlyweight: Στο flyweight, η κοινή χρήση είναι προαιρετική. (Τα unshared flyweight, ενδέχεται να έχουν κάποιο concrete flyweight αντικείμενο στην ιεραρχία τους)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Flyweight </a:t>
            </a:r>
            <a:endParaRPr/>
          </a:p>
        </p:txBody>
      </p:sp>
      <p:sp>
        <p:nvSpPr>
          <p:cNvPr id="281" name="Google Shape;281;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SFlyweightFactory: Δημιουργία και διαχείριση των κοινών αντικειμένων </a:t>
            </a: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Client: Χρησιμοποιεί τα flyweights και διατηρεί ή υπολογίζει το εξωτερικό state τους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Flyweight</a:t>
            </a:r>
            <a:endParaRPr/>
          </a:p>
        </p:txBody>
      </p:sp>
      <p:sp>
        <p:nvSpPr>
          <p:cNvPr id="287" name="Google Shape;287;p51"/>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import </a:t>
            </a:r>
            <a:r>
              <a:rPr lang="en" sz="1000" b="0" i="0" u="none" strike="noStrike" cap="none">
                <a:solidFill>
                  <a:srgbClr val="FFA763"/>
                </a:solidFill>
                <a:latin typeface="Fira Code"/>
                <a:ea typeface="Fira Code"/>
                <a:cs typeface="Fira Code"/>
                <a:sym typeface="Fira Code"/>
              </a:rPr>
              <a:t>java.util.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Sprite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private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Sprite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this</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0FFEAB"/>
                </a:solidFill>
                <a:latin typeface="Fira Code"/>
                <a:ea typeface="Fira Code"/>
                <a:cs typeface="Fira Code"/>
                <a:sym typeface="Fira Code"/>
              </a:rPr>
              <a:t>toString</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FFEA6B"/>
                </a:solidFill>
                <a:latin typeface="Fira Code"/>
                <a:ea typeface="Fira Code"/>
                <a:cs typeface="Fira Code"/>
                <a:sym typeface="Fira Code"/>
              </a:rPr>
              <a:t>"[Sprite: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EA6B"/>
                </a:solidFill>
                <a:latin typeface="Fira Code"/>
                <a:ea typeface="Fira Code"/>
                <a:cs typeface="Fira Code"/>
                <a:sym typeface="Fira Code"/>
              </a:rPr>
              <a:t>"]"</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Flyweight</a:t>
            </a:r>
            <a:endParaRPr/>
          </a:p>
        </p:txBody>
      </p:sp>
      <p:sp>
        <p:nvSpPr>
          <p:cNvPr id="293" name="Google Shape;293;p52"/>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SpriteFactory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939DA5"/>
                </a:solidFill>
                <a:latin typeface="Fira Code"/>
                <a:ea typeface="Fira Code"/>
                <a:cs typeface="Fira Code"/>
                <a:sym typeface="Fira Code"/>
              </a:rPr>
              <a:t>// Also a Singleton</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private static </a:t>
            </a:r>
            <a:r>
              <a:rPr lang="en" sz="1000" b="0" i="0" u="none" strike="noStrike" cap="none">
                <a:solidFill>
                  <a:srgbClr val="FFA763"/>
                </a:solidFill>
                <a:latin typeface="Fira Code"/>
                <a:ea typeface="Fira Code"/>
                <a:cs typeface="Fira Code"/>
                <a:sym typeface="Fira Code"/>
              </a:rPr>
              <a:t>SpriteFactory </a:t>
            </a:r>
            <a:r>
              <a:rPr lang="en" sz="1000" b="0" i="0" u="none" strike="noStrike" cap="none">
                <a:solidFill>
                  <a:srgbClr val="BA8EF7"/>
                </a:solidFill>
                <a:latin typeface="Fira Code"/>
                <a:ea typeface="Fira Code"/>
                <a:cs typeface="Fira Code"/>
                <a:sym typeface="Fira Code"/>
              </a:rPr>
              <a:t>instance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SpriteFactory</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private </a:t>
            </a:r>
            <a:r>
              <a:rPr lang="en" sz="1000" b="0" i="0" u="none" strike="noStrike" cap="none">
                <a:solidFill>
                  <a:srgbClr val="89DDFF"/>
                </a:solidFill>
                <a:latin typeface="Fira Code"/>
                <a:ea typeface="Fira Code"/>
                <a:cs typeface="Fira Code"/>
                <a:sym typeface="Fira Code"/>
              </a:rPr>
              <a:t>Map</a:t>
            </a:r>
            <a:r>
              <a:rPr lang="en" sz="1000" b="0" i="0" u="none" strike="noStrike" cap="none">
                <a:solidFill>
                  <a:srgbClr val="FFFFFF"/>
                </a:solidFill>
                <a:latin typeface="Fira Code"/>
                <a:ea typeface="Fira Code"/>
                <a:cs typeface="Fira Code"/>
                <a:sym typeface="Fira Code"/>
              </a:rPr>
              <a:t>&lt;</a:t>
            </a:r>
            <a:r>
              <a:rPr lang="en" sz="1000" b="0" i="0" u="none" strike="noStrike" cap="none">
                <a:solidFill>
                  <a:srgbClr val="FFA763"/>
                </a:solidFill>
                <a:latin typeface="Fira Code"/>
                <a:ea typeface="Fira Code"/>
                <a:cs typeface="Fira Code"/>
                <a:sym typeface="Fira Code"/>
              </a:rPr>
              <a:t>String</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Sprite</a:t>
            </a:r>
            <a:r>
              <a:rPr lang="en" sz="1000" b="0" i="0" u="none" strike="noStrike" cap="none">
                <a:solidFill>
                  <a:srgbClr val="FFFFFF"/>
                </a:solidFill>
                <a:latin typeface="Fira Code"/>
                <a:ea typeface="Fira Code"/>
                <a:cs typeface="Fira Code"/>
                <a:sym typeface="Fira Code"/>
              </a:rPr>
              <a:t>&gt; </a:t>
            </a:r>
            <a:r>
              <a:rPr lang="en" sz="1000" b="0" i="0" u="none" strike="noStrike" cap="none">
                <a:solidFill>
                  <a:srgbClr val="BA8EF7"/>
                </a:solidFill>
                <a:latin typeface="Fira Code"/>
                <a:ea typeface="Fira Code"/>
                <a:cs typeface="Fira Code"/>
                <a:sym typeface="Fira Code"/>
              </a:rPr>
              <a:t>sprites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HashMap</a:t>
            </a:r>
            <a:r>
              <a:rPr lang="en" sz="1000" b="0" i="0" u="none" strike="noStrike" cap="none">
                <a:solidFill>
                  <a:srgbClr val="FFFFFF"/>
                </a:solidFill>
                <a:latin typeface="Fira Code"/>
                <a:ea typeface="Fira Code"/>
                <a:cs typeface="Fira Code"/>
                <a:sym typeface="Fira Code"/>
              </a:rPr>
              <a:t>&lt;&gt;();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static </a:t>
            </a:r>
            <a:r>
              <a:rPr lang="en" sz="1000" b="0" i="0" u="none" strike="noStrike" cap="none">
                <a:solidFill>
                  <a:srgbClr val="FFA763"/>
                </a:solidFill>
                <a:latin typeface="Fira Code"/>
                <a:ea typeface="Fira Code"/>
                <a:cs typeface="Fira Code"/>
                <a:sym typeface="Fira Code"/>
              </a:rPr>
              <a:t>SpriteFactory </a:t>
            </a:r>
            <a:r>
              <a:rPr lang="en" sz="1000" b="0" i="0" u="none" strike="noStrike" cap="none">
                <a:solidFill>
                  <a:srgbClr val="0FFEAB"/>
                </a:solidFill>
                <a:latin typeface="Fira Code"/>
                <a:ea typeface="Fira Code"/>
                <a:cs typeface="Fira Code"/>
                <a:sym typeface="Fira Code"/>
              </a:rPr>
              <a:t>getInstance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BA8EF7"/>
                </a:solidFill>
                <a:latin typeface="Fira Code"/>
                <a:ea typeface="Fira Code"/>
                <a:cs typeface="Fira Code"/>
                <a:sym typeface="Fira Code"/>
              </a:rPr>
              <a:t>instance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private </a:t>
            </a:r>
            <a:r>
              <a:rPr lang="en" sz="1000" b="0" i="0" u="none" strike="noStrike" cap="none">
                <a:solidFill>
                  <a:srgbClr val="0FFEAB"/>
                </a:solidFill>
                <a:latin typeface="Fira Code"/>
                <a:ea typeface="Fira Code"/>
                <a:cs typeface="Fira Code"/>
                <a:sym typeface="Fira Code"/>
              </a:rPr>
              <a:t>SpriteFactory</a:t>
            </a:r>
            <a:r>
              <a:rPr lang="en" sz="1000" b="0" i="0" u="none" strike="noStrike" cap="none">
                <a:solidFill>
                  <a:srgbClr val="FFFFFF"/>
                </a:solidFill>
                <a:latin typeface="Fira Code"/>
                <a:ea typeface="Fira Code"/>
                <a:cs typeface="Fira Code"/>
                <a:sym typeface="Fira Code"/>
              </a:rPr>
              <a:t>() {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FFA763"/>
                </a:solidFill>
                <a:latin typeface="Fira Code"/>
                <a:ea typeface="Fira Code"/>
                <a:cs typeface="Fira Code"/>
                <a:sym typeface="Fira Code"/>
              </a:rPr>
              <a:t>Sprite </a:t>
            </a:r>
            <a:r>
              <a:rPr lang="en" sz="1000" b="0" i="0" u="none" strike="noStrike" cap="none">
                <a:solidFill>
                  <a:srgbClr val="0FFEAB"/>
                </a:solidFill>
                <a:latin typeface="Fira Code"/>
                <a:ea typeface="Fira Code"/>
                <a:cs typeface="Fira Code"/>
                <a:sym typeface="Fira Code"/>
              </a:rPr>
              <a:t>newSprite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if</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startsWith</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"bullet"</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startsWith</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"ship"</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get from cache</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Sprite </a:t>
            </a:r>
            <a:r>
              <a:rPr lang="en" sz="1000" b="0" i="0" u="none" strike="noStrike" cap="none">
                <a:solidFill>
                  <a:srgbClr val="BA8EF7"/>
                </a:solidFill>
                <a:latin typeface="Fira Code"/>
                <a:ea typeface="Fira Code"/>
                <a:cs typeface="Fira Code"/>
                <a:sym typeface="Fira Code"/>
              </a:rPr>
              <a:t>s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sprites</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getOrDefault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Sprite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sprites</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put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return an actual sprite instance</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return new </a:t>
            </a:r>
            <a:r>
              <a:rPr lang="en" sz="1000" b="0" i="1" u="none" strike="noStrike" cap="none">
                <a:solidFill>
                  <a:srgbClr val="0FFEAB"/>
                </a:solidFill>
                <a:latin typeface="Fira Code"/>
                <a:ea typeface="Fira Code"/>
                <a:cs typeface="Fira Code"/>
                <a:sym typeface="Fira Code"/>
              </a:rPr>
              <a:t>Sprite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Structural - Flyweight</a:t>
            </a:r>
            <a:endParaRPr/>
          </a:p>
        </p:txBody>
      </p:sp>
      <p:sp>
        <p:nvSpPr>
          <p:cNvPr id="299" name="Google Shape;299;p53"/>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Bullet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Sprite </a:t>
            </a:r>
            <a:r>
              <a:rPr lang="en" sz="1000" b="0" i="0" u="none" strike="noStrike" cap="none">
                <a:solidFill>
                  <a:srgbClr val="BA8EF7"/>
                </a:solidFill>
                <a:latin typeface="Fira Code"/>
                <a:ea typeface="Fira Code"/>
                <a:cs typeface="Fira Code"/>
                <a:sym typeface="Fira Code"/>
              </a:rPr>
              <a:t>bulletSprite</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float </a:t>
            </a:r>
            <a:r>
              <a:rPr lang="en" sz="1000" b="0" i="0" u="none" strike="noStrike" cap="none">
                <a:solidFill>
                  <a:srgbClr val="BA8EF7"/>
                </a:solidFill>
                <a:latin typeface="Fira Code"/>
                <a:ea typeface="Fira Code"/>
                <a:cs typeface="Fira Code"/>
                <a:sym typeface="Fira Code"/>
              </a:rPr>
              <a:t>xPos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FFFFFF"/>
                </a:solidFill>
                <a:latin typeface="Fira Code"/>
                <a:ea typeface="Fira Code"/>
                <a:cs typeface="Fira Code"/>
                <a:sym typeface="Fira Code"/>
              </a:rPr>
              <a:t>0.0f</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yPos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FFFFFF"/>
                </a:solidFill>
                <a:latin typeface="Fira Code"/>
                <a:ea typeface="Fira Code"/>
                <a:cs typeface="Fira Code"/>
                <a:sym typeface="Fira Code"/>
              </a:rPr>
              <a:t>0.0f</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Bullet</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bulletSprite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SpriteFactory</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getInstance</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newSprite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"bullet"</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FFA763"/>
                </a:solidFill>
                <a:latin typeface="Fira Code"/>
                <a:ea typeface="Fira Code"/>
                <a:cs typeface="Fira Code"/>
                <a:sym typeface="Fira Code"/>
              </a:rPr>
              <a:t>Sprite </a:t>
            </a:r>
            <a:r>
              <a:rPr lang="en" sz="1000" b="0" i="0" u="none" strike="noStrike" cap="none">
                <a:solidFill>
                  <a:srgbClr val="0FFEAB"/>
                </a:solidFill>
                <a:latin typeface="Fira Code"/>
                <a:ea typeface="Fira Code"/>
                <a:cs typeface="Fira Code"/>
                <a:sym typeface="Fira Code"/>
              </a:rPr>
              <a:t>getSprite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BA8EF7"/>
                </a:solidFill>
                <a:latin typeface="Fira Code"/>
                <a:ea typeface="Fira Code"/>
                <a:cs typeface="Fira Code"/>
                <a:sym typeface="Fira Code"/>
              </a:rPr>
              <a:t>bulletSprite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public class </a:t>
            </a:r>
            <a:r>
              <a:rPr lang="en" sz="1000" b="0" i="0" u="none" strike="noStrike" cap="none">
                <a:solidFill>
                  <a:srgbClr val="FFA763"/>
                </a:solidFill>
                <a:latin typeface="Fira Code"/>
                <a:ea typeface="Fira Code"/>
                <a:cs typeface="Fira Code"/>
                <a:sym typeface="Fira Code"/>
              </a:rPr>
              <a:t>NotMuchOfAnExample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static void </a:t>
            </a:r>
            <a:r>
              <a:rPr lang="en" sz="1000" b="0" i="0" u="none" strike="noStrike" cap="none">
                <a:solidFill>
                  <a:srgbClr val="0FFEAB"/>
                </a:solidFill>
                <a:latin typeface="Fira Code"/>
                <a:ea typeface="Fira Code"/>
                <a:cs typeface="Fira Code"/>
                <a:sym typeface="Fira Code"/>
              </a:rPr>
              <a:t>main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args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b1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Bullet</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b2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Bullet</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"b1 == b2?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b1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b2</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"b1.getSprite() == b2.getSprite()? "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b1</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getSprite</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b2</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getSprite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Patterns categories (behavioral)</a:t>
            </a:r>
            <a:endParaRPr dirty="0"/>
          </a:p>
        </p:txBody>
      </p:sp>
      <p:sp>
        <p:nvSpPr>
          <p:cNvPr id="84" name="Google Shape;84;p19"/>
          <p:cNvSpPr txBox="1">
            <a:spLocks noGrp="1"/>
          </p:cNvSpPr>
          <p:nvPr>
            <p:ph type="body" idx="1"/>
          </p:nvPr>
        </p:nvSpPr>
        <p:spPr>
          <a:xfrm>
            <a:off x="311700" y="1152475"/>
            <a:ext cx="8520600" cy="3029400"/>
          </a:xfrm>
          <a:prstGeom prst="rect">
            <a:avLst/>
          </a:prstGeom>
          <a:noFill/>
          <a:ln>
            <a:noFill/>
          </a:ln>
        </p:spPr>
        <p:txBody>
          <a:bodyPr spcFirstLastPara="1" wrap="square" lIns="91425" tIns="91425" rIns="91425" bIns="91425" anchor="t" anchorCtr="0">
            <a:normAutofit fontScale="55000" lnSpcReduction="20000"/>
          </a:bodyPr>
          <a:lstStyle/>
          <a:p>
            <a:r>
              <a:rPr lang="el-GR" dirty="0" err="1">
                <a:solidFill>
                  <a:schemeClr val="tx1"/>
                </a:solidFill>
              </a:rPr>
              <a:t>Θεμελειώδεις</a:t>
            </a:r>
            <a:r>
              <a:rPr lang="el-GR" dirty="0">
                <a:solidFill>
                  <a:schemeClr val="tx1"/>
                </a:solidFill>
              </a:rPr>
              <a:t> </a:t>
            </a:r>
            <a:r>
              <a:rPr lang="en-US" dirty="0">
                <a:solidFill>
                  <a:schemeClr val="tx1"/>
                </a:solidFill>
              </a:rPr>
              <a:t>design patterns </a:t>
            </a:r>
            <a:r>
              <a:rPr lang="el-GR" dirty="0">
                <a:solidFill>
                  <a:schemeClr val="tx1"/>
                </a:solidFill>
              </a:rPr>
              <a:t>που ασχολούνται με </a:t>
            </a:r>
            <a:r>
              <a:rPr lang="en-US" dirty="0">
                <a:solidFill>
                  <a:schemeClr val="tx1"/>
                </a:solidFill>
              </a:rPr>
              <a:t>object creation mechanisms.</a:t>
            </a:r>
            <a:r>
              <a:rPr lang="el-GR" dirty="0">
                <a:solidFill>
                  <a:schemeClr val="tx1"/>
                </a:solidFill>
              </a:rPr>
              <a:t> Συγκεκριμένα επιχειρούν να δημιουργήσουν το </a:t>
            </a:r>
            <a:r>
              <a:rPr lang="en-US" dirty="0">
                <a:solidFill>
                  <a:schemeClr val="tx1"/>
                </a:solidFill>
              </a:rPr>
              <a:t>object </a:t>
            </a:r>
            <a:r>
              <a:rPr lang="el-GR" dirty="0">
                <a:solidFill>
                  <a:schemeClr val="tx1"/>
                </a:solidFill>
              </a:rPr>
              <a:t>με τρόπο που είναι κατάλληλος για μια συγκεκριμένη περίπτωση</a:t>
            </a:r>
          </a:p>
          <a:p>
            <a:endParaRPr lang="el-GR" dirty="0">
              <a:solidFill>
                <a:schemeClr val="tx1"/>
              </a:solidFill>
            </a:endParaRPr>
          </a:p>
          <a:p>
            <a:r>
              <a:rPr lang="el-GR" dirty="0">
                <a:solidFill>
                  <a:schemeClr val="tx1"/>
                </a:solidFill>
              </a:rPr>
              <a:t>Βασικά </a:t>
            </a:r>
            <a:r>
              <a:rPr lang="en-US" dirty="0">
                <a:solidFill>
                  <a:schemeClr val="tx1"/>
                </a:solidFill>
              </a:rPr>
              <a:t>patterns</a:t>
            </a:r>
          </a:p>
          <a:p>
            <a:pPr lvl="1"/>
            <a:r>
              <a:rPr lang="en-US" dirty="0">
                <a:solidFill>
                  <a:schemeClr val="tx1"/>
                </a:solidFill>
              </a:rPr>
              <a:t>Chain of responsibility</a:t>
            </a:r>
          </a:p>
          <a:p>
            <a:pPr lvl="2"/>
            <a:r>
              <a:rPr lang="el-GR" dirty="0">
                <a:solidFill>
                  <a:schemeClr val="tx1"/>
                </a:solidFill>
              </a:rPr>
              <a:t>Μετατρέπει τη </a:t>
            </a:r>
            <a:r>
              <a:rPr lang="el-GR" dirty="0" err="1">
                <a:solidFill>
                  <a:schemeClr val="tx1"/>
                </a:solidFill>
              </a:rPr>
              <a:t>διεπαφή</a:t>
            </a:r>
            <a:r>
              <a:rPr lang="el-GR" dirty="0">
                <a:solidFill>
                  <a:schemeClr val="tx1"/>
                </a:solidFill>
              </a:rPr>
              <a:t> ενός </a:t>
            </a:r>
            <a:r>
              <a:rPr lang="en-US" dirty="0">
                <a:solidFill>
                  <a:schemeClr val="tx1"/>
                </a:solidFill>
              </a:rPr>
              <a:t>class </a:t>
            </a:r>
            <a:r>
              <a:rPr lang="el-GR" dirty="0">
                <a:solidFill>
                  <a:schemeClr val="tx1"/>
                </a:solidFill>
              </a:rPr>
              <a:t>σε άλλη </a:t>
            </a:r>
            <a:r>
              <a:rPr lang="el-GR" dirty="0" err="1">
                <a:solidFill>
                  <a:schemeClr val="tx1"/>
                </a:solidFill>
              </a:rPr>
              <a:t>διεπαφή</a:t>
            </a:r>
            <a:r>
              <a:rPr lang="el-GR" dirty="0">
                <a:solidFill>
                  <a:schemeClr val="tx1"/>
                </a:solidFill>
              </a:rPr>
              <a:t> που είναι συμβατή με αυτό που περιμένει το </a:t>
            </a:r>
            <a:r>
              <a:rPr lang="en-US" dirty="0">
                <a:solidFill>
                  <a:schemeClr val="tx1"/>
                </a:solidFill>
              </a:rPr>
              <a:t>client application, </a:t>
            </a:r>
            <a:r>
              <a:rPr lang="el-GR" dirty="0">
                <a:solidFill>
                  <a:schemeClr val="tx1"/>
                </a:solidFill>
              </a:rPr>
              <a:t>και κάνει έτσι δυνατή τη συμβατότητα κλάσεων που αλλιώτικα δεν θα μπορούσαν να συνεργαστούν</a:t>
            </a:r>
          </a:p>
          <a:p>
            <a:pPr lvl="1"/>
            <a:r>
              <a:rPr lang="en-US" dirty="0">
                <a:solidFill>
                  <a:schemeClr val="tx1"/>
                </a:solidFill>
              </a:rPr>
              <a:t>Command	:</a:t>
            </a:r>
          </a:p>
          <a:p>
            <a:pPr lvl="2"/>
            <a:r>
              <a:rPr lang="el-GR" dirty="0">
                <a:solidFill>
                  <a:schemeClr val="tx1"/>
                </a:solidFill>
              </a:rPr>
              <a:t>Χωρίζει ένα </a:t>
            </a:r>
            <a:r>
              <a:rPr lang="en-US" dirty="0">
                <a:solidFill>
                  <a:schemeClr val="tx1"/>
                </a:solidFill>
              </a:rPr>
              <a:t>abstraction </a:t>
            </a:r>
            <a:r>
              <a:rPr lang="el-GR" dirty="0">
                <a:solidFill>
                  <a:schemeClr val="tx1"/>
                </a:solidFill>
              </a:rPr>
              <a:t>από το </a:t>
            </a:r>
            <a:r>
              <a:rPr lang="en-US" dirty="0">
                <a:solidFill>
                  <a:schemeClr val="tx1"/>
                </a:solidFill>
              </a:rPr>
              <a:t>implementation </a:t>
            </a:r>
            <a:r>
              <a:rPr lang="el-GR" dirty="0">
                <a:solidFill>
                  <a:schemeClr val="tx1"/>
                </a:solidFill>
              </a:rPr>
              <a:t>του, επιτρέποντας τους να διαφοροποιηθούν ανεξάρτητα το ένα από το άλλο</a:t>
            </a:r>
          </a:p>
          <a:p>
            <a:pPr lvl="1"/>
            <a:r>
              <a:rPr lang="en-US" dirty="0">
                <a:solidFill>
                  <a:schemeClr val="tx1"/>
                </a:solidFill>
              </a:rPr>
              <a:t>Interpreter:</a:t>
            </a:r>
          </a:p>
          <a:p>
            <a:pPr lvl="2"/>
            <a:r>
              <a:rPr lang="el-GR" dirty="0">
                <a:solidFill>
                  <a:schemeClr val="tx1"/>
                </a:solidFill>
              </a:rPr>
              <a:t>Συνθέτει αντικείμενα σε δομές δέντρου για να αναπαραστήσει </a:t>
            </a:r>
            <a:r>
              <a:rPr lang="en-US" dirty="0">
                <a:solidFill>
                  <a:schemeClr val="tx1"/>
                </a:solidFill>
              </a:rPr>
              <a:t>part-whole hierarchies. </a:t>
            </a:r>
            <a:r>
              <a:rPr lang="el-GR" dirty="0">
                <a:solidFill>
                  <a:schemeClr val="tx1"/>
                </a:solidFill>
              </a:rPr>
              <a:t>Αυτό κάνει δυνατή την αντιμετώπιση μεμονωμένων αντικειμένων και συλλογές αντικειμένων, με τον ίδιο τρόπο</a:t>
            </a:r>
            <a:endParaRPr lang="en-US" dirty="0">
              <a:solidFill>
                <a:schemeClr val="tx1"/>
              </a:solidFill>
            </a:endParaRPr>
          </a:p>
          <a:p>
            <a:pPr lvl="1"/>
            <a:r>
              <a:rPr lang="en-US" dirty="0">
                <a:solidFill>
                  <a:schemeClr val="tx1"/>
                </a:solidFill>
              </a:rPr>
              <a:t>Iterator:</a:t>
            </a:r>
          </a:p>
          <a:p>
            <a:pPr lvl="2"/>
            <a:r>
              <a:rPr lang="el-GR" dirty="0">
                <a:solidFill>
                  <a:schemeClr val="tx1"/>
                </a:solidFill>
              </a:rPr>
              <a:t>Προσθέτει καινούργιο </a:t>
            </a:r>
            <a:r>
              <a:rPr lang="en-US" dirty="0">
                <a:solidFill>
                  <a:schemeClr val="tx1"/>
                </a:solidFill>
              </a:rPr>
              <a:t>functionality </a:t>
            </a:r>
            <a:r>
              <a:rPr lang="el-GR" dirty="0">
                <a:solidFill>
                  <a:schemeClr val="tx1"/>
                </a:solidFill>
              </a:rPr>
              <a:t>σε ένα </a:t>
            </a:r>
            <a:r>
              <a:rPr lang="en-US" dirty="0">
                <a:solidFill>
                  <a:schemeClr val="tx1"/>
                </a:solidFill>
              </a:rPr>
              <a:t>object </a:t>
            </a:r>
            <a:r>
              <a:rPr lang="el-GR" dirty="0">
                <a:solidFill>
                  <a:schemeClr val="tx1"/>
                </a:solidFill>
              </a:rPr>
              <a:t>δυναμικά (</a:t>
            </a:r>
            <a:r>
              <a:rPr lang="en-US" dirty="0">
                <a:solidFill>
                  <a:schemeClr val="tx1"/>
                </a:solidFill>
              </a:rPr>
              <a:t>during runtime) </a:t>
            </a:r>
          </a:p>
          <a:p>
            <a:pPr lvl="1"/>
            <a:r>
              <a:rPr lang="en-US" dirty="0">
                <a:solidFill>
                  <a:schemeClr val="tx1"/>
                </a:solidFill>
              </a:rPr>
              <a:t>Mediator</a:t>
            </a:r>
          </a:p>
          <a:p>
            <a:pPr lvl="2"/>
            <a:r>
              <a:rPr lang="el-GR" dirty="0">
                <a:solidFill>
                  <a:schemeClr val="tx1"/>
                </a:solidFill>
              </a:rPr>
              <a:t>Ένα απλοποιημένο</a:t>
            </a:r>
            <a:r>
              <a:rPr lang="en-US" dirty="0">
                <a:solidFill>
                  <a:schemeClr val="tx1"/>
                </a:solidFill>
              </a:rPr>
              <a:t>, high-level interface, </a:t>
            </a:r>
            <a:r>
              <a:rPr lang="el-GR" dirty="0">
                <a:solidFill>
                  <a:schemeClr val="tx1"/>
                </a:solidFill>
              </a:rPr>
              <a:t>του οποίου η χρήση απλοποιεί τη χρήση ενός περίπλοκου υποσυστήματος</a:t>
            </a:r>
            <a:endParaRPr lang="en-US" dirty="0">
              <a:solidFill>
                <a:schemeClr val="tx1"/>
              </a:solidFill>
            </a:endParaRPr>
          </a:p>
          <a:p>
            <a:pPr lvl="1"/>
            <a:r>
              <a:rPr lang="en-US" dirty="0">
                <a:solidFill>
                  <a:schemeClr val="tx1"/>
                </a:solidFill>
              </a:rPr>
              <a:t>Memento</a:t>
            </a:r>
          </a:p>
          <a:p>
            <a:pPr lvl="1"/>
            <a:endParaRPr lang="en-US" dirty="0">
              <a:solidFill>
                <a:schemeClr val="tx1"/>
              </a:solidFill>
            </a:endParaRPr>
          </a:p>
          <a:p>
            <a:pPr marL="1054100" lvl="2" indent="0">
              <a:buNone/>
            </a:pPr>
            <a:endParaRPr lang="en-US" dirty="0">
              <a:solidFill>
                <a:schemeClr val="tx1"/>
              </a:solidFill>
            </a:endParaRPr>
          </a:p>
          <a:p>
            <a:r>
              <a:rPr lang="en-US" dirty="0">
                <a:solidFill>
                  <a:schemeClr val="tx1"/>
                </a:solidFill>
              </a:rPr>
              <a:t>T</a:t>
            </a:r>
            <a:r>
              <a:rPr lang="el-GR" dirty="0">
                <a:solidFill>
                  <a:schemeClr val="tx1"/>
                </a:solidFill>
              </a:rPr>
              <a:t>α </a:t>
            </a:r>
            <a:r>
              <a:rPr lang="en-US" dirty="0">
                <a:solidFill>
                  <a:schemeClr val="tx1"/>
                </a:solidFill>
              </a:rPr>
              <a:t>structural patterns </a:t>
            </a:r>
            <a:r>
              <a:rPr lang="el-GR" dirty="0">
                <a:solidFill>
                  <a:schemeClr val="tx1"/>
                </a:solidFill>
              </a:rPr>
              <a:t>μας βοηθάνε στο να οργανώσουμε </a:t>
            </a:r>
            <a:r>
              <a:rPr lang="en-US" dirty="0">
                <a:solidFill>
                  <a:schemeClr val="tx1"/>
                </a:solidFill>
              </a:rPr>
              <a:t>classes </a:t>
            </a:r>
            <a:r>
              <a:rPr lang="el-GR" dirty="0">
                <a:solidFill>
                  <a:schemeClr val="tx1"/>
                </a:solidFill>
              </a:rPr>
              <a:t>και </a:t>
            </a:r>
            <a:r>
              <a:rPr lang="en-US" dirty="0">
                <a:solidFill>
                  <a:schemeClr val="tx1"/>
                </a:solidFill>
              </a:rPr>
              <a:t>objects </a:t>
            </a:r>
            <a:r>
              <a:rPr lang="el-GR" dirty="0">
                <a:solidFill>
                  <a:schemeClr val="tx1"/>
                </a:solidFill>
              </a:rPr>
              <a:t>με τρόπο που κάνει </a:t>
            </a:r>
            <a:r>
              <a:rPr lang="en-US" dirty="0">
                <a:solidFill>
                  <a:schemeClr val="tx1"/>
                </a:solidFill>
              </a:rPr>
              <a:t>promote </a:t>
            </a:r>
            <a:r>
              <a:rPr lang="el-GR" dirty="0">
                <a:solidFill>
                  <a:schemeClr val="tx1"/>
                </a:solidFill>
              </a:rPr>
              <a:t>καλύτερο </a:t>
            </a:r>
            <a:r>
              <a:rPr lang="en-US" dirty="0">
                <a:solidFill>
                  <a:schemeClr val="tx1"/>
                </a:solidFill>
              </a:rPr>
              <a:t>flexibility </a:t>
            </a:r>
            <a:r>
              <a:rPr lang="el-GR" dirty="0">
                <a:solidFill>
                  <a:schemeClr val="tx1"/>
                </a:solidFill>
              </a:rPr>
              <a:t>και </a:t>
            </a:r>
            <a:r>
              <a:rPr lang="en-US" dirty="0">
                <a:solidFill>
                  <a:schemeClr val="tx1"/>
                </a:solidFill>
              </a:rPr>
              <a:t>efficiency </a:t>
            </a:r>
            <a:r>
              <a:rPr lang="el-GR" dirty="0">
                <a:solidFill>
                  <a:schemeClr val="tx1"/>
                </a:solidFill>
              </a:rPr>
              <a:t>στο συνολικό </a:t>
            </a:r>
            <a:r>
              <a:rPr lang="en-US" dirty="0">
                <a:solidFill>
                  <a:schemeClr val="tx1"/>
                </a:solidFill>
              </a:rPr>
              <a:t>software architecture</a:t>
            </a:r>
            <a:endParaRPr dirty="0">
              <a:solidFill>
                <a:schemeClr val="tx1"/>
              </a:solidFill>
            </a:endParaRPr>
          </a:p>
        </p:txBody>
      </p:sp>
    </p:spTree>
    <p:extLst>
      <p:ext uri="{BB962C8B-B14F-4D97-AF65-F5344CB8AC3E}">
        <p14:creationId xmlns:p14="http://schemas.microsoft.com/office/powerpoint/2010/main" val="50307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Κατηγορίες Patterns </a:t>
            </a:r>
            <a:endParaRPr/>
          </a:p>
        </p:txBody>
      </p:sp>
      <p:sp>
        <p:nvSpPr>
          <p:cNvPr id="84" name="Google Shape;84;p19"/>
          <p:cNvSpPr txBox="1">
            <a:spLocks noGrp="1"/>
          </p:cNvSpPr>
          <p:nvPr>
            <p:ph type="body" idx="1"/>
          </p:nvPr>
        </p:nvSpPr>
        <p:spPr>
          <a:xfrm>
            <a:off x="311700" y="1152475"/>
            <a:ext cx="8520600" cy="3029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 dirty="0">
                <a:solidFill>
                  <a:schemeClr val="tx1"/>
                </a:solidFill>
              </a:rPr>
              <a:t>▶ Design Patterns</a:t>
            </a:r>
            <a:endParaRPr lang="en-US" dirty="0">
              <a:solidFill>
                <a:schemeClr val="tx1"/>
              </a:solidFill>
            </a:endParaRPr>
          </a:p>
          <a:p>
            <a:pPr marL="571500" lvl="1" indent="0" algn="l" rtl="0">
              <a:lnSpc>
                <a:spcPct val="115000"/>
              </a:lnSpc>
              <a:spcBef>
                <a:spcPts val="0"/>
              </a:spcBef>
              <a:spcAft>
                <a:spcPts val="0"/>
              </a:spcAft>
              <a:buSzPts val="1400"/>
              <a:buNone/>
            </a:pPr>
            <a:r>
              <a:rPr lang="en-US" dirty="0">
                <a:solidFill>
                  <a:schemeClr val="tx1"/>
                </a:solidFill>
              </a:rPr>
              <a:t>▶ Creational </a:t>
            </a:r>
          </a:p>
          <a:p>
            <a:pPr marL="571500" lvl="1" indent="0" algn="l" rtl="0">
              <a:lnSpc>
                <a:spcPct val="115000"/>
              </a:lnSpc>
              <a:spcBef>
                <a:spcPts val="0"/>
              </a:spcBef>
              <a:spcAft>
                <a:spcPts val="0"/>
              </a:spcAft>
              <a:buSzPts val="1400"/>
              <a:buNone/>
            </a:pPr>
            <a:r>
              <a:rPr lang="en" dirty="0">
                <a:solidFill>
                  <a:schemeClr val="tx1"/>
                </a:solidFill>
              </a:rPr>
              <a:t>▶ Structural </a:t>
            </a:r>
            <a:endParaRPr dirty="0">
              <a:solidFill>
                <a:schemeClr val="tx1"/>
              </a:solidFill>
            </a:endParaRPr>
          </a:p>
          <a:p>
            <a:pPr marL="571500" lvl="1" indent="0" algn="l" rtl="0">
              <a:lnSpc>
                <a:spcPct val="115000"/>
              </a:lnSpc>
              <a:spcBef>
                <a:spcPts val="0"/>
              </a:spcBef>
              <a:spcAft>
                <a:spcPts val="0"/>
              </a:spcAft>
              <a:buSzPts val="1400"/>
              <a:buNone/>
            </a:pPr>
            <a:r>
              <a:rPr lang="en" dirty="0">
                <a:solidFill>
                  <a:schemeClr val="tx1"/>
                </a:solidFill>
              </a:rPr>
              <a:t>▶ Behavioral </a:t>
            </a:r>
            <a:endParaRPr dirty="0">
              <a:solidFill>
                <a:schemeClr val="tx1"/>
              </a:solidFill>
            </a:endParaRPr>
          </a:p>
          <a:p>
            <a:pPr marL="571500" lvl="1" indent="0" algn="l" rtl="0">
              <a:lnSpc>
                <a:spcPct val="115000"/>
              </a:lnSpc>
              <a:spcBef>
                <a:spcPts val="0"/>
              </a:spcBef>
              <a:spcAft>
                <a:spcPts val="0"/>
              </a:spcAft>
              <a:buSzPts val="1400"/>
              <a:buNone/>
            </a:pPr>
            <a:r>
              <a:rPr lang="en" dirty="0">
                <a:solidFill>
                  <a:schemeClr val="tx1"/>
                </a:solidFill>
              </a:rPr>
              <a:t>▶ (Concurrency) </a:t>
            </a:r>
            <a:endParaRPr dirty="0">
              <a:solidFill>
                <a:schemeClr val="tx1"/>
              </a:solidFill>
            </a:endParaRPr>
          </a:p>
          <a:p>
            <a:pPr marL="571500" lvl="1" indent="0" algn="l" rtl="0">
              <a:lnSpc>
                <a:spcPct val="115000"/>
              </a:lnSpc>
              <a:spcBef>
                <a:spcPts val="0"/>
              </a:spcBef>
              <a:spcAft>
                <a:spcPts val="0"/>
              </a:spcAft>
              <a:buSzPts val="1400"/>
              <a:buNone/>
            </a:pPr>
            <a:endParaRPr dirty="0">
              <a:solidFill>
                <a:schemeClr val="tx1"/>
              </a:solidFill>
            </a:endParaRPr>
          </a:p>
          <a:p>
            <a:pPr marL="114300" lvl="0" indent="0" algn="l" rtl="0">
              <a:lnSpc>
                <a:spcPct val="115000"/>
              </a:lnSpc>
              <a:spcBef>
                <a:spcPts val="0"/>
              </a:spcBef>
              <a:spcAft>
                <a:spcPts val="0"/>
              </a:spcAft>
              <a:buSzPts val="1800"/>
              <a:buNone/>
            </a:pPr>
            <a:endParaRPr dirty="0">
              <a:solidFill>
                <a:schemeClr val="tx1"/>
              </a:solidFill>
            </a:endParaRPr>
          </a:p>
          <a:p>
            <a:pPr marL="114300" lvl="0" indent="0" algn="l" rtl="0">
              <a:lnSpc>
                <a:spcPct val="115000"/>
              </a:lnSpc>
              <a:spcBef>
                <a:spcPts val="0"/>
              </a:spcBef>
              <a:spcAft>
                <a:spcPts val="0"/>
              </a:spcAft>
              <a:buSzPts val="1800"/>
              <a:buNone/>
            </a:pPr>
            <a:r>
              <a:rPr lang="en" dirty="0">
                <a:solidFill>
                  <a:schemeClr val="tx1"/>
                </a:solidFill>
              </a:rPr>
              <a:t>▶ Παραδείγματα στην </a:t>
            </a:r>
            <a:r>
              <a:rPr lang="en" b="1" dirty="0">
                <a:solidFill>
                  <a:schemeClr val="tx1"/>
                </a:solidFill>
              </a:rPr>
              <a:t>Java</a:t>
            </a:r>
            <a:r>
              <a:rPr lang="en" dirty="0">
                <a:solidFill>
                  <a:schemeClr val="tx1"/>
                </a:solidFill>
              </a:rPr>
              <a:t>: https://stackoverflow.com/a/2707195</a:t>
            </a:r>
            <a:endParaRPr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Patterns categories (behavioral)</a:t>
            </a:r>
            <a:endParaRPr dirty="0"/>
          </a:p>
        </p:txBody>
      </p:sp>
      <p:sp>
        <p:nvSpPr>
          <p:cNvPr id="84" name="Google Shape;84;p19"/>
          <p:cNvSpPr txBox="1">
            <a:spLocks noGrp="1"/>
          </p:cNvSpPr>
          <p:nvPr>
            <p:ph type="body" idx="1"/>
          </p:nvPr>
        </p:nvSpPr>
        <p:spPr>
          <a:xfrm>
            <a:off x="311700" y="1152475"/>
            <a:ext cx="8520600" cy="3029400"/>
          </a:xfrm>
          <a:prstGeom prst="rect">
            <a:avLst/>
          </a:prstGeom>
          <a:noFill/>
          <a:ln>
            <a:noFill/>
          </a:ln>
        </p:spPr>
        <p:txBody>
          <a:bodyPr spcFirstLastPara="1" wrap="square" lIns="91425" tIns="91425" rIns="91425" bIns="91425" anchor="t" anchorCtr="0">
            <a:normAutofit fontScale="85000" lnSpcReduction="10000"/>
          </a:bodyPr>
          <a:lstStyle/>
          <a:p>
            <a:r>
              <a:rPr lang="el-GR" dirty="0">
                <a:solidFill>
                  <a:schemeClr val="tx1"/>
                </a:solidFill>
              </a:rPr>
              <a:t>Θεμελιώδεις </a:t>
            </a:r>
            <a:r>
              <a:rPr lang="en-US" dirty="0">
                <a:solidFill>
                  <a:schemeClr val="tx1"/>
                </a:solidFill>
              </a:rPr>
              <a:t>design patterns </a:t>
            </a:r>
            <a:r>
              <a:rPr lang="el-GR" dirty="0">
                <a:solidFill>
                  <a:schemeClr val="tx1"/>
                </a:solidFill>
              </a:rPr>
              <a:t>που ασχολούνται με </a:t>
            </a:r>
            <a:r>
              <a:rPr lang="en-US" dirty="0">
                <a:solidFill>
                  <a:schemeClr val="tx1"/>
                </a:solidFill>
              </a:rPr>
              <a:t>object creation mechanisms.</a:t>
            </a:r>
            <a:r>
              <a:rPr lang="el-GR" dirty="0">
                <a:solidFill>
                  <a:schemeClr val="tx1"/>
                </a:solidFill>
              </a:rPr>
              <a:t> Συγκεκριμένα επιχειρούν να δημιουργήσουν το </a:t>
            </a:r>
            <a:r>
              <a:rPr lang="en-US" dirty="0">
                <a:solidFill>
                  <a:schemeClr val="tx1"/>
                </a:solidFill>
              </a:rPr>
              <a:t>object </a:t>
            </a:r>
            <a:r>
              <a:rPr lang="el-GR" dirty="0">
                <a:solidFill>
                  <a:schemeClr val="tx1"/>
                </a:solidFill>
              </a:rPr>
              <a:t>με τρόπο που είναι κατάλληλος για μια συγκεκριμένη περίπτωση</a:t>
            </a:r>
          </a:p>
          <a:p>
            <a:endParaRPr lang="el-GR" dirty="0">
              <a:solidFill>
                <a:schemeClr val="tx1"/>
              </a:solidFill>
            </a:endParaRPr>
          </a:p>
          <a:p>
            <a:r>
              <a:rPr lang="el-GR" dirty="0">
                <a:solidFill>
                  <a:schemeClr val="tx1"/>
                </a:solidFill>
              </a:rPr>
              <a:t>Βασικά </a:t>
            </a:r>
            <a:r>
              <a:rPr lang="en-US" dirty="0">
                <a:solidFill>
                  <a:schemeClr val="tx1"/>
                </a:solidFill>
              </a:rPr>
              <a:t>patterns</a:t>
            </a:r>
          </a:p>
          <a:p>
            <a:pPr lvl="1"/>
            <a:r>
              <a:rPr lang="en-US" dirty="0">
                <a:solidFill>
                  <a:schemeClr val="tx1"/>
                </a:solidFill>
              </a:rPr>
              <a:t>Observer</a:t>
            </a:r>
          </a:p>
          <a:p>
            <a:pPr lvl="1"/>
            <a:r>
              <a:rPr lang="en-US" dirty="0">
                <a:solidFill>
                  <a:schemeClr val="tx1"/>
                </a:solidFill>
              </a:rPr>
              <a:t>State</a:t>
            </a:r>
          </a:p>
          <a:p>
            <a:pPr lvl="1"/>
            <a:r>
              <a:rPr lang="en-US" dirty="0">
                <a:solidFill>
                  <a:schemeClr val="tx1"/>
                </a:solidFill>
              </a:rPr>
              <a:t>Strategy</a:t>
            </a:r>
          </a:p>
          <a:p>
            <a:pPr lvl="1"/>
            <a:r>
              <a:rPr lang="en-US" dirty="0">
                <a:solidFill>
                  <a:schemeClr val="tx1"/>
                </a:solidFill>
              </a:rPr>
              <a:t>Visitor</a:t>
            </a:r>
          </a:p>
          <a:p>
            <a:pPr lvl="1"/>
            <a:endParaRPr lang="en-US" dirty="0">
              <a:solidFill>
                <a:schemeClr val="tx1"/>
              </a:solidFill>
            </a:endParaRPr>
          </a:p>
          <a:p>
            <a:pPr marL="1054100" lvl="2" indent="0">
              <a:buNone/>
            </a:pPr>
            <a:endParaRPr lang="en-US" dirty="0">
              <a:solidFill>
                <a:schemeClr val="tx1"/>
              </a:solidFill>
            </a:endParaRPr>
          </a:p>
          <a:p>
            <a:r>
              <a:rPr lang="en-US" dirty="0">
                <a:solidFill>
                  <a:schemeClr val="tx1"/>
                </a:solidFill>
              </a:rPr>
              <a:t>T</a:t>
            </a:r>
            <a:r>
              <a:rPr lang="el-GR" dirty="0">
                <a:solidFill>
                  <a:schemeClr val="tx1"/>
                </a:solidFill>
              </a:rPr>
              <a:t>α </a:t>
            </a:r>
            <a:r>
              <a:rPr lang="en-US" dirty="0">
                <a:solidFill>
                  <a:schemeClr val="tx1"/>
                </a:solidFill>
              </a:rPr>
              <a:t>structural patterns </a:t>
            </a:r>
            <a:r>
              <a:rPr lang="el-GR" dirty="0">
                <a:solidFill>
                  <a:schemeClr val="tx1"/>
                </a:solidFill>
              </a:rPr>
              <a:t>μας βοηθάνε στο να οργανώσουμε </a:t>
            </a:r>
            <a:r>
              <a:rPr lang="en-US" dirty="0">
                <a:solidFill>
                  <a:schemeClr val="tx1"/>
                </a:solidFill>
              </a:rPr>
              <a:t>classes </a:t>
            </a:r>
            <a:r>
              <a:rPr lang="el-GR" dirty="0">
                <a:solidFill>
                  <a:schemeClr val="tx1"/>
                </a:solidFill>
              </a:rPr>
              <a:t>και </a:t>
            </a:r>
            <a:r>
              <a:rPr lang="en-US" dirty="0">
                <a:solidFill>
                  <a:schemeClr val="tx1"/>
                </a:solidFill>
              </a:rPr>
              <a:t>objects </a:t>
            </a:r>
            <a:r>
              <a:rPr lang="el-GR" dirty="0">
                <a:solidFill>
                  <a:schemeClr val="tx1"/>
                </a:solidFill>
              </a:rPr>
              <a:t>με τρόπο που κάνει </a:t>
            </a:r>
            <a:r>
              <a:rPr lang="en-US" dirty="0">
                <a:solidFill>
                  <a:schemeClr val="tx1"/>
                </a:solidFill>
              </a:rPr>
              <a:t>promote </a:t>
            </a:r>
            <a:r>
              <a:rPr lang="el-GR" dirty="0">
                <a:solidFill>
                  <a:schemeClr val="tx1"/>
                </a:solidFill>
              </a:rPr>
              <a:t>καλύτερο </a:t>
            </a:r>
            <a:r>
              <a:rPr lang="en-US" dirty="0">
                <a:solidFill>
                  <a:schemeClr val="tx1"/>
                </a:solidFill>
              </a:rPr>
              <a:t>flexibility </a:t>
            </a:r>
            <a:r>
              <a:rPr lang="el-GR" dirty="0">
                <a:solidFill>
                  <a:schemeClr val="tx1"/>
                </a:solidFill>
              </a:rPr>
              <a:t>και </a:t>
            </a:r>
            <a:r>
              <a:rPr lang="en-US" dirty="0">
                <a:solidFill>
                  <a:schemeClr val="tx1"/>
                </a:solidFill>
              </a:rPr>
              <a:t>efficiency </a:t>
            </a:r>
            <a:r>
              <a:rPr lang="el-GR" dirty="0">
                <a:solidFill>
                  <a:schemeClr val="tx1"/>
                </a:solidFill>
              </a:rPr>
              <a:t>στο συνολικό </a:t>
            </a:r>
            <a:r>
              <a:rPr lang="en-US" dirty="0">
                <a:solidFill>
                  <a:schemeClr val="tx1"/>
                </a:solidFill>
              </a:rPr>
              <a:t>software architecture</a:t>
            </a:r>
            <a:endParaRPr dirty="0">
              <a:solidFill>
                <a:schemeClr val="tx1"/>
              </a:solidFill>
            </a:endParaRPr>
          </a:p>
        </p:txBody>
      </p:sp>
    </p:spTree>
    <p:extLst>
      <p:ext uri="{BB962C8B-B14F-4D97-AF65-F5344CB8AC3E}">
        <p14:creationId xmlns:p14="http://schemas.microsoft.com/office/powerpoint/2010/main" val="1679789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Behavioral - Chain of Responsibility </a:t>
            </a:r>
            <a:endParaRPr dirty="0"/>
          </a:p>
        </p:txBody>
      </p:sp>
      <p:sp>
        <p:nvSpPr>
          <p:cNvPr id="305" name="Google Shape;305;p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Αποσύνδεση του αποστολέα ενός αιτήματος με τον αποδέκτη της. </a:t>
            </a: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Δίνει σε παραπάνω από ένα αντικείμενα τη δυνατότητα να χειριστούν το αίτημα, κάνοντας την ”chain”, μέχρι να βρεθεί το αντικείμενο που μπορεί να την χειριστεί</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Chain of Responsibility</a:t>
            </a:r>
            <a:endParaRPr/>
          </a:p>
        </p:txBody>
      </p:sp>
      <p:sp>
        <p:nvSpPr>
          <p:cNvPr id="311" name="Google Shape;311;p5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Χρήση όταν</a:t>
            </a:r>
            <a:endParaRPr/>
          </a:p>
          <a:p>
            <a:pPr marL="114300" lvl="0" indent="0" algn="l" rtl="0">
              <a:lnSpc>
                <a:spcPct val="115000"/>
              </a:lnSpc>
              <a:spcBef>
                <a:spcPts val="0"/>
              </a:spcBef>
              <a:spcAft>
                <a:spcPts val="0"/>
              </a:spcAft>
              <a:buSzPts val="1800"/>
              <a:buNone/>
            </a:pPr>
            <a:endParaRPr/>
          </a:p>
          <a:p>
            <a:pPr marL="914400" lvl="1" indent="-317500" algn="l" rtl="0">
              <a:lnSpc>
                <a:spcPct val="115000"/>
              </a:lnSpc>
              <a:spcBef>
                <a:spcPts val="0"/>
              </a:spcBef>
              <a:spcAft>
                <a:spcPts val="0"/>
              </a:spcAft>
              <a:buSzPts val="1400"/>
              <a:buChar char="○"/>
            </a:pPr>
            <a:r>
              <a:rPr lang="en"/>
              <a:t> περισσότερα από ένα αντικείμενα μπορούν να χειριστούν μια εντολή και δεν γνωρίζουμε εκ των προτέρων ποιό </a:t>
            </a:r>
            <a:endParaRPr/>
          </a:p>
          <a:p>
            <a:pPr marL="914400" lvl="1" indent="-317500" algn="l" rtl="0">
              <a:lnSpc>
                <a:spcPct val="115000"/>
              </a:lnSpc>
              <a:spcBef>
                <a:spcPts val="0"/>
              </a:spcBef>
              <a:spcAft>
                <a:spcPts val="0"/>
              </a:spcAft>
              <a:buSzPts val="1400"/>
              <a:buChar char="○"/>
            </a:pPr>
            <a:r>
              <a:rPr lang="en"/>
              <a:t>θέλουμε να στείλουμε ένα αίτημα σε περισσότερα από ένα αντικείμενα, χωρίς να δηλώσουμε ρητά τον αποδέκτη </a:t>
            </a:r>
            <a:endParaRPr/>
          </a:p>
          <a:p>
            <a:pPr marL="914400" lvl="1" indent="-317500" algn="l" rtl="0">
              <a:lnSpc>
                <a:spcPct val="115000"/>
              </a:lnSpc>
              <a:spcBef>
                <a:spcPts val="0"/>
              </a:spcBef>
              <a:spcAft>
                <a:spcPts val="0"/>
              </a:spcAft>
              <a:buSzPts val="1400"/>
              <a:buChar char="○"/>
            </a:pPr>
            <a:r>
              <a:rPr lang="en"/>
              <a:t>τα αντικείμενα που μπορούν να χειριστούν μια εντολή πρέπει να δηλώνονται δυναμικά </a:t>
            </a: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457200" lvl="0" indent="-342900" algn="l" rtl="0">
              <a:lnSpc>
                <a:spcPct val="115000"/>
              </a:lnSpc>
              <a:spcBef>
                <a:spcPts val="0"/>
              </a:spcBef>
              <a:spcAft>
                <a:spcPts val="0"/>
              </a:spcAft>
              <a:buSzPts val="1800"/>
              <a:buChar char="●"/>
            </a:pPr>
            <a:r>
              <a:rPr lang="en"/>
              <a:t>Στην Java: java.util.Logger#log()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Chain of Responsibility</a:t>
            </a:r>
            <a:endParaRPr/>
          </a:p>
        </p:txBody>
      </p:sp>
      <p:sp>
        <p:nvSpPr>
          <p:cNvPr id="317" name="Google Shape;317;p5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Συμμετέχουν</a:t>
            </a:r>
            <a:endParaRPr/>
          </a:p>
          <a:p>
            <a:pPr marL="914400" lvl="1" indent="-317500" algn="l" rtl="0">
              <a:lnSpc>
                <a:spcPct val="115000"/>
              </a:lnSpc>
              <a:spcBef>
                <a:spcPts val="0"/>
              </a:spcBef>
              <a:spcAft>
                <a:spcPts val="0"/>
              </a:spcAft>
              <a:buSzPts val="1400"/>
              <a:buChar char="○"/>
            </a:pPr>
            <a:r>
              <a:rPr lang="en"/>
              <a:t>Handler: </a:t>
            </a:r>
            <a:endParaRPr/>
          </a:p>
          <a:p>
            <a:pPr marL="1371600" lvl="2" indent="-317500" algn="l" rtl="0">
              <a:lnSpc>
                <a:spcPct val="115000"/>
              </a:lnSpc>
              <a:spcBef>
                <a:spcPts val="0"/>
              </a:spcBef>
              <a:spcAft>
                <a:spcPts val="0"/>
              </a:spcAft>
              <a:buSzPts val="1400"/>
              <a:buChar char="■"/>
            </a:pPr>
            <a:r>
              <a:rPr lang="en"/>
              <a:t>δηλώνει ένα interface για να χειρίζεται αιτήματα </a:t>
            </a:r>
            <a:endParaRPr/>
          </a:p>
          <a:p>
            <a:pPr marL="1371600" lvl="2" indent="-317500" algn="l" rtl="0">
              <a:lnSpc>
                <a:spcPct val="115000"/>
              </a:lnSpc>
              <a:spcBef>
                <a:spcPts val="0"/>
              </a:spcBef>
              <a:spcAft>
                <a:spcPts val="0"/>
              </a:spcAft>
              <a:buSzPts val="1400"/>
              <a:buChar char="■"/>
            </a:pPr>
            <a:r>
              <a:rPr lang="en"/>
              <a:t>(προαιρετικά) υλοποίηση της εξυπηρέτησης του αιτήματος</a:t>
            </a:r>
            <a:endParaRPr/>
          </a:p>
          <a:p>
            <a:pPr marL="1054100" lvl="2" indent="0" algn="l" rtl="0">
              <a:lnSpc>
                <a:spcPct val="115000"/>
              </a:lnSpc>
              <a:spcBef>
                <a:spcPts val="0"/>
              </a:spcBef>
              <a:spcAft>
                <a:spcPts val="0"/>
              </a:spcAft>
              <a:buSzPts val="1400"/>
              <a:buNone/>
            </a:pPr>
            <a:r>
              <a:rPr lang="en"/>
              <a:t> </a:t>
            </a:r>
            <a:endParaRPr/>
          </a:p>
          <a:p>
            <a:pPr marL="914400" lvl="1" indent="-317500" algn="l" rtl="0">
              <a:lnSpc>
                <a:spcPct val="115000"/>
              </a:lnSpc>
              <a:spcBef>
                <a:spcPts val="0"/>
              </a:spcBef>
              <a:spcAft>
                <a:spcPts val="0"/>
              </a:spcAft>
              <a:buSzPts val="1400"/>
              <a:buChar char="○"/>
            </a:pPr>
            <a:r>
              <a:rPr lang="en"/>
              <a:t>ConcreteHandler: </a:t>
            </a:r>
            <a:endParaRPr/>
          </a:p>
          <a:p>
            <a:pPr marL="1371600" lvl="2" indent="-317500" algn="l" rtl="0">
              <a:lnSpc>
                <a:spcPct val="115000"/>
              </a:lnSpc>
              <a:spcBef>
                <a:spcPts val="0"/>
              </a:spcBef>
              <a:spcAft>
                <a:spcPts val="0"/>
              </a:spcAft>
              <a:buSzPts val="1400"/>
              <a:buChar char="■"/>
            </a:pPr>
            <a:r>
              <a:rPr lang="en"/>
              <a:t>Χειρίζεται τα αιτήματα για τα οποία είναι υπεύθυνος </a:t>
            </a:r>
            <a:endParaRPr/>
          </a:p>
          <a:p>
            <a:pPr marL="1371600" lvl="2" indent="-317500" algn="l" rtl="0">
              <a:lnSpc>
                <a:spcPct val="115000"/>
              </a:lnSpc>
              <a:spcBef>
                <a:spcPts val="0"/>
              </a:spcBef>
              <a:spcAft>
                <a:spcPts val="0"/>
              </a:spcAft>
              <a:buSzPts val="1400"/>
              <a:buChar char="■"/>
            </a:pPr>
            <a:r>
              <a:rPr lang="en"/>
              <a:t>Αν μπορεί να το χειριστεί, τερματίζει το chain, αλλιώς πρέπει να έχει πρόσβαση σε αυτούς που τον ακολουθούν για να προωθήσει το αίτημα</a:t>
            </a:r>
            <a:endParaRPr/>
          </a:p>
          <a:p>
            <a:pPr marL="1054100" lvl="2" indent="0" algn="l" rtl="0">
              <a:lnSpc>
                <a:spcPct val="115000"/>
              </a:lnSpc>
              <a:spcBef>
                <a:spcPts val="0"/>
              </a:spcBef>
              <a:spcAft>
                <a:spcPts val="0"/>
              </a:spcAft>
              <a:buSzPts val="1400"/>
              <a:buNone/>
            </a:pPr>
            <a:r>
              <a:rPr lang="en"/>
              <a:t> </a:t>
            </a:r>
            <a:endParaRPr/>
          </a:p>
          <a:p>
            <a:pPr marL="914400" lvl="1" indent="-317500" algn="l" rtl="0">
              <a:lnSpc>
                <a:spcPct val="115000"/>
              </a:lnSpc>
              <a:spcBef>
                <a:spcPts val="0"/>
              </a:spcBef>
              <a:spcAft>
                <a:spcPts val="0"/>
              </a:spcAft>
              <a:buSzPts val="1400"/>
              <a:buChar char="○"/>
            </a:pPr>
            <a:r>
              <a:rPr lang="en"/>
              <a:t>Client: Στέλνει το αίτημα στο chain of responsibility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Chain of Responsibility</a:t>
            </a:r>
            <a:endParaRPr/>
          </a:p>
        </p:txBody>
      </p:sp>
      <p:sp>
        <p:nvSpPr>
          <p:cNvPr id="323" name="Google Shape;323;p57"/>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939DA5"/>
              </a:buClr>
              <a:buSzPts val="1000"/>
              <a:buFont typeface="Fira Code"/>
              <a:buNone/>
            </a:pPr>
            <a:r>
              <a:rPr lang="en" sz="1000" b="0" i="0" u="none" strike="noStrike" cap="none">
                <a:solidFill>
                  <a:srgbClr val="939DA5"/>
                </a:solidFill>
                <a:latin typeface="Fira Code"/>
                <a:ea typeface="Fira Code"/>
                <a:cs typeface="Fira Code"/>
                <a:sym typeface="Fira Code"/>
              </a:rPr>
              <a:t>// Single chain example, no branching</a:t>
            </a:r>
            <a:br>
              <a:rPr lang="en" sz="1000" b="0" i="0" u="none" strike="noStrike" cap="none">
                <a:solidFill>
                  <a:srgbClr val="939DA5"/>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interface </a:t>
            </a:r>
            <a:r>
              <a:rPr lang="en" sz="1000" b="0" i="0" u="none" strike="noStrike" cap="none">
                <a:solidFill>
                  <a:srgbClr val="89DDFF"/>
                </a:solidFill>
                <a:latin typeface="Fira Code"/>
                <a:ea typeface="Fira Code"/>
                <a:cs typeface="Fira Code"/>
                <a:sym typeface="Fira Code"/>
              </a:rPr>
              <a:t>LetterHandler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boolean </a:t>
            </a:r>
            <a:r>
              <a:rPr lang="en" sz="1000" b="0" i="0" u="none" strike="noStrike" cap="none">
                <a:solidFill>
                  <a:srgbClr val="0FFEAB"/>
                </a:solidFill>
                <a:latin typeface="Fira Code"/>
                <a:ea typeface="Fira Code"/>
                <a:cs typeface="Fira Code"/>
                <a:sym typeface="Fira Code"/>
              </a:rPr>
              <a:t>handle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abstract class </a:t>
            </a:r>
            <a:r>
              <a:rPr lang="en" sz="1000" b="0" i="0" u="none" strike="noStrike" cap="none">
                <a:solidFill>
                  <a:srgbClr val="FFA763"/>
                </a:solidFill>
                <a:latin typeface="Fira Code"/>
                <a:ea typeface="Fira Code"/>
                <a:cs typeface="Fira Code"/>
                <a:sym typeface="Fira Code"/>
              </a:rPr>
              <a:t>BaseHandler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LetterHandler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private </a:t>
            </a:r>
            <a:r>
              <a:rPr lang="en" sz="1000" b="0" i="0" u="none" strike="noStrike" cap="none">
                <a:solidFill>
                  <a:srgbClr val="89DDFF"/>
                </a:solidFill>
                <a:latin typeface="Fira Code"/>
                <a:ea typeface="Fira Code"/>
                <a:cs typeface="Fira Code"/>
                <a:sym typeface="Fira Code"/>
              </a:rPr>
              <a:t>LetterHandler </a:t>
            </a:r>
            <a:r>
              <a:rPr lang="en" sz="1000" b="0" i="0" u="none" strike="noStrike" cap="none">
                <a:solidFill>
                  <a:srgbClr val="BA8EF7"/>
                </a:solidFill>
                <a:latin typeface="Fira Code"/>
                <a:ea typeface="Fira Code"/>
                <a:cs typeface="Fira Code"/>
                <a:sym typeface="Fira Code"/>
              </a:rPr>
              <a:t>successor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null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protected void </a:t>
            </a:r>
            <a:r>
              <a:rPr lang="en" sz="1000" b="0" i="0" u="none" strike="noStrike" cap="none">
                <a:solidFill>
                  <a:srgbClr val="0FFEAB"/>
                </a:solidFill>
                <a:latin typeface="Fira Code"/>
                <a:ea typeface="Fira Code"/>
                <a:cs typeface="Fira Code"/>
                <a:sym typeface="Fira Code"/>
              </a:rPr>
              <a:t>setSuccessor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LetterHandler </a:t>
            </a:r>
            <a:r>
              <a:rPr lang="en" sz="1000" b="0" i="0" u="none" strike="noStrike" cap="none">
                <a:solidFill>
                  <a:srgbClr val="BA8EF7"/>
                </a:solidFill>
                <a:latin typeface="Fira Code"/>
                <a:ea typeface="Fira Code"/>
                <a:cs typeface="Fira Code"/>
                <a:sym typeface="Fira Code"/>
              </a:rPr>
              <a:t>l</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successor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l</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protected boolean </a:t>
            </a:r>
            <a:r>
              <a:rPr lang="en" sz="1000" b="0" i="0" u="none" strike="noStrike" cap="none">
                <a:solidFill>
                  <a:srgbClr val="0FFEAB"/>
                </a:solidFill>
                <a:latin typeface="Fira Code"/>
                <a:ea typeface="Fira Code"/>
                <a:cs typeface="Fira Code"/>
                <a:sym typeface="Fira Code"/>
              </a:rPr>
              <a:t>chain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if</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successor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null</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BA8EF7"/>
                </a:solidFill>
                <a:latin typeface="Fira Code"/>
                <a:ea typeface="Fira Code"/>
                <a:cs typeface="Fira Code"/>
                <a:sym typeface="Fira Code"/>
              </a:rPr>
              <a:t>successor</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handle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throw new IllegalArgumentException("Message " + s + "was not handled");</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return false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Chain of Responsibility</a:t>
            </a:r>
            <a:endParaRPr/>
          </a:p>
        </p:txBody>
      </p:sp>
      <p:sp>
        <p:nvSpPr>
          <p:cNvPr id="329" name="Google Shape;329;p58"/>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AHandler </a:t>
            </a:r>
            <a:r>
              <a:rPr lang="en" sz="1000" b="0" i="1" u="none" strike="noStrike" cap="none">
                <a:solidFill>
                  <a:srgbClr val="CED0D6"/>
                </a:solidFill>
                <a:latin typeface="Fira Code"/>
                <a:ea typeface="Fira Code"/>
                <a:cs typeface="Fira Code"/>
                <a:sym typeface="Fira Code"/>
              </a:rPr>
              <a:t>extends </a:t>
            </a:r>
            <a:r>
              <a:rPr lang="en" sz="1000" b="0" i="0" u="none" strike="noStrike" cap="none">
                <a:solidFill>
                  <a:srgbClr val="FFA763"/>
                </a:solidFill>
                <a:latin typeface="Fira Code"/>
                <a:ea typeface="Fira Code"/>
                <a:cs typeface="Fira Code"/>
                <a:sym typeface="Fira Code"/>
              </a:rPr>
              <a:t>BaseHandler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AHandler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LetterHandler </a:t>
            </a:r>
            <a:r>
              <a:rPr lang="en" sz="1000" b="0" i="0" u="none" strike="noStrike" cap="none">
                <a:solidFill>
                  <a:srgbClr val="BA8EF7"/>
                </a:solidFill>
                <a:latin typeface="Fira Code"/>
                <a:ea typeface="Fira Code"/>
                <a:cs typeface="Fira Code"/>
                <a:sym typeface="Fira Code"/>
              </a:rPr>
              <a:t>b</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0FFEAB"/>
                </a:solidFill>
                <a:latin typeface="Fira Code"/>
                <a:ea typeface="Fira Code"/>
                <a:cs typeface="Fira Code"/>
                <a:sym typeface="Fira Code"/>
              </a:rPr>
              <a:t>setSuccessor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b</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boolean </a:t>
            </a:r>
            <a:r>
              <a:rPr lang="en" sz="1000" b="0" i="0" u="none" strike="noStrike" cap="none">
                <a:solidFill>
                  <a:srgbClr val="0FFEAB"/>
                </a:solidFill>
                <a:latin typeface="Fira Code"/>
                <a:ea typeface="Fira Code"/>
                <a:cs typeface="Fira Code"/>
                <a:sym typeface="Fira Code"/>
              </a:rPr>
              <a:t>handle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if</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startsWith</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"A"</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"AHandler: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return true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return </a:t>
            </a:r>
            <a:r>
              <a:rPr lang="en" sz="1000" b="0" i="1" u="none" strike="noStrike" cap="none">
                <a:solidFill>
                  <a:srgbClr val="0FFEAB"/>
                </a:solidFill>
                <a:latin typeface="Fira Code"/>
                <a:ea typeface="Fira Code"/>
                <a:cs typeface="Fira Code"/>
                <a:sym typeface="Fira Code"/>
              </a:rPr>
              <a:t>chain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BHandler </a:t>
            </a:r>
            <a:r>
              <a:rPr lang="en" sz="1000" b="0" i="1" u="none" strike="noStrike" cap="none">
                <a:solidFill>
                  <a:srgbClr val="CED0D6"/>
                </a:solidFill>
                <a:latin typeface="Fira Code"/>
                <a:ea typeface="Fira Code"/>
                <a:cs typeface="Fira Code"/>
                <a:sym typeface="Fira Code"/>
              </a:rPr>
              <a:t>extends </a:t>
            </a:r>
            <a:r>
              <a:rPr lang="en" sz="1000" b="0" i="0" u="none" strike="noStrike" cap="none">
                <a:solidFill>
                  <a:srgbClr val="FFA763"/>
                </a:solidFill>
                <a:latin typeface="Fira Code"/>
                <a:ea typeface="Fira Code"/>
                <a:cs typeface="Fira Code"/>
                <a:sym typeface="Fira Code"/>
              </a:rPr>
              <a:t>BaseHandler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BHandler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LetterHandler </a:t>
            </a:r>
            <a:r>
              <a:rPr lang="en" sz="1000" b="0" i="0" u="none" strike="noStrike" cap="none">
                <a:solidFill>
                  <a:srgbClr val="BA8EF7"/>
                </a:solidFill>
                <a:latin typeface="Fira Code"/>
                <a:ea typeface="Fira Code"/>
                <a:cs typeface="Fira Code"/>
                <a:sym typeface="Fira Code"/>
              </a:rPr>
              <a:t>h</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0FFEAB"/>
                </a:solidFill>
                <a:latin typeface="Fira Code"/>
                <a:ea typeface="Fira Code"/>
                <a:cs typeface="Fira Code"/>
                <a:sym typeface="Fira Code"/>
              </a:rPr>
              <a:t>setSuccessor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h</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boolean </a:t>
            </a:r>
            <a:r>
              <a:rPr lang="en" sz="1000" b="0" i="0" u="none" strike="noStrike" cap="none">
                <a:solidFill>
                  <a:srgbClr val="0FFEAB"/>
                </a:solidFill>
                <a:latin typeface="Fira Code"/>
                <a:ea typeface="Fira Code"/>
                <a:cs typeface="Fira Code"/>
                <a:sym typeface="Fira Code"/>
              </a:rPr>
              <a:t>handle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if</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startsWith</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"B"</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"AHandler: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return true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return </a:t>
            </a:r>
            <a:r>
              <a:rPr lang="en" sz="1000" b="0" i="1" u="none" strike="noStrike" cap="none">
                <a:solidFill>
                  <a:srgbClr val="0FFEAB"/>
                </a:solidFill>
                <a:latin typeface="Fira Code"/>
                <a:ea typeface="Fira Code"/>
                <a:cs typeface="Fira Code"/>
                <a:sym typeface="Fira Code"/>
              </a:rPr>
              <a:t>chain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s</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Command</a:t>
            </a:r>
            <a:endParaRPr/>
          </a:p>
        </p:txBody>
      </p:sp>
      <p:sp>
        <p:nvSpPr>
          <p:cNvPr id="335" name="Google Shape;335;p5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”Περικλείει” ένα αίτημα με τη μορφή ενός αντικειμένου, επιτρέποντας να παραμετροποιούμε clients με αιτήματα διαφορετικού τύπου, να μπορούμε να έχουμε ”ουρές εξυπηρέτησης” ή logs </a:t>
            </a:r>
            <a:endParaRPr/>
          </a:p>
          <a:p>
            <a:pPr marL="457200" lvl="0" indent="-22860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Χρήσεις: πάρα πολλές </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Στην Java: Runnable, EventListener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Interpreter </a:t>
            </a:r>
            <a:endParaRPr/>
          </a:p>
        </p:txBody>
      </p:sp>
      <p:sp>
        <p:nvSpPr>
          <p:cNvPr id="341" name="Google Shape;341;p6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Δεδομένης μιας γλώσσας, ορίζει μια αναπαράσταση της γραμματικής της γλώσσας και ταυτόχρονα έναν interpreter, ο οποίος επιτρέπει ”εκτέλεση” προτάσεων της γλώσσας αυτής.</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Χρήση: Απλές γραμματικές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Πρακτικά έχουμε δεί ένα παράδειγμα στον Recursive Descent Parser</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 στην Java: java.util.Pattern (regular expressions)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Iterator</a:t>
            </a:r>
            <a:endParaRPr/>
          </a:p>
        </p:txBody>
      </p:sp>
      <p:sp>
        <p:nvSpPr>
          <p:cNvPr id="347" name="Google Shape;347;p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Παρέχει μια μέθοδο για να έχουμε πρόσβαση στα στοιχεία μιας συλλογής, χωρίς να εκθέτει την ίδια τη συλλογή</a:t>
            </a:r>
            <a:endParaRPr/>
          </a:p>
          <a:p>
            <a:pPr marL="114300" lvl="0" indent="0" algn="l" rtl="0">
              <a:lnSpc>
                <a:spcPct val="115000"/>
              </a:lnSpc>
              <a:spcBef>
                <a:spcPts val="0"/>
              </a:spcBef>
              <a:spcAft>
                <a:spcPts val="0"/>
              </a:spcAft>
              <a:buSzPts val="1800"/>
              <a:buNone/>
            </a:pPr>
            <a:r>
              <a:rPr lang="en"/>
              <a:t> </a:t>
            </a:r>
            <a:endParaRPr/>
          </a:p>
          <a:p>
            <a:pPr marL="914400" lvl="1" indent="-317500" algn="l" rtl="0">
              <a:lnSpc>
                <a:spcPct val="115000"/>
              </a:lnSpc>
              <a:spcBef>
                <a:spcPts val="0"/>
              </a:spcBef>
              <a:spcAft>
                <a:spcPts val="0"/>
              </a:spcAft>
              <a:buSzPts val="1400"/>
              <a:buChar char="○"/>
            </a:pPr>
            <a:r>
              <a:rPr lang="en"/>
              <a:t>Χρήσεις: </a:t>
            </a:r>
            <a:endParaRPr/>
          </a:p>
          <a:p>
            <a:pPr marL="1371600" lvl="2" indent="-317500" algn="l" rtl="0">
              <a:lnSpc>
                <a:spcPct val="115000"/>
              </a:lnSpc>
              <a:spcBef>
                <a:spcPts val="0"/>
              </a:spcBef>
              <a:spcAft>
                <a:spcPts val="0"/>
              </a:spcAft>
              <a:buSzPts val="1400"/>
              <a:buChar char="■"/>
            </a:pPr>
            <a:r>
              <a:rPr lang="en"/>
              <a:t>πρόσβαση σε στοιχεία χωρίς πρόσβαση στη δομή αυτής </a:t>
            </a:r>
            <a:endParaRPr/>
          </a:p>
          <a:p>
            <a:pPr marL="1371600" lvl="2" indent="-317500" algn="l" rtl="0">
              <a:lnSpc>
                <a:spcPct val="115000"/>
              </a:lnSpc>
              <a:spcBef>
                <a:spcPts val="0"/>
              </a:spcBef>
              <a:spcAft>
                <a:spcPts val="0"/>
              </a:spcAft>
              <a:buSzPts val="1400"/>
              <a:buChar char="■"/>
            </a:pPr>
            <a:r>
              <a:rPr lang="en"/>
              <a:t>πολλαπλές προσπελάσεις της ίδιας συλλογής </a:t>
            </a:r>
            <a:endParaRPr/>
          </a:p>
          <a:p>
            <a:pPr marL="1371600" lvl="2" indent="-317500" algn="l" rtl="0">
              <a:lnSpc>
                <a:spcPct val="115000"/>
              </a:lnSpc>
              <a:spcBef>
                <a:spcPts val="0"/>
              </a:spcBef>
              <a:spcAft>
                <a:spcPts val="0"/>
              </a:spcAft>
              <a:buSzPts val="1400"/>
              <a:buChar char="■"/>
            </a:pPr>
            <a:r>
              <a:rPr lang="en"/>
              <a:t>κοινό interface για πρόσβαση σε διαφορετικούς τύπους συλλογών</a:t>
            </a:r>
            <a:endParaRPr/>
          </a:p>
          <a:p>
            <a:pPr marL="1054100" lvl="2" indent="0" algn="l" rtl="0">
              <a:lnSpc>
                <a:spcPct val="115000"/>
              </a:lnSpc>
              <a:spcBef>
                <a:spcPts val="0"/>
              </a:spcBef>
              <a:spcAft>
                <a:spcPts val="0"/>
              </a:spcAft>
              <a:buSzPts val="1400"/>
              <a:buNone/>
            </a:pPr>
            <a:r>
              <a:rPr lang="en"/>
              <a:t> </a:t>
            </a:r>
            <a:endParaRPr/>
          </a:p>
          <a:p>
            <a:pPr marL="914400" lvl="1" indent="-317500" algn="l" rtl="0">
              <a:lnSpc>
                <a:spcPct val="115000"/>
              </a:lnSpc>
              <a:spcBef>
                <a:spcPts val="0"/>
              </a:spcBef>
              <a:spcAft>
                <a:spcPts val="0"/>
              </a:spcAft>
              <a:buSzPts val="1400"/>
              <a:buChar char="○"/>
            </a:pPr>
            <a:r>
              <a:rPr lang="en"/>
              <a:t> Έχουμε δει το pattern στους iterators της Java!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Mediator</a:t>
            </a:r>
            <a:endParaRPr/>
          </a:p>
        </p:txBody>
      </p:sp>
      <p:sp>
        <p:nvSpPr>
          <p:cNvPr id="353" name="Google Shape;353;p62"/>
          <p:cNvSpPr txBox="1">
            <a:spLocks noGrp="1"/>
          </p:cNvSpPr>
          <p:nvPr>
            <p:ph type="body" idx="1"/>
          </p:nvPr>
        </p:nvSpPr>
        <p:spPr>
          <a:xfrm>
            <a:off x="311700" y="1106375"/>
            <a:ext cx="8520600" cy="34623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Ορίζει ένα αντικείμενο που περικλείει τον τρόπο με τον οποίο αλληλεπιδρά ένα σύνολο αντικειμένων </a:t>
            </a:r>
            <a:endParaRPr/>
          </a:p>
          <a:p>
            <a:pPr marL="1143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”Loose coupling”, αφού τα αντικείμενα δεν χρειάζεται να αλληλεπιδρούν μεταξύ τους άμεσα. Επιτρέπει να τροποποιούμε τον τρόπο με τον οποίο αλληλεπιδρούν.</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Patterns categories (Creational)</a:t>
            </a:r>
            <a:endParaRPr dirty="0"/>
          </a:p>
        </p:txBody>
      </p:sp>
      <p:sp>
        <p:nvSpPr>
          <p:cNvPr id="84" name="Google Shape;84;p19"/>
          <p:cNvSpPr txBox="1">
            <a:spLocks noGrp="1"/>
          </p:cNvSpPr>
          <p:nvPr>
            <p:ph type="body" idx="1"/>
          </p:nvPr>
        </p:nvSpPr>
        <p:spPr>
          <a:xfrm>
            <a:off x="311700" y="1152475"/>
            <a:ext cx="8520600" cy="3029400"/>
          </a:xfrm>
          <a:prstGeom prst="rect">
            <a:avLst/>
          </a:prstGeom>
          <a:noFill/>
          <a:ln>
            <a:noFill/>
          </a:ln>
        </p:spPr>
        <p:txBody>
          <a:bodyPr spcFirstLastPara="1" wrap="square" lIns="91425" tIns="91425" rIns="91425" bIns="91425" anchor="t" anchorCtr="0">
            <a:normAutofit fontScale="62500" lnSpcReduction="20000"/>
          </a:bodyPr>
          <a:lstStyle/>
          <a:p>
            <a:r>
              <a:rPr lang="el-GR" dirty="0" err="1">
                <a:solidFill>
                  <a:schemeClr val="tx1"/>
                </a:solidFill>
              </a:rPr>
              <a:t>Θεμελειώδεις</a:t>
            </a:r>
            <a:r>
              <a:rPr lang="el-GR" dirty="0">
                <a:solidFill>
                  <a:schemeClr val="tx1"/>
                </a:solidFill>
              </a:rPr>
              <a:t> </a:t>
            </a:r>
            <a:r>
              <a:rPr lang="en-US" dirty="0">
                <a:solidFill>
                  <a:schemeClr val="tx1"/>
                </a:solidFill>
              </a:rPr>
              <a:t>design patterns </a:t>
            </a:r>
            <a:r>
              <a:rPr lang="el-GR" dirty="0">
                <a:solidFill>
                  <a:schemeClr val="tx1"/>
                </a:solidFill>
              </a:rPr>
              <a:t>που ασχολούνται με </a:t>
            </a:r>
            <a:r>
              <a:rPr lang="en-US" dirty="0">
                <a:solidFill>
                  <a:schemeClr val="tx1"/>
                </a:solidFill>
              </a:rPr>
              <a:t>object creation mechanisms.</a:t>
            </a:r>
            <a:r>
              <a:rPr lang="el-GR" dirty="0">
                <a:solidFill>
                  <a:schemeClr val="tx1"/>
                </a:solidFill>
              </a:rPr>
              <a:t> Συγκεκριμένα επιχειρούν να δημιουργήσουν το </a:t>
            </a:r>
            <a:r>
              <a:rPr lang="en-US" dirty="0">
                <a:solidFill>
                  <a:schemeClr val="tx1"/>
                </a:solidFill>
              </a:rPr>
              <a:t>object </a:t>
            </a:r>
            <a:r>
              <a:rPr lang="el-GR" dirty="0">
                <a:solidFill>
                  <a:schemeClr val="tx1"/>
                </a:solidFill>
              </a:rPr>
              <a:t>με τρόπο που είναι κατάλληλος για μια συγκεκριμένη περίπτωση</a:t>
            </a:r>
          </a:p>
          <a:p>
            <a:endParaRPr lang="el-GR" dirty="0">
              <a:solidFill>
                <a:schemeClr val="tx1"/>
              </a:solidFill>
            </a:endParaRPr>
          </a:p>
          <a:p>
            <a:r>
              <a:rPr lang="el-GR" dirty="0">
                <a:solidFill>
                  <a:schemeClr val="tx1"/>
                </a:solidFill>
              </a:rPr>
              <a:t>Βασικά </a:t>
            </a:r>
            <a:r>
              <a:rPr lang="en-US" dirty="0">
                <a:solidFill>
                  <a:schemeClr val="tx1"/>
                </a:solidFill>
              </a:rPr>
              <a:t>patterns</a:t>
            </a:r>
          </a:p>
          <a:p>
            <a:pPr lvl="1"/>
            <a:r>
              <a:rPr lang="en-US" dirty="0">
                <a:solidFill>
                  <a:schemeClr val="tx1"/>
                </a:solidFill>
              </a:rPr>
              <a:t>Singleton pattern: </a:t>
            </a:r>
          </a:p>
          <a:p>
            <a:pPr lvl="2"/>
            <a:r>
              <a:rPr lang="el-GR" dirty="0">
                <a:solidFill>
                  <a:schemeClr val="tx1"/>
                </a:solidFill>
              </a:rPr>
              <a:t>φροντίζει ώστε μια κλάση να έχει μόνο ένα </a:t>
            </a:r>
            <a:r>
              <a:rPr lang="en-US" dirty="0">
                <a:solidFill>
                  <a:schemeClr val="tx1"/>
                </a:solidFill>
              </a:rPr>
              <a:t>instance </a:t>
            </a:r>
            <a:r>
              <a:rPr lang="el-GR" dirty="0">
                <a:solidFill>
                  <a:schemeClr val="tx1"/>
                </a:solidFill>
              </a:rPr>
              <a:t>και παρέχει </a:t>
            </a:r>
            <a:r>
              <a:rPr lang="en-US" dirty="0">
                <a:solidFill>
                  <a:schemeClr val="tx1"/>
                </a:solidFill>
              </a:rPr>
              <a:t>global access point </a:t>
            </a:r>
            <a:r>
              <a:rPr lang="el-GR" dirty="0">
                <a:solidFill>
                  <a:schemeClr val="tx1"/>
                </a:solidFill>
              </a:rPr>
              <a:t>σε αυτό</a:t>
            </a:r>
          </a:p>
          <a:p>
            <a:pPr lvl="1"/>
            <a:r>
              <a:rPr lang="en-US" dirty="0">
                <a:solidFill>
                  <a:schemeClr val="tx1"/>
                </a:solidFill>
              </a:rPr>
              <a:t>Factory method pattern:</a:t>
            </a:r>
          </a:p>
          <a:p>
            <a:pPr lvl="2"/>
            <a:r>
              <a:rPr lang="el-GR" dirty="0">
                <a:solidFill>
                  <a:schemeClr val="tx1"/>
                </a:solidFill>
              </a:rPr>
              <a:t>Παρέχει ένα </a:t>
            </a:r>
            <a:r>
              <a:rPr lang="en-US" dirty="0">
                <a:solidFill>
                  <a:schemeClr val="tx1"/>
                </a:solidFill>
              </a:rPr>
              <a:t>interface/</a:t>
            </a:r>
            <a:r>
              <a:rPr lang="el-GR" dirty="0">
                <a:solidFill>
                  <a:schemeClr val="tx1"/>
                </a:solidFill>
              </a:rPr>
              <a:t>διεπαφή για τη δημιουργία του </a:t>
            </a:r>
            <a:r>
              <a:rPr lang="en-US" dirty="0">
                <a:solidFill>
                  <a:schemeClr val="tx1"/>
                </a:solidFill>
              </a:rPr>
              <a:t>object </a:t>
            </a:r>
            <a:r>
              <a:rPr lang="el-GR" dirty="0">
                <a:solidFill>
                  <a:schemeClr val="tx1"/>
                </a:solidFill>
              </a:rPr>
              <a:t>αλλά επιτρέπει στα </a:t>
            </a:r>
            <a:r>
              <a:rPr lang="en-US" dirty="0">
                <a:solidFill>
                  <a:schemeClr val="tx1"/>
                </a:solidFill>
              </a:rPr>
              <a:t>subclasses </a:t>
            </a:r>
            <a:r>
              <a:rPr lang="el-GR" dirty="0">
                <a:solidFill>
                  <a:schemeClr val="tx1"/>
                </a:solidFill>
              </a:rPr>
              <a:t>να αλλάξουν το τύπο του</a:t>
            </a:r>
          </a:p>
          <a:p>
            <a:pPr lvl="1"/>
            <a:r>
              <a:rPr lang="en-US" dirty="0">
                <a:solidFill>
                  <a:schemeClr val="tx1"/>
                </a:solidFill>
              </a:rPr>
              <a:t>Abstract factory pattern:</a:t>
            </a:r>
          </a:p>
          <a:p>
            <a:pPr lvl="2"/>
            <a:r>
              <a:rPr lang="en-US" dirty="0">
                <a:solidFill>
                  <a:schemeClr val="tx1"/>
                </a:solidFill>
              </a:rPr>
              <a:t>Interface </a:t>
            </a:r>
            <a:r>
              <a:rPr lang="el-GR" dirty="0">
                <a:solidFill>
                  <a:schemeClr val="tx1"/>
                </a:solidFill>
              </a:rPr>
              <a:t>για τη δημιουργία του παρόμοιων </a:t>
            </a:r>
            <a:r>
              <a:rPr lang="en-US" dirty="0">
                <a:solidFill>
                  <a:schemeClr val="tx1"/>
                </a:solidFill>
              </a:rPr>
              <a:t>objects </a:t>
            </a:r>
            <a:r>
              <a:rPr lang="el-GR" dirty="0">
                <a:solidFill>
                  <a:schemeClr val="tx1"/>
                </a:solidFill>
              </a:rPr>
              <a:t>χωρίς να ορίζει </a:t>
            </a:r>
            <a:r>
              <a:rPr lang="en-US" dirty="0">
                <a:solidFill>
                  <a:schemeClr val="tx1"/>
                </a:solidFill>
              </a:rPr>
              <a:t>concrete classes</a:t>
            </a:r>
          </a:p>
          <a:p>
            <a:pPr lvl="1"/>
            <a:r>
              <a:rPr lang="en-US" dirty="0">
                <a:solidFill>
                  <a:schemeClr val="tx1"/>
                </a:solidFill>
              </a:rPr>
              <a:t>Builder pattern:</a:t>
            </a:r>
          </a:p>
          <a:p>
            <a:pPr lvl="2"/>
            <a:r>
              <a:rPr lang="el-GR" dirty="0">
                <a:solidFill>
                  <a:schemeClr val="tx1"/>
                </a:solidFill>
              </a:rPr>
              <a:t>Διαχωρίζει το </a:t>
            </a:r>
            <a:r>
              <a:rPr lang="en-US" dirty="0">
                <a:solidFill>
                  <a:schemeClr val="tx1"/>
                </a:solidFill>
              </a:rPr>
              <a:t>construction </a:t>
            </a:r>
            <a:r>
              <a:rPr lang="el-GR" dirty="0">
                <a:solidFill>
                  <a:schemeClr val="tx1"/>
                </a:solidFill>
              </a:rPr>
              <a:t>ενός </a:t>
            </a:r>
            <a:r>
              <a:rPr lang="en-US" dirty="0">
                <a:solidFill>
                  <a:schemeClr val="tx1"/>
                </a:solidFill>
              </a:rPr>
              <a:t>complex object </a:t>
            </a:r>
            <a:r>
              <a:rPr lang="el-GR" dirty="0">
                <a:solidFill>
                  <a:schemeClr val="tx1"/>
                </a:solidFill>
              </a:rPr>
              <a:t>από το </a:t>
            </a:r>
            <a:r>
              <a:rPr lang="en-US" dirty="0">
                <a:solidFill>
                  <a:schemeClr val="tx1"/>
                </a:solidFill>
              </a:rPr>
              <a:t>representation </a:t>
            </a:r>
            <a:r>
              <a:rPr lang="el-GR" dirty="0">
                <a:solidFill>
                  <a:schemeClr val="tx1"/>
                </a:solidFill>
              </a:rPr>
              <a:t>του, ώστε να μπορούμε να δημιουργήσουμε διαφορετικά </a:t>
            </a:r>
            <a:r>
              <a:rPr lang="en-US" dirty="0">
                <a:solidFill>
                  <a:schemeClr val="tx1"/>
                </a:solidFill>
              </a:rPr>
              <a:t>representations </a:t>
            </a:r>
            <a:r>
              <a:rPr lang="el-GR" dirty="0">
                <a:solidFill>
                  <a:schemeClr val="tx1"/>
                </a:solidFill>
              </a:rPr>
              <a:t>χρησιμοποιώντας το ίδιο </a:t>
            </a:r>
            <a:r>
              <a:rPr lang="en-US" dirty="0">
                <a:solidFill>
                  <a:schemeClr val="tx1"/>
                </a:solidFill>
              </a:rPr>
              <a:t>process</a:t>
            </a:r>
          </a:p>
          <a:p>
            <a:pPr lvl="1"/>
            <a:r>
              <a:rPr lang="en-US" dirty="0">
                <a:solidFill>
                  <a:schemeClr val="tx1"/>
                </a:solidFill>
              </a:rPr>
              <a:t>Prototype pattern</a:t>
            </a:r>
          </a:p>
          <a:p>
            <a:pPr lvl="2"/>
            <a:r>
              <a:rPr lang="el-GR" dirty="0">
                <a:solidFill>
                  <a:schemeClr val="tx1"/>
                </a:solidFill>
              </a:rPr>
              <a:t>Δημιουργεί ένα καινούργιο </a:t>
            </a:r>
            <a:r>
              <a:rPr lang="en-US" dirty="0">
                <a:solidFill>
                  <a:schemeClr val="tx1"/>
                </a:solidFill>
              </a:rPr>
              <a:t>object </a:t>
            </a:r>
            <a:r>
              <a:rPr lang="el-GR" dirty="0">
                <a:solidFill>
                  <a:schemeClr val="tx1"/>
                </a:solidFill>
              </a:rPr>
              <a:t>χρησιμοποιώντας ένα άλλο (</a:t>
            </a:r>
            <a:r>
              <a:rPr lang="en-US" dirty="0">
                <a:solidFill>
                  <a:schemeClr val="tx1"/>
                </a:solidFill>
              </a:rPr>
              <a:t>existing) object, </a:t>
            </a:r>
            <a:r>
              <a:rPr lang="el-GR" dirty="0">
                <a:solidFill>
                  <a:schemeClr val="tx1"/>
                </a:solidFill>
              </a:rPr>
              <a:t>το οποίο αποκαλούμε </a:t>
            </a:r>
            <a:r>
              <a:rPr lang="en-US" dirty="0">
                <a:solidFill>
                  <a:schemeClr val="tx1"/>
                </a:solidFill>
              </a:rPr>
              <a:t>prototype object</a:t>
            </a:r>
          </a:p>
          <a:p>
            <a:pPr lvl="1"/>
            <a:r>
              <a:rPr lang="en-US" dirty="0">
                <a:solidFill>
                  <a:schemeClr val="tx1"/>
                </a:solidFill>
              </a:rPr>
              <a:t>Object pool pattern</a:t>
            </a:r>
          </a:p>
          <a:p>
            <a:pPr lvl="2"/>
            <a:r>
              <a:rPr lang="el-GR" dirty="0">
                <a:solidFill>
                  <a:schemeClr val="tx1"/>
                </a:solidFill>
              </a:rPr>
              <a:t>Επαναχρησιμοποιεί και διαχειρίζεται ένα </a:t>
            </a:r>
            <a:r>
              <a:rPr lang="en-US" dirty="0">
                <a:solidFill>
                  <a:schemeClr val="tx1"/>
                </a:solidFill>
              </a:rPr>
              <a:t>set </a:t>
            </a:r>
            <a:r>
              <a:rPr lang="el-GR" dirty="0">
                <a:solidFill>
                  <a:schemeClr val="tx1"/>
                </a:solidFill>
              </a:rPr>
              <a:t>από </a:t>
            </a:r>
            <a:r>
              <a:rPr lang="el-GR" dirty="0" err="1">
                <a:solidFill>
                  <a:schemeClr val="tx1"/>
                </a:solidFill>
              </a:rPr>
              <a:t>αρχικοποιημένα</a:t>
            </a:r>
            <a:r>
              <a:rPr lang="el-GR" dirty="0">
                <a:solidFill>
                  <a:schemeClr val="tx1"/>
                </a:solidFill>
              </a:rPr>
              <a:t> </a:t>
            </a:r>
            <a:r>
              <a:rPr lang="en-US" dirty="0">
                <a:solidFill>
                  <a:schemeClr val="tx1"/>
                </a:solidFill>
              </a:rPr>
              <a:t>objects </a:t>
            </a:r>
            <a:r>
              <a:rPr lang="el-GR" dirty="0">
                <a:solidFill>
                  <a:schemeClr val="tx1"/>
                </a:solidFill>
              </a:rPr>
              <a:t>τα οποία κρατούνται διαθέσιμα για χρήση</a:t>
            </a:r>
            <a:endParaRPr lang="en-US" dirty="0">
              <a:solidFill>
                <a:schemeClr val="tx1"/>
              </a:solidFill>
            </a:endParaRPr>
          </a:p>
          <a:p>
            <a:pPr lvl="2"/>
            <a:endParaRPr lang="en-US" dirty="0">
              <a:solidFill>
                <a:schemeClr val="tx1"/>
              </a:solidFill>
            </a:endParaRPr>
          </a:p>
          <a:p>
            <a:r>
              <a:rPr lang="en-US" dirty="0">
                <a:solidFill>
                  <a:schemeClr val="tx1"/>
                </a:solidFill>
              </a:rPr>
              <a:t>T</a:t>
            </a:r>
            <a:r>
              <a:rPr lang="el-GR" dirty="0">
                <a:solidFill>
                  <a:schemeClr val="tx1"/>
                </a:solidFill>
              </a:rPr>
              <a:t>α </a:t>
            </a:r>
            <a:r>
              <a:rPr lang="en-US" dirty="0">
                <a:solidFill>
                  <a:schemeClr val="tx1"/>
                </a:solidFill>
              </a:rPr>
              <a:t>creational patterns </a:t>
            </a:r>
            <a:r>
              <a:rPr lang="el-GR" dirty="0">
                <a:solidFill>
                  <a:schemeClr val="tx1"/>
                </a:solidFill>
              </a:rPr>
              <a:t>συνολικά, συνεισφέρουν στο </a:t>
            </a:r>
            <a:r>
              <a:rPr lang="en-US" dirty="0">
                <a:solidFill>
                  <a:schemeClr val="tx1"/>
                </a:solidFill>
              </a:rPr>
              <a:t>instantiation process</a:t>
            </a:r>
            <a:r>
              <a:rPr lang="el-GR" dirty="0">
                <a:solidFill>
                  <a:schemeClr val="tx1"/>
                </a:solidFill>
              </a:rPr>
              <a:t> ενός </a:t>
            </a:r>
            <a:r>
              <a:rPr lang="en-US" dirty="0">
                <a:solidFill>
                  <a:schemeClr val="tx1"/>
                </a:solidFill>
              </a:rPr>
              <a:t>application, </a:t>
            </a:r>
            <a:r>
              <a:rPr lang="el-GR" dirty="0">
                <a:solidFill>
                  <a:schemeClr val="tx1"/>
                </a:solidFill>
              </a:rPr>
              <a:t>και κάνουν το κώδικα ποιο </a:t>
            </a:r>
            <a:r>
              <a:rPr lang="en-US" dirty="0">
                <a:solidFill>
                  <a:schemeClr val="tx1"/>
                </a:solidFill>
              </a:rPr>
              <a:t>maintainable </a:t>
            </a:r>
            <a:r>
              <a:rPr lang="el-GR" dirty="0">
                <a:solidFill>
                  <a:schemeClr val="tx1"/>
                </a:solidFill>
              </a:rPr>
              <a:t>και </a:t>
            </a:r>
            <a:r>
              <a:rPr lang="en-US" dirty="0">
                <a:solidFill>
                  <a:schemeClr val="tx1"/>
                </a:solidFill>
              </a:rPr>
              <a:t>loosely coupled </a:t>
            </a:r>
            <a:r>
              <a:rPr lang="el-GR" dirty="0">
                <a:solidFill>
                  <a:schemeClr val="tx1"/>
                </a:solidFill>
              </a:rPr>
              <a:t> </a:t>
            </a:r>
            <a:endParaRPr dirty="0">
              <a:solidFill>
                <a:schemeClr val="tx1"/>
              </a:solidFill>
            </a:endParaRPr>
          </a:p>
        </p:txBody>
      </p:sp>
    </p:spTree>
    <p:extLst>
      <p:ext uri="{BB962C8B-B14F-4D97-AF65-F5344CB8AC3E}">
        <p14:creationId xmlns:p14="http://schemas.microsoft.com/office/powerpoint/2010/main" val="2448360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Mediator</a:t>
            </a:r>
            <a:endParaRPr/>
          </a:p>
        </p:txBody>
      </p:sp>
      <p:sp>
        <p:nvSpPr>
          <p:cNvPr id="359" name="Google Shape;359;p6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Χρήση όταν </a:t>
            </a:r>
            <a:endParaRPr/>
          </a:p>
          <a:p>
            <a:pPr marL="914400" lvl="1" indent="-317500" algn="l" rtl="0">
              <a:lnSpc>
                <a:spcPct val="115000"/>
              </a:lnSpc>
              <a:spcBef>
                <a:spcPts val="0"/>
              </a:spcBef>
              <a:spcAft>
                <a:spcPts val="0"/>
              </a:spcAft>
              <a:buSzPts val="1400"/>
              <a:buChar char="○"/>
            </a:pPr>
            <a:r>
              <a:rPr lang="en"/>
              <a:t> Ένα σύνολο αντικειμένων αλληλεπιδρούν με καλά καθορισμένους, αλλά σύνθετους τρόπους → οι αλληλεπιδράσεις είναι αδόμητες και δύσκολο να κατανοηθούν </a:t>
            </a:r>
            <a:endParaRPr/>
          </a:p>
          <a:p>
            <a:pPr marL="596900" lvl="1" indent="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η επαναχρησιμοποίηση ενός αντικειμένου είναι δύσκολη, γιατί αναφέρεται σε και επικοινωνεί με πολλά αντικείμενα</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 μια συμπεριφορά η οποία είναι κατανεμημένη σε πολλές κλάσεις θα πρέπει να μπορεί να τροποποιηθεί χωρίς subclassing</a:t>
            </a:r>
            <a:endParaRPr/>
          </a:p>
          <a:p>
            <a:pPr marL="914400" lvl="1" indent="-22860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 Στην Java: java.util.concurrent.Executor#execute(),</a:t>
            </a:r>
            <a:endParaRPr/>
          </a:p>
          <a:p>
            <a:pPr marL="596900" lvl="1" indent="0" algn="l" rtl="0">
              <a:lnSpc>
                <a:spcPct val="115000"/>
              </a:lnSpc>
              <a:spcBef>
                <a:spcPts val="0"/>
              </a:spcBef>
              <a:spcAft>
                <a:spcPts val="0"/>
              </a:spcAft>
              <a:buSzPts val="1400"/>
              <a:buNone/>
            </a:pPr>
            <a:r>
              <a:rPr lang="en"/>
              <a:t>	                   java.util.concurrent.ExecutorService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Mediator</a:t>
            </a:r>
            <a:endParaRPr/>
          </a:p>
        </p:txBody>
      </p:sp>
      <p:sp>
        <p:nvSpPr>
          <p:cNvPr id="365" name="Google Shape;365;p6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Συμμετέχουν </a:t>
            </a:r>
            <a:endParaRPr/>
          </a:p>
          <a:p>
            <a:pPr marL="914400" lvl="1" indent="-317500" algn="l" rtl="0">
              <a:lnSpc>
                <a:spcPct val="115000"/>
              </a:lnSpc>
              <a:spcBef>
                <a:spcPts val="0"/>
              </a:spcBef>
              <a:spcAft>
                <a:spcPts val="0"/>
              </a:spcAft>
              <a:buSzPts val="1400"/>
              <a:buChar char="○"/>
            </a:pPr>
            <a:r>
              <a:rPr lang="en"/>
              <a:t>Mediator: ορίζει ένα interface για την επικοινωνία των Colleagues </a:t>
            </a:r>
            <a:endParaRPr/>
          </a:p>
          <a:p>
            <a:pPr marL="914400" lvl="1" indent="-317500" algn="l" rtl="0">
              <a:lnSpc>
                <a:spcPct val="115000"/>
              </a:lnSpc>
              <a:spcBef>
                <a:spcPts val="0"/>
              </a:spcBef>
              <a:spcAft>
                <a:spcPts val="0"/>
              </a:spcAft>
              <a:buSzPts val="1400"/>
              <a:buChar char="○"/>
            </a:pPr>
            <a:r>
              <a:rPr lang="en"/>
              <a:t>ConcreteMediator: </a:t>
            </a:r>
            <a:endParaRPr/>
          </a:p>
          <a:p>
            <a:pPr marL="914400" lvl="1" indent="-228600" algn="l" rtl="0">
              <a:lnSpc>
                <a:spcPct val="115000"/>
              </a:lnSpc>
              <a:spcBef>
                <a:spcPts val="0"/>
              </a:spcBef>
              <a:spcAft>
                <a:spcPts val="0"/>
              </a:spcAft>
              <a:buSzPts val="1400"/>
              <a:buNone/>
            </a:pPr>
            <a:endParaRPr/>
          </a:p>
          <a:p>
            <a:pPr marL="1371600" lvl="2" indent="-317500" algn="l" rtl="0">
              <a:lnSpc>
                <a:spcPct val="115000"/>
              </a:lnSpc>
              <a:spcBef>
                <a:spcPts val="0"/>
              </a:spcBef>
              <a:spcAft>
                <a:spcPts val="0"/>
              </a:spcAft>
              <a:buSzPts val="1400"/>
              <a:buChar char="■"/>
            </a:pPr>
            <a:r>
              <a:rPr lang="en"/>
              <a:t>υλοποιεί το interface και χειρίζεται / οργανώνει τα Colleague objects </a:t>
            </a:r>
            <a:endParaRPr/>
          </a:p>
          <a:p>
            <a:pPr marL="1371600" lvl="2" indent="-317500" algn="l" rtl="0">
              <a:lnSpc>
                <a:spcPct val="115000"/>
              </a:lnSpc>
              <a:spcBef>
                <a:spcPts val="0"/>
              </a:spcBef>
              <a:spcAft>
                <a:spcPts val="0"/>
              </a:spcAft>
              <a:buSzPts val="1400"/>
              <a:buChar char="■"/>
            </a:pPr>
            <a:r>
              <a:rPr lang="en"/>
              <a:t>γνωρίζει και διατηρεί συλλογή των Colleague</a:t>
            </a:r>
            <a:br>
              <a:rPr lang="en"/>
            </a:br>
            <a:endParaRPr/>
          </a:p>
          <a:p>
            <a:pPr marL="457200" lvl="0" indent="-342900" algn="l" rtl="0">
              <a:lnSpc>
                <a:spcPct val="115000"/>
              </a:lnSpc>
              <a:spcBef>
                <a:spcPts val="0"/>
              </a:spcBef>
              <a:spcAft>
                <a:spcPts val="0"/>
              </a:spcAft>
              <a:buSzPts val="1800"/>
              <a:buChar char="●"/>
            </a:pPr>
            <a:r>
              <a:rPr lang="en"/>
              <a:t>Colleague classes: </a:t>
            </a:r>
            <a:endParaRPr/>
          </a:p>
          <a:p>
            <a:pPr marL="914400" lvl="1" indent="-317500" algn="l" rtl="0">
              <a:lnSpc>
                <a:spcPct val="115000"/>
              </a:lnSpc>
              <a:spcBef>
                <a:spcPts val="0"/>
              </a:spcBef>
              <a:spcAft>
                <a:spcPts val="0"/>
              </a:spcAft>
              <a:buSzPts val="1400"/>
              <a:buChar char="○"/>
            </a:pPr>
            <a:r>
              <a:rPr lang="en"/>
              <a:t>κάθε Coleague class γνωρίζει τον Mediator της </a:t>
            </a:r>
            <a:endParaRPr/>
          </a:p>
          <a:p>
            <a:pPr marL="914400" lvl="1" indent="-317500" algn="l" rtl="0">
              <a:lnSpc>
                <a:spcPct val="115000"/>
              </a:lnSpc>
              <a:spcBef>
                <a:spcPts val="0"/>
              </a:spcBef>
              <a:spcAft>
                <a:spcPts val="0"/>
              </a:spcAft>
              <a:buSzPts val="1400"/>
              <a:buChar char="○"/>
            </a:pPr>
            <a:r>
              <a:rPr lang="en"/>
              <a:t>επικοινωνεί με αυτόν όταν θέλει να επικοινωνήσει με τα υπόλοιπα Colleague classes </a:t>
            </a:r>
            <a:endParaRPr/>
          </a:p>
          <a:p>
            <a:pPr marL="914400" lvl="1" indent="-317500" algn="l" rtl="0">
              <a:lnSpc>
                <a:spcPct val="115000"/>
              </a:lnSpc>
              <a:spcBef>
                <a:spcPts val="0"/>
              </a:spcBef>
              <a:spcAft>
                <a:spcPts val="0"/>
              </a:spcAft>
              <a:buSzPts val="1400"/>
              <a:buChar char="○"/>
            </a:pPr>
            <a:r>
              <a:rPr lang="en"/>
              <a:t>https: //www.baeldung.com/java-mediator-pattern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Memento</a:t>
            </a:r>
            <a:endParaRPr/>
          </a:p>
        </p:txBody>
      </p:sp>
      <p:sp>
        <p:nvSpPr>
          <p:cNvPr id="371" name="Google Shape;371;p6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Δυνατότητα αποθήκευσης και επαναφοράς του state ενός αντικειμένου χωρίς να παραβιάζεται ο κανόνας του encapsulation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Π.χ. Save / Restore game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Observer</a:t>
            </a:r>
            <a:endParaRPr/>
          </a:p>
        </p:txBody>
      </p:sp>
      <p:sp>
        <p:nvSpPr>
          <p:cNvPr id="377" name="Google Shape;377;p6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Ορισμός μιας σχέσης 1-πολλά, έτσι ώστε όταν αλλάζει το state του ενός αντικειμένου να ειδοποιούνται και να ενημερώνονται αυτόματα όσα εξαρτώνται από αυτό </a:t>
            </a:r>
            <a:endParaRPr/>
          </a:p>
          <a:p>
            <a:pPr marL="457200" lvl="0" indent="-342900" algn="l" rtl="0">
              <a:lnSpc>
                <a:spcPct val="115000"/>
              </a:lnSpc>
              <a:spcBef>
                <a:spcPts val="0"/>
              </a:spcBef>
              <a:spcAft>
                <a:spcPts val="0"/>
              </a:spcAft>
              <a:buSzPts val="1800"/>
              <a:buChar char="●"/>
            </a:pPr>
            <a:r>
              <a:rPr lang="en"/>
              <a:t>Χρήσεις </a:t>
            </a:r>
            <a:endParaRPr/>
          </a:p>
          <a:p>
            <a:pPr marL="914400" lvl="1" indent="-317500" algn="l" rtl="0">
              <a:lnSpc>
                <a:spcPct val="115000"/>
              </a:lnSpc>
              <a:spcBef>
                <a:spcPts val="0"/>
              </a:spcBef>
              <a:spcAft>
                <a:spcPts val="0"/>
              </a:spcAft>
              <a:buSzPts val="1400"/>
              <a:buChar char="○"/>
            </a:pPr>
            <a:r>
              <a:rPr lang="en"/>
              <a:t>Όταν μια αλλαγή σε ένα αντικείμενο απαιτεί να αλλάξουν και άλλα, χωρίς να ξέρουμε εκ των προτέρων πόσα και τι είδους είναι αυτά </a:t>
            </a:r>
            <a:endParaRPr/>
          </a:p>
          <a:p>
            <a:pPr marL="914400" lvl="1" indent="-317500" algn="l" rtl="0">
              <a:lnSpc>
                <a:spcPct val="115000"/>
              </a:lnSpc>
              <a:spcBef>
                <a:spcPts val="0"/>
              </a:spcBef>
              <a:spcAft>
                <a:spcPts val="0"/>
              </a:spcAft>
              <a:buSzPts val="1400"/>
              <a:buChar char="○"/>
            </a:pPr>
            <a:r>
              <a:rPr lang="en"/>
              <a:t>Abstraction που έχει δύο όψεις, η μία εκ των οποίων εξαρτάται από την άλλη, τις οποίες θέλουμε να μπορούμε να χρησιμοποιήσουμε ανεξάρτητα </a:t>
            </a:r>
            <a:endParaRPr/>
          </a:p>
          <a:p>
            <a:pPr marL="457200" lvl="0" indent="-342900" algn="l" rtl="0">
              <a:lnSpc>
                <a:spcPct val="115000"/>
              </a:lnSpc>
              <a:spcBef>
                <a:spcPts val="0"/>
              </a:spcBef>
              <a:spcAft>
                <a:spcPts val="0"/>
              </a:spcAft>
              <a:buSzPts val="1800"/>
              <a:buChar char="●"/>
            </a:pPr>
            <a:r>
              <a:rPr lang="en"/>
              <a:t>Στην Java: java.util.EventListener και όλες οι subclasses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b="1">
                <a:solidFill>
                  <a:srgbClr val="99197E"/>
                </a:solidFill>
              </a:rPr>
              <a:t>RxJava</a:t>
            </a:r>
            <a:r>
              <a:rPr lang="en"/>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Observer</a:t>
            </a:r>
            <a:endParaRPr/>
          </a:p>
        </p:txBody>
      </p:sp>
      <p:sp>
        <p:nvSpPr>
          <p:cNvPr id="383" name="Google Shape;383;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
              <a:t>Συμμετέχουν </a:t>
            </a:r>
            <a:endParaRPr/>
          </a:p>
          <a:p>
            <a:pPr marL="914400" lvl="1" indent="-317500" algn="l" rtl="0">
              <a:lnSpc>
                <a:spcPct val="115000"/>
              </a:lnSpc>
              <a:spcBef>
                <a:spcPts val="0"/>
              </a:spcBef>
              <a:spcAft>
                <a:spcPts val="0"/>
              </a:spcAft>
              <a:buSzPts val="1400"/>
              <a:buChar char="○"/>
            </a:pPr>
            <a:r>
              <a:rPr lang="en"/>
              <a:t>Subject: </a:t>
            </a:r>
            <a:endParaRPr/>
          </a:p>
          <a:p>
            <a:pPr marL="1371600" lvl="2" indent="-317500" algn="l" rtl="0">
              <a:lnSpc>
                <a:spcPct val="115000"/>
              </a:lnSpc>
              <a:spcBef>
                <a:spcPts val="0"/>
              </a:spcBef>
              <a:spcAft>
                <a:spcPts val="0"/>
              </a:spcAft>
              <a:buSzPts val="1400"/>
              <a:buChar char="■"/>
            </a:pPr>
            <a:r>
              <a:rPr lang="en"/>
              <a:t>γνωρίζει τους Observers (παρατηρητές) του. </a:t>
            </a:r>
            <a:endParaRPr/>
          </a:p>
          <a:p>
            <a:pPr marL="1371600" lvl="2" indent="-317500" algn="l" rtl="0">
              <a:lnSpc>
                <a:spcPct val="115000"/>
              </a:lnSpc>
              <a:spcBef>
                <a:spcPts val="0"/>
              </a:spcBef>
              <a:spcAft>
                <a:spcPts val="0"/>
              </a:spcAft>
              <a:buSzPts val="1400"/>
              <a:buChar char="■"/>
            </a:pPr>
            <a:r>
              <a:rPr lang="en"/>
              <a:t>παρέχει ένα interface για προσθήκη και αφαίρεση παρατηρητών </a:t>
            </a:r>
            <a:endParaRPr/>
          </a:p>
          <a:p>
            <a:pPr marL="914400" lvl="1" indent="-317500" algn="l" rtl="0">
              <a:lnSpc>
                <a:spcPct val="115000"/>
              </a:lnSpc>
              <a:spcBef>
                <a:spcPts val="0"/>
              </a:spcBef>
              <a:spcAft>
                <a:spcPts val="0"/>
              </a:spcAft>
              <a:buSzPts val="1400"/>
              <a:buChar char="○"/>
            </a:pPr>
            <a:r>
              <a:rPr lang="en"/>
              <a:t> Observer: παρέχει ένα interface για αντικείμενα τα οποία θα πρέπει να ειδοποιούνται όταν αλλάζει ένα Subject </a:t>
            </a:r>
            <a:endParaRPr/>
          </a:p>
          <a:p>
            <a:pPr marL="914400" lvl="1" indent="-317500" algn="l" rtl="0">
              <a:lnSpc>
                <a:spcPct val="115000"/>
              </a:lnSpc>
              <a:spcBef>
                <a:spcPts val="0"/>
              </a:spcBef>
              <a:spcAft>
                <a:spcPts val="0"/>
              </a:spcAft>
              <a:buSzPts val="1400"/>
              <a:buChar char="○"/>
            </a:pPr>
            <a:r>
              <a:rPr lang="en"/>
              <a:t> ConcreteSubject: </a:t>
            </a:r>
            <a:endParaRPr/>
          </a:p>
          <a:p>
            <a:pPr marL="1371600" lvl="2" indent="-317500" algn="l" rtl="0">
              <a:lnSpc>
                <a:spcPct val="115000"/>
              </a:lnSpc>
              <a:spcBef>
                <a:spcPts val="0"/>
              </a:spcBef>
              <a:spcAft>
                <a:spcPts val="0"/>
              </a:spcAft>
              <a:buSzPts val="1400"/>
              <a:buChar char="■"/>
            </a:pPr>
            <a:r>
              <a:rPr lang="en"/>
              <a:t>Διατηρεί τους ConcreteObservers του </a:t>
            </a:r>
            <a:endParaRPr/>
          </a:p>
          <a:p>
            <a:pPr marL="1371600" lvl="2" indent="-317500" algn="l" rtl="0">
              <a:lnSpc>
                <a:spcPct val="115000"/>
              </a:lnSpc>
              <a:spcBef>
                <a:spcPts val="0"/>
              </a:spcBef>
              <a:spcAft>
                <a:spcPts val="0"/>
              </a:spcAft>
              <a:buSzPts val="1400"/>
              <a:buChar char="■"/>
            </a:pPr>
            <a:r>
              <a:rPr lang="en"/>
              <a:t>Ειδοποιεί τους ConcreteObservers, όταν αλλάξει το state του</a:t>
            </a:r>
            <a:endParaRPr/>
          </a:p>
          <a:p>
            <a:pPr marL="914400" lvl="1" indent="-317500" algn="l" rtl="0">
              <a:lnSpc>
                <a:spcPct val="115000"/>
              </a:lnSpc>
              <a:spcBef>
                <a:spcPts val="0"/>
              </a:spcBef>
              <a:spcAft>
                <a:spcPts val="0"/>
              </a:spcAft>
              <a:buSzPts val="1400"/>
              <a:buChar char="○"/>
            </a:pPr>
            <a:r>
              <a:rPr lang="en"/>
              <a:t> ConcreteObserver: </a:t>
            </a:r>
            <a:endParaRPr/>
          </a:p>
          <a:p>
            <a:pPr marL="1371600" lvl="2" indent="-317500" algn="l" rtl="0">
              <a:lnSpc>
                <a:spcPct val="115000"/>
              </a:lnSpc>
              <a:spcBef>
                <a:spcPts val="0"/>
              </a:spcBef>
              <a:spcAft>
                <a:spcPts val="0"/>
              </a:spcAft>
              <a:buSzPts val="1400"/>
              <a:buChar char="■"/>
            </a:pPr>
            <a:r>
              <a:rPr lang="en"/>
              <a:t>Διατηρεί αναφορά στο αντικείμενο ConcreteSubject</a:t>
            </a:r>
            <a:endParaRPr/>
          </a:p>
          <a:p>
            <a:pPr marL="1371600" lvl="2" indent="-317500" algn="l" rtl="0">
              <a:lnSpc>
                <a:spcPct val="115000"/>
              </a:lnSpc>
              <a:spcBef>
                <a:spcPts val="0"/>
              </a:spcBef>
              <a:spcAft>
                <a:spcPts val="0"/>
              </a:spcAft>
              <a:buSzPts val="1400"/>
              <a:buChar char="■"/>
            </a:pPr>
            <a:r>
              <a:rPr lang="en"/>
              <a:t> αποθηκεύει state το οποίο ακολουθεί αυτό του subject </a:t>
            </a:r>
            <a:endParaRPr/>
          </a:p>
          <a:p>
            <a:pPr marL="1371600" lvl="2" indent="-317500" algn="l" rtl="0">
              <a:lnSpc>
                <a:spcPct val="115000"/>
              </a:lnSpc>
              <a:spcBef>
                <a:spcPts val="0"/>
              </a:spcBef>
              <a:spcAft>
                <a:spcPts val="0"/>
              </a:spcAft>
              <a:buSzPts val="1400"/>
              <a:buChar char="■"/>
            </a:pPr>
            <a:r>
              <a:rPr lang="en"/>
              <a:t>υλοποιεί το interface του Observer, ώστε να διατηρεί συνεπές αντίγραφο του state του subject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Observer</a:t>
            </a:r>
            <a:endParaRPr/>
          </a:p>
        </p:txBody>
      </p:sp>
      <p:sp>
        <p:nvSpPr>
          <p:cNvPr id="389" name="Google Shape;389;p68"/>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import </a:t>
            </a:r>
            <a:r>
              <a:rPr lang="en" sz="1000" b="0" i="0" u="none" strike="noStrike" cap="none">
                <a:solidFill>
                  <a:srgbClr val="FFA763"/>
                </a:solidFill>
                <a:latin typeface="Fira Code"/>
                <a:ea typeface="Fira Code"/>
                <a:cs typeface="Fira Code"/>
                <a:sym typeface="Fira Code"/>
              </a:rPr>
              <a:t>java.util.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interface </a:t>
            </a:r>
            <a:r>
              <a:rPr lang="en" sz="1000" b="0" i="0" u="none" strike="noStrike" cap="none">
                <a:solidFill>
                  <a:srgbClr val="89DDFF"/>
                </a:solidFill>
                <a:latin typeface="Fira Code"/>
                <a:ea typeface="Fira Code"/>
                <a:cs typeface="Fira Code"/>
                <a:sym typeface="Fira Code"/>
              </a:rPr>
              <a:t>Subject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void </a:t>
            </a:r>
            <a:r>
              <a:rPr lang="en" sz="1000" b="0" i="0" u="none" strike="noStrike" cap="none">
                <a:solidFill>
                  <a:srgbClr val="0FFEAB"/>
                </a:solidFill>
                <a:latin typeface="Fira Code"/>
                <a:ea typeface="Fira Code"/>
                <a:cs typeface="Fira Code"/>
                <a:sym typeface="Fira Code"/>
              </a:rPr>
              <a:t>addObserver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Observer </a:t>
            </a:r>
            <a:r>
              <a:rPr lang="en" sz="1000" b="0" i="0" u="none" strike="noStrike" cap="none">
                <a:solidFill>
                  <a:srgbClr val="BA8EF7"/>
                </a:solidFill>
                <a:latin typeface="Fira Code"/>
                <a:ea typeface="Fira Code"/>
                <a:cs typeface="Fira Code"/>
                <a:sym typeface="Fira Code"/>
              </a:rPr>
              <a:t>o</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939DA5"/>
                </a:solidFill>
                <a:latin typeface="Fira Code"/>
                <a:ea typeface="Fira Code"/>
                <a:cs typeface="Fira Code"/>
                <a:sym typeface="Fira Code"/>
              </a:rPr>
              <a:t>// also remove</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void </a:t>
            </a:r>
            <a:r>
              <a:rPr lang="en" sz="1000" b="0" i="0" u="none" strike="noStrike" cap="none">
                <a:solidFill>
                  <a:srgbClr val="0FFEAB"/>
                </a:solidFill>
                <a:latin typeface="Fira Code"/>
                <a:ea typeface="Fira Code"/>
                <a:cs typeface="Fira Code"/>
                <a:sym typeface="Fira Code"/>
              </a:rPr>
              <a:t>notifyObservers</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interface </a:t>
            </a:r>
            <a:r>
              <a:rPr lang="en" sz="1000" b="0" i="0" u="none" strike="noStrike" cap="none">
                <a:solidFill>
                  <a:srgbClr val="89DDFF"/>
                </a:solidFill>
                <a:latin typeface="Fira Code"/>
                <a:ea typeface="Fira Code"/>
                <a:cs typeface="Fira Code"/>
                <a:sym typeface="Fira Code"/>
              </a:rPr>
              <a:t>Observer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void </a:t>
            </a:r>
            <a:r>
              <a:rPr lang="en" sz="1000" b="0" i="0" u="none" strike="noStrike" cap="none">
                <a:solidFill>
                  <a:srgbClr val="0FFEAB"/>
                </a:solidFill>
                <a:latin typeface="Fira Code"/>
                <a:ea typeface="Fira Code"/>
                <a:cs typeface="Fira Code"/>
                <a:sym typeface="Fira Code"/>
              </a:rPr>
              <a:t>update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Player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Subject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int </a:t>
            </a:r>
            <a:r>
              <a:rPr lang="en" sz="1000" b="0" i="0" u="none" strike="noStrike" cap="none">
                <a:solidFill>
                  <a:srgbClr val="BA8EF7"/>
                </a:solidFill>
                <a:latin typeface="Fira Code"/>
                <a:ea typeface="Fira Code"/>
                <a:cs typeface="Fira Code"/>
                <a:sym typeface="Fira Code"/>
              </a:rPr>
              <a:t>health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FFFFFF"/>
                </a:solidFill>
                <a:latin typeface="Fira Code"/>
                <a:ea typeface="Fira Code"/>
                <a:cs typeface="Fira Code"/>
                <a:sym typeface="Fira Code"/>
              </a:rPr>
              <a:t>100</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89DDFF"/>
                </a:solidFill>
                <a:latin typeface="Fira Code"/>
                <a:ea typeface="Fira Code"/>
                <a:cs typeface="Fira Code"/>
                <a:sym typeface="Fira Code"/>
              </a:rPr>
              <a:t>List</a:t>
            </a:r>
            <a:r>
              <a:rPr lang="en" sz="1000" b="0" i="0" u="none" strike="noStrike" cap="none">
                <a:solidFill>
                  <a:srgbClr val="FFFFFF"/>
                </a:solidFill>
                <a:latin typeface="Fira Code"/>
                <a:ea typeface="Fira Code"/>
                <a:cs typeface="Fira Code"/>
                <a:sym typeface="Fira Code"/>
              </a:rPr>
              <a:t>&lt;</a:t>
            </a:r>
            <a:r>
              <a:rPr lang="en" sz="1000" b="0" i="0" u="none" strike="noStrike" cap="none">
                <a:solidFill>
                  <a:srgbClr val="89DDFF"/>
                </a:solidFill>
                <a:latin typeface="Fira Code"/>
                <a:ea typeface="Fira Code"/>
                <a:cs typeface="Fira Code"/>
                <a:sym typeface="Fira Code"/>
              </a:rPr>
              <a:t>Observer</a:t>
            </a:r>
            <a:r>
              <a:rPr lang="en" sz="1000" b="0" i="0" u="none" strike="noStrike" cap="none">
                <a:solidFill>
                  <a:srgbClr val="FFFFFF"/>
                </a:solidFill>
                <a:latin typeface="Fira Code"/>
                <a:ea typeface="Fira Code"/>
                <a:cs typeface="Fira Code"/>
                <a:sym typeface="Fira Code"/>
              </a:rPr>
              <a:t>&gt; </a:t>
            </a:r>
            <a:r>
              <a:rPr lang="en" sz="1000" b="0" i="0" u="none" strike="noStrike" cap="none">
                <a:solidFill>
                  <a:srgbClr val="BA8EF7"/>
                </a:solidFill>
                <a:latin typeface="Fira Code"/>
                <a:ea typeface="Fira Code"/>
                <a:cs typeface="Fira Code"/>
                <a:sym typeface="Fira Code"/>
              </a:rPr>
              <a:t>observers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LinkedList</a:t>
            </a:r>
            <a:r>
              <a:rPr lang="en" sz="1000" b="0" i="0" u="none" strike="noStrike" cap="none">
                <a:solidFill>
                  <a:srgbClr val="FFFFFF"/>
                </a:solidFill>
                <a:latin typeface="Fira Code"/>
                <a:ea typeface="Fira Code"/>
                <a:cs typeface="Fira Code"/>
                <a:sym typeface="Fira Code"/>
              </a:rPr>
              <a:t>&lt;&gt;();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addObserver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Observer </a:t>
            </a:r>
            <a:r>
              <a:rPr lang="en" sz="1000" b="0" i="0" u="none" strike="noStrike" cap="none">
                <a:solidFill>
                  <a:srgbClr val="BA8EF7"/>
                </a:solidFill>
                <a:latin typeface="Fira Code"/>
                <a:ea typeface="Fira Code"/>
                <a:cs typeface="Fira Code"/>
                <a:sym typeface="Fira Code"/>
              </a:rPr>
              <a:t>o</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observers</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add</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notifyObservers</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for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Observer </a:t>
            </a:r>
            <a:r>
              <a:rPr lang="en" sz="1000" b="0" i="0" u="none" strike="noStrike" cap="none">
                <a:solidFill>
                  <a:srgbClr val="BA8EF7"/>
                </a:solidFill>
                <a:latin typeface="Fira Code"/>
                <a:ea typeface="Fira Code"/>
                <a:cs typeface="Fira Code"/>
                <a:sym typeface="Fira Code"/>
              </a:rPr>
              <a:t>o</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observers</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o</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update</a:t>
            </a:r>
            <a:r>
              <a:rPr lang="en" sz="1000" b="0" i="0" u="none" strike="noStrike" cap="none">
                <a:solidFill>
                  <a:srgbClr val="FFFFFF"/>
                </a:solidFill>
                <a:latin typeface="Fira Code"/>
                <a:ea typeface="Fira Code"/>
                <a:cs typeface="Fira Code"/>
                <a:sym typeface="Fira Code"/>
              </a:rPr>
              <a:t>(); }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int </a:t>
            </a:r>
            <a:r>
              <a:rPr lang="en" sz="1000" b="0" i="0" u="none" strike="noStrike" cap="none">
                <a:solidFill>
                  <a:srgbClr val="0FFEAB"/>
                </a:solidFill>
                <a:latin typeface="Fira Code"/>
                <a:ea typeface="Fira Code"/>
                <a:cs typeface="Fira Code"/>
                <a:sym typeface="Fira Code"/>
              </a:rPr>
              <a:t>getHealth</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BA8EF7"/>
                </a:solidFill>
                <a:latin typeface="Fira Code"/>
                <a:ea typeface="Fira Code"/>
                <a:cs typeface="Fira Code"/>
                <a:sym typeface="Fira Code"/>
              </a:rPr>
              <a:t>health</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setHealth</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CED0D6"/>
                </a:solidFill>
                <a:latin typeface="Fira Code"/>
                <a:ea typeface="Fira Code"/>
                <a:cs typeface="Fira Code"/>
                <a:sym typeface="Fira Code"/>
              </a:rPr>
              <a:t>int </a:t>
            </a:r>
            <a:r>
              <a:rPr lang="en" sz="1000" b="0" i="0" u="none" strike="noStrike" cap="none">
                <a:solidFill>
                  <a:srgbClr val="BA8EF7"/>
                </a:solidFill>
                <a:latin typeface="Fira Code"/>
                <a:ea typeface="Fira Code"/>
                <a:cs typeface="Fira Code"/>
                <a:sym typeface="Fira Code"/>
              </a:rPr>
              <a:t>h</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health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h</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0FFEAB"/>
                </a:solidFill>
                <a:latin typeface="Fira Code"/>
                <a:ea typeface="Fira Code"/>
                <a:cs typeface="Fira Code"/>
                <a:sym typeface="Fira Code"/>
              </a:rPr>
              <a:t>notifyObservers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Observer</a:t>
            </a:r>
            <a:endParaRPr/>
          </a:p>
        </p:txBody>
      </p:sp>
      <p:sp>
        <p:nvSpPr>
          <p:cNvPr id="395" name="Google Shape;395;p69"/>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Enemy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Observer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Player </a:t>
            </a:r>
            <a:r>
              <a:rPr lang="en" sz="1000" b="0" i="0" u="none" strike="noStrike" cap="none">
                <a:solidFill>
                  <a:srgbClr val="BA8EF7"/>
                </a:solidFill>
                <a:latin typeface="Fira Code"/>
                <a:ea typeface="Fira Code"/>
                <a:cs typeface="Fira Code"/>
                <a:sym typeface="Fira Code"/>
              </a:rPr>
              <a:t>victim</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int </a:t>
            </a:r>
            <a:r>
              <a:rPr lang="en" sz="1000" b="0" i="0" u="none" strike="noStrike" cap="none">
                <a:solidFill>
                  <a:srgbClr val="BA8EF7"/>
                </a:solidFill>
                <a:latin typeface="Fira Code"/>
                <a:ea typeface="Fira Code"/>
                <a:cs typeface="Fira Code"/>
                <a:sym typeface="Fira Code"/>
              </a:rPr>
              <a:t>playerHealth</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Enemy</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this</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setPlayer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Player </a:t>
            </a:r>
            <a:r>
              <a:rPr lang="en" sz="1000" b="0" i="0" u="none" strike="noStrike" cap="none">
                <a:solidFill>
                  <a:srgbClr val="BA8EF7"/>
                </a:solidFill>
                <a:latin typeface="Fira Code"/>
                <a:ea typeface="Fira Code"/>
                <a:cs typeface="Fira Code"/>
                <a:sym typeface="Fira Code"/>
              </a:rPr>
              <a:t>p</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victim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playerHealth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getHealth</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update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playerHealth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victim</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getHealth</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"Notified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 player took damage! "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EA6B"/>
                </a:solidFill>
                <a:latin typeface="Fira Code"/>
                <a:ea typeface="Fira Code"/>
                <a:cs typeface="Fira Code"/>
                <a:sym typeface="Fira Code"/>
              </a:rPr>
              <a:t>"Health left: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playerHealth</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Observer</a:t>
            </a:r>
            <a:endParaRPr/>
          </a:p>
        </p:txBody>
      </p:sp>
      <p:sp>
        <p:nvSpPr>
          <p:cNvPr id="401" name="Google Shape;401;p70"/>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public class </a:t>
            </a:r>
            <a:r>
              <a:rPr lang="en" sz="1000" b="0" i="0" u="none" strike="noStrike" cap="none">
                <a:solidFill>
                  <a:srgbClr val="FFA763"/>
                </a:solidFill>
                <a:latin typeface="Fira Code"/>
                <a:ea typeface="Fira Code"/>
                <a:cs typeface="Fira Code"/>
                <a:sym typeface="Fira Code"/>
              </a:rPr>
              <a:t>MyObserver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static void </a:t>
            </a:r>
            <a:r>
              <a:rPr lang="en" sz="1000" b="0" i="0" u="none" strike="noStrike" cap="none">
                <a:solidFill>
                  <a:srgbClr val="0FFEAB"/>
                </a:solidFill>
                <a:latin typeface="Fira Code"/>
                <a:ea typeface="Fira Code"/>
                <a:cs typeface="Fira Code"/>
                <a:sym typeface="Fira Code"/>
              </a:rPr>
              <a:t>main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args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p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Player</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e1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Enemy</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"Troll"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addObserver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e1</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e1</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setPlayer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p</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e2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Enemy</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"Goblin"</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addObserver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e2</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e2</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setPlayer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p</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e3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Enemy</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"Ettin"</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addObserver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e3</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e3</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setPlayer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p</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Observer</a:t>
            </a:r>
            <a:endParaRPr/>
          </a:p>
        </p:txBody>
      </p:sp>
      <p:sp>
        <p:nvSpPr>
          <p:cNvPr id="407" name="Google Shape;407;p71"/>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BA8EF7"/>
              </a:buClr>
              <a:buSzPts val="1000"/>
              <a:buFont typeface="Fira Code"/>
              <a:buNone/>
            </a:pPr>
            <a:r>
              <a:rPr lang="en" sz="1000" b="0" i="0" u="none" strike="noStrike" cap="none">
                <a:solidFill>
                  <a:srgbClr val="BA8EF7"/>
                </a:solidFill>
                <a:latin typeface="Fira Code"/>
                <a:ea typeface="Fira Code"/>
                <a:cs typeface="Fira Code"/>
                <a:sym typeface="Fira Code"/>
              </a:rPr>
              <a:t>Notified Troll</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player took damage</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Health left</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FFFFFF"/>
                </a:solidFill>
                <a:latin typeface="Fira Code"/>
                <a:ea typeface="Fira Code"/>
                <a:cs typeface="Fira Code"/>
                <a:sym typeface="Fira Code"/>
              </a:rPr>
              <a:t>85</a:t>
            </a:r>
            <a:br>
              <a:rPr lang="en" sz="1000" b="0" i="1" u="none" strike="noStrike" cap="none">
                <a:solidFill>
                  <a:srgbClr val="FFFFFF"/>
                </a:solidFill>
                <a:latin typeface="Fira Code"/>
                <a:ea typeface="Fira Code"/>
                <a:cs typeface="Fira Code"/>
                <a:sym typeface="Fira Code"/>
              </a:rPr>
            </a:br>
            <a:r>
              <a:rPr lang="en" sz="1000" b="0" i="1"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Notified Goblin</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player took damage</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Health left</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FFFFFF"/>
                </a:solidFill>
                <a:latin typeface="Fira Code"/>
                <a:ea typeface="Fira Code"/>
                <a:cs typeface="Fira Code"/>
                <a:sym typeface="Fira Code"/>
              </a:rPr>
              <a:t>85</a:t>
            </a:r>
            <a:br>
              <a:rPr lang="en" sz="1000" b="0" i="1" u="none" strike="noStrike" cap="none">
                <a:solidFill>
                  <a:srgbClr val="FFFFFF"/>
                </a:solidFill>
                <a:latin typeface="Fira Code"/>
                <a:ea typeface="Fira Code"/>
                <a:cs typeface="Fira Code"/>
                <a:sym typeface="Fira Code"/>
              </a:rPr>
            </a:br>
            <a:r>
              <a:rPr lang="en" sz="1000" b="0" i="1"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Notified Ettin</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player took damage</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Health left</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FFFFFF"/>
                </a:solidFill>
                <a:latin typeface="Fira Code"/>
                <a:ea typeface="Fira Code"/>
                <a:cs typeface="Fira Code"/>
                <a:sym typeface="Fira Code"/>
              </a:rPr>
              <a:t>85</a:t>
            </a:r>
            <a:br>
              <a:rPr lang="en" sz="1000" b="0" i="1" u="none" strike="noStrike" cap="none">
                <a:solidFill>
                  <a:srgbClr val="FFFFFF"/>
                </a:solidFill>
                <a:latin typeface="Fira Code"/>
                <a:ea typeface="Fira Code"/>
                <a:cs typeface="Fira Code"/>
                <a:sym typeface="Fira Code"/>
              </a:rPr>
            </a:br>
            <a:r>
              <a:rPr lang="en" sz="1000" b="0" i="1"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Notified Troll</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player took damage</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Health left</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FFFFFF"/>
                </a:solidFill>
                <a:latin typeface="Fira Code"/>
                <a:ea typeface="Fira Code"/>
                <a:cs typeface="Fira Code"/>
                <a:sym typeface="Fira Code"/>
              </a:rPr>
              <a:t>60</a:t>
            </a:r>
            <a:br>
              <a:rPr lang="en" sz="1000" b="0" i="1" u="none" strike="noStrike" cap="none">
                <a:solidFill>
                  <a:srgbClr val="FFFFFF"/>
                </a:solidFill>
                <a:latin typeface="Fira Code"/>
                <a:ea typeface="Fira Code"/>
                <a:cs typeface="Fira Code"/>
                <a:sym typeface="Fira Code"/>
              </a:rPr>
            </a:br>
            <a:r>
              <a:rPr lang="en" sz="1000" b="0" i="1"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Notified Goblin</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player took damage</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Health left</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FFFFFF"/>
                </a:solidFill>
                <a:latin typeface="Fira Code"/>
                <a:ea typeface="Fira Code"/>
                <a:cs typeface="Fira Code"/>
                <a:sym typeface="Fira Code"/>
              </a:rPr>
              <a:t>60</a:t>
            </a:r>
            <a:br>
              <a:rPr lang="en" sz="1000" b="0" i="1" u="none" strike="noStrike" cap="none">
                <a:solidFill>
                  <a:srgbClr val="FFFFFF"/>
                </a:solidFill>
                <a:latin typeface="Fira Code"/>
                <a:ea typeface="Fira Code"/>
                <a:cs typeface="Fira Code"/>
                <a:sym typeface="Fira Code"/>
              </a:rPr>
            </a:br>
            <a:r>
              <a:rPr lang="en" sz="1000" b="0" i="1"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Notified Ettin</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player took damage</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Health left</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FFFFFF"/>
                </a:solidFill>
                <a:latin typeface="Fira Code"/>
                <a:ea typeface="Fira Code"/>
                <a:cs typeface="Fira Code"/>
                <a:sym typeface="Fira Code"/>
              </a:rPr>
              <a:t>60</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State</a:t>
            </a:r>
            <a:endParaRPr/>
          </a:p>
        </p:txBody>
      </p:sp>
      <p:sp>
        <p:nvSpPr>
          <p:cNvPr id="413" name="Google Shape;413;p7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Επιτρέπει σε ένα αντικείμενο να αλλάζει τη συμπεριφορά του όταν αλλάζει το state του. Το αντικείμενο θα φαίνεται σαν να έχει αλλάξει κλάση</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Χρήσεις: </a:t>
            </a:r>
            <a:endParaRPr/>
          </a:p>
          <a:p>
            <a:pPr marL="914400" lvl="1" indent="-317500" algn="l" rtl="0">
              <a:lnSpc>
                <a:spcPct val="115000"/>
              </a:lnSpc>
              <a:spcBef>
                <a:spcPts val="0"/>
              </a:spcBef>
              <a:spcAft>
                <a:spcPts val="0"/>
              </a:spcAft>
              <a:buSzPts val="1400"/>
              <a:buChar char="○"/>
            </a:pPr>
            <a:r>
              <a:rPr lang="en"/>
              <a:t>Όταν η συμπεριφορά ενός αντικειμένου εξαρτάται από το state του </a:t>
            </a:r>
            <a:endParaRPr/>
          </a:p>
          <a:p>
            <a:pPr marL="914400" lvl="1" indent="-317500" algn="l" rtl="0">
              <a:lnSpc>
                <a:spcPct val="115000"/>
              </a:lnSpc>
              <a:spcBef>
                <a:spcPts val="0"/>
              </a:spcBef>
              <a:spcAft>
                <a:spcPts val="0"/>
              </a:spcAft>
              <a:buSzPts val="1400"/>
              <a:buChar char="○"/>
            </a:pPr>
            <a:r>
              <a:rPr lang="en"/>
              <a:t> η συμπεριφορά αυτή είναι εξαιρετικά σύνθετη. Το state pattern μας επιτρέπει να τοποθετήσουμε τη συμπεριφορά σε διαφορετικές κλάσεις </a:t>
            </a:r>
            <a:endParaRPr/>
          </a:p>
          <a:p>
            <a:pPr marL="914400" lvl="1" indent="-228600" algn="l" rtl="0">
              <a:lnSpc>
                <a:spcPct val="115000"/>
              </a:lnSpc>
              <a:spcBef>
                <a:spcPts val="0"/>
              </a:spcBef>
              <a:spcAft>
                <a:spcPts val="0"/>
              </a:spcAft>
              <a:buSzPts val="1400"/>
              <a:buNone/>
            </a:pPr>
            <a:endParaRPr/>
          </a:p>
          <a:p>
            <a:pPr marL="914400" lvl="1" indent="-228600" algn="l" rtl="0">
              <a:lnSpc>
                <a:spcPct val="115000"/>
              </a:lnSpc>
              <a:spcBef>
                <a:spcPts val="0"/>
              </a:spcBef>
              <a:spcAft>
                <a:spcPts val="0"/>
              </a:spcAft>
              <a:buSzPts val="1400"/>
              <a:buNone/>
            </a:pPr>
            <a:endParaRPr/>
          </a:p>
          <a:p>
            <a:pPr marL="457200" lvl="0" indent="-342900" algn="l" rtl="0">
              <a:lnSpc>
                <a:spcPct val="115000"/>
              </a:lnSpc>
              <a:spcBef>
                <a:spcPts val="0"/>
              </a:spcBef>
              <a:spcAft>
                <a:spcPts val="0"/>
              </a:spcAft>
              <a:buSzPts val="1800"/>
              <a:buChar char="●"/>
            </a:pPr>
            <a:r>
              <a:rPr lang="en"/>
              <a:t>Πρακτικά: Κοινό interface για operations, εσωτερικά διαφορετικές κλάσεις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01200" y="266575"/>
            <a:ext cx="28605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Singleton</a:t>
            </a:r>
            <a:endParaRPr/>
          </a:p>
        </p:txBody>
      </p:sp>
      <p:sp>
        <p:nvSpPr>
          <p:cNvPr id="96" name="Google Shape;96;p21"/>
          <p:cNvSpPr txBox="1">
            <a:spLocks noGrp="1"/>
          </p:cNvSpPr>
          <p:nvPr>
            <p:ph type="body" idx="1"/>
          </p:nvPr>
        </p:nvSpPr>
        <p:spPr>
          <a:xfrm>
            <a:off x="107075" y="942525"/>
            <a:ext cx="3427500" cy="3207900"/>
          </a:xfrm>
          <a:prstGeom prst="rect">
            <a:avLst/>
          </a:prstGeom>
          <a:noFill/>
          <a:ln>
            <a:noFill/>
          </a:ln>
        </p:spPr>
        <p:txBody>
          <a:bodyPr spcFirstLastPara="1" wrap="square" lIns="91425" tIns="91425" rIns="91425" bIns="91425" anchor="t" anchorCtr="0">
            <a:normAutofit fontScale="92500"/>
          </a:bodyPr>
          <a:lstStyle/>
          <a:p>
            <a:pPr marL="457200" lvl="0" indent="-342900" algn="l" rtl="0">
              <a:lnSpc>
                <a:spcPct val="115000"/>
              </a:lnSpc>
              <a:spcBef>
                <a:spcPts val="0"/>
              </a:spcBef>
              <a:spcAft>
                <a:spcPts val="0"/>
              </a:spcAft>
              <a:buSzPts val="1800"/>
              <a:buChar char="●"/>
            </a:pPr>
            <a:r>
              <a:rPr lang="en" sz="1400" dirty="0">
                <a:solidFill>
                  <a:schemeClr val="tx1"/>
                </a:solidFill>
              </a:rPr>
              <a:t>Περιπτώσεις στις οποίες θέλουμε μια κλάση να έχει μόνο ένα στιγμιότυπο, το οποίο να είναι προσβάσιμο από όλους.</a:t>
            </a:r>
            <a:endParaRPr sz="1400" dirty="0">
              <a:solidFill>
                <a:schemeClr val="tx1"/>
              </a:solidFill>
            </a:endParaRPr>
          </a:p>
          <a:p>
            <a:pPr marL="457200" lvl="0" indent="-228600" algn="l" rtl="0">
              <a:lnSpc>
                <a:spcPct val="115000"/>
              </a:lnSpc>
              <a:spcBef>
                <a:spcPts val="0"/>
              </a:spcBef>
              <a:spcAft>
                <a:spcPts val="0"/>
              </a:spcAft>
              <a:buSzPts val="1800"/>
              <a:buNone/>
            </a:pPr>
            <a:endParaRPr sz="1400" dirty="0">
              <a:solidFill>
                <a:schemeClr val="tx1"/>
              </a:solidFill>
            </a:endParaRPr>
          </a:p>
          <a:p>
            <a:pPr marL="457200" lvl="0" indent="-342900" algn="l" rtl="0">
              <a:lnSpc>
                <a:spcPct val="115000"/>
              </a:lnSpc>
              <a:spcBef>
                <a:spcPts val="0"/>
              </a:spcBef>
              <a:spcAft>
                <a:spcPts val="0"/>
              </a:spcAft>
              <a:buSzPts val="1800"/>
              <a:buChar char="●"/>
            </a:pPr>
            <a:r>
              <a:rPr lang="en" sz="1400" dirty="0">
                <a:solidFill>
                  <a:schemeClr val="tx1"/>
                </a:solidFill>
              </a:rPr>
              <a:t> π.χ. resources java.awt.Desktop.getDesktop(), java.lang.Runtime.getRuntime()</a:t>
            </a:r>
            <a:endParaRPr sz="1400" dirty="0">
              <a:solidFill>
                <a:schemeClr val="tx1"/>
              </a:solidFill>
            </a:endParaRPr>
          </a:p>
          <a:p>
            <a:pPr marL="457200" lvl="0" indent="-228600" algn="l" rtl="0">
              <a:lnSpc>
                <a:spcPct val="115000"/>
              </a:lnSpc>
              <a:spcBef>
                <a:spcPts val="0"/>
              </a:spcBef>
              <a:spcAft>
                <a:spcPts val="0"/>
              </a:spcAft>
              <a:buSzPts val="1800"/>
              <a:buNone/>
            </a:pPr>
            <a:endParaRPr sz="1400" dirty="0">
              <a:solidFill>
                <a:schemeClr val="tx1"/>
              </a:solidFill>
            </a:endParaRPr>
          </a:p>
          <a:p>
            <a:pPr marL="457200" lvl="0" indent="-342900" algn="l" rtl="0">
              <a:lnSpc>
                <a:spcPct val="115000"/>
              </a:lnSpc>
              <a:spcBef>
                <a:spcPts val="0"/>
              </a:spcBef>
              <a:spcAft>
                <a:spcPts val="0"/>
              </a:spcAft>
              <a:buSzPts val="1800"/>
              <a:buChar char="●"/>
            </a:pPr>
            <a:r>
              <a:rPr lang="en" sz="1400" dirty="0">
                <a:solidFill>
                  <a:schemeClr val="tx1"/>
                </a:solidFill>
              </a:rPr>
              <a:t> Εξασφαλίζει ότι δεν μπορούμε να δημιουργήσουμε νεα αντικείμενα και μπορούμε να έχουμε πρόσβαση στο μοναδικό στιγμιότυπο</a:t>
            </a:r>
            <a:endParaRPr sz="1400" dirty="0">
              <a:solidFill>
                <a:schemeClr val="tx1"/>
              </a:solidFill>
            </a:endParaRPr>
          </a:p>
        </p:txBody>
      </p:sp>
      <p:pic>
        <p:nvPicPr>
          <p:cNvPr id="97" name="Google Shape;97;p21"/>
          <p:cNvPicPr preferRelativeResize="0"/>
          <p:nvPr/>
        </p:nvPicPr>
        <p:blipFill rotWithShape="1">
          <a:blip r:embed="rId3">
            <a:alphaModFix/>
          </a:blip>
          <a:srcRect/>
          <a:stretch/>
        </p:blipFill>
        <p:spPr>
          <a:xfrm>
            <a:off x="3534723" y="0"/>
            <a:ext cx="5609277" cy="5124346"/>
          </a:xfrm>
          <a:prstGeom prst="rect">
            <a:avLst/>
          </a:prstGeom>
          <a:noFill/>
          <a:ln>
            <a:noFill/>
          </a:ln>
        </p:spPr>
      </p:pic>
      <p:pic>
        <p:nvPicPr>
          <p:cNvPr id="98" name="Google Shape;98;p21"/>
          <p:cNvPicPr preferRelativeResize="0"/>
          <p:nvPr/>
        </p:nvPicPr>
        <p:blipFill rotWithShape="1">
          <a:blip r:embed="rId4">
            <a:alphaModFix/>
          </a:blip>
          <a:srcRect/>
          <a:stretch/>
        </p:blipFill>
        <p:spPr>
          <a:xfrm>
            <a:off x="7079360" y="4583279"/>
            <a:ext cx="1958510" cy="54106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State</a:t>
            </a:r>
            <a:endParaRPr/>
          </a:p>
        </p:txBody>
      </p:sp>
      <p:sp>
        <p:nvSpPr>
          <p:cNvPr id="419" name="Google Shape;419;p73"/>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import </a:t>
            </a:r>
            <a:r>
              <a:rPr lang="en" sz="1000" b="0" i="0" u="none" strike="noStrike" cap="none">
                <a:solidFill>
                  <a:srgbClr val="FFA763"/>
                </a:solidFill>
                <a:latin typeface="Fira Code"/>
                <a:ea typeface="Fira Code"/>
                <a:cs typeface="Fira Code"/>
                <a:sym typeface="Fira Code"/>
              </a:rPr>
              <a:t>java.util.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enum </a:t>
            </a:r>
            <a:r>
              <a:rPr lang="en" sz="1000" b="0" i="0" u="none" strike="noStrike" cap="none">
                <a:solidFill>
                  <a:srgbClr val="FFA763"/>
                </a:solidFill>
                <a:latin typeface="Fira Code"/>
                <a:ea typeface="Fira Code"/>
                <a:cs typeface="Fira Code"/>
                <a:sym typeface="Fira Code"/>
              </a:rPr>
              <a:t>ACTION </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DEFEND</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FLEE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interface </a:t>
            </a:r>
            <a:r>
              <a:rPr lang="en" sz="1000" b="0" i="0" u="none" strike="noStrike" cap="none">
                <a:solidFill>
                  <a:srgbClr val="89DDFF"/>
                </a:solidFill>
                <a:latin typeface="Fira Code"/>
                <a:ea typeface="Fira Code"/>
                <a:cs typeface="Fira Code"/>
                <a:sym typeface="Fira Code"/>
              </a:rPr>
              <a:t>State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FFA763"/>
                </a:solidFill>
                <a:latin typeface="Fira Code"/>
                <a:ea typeface="Fira Code"/>
                <a:cs typeface="Fira Code"/>
                <a:sym typeface="Fira Code"/>
              </a:rPr>
              <a:t>ACTION </a:t>
            </a:r>
            <a:r>
              <a:rPr lang="en" sz="1000" b="0" i="0" u="none" strike="noStrike" cap="none">
                <a:solidFill>
                  <a:srgbClr val="0FFEAB"/>
                </a:solidFill>
                <a:latin typeface="Fira Code"/>
                <a:ea typeface="Fira Code"/>
                <a:cs typeface="Fira Code"/>
                <a:sym typeface="Fira Code"/>
              </a:rPr>
              <a:t>enemyLogic</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Normal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State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FFA763"/>
                </a:solidFill>
                <a:latin typeface="Fira Code"/>
                <a:ea typeface="Fira Code"/>
                <a:cs typeface="Fira Code"/>
                <a:sym typeface="Fira Code"/>
              </a:rPr>
              <a:t>ACTION </a:t>
            </a:r>
            <a:r>
              <a:rPr lang="en" sz="1000" b="0" i="0" u="none" strike="noStrike" cap="none">
                <a:solidFill>
                  <a:srgbClr val="0FFEAB"/>
                </a:solidFill>
                <a:latin typeface="Fira Code"/>
                <a:ea typeface="Fira Code"/>
                <a:cs typeface="Fira Code"/>
                <a:sym typeface="Fira Code"/>
              </a:rPr>
              <a:t>enemyLogic</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FFA763"/>
                </a:solidFill>
                <a:latin typeface="Fira Code"/>
                <a:ea typeface="Fira Code"/>
                <a:cs typeface="Fira Code"/>
                <a:sym typeface="Fira Code"/>
              </a:rPr>
              <a:t>ACTION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Wounded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State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double </a:t>
            </a:r>
            <a:r>
              <a:rPr lang="en" sz="1000" b="0" i="0" u="none" strike="noStrike" cap="none">
                <a:solidFill>
                  <a:srgbClr val="BA8EF7"/>
                </a:solidFill>
                <a:latin typeface="Fira Code"/>
                <a:ea typeface="Fira Code"/>
                <a:cs typeface="Fira Code"/>
                <a:sym typeface="Fira Code"/>
              </a:rPr>
              <a:t>defendProb</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Wounded</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CED0D6"/>
                </a:solidFill>
                <a:latin typeface="Fira Code"/>
                <a:ea typeface="Fira Code"/>
                <a:cs typeface="Fira Code"/>
                <a:sym typeface="Fira Code"/>
              </a:rPr>
              <a:t>double </a:t>
            </a:r>
            <a:r>
              <a:rPr lang="en" sz="1000" b="0" i="0" u="none" strike="noStrike" cap="none">
                <a:solidFill>
                  <a:srgbClr val="BA8EF7"/>
                </a:solidFill>
                <a:latin typeface="Fira Code"/>
                <a:ea typeface="Fira Code"/>
                <a:cs typeface="Fira Code"/>
                <a:sym typeface="Fira Code"/>
              </a:rPr>
              <a:t>prob</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defendProb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prob</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FFA763"/>
                </a:solidFill>
                <a:latin typeface="Fira Code"/>
                <a:ea typeface="Fira Code"/>
                <a:cs typeface="Fira Code"/>
                <a:sym typeface="Fira Code"/>
              </a:rPr>
              <a:t>ACTION </a:t>
            </a:r>
            <a:r>
              <a:rPr lang="en" sz="1000" b="0" i="0" u="none" strike="noStrike" cap="none">
                <a:solidFill>
                  <a:srgbClr val="0FFEAB"/>
                </a:solidFill>
                <a:latin typeface="Fira Code"/>
                <a:ea typeface="Fira Code"/>
                <a:cs typeface="Fira Code"/>
                <a:sym typeface="Fira Code"/>
              </a:rPr>
              <a:t>enemyLogic</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if</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Math</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random</a:t>
            </a:r>
            <a:r>
              <a:rPr lang="en" sz="1000" b="0" i="0" u="none" strike="noStrike" cap="none">
                <a:solidFill>
                  <a:srgbClr val="FFFFFF"/>
                </a:solidFill>
                <a:latin typeface="Fira Code"/>
                <a:ea typeface="Fira Code"/>
                <a:cs typeface="Fira Code"/>
                <a:sym typeface="Fira Code"/>
              </a:rPr>
              <a:t>() &lt; </a:t>
            </a:r>
            <a:r>
              <a:rPr lang="en" sz="1000" b="0" i="0" u="none" strike="noStrike" cap="none">
                <a:solidFill>
                  <a:srgbClr val="BA8EF7"/>
                </a:solidFill>
                <a:latin typeface="Fira Code"/>
                <a:ea typeface="Fira Code"/>
                <a:cs typeface="Fira Code"/>
                <a:sym typeface="Fira Code"/>
              </a:rPr>
              <a:t>defendProb</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FFA763"/>
                </a:solidFill>
                <a:latin typeface="Fira Code"/>
                <a:ea typeface="Fira Code"/>
                <a:cs typeface="Fira Code"/>
                <a:sym typeface="Fira Code"/>
              </a:rPr>
              <a:t>ACTION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DEFEND</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FFA763"/>
                </a:solidFill>
                <a:latin typeface="Fira Code"/>
                <a:ea typeface="Fira Code"/>
                <a:cs typeface="Fira Code"/>
                <a:sym typeface="Fira Code"/>
              </a:rPr>
              <a:t>ACTION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HeavyWounded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State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FFA763"/>
                </a:solidFill>
                <a:latin typeface="Fira Code"/>
                <a:ea typeface="Fira Code"/>
                <a:cs typeface="Fira Code"/>
                <a:sym typeface="Fira Code"/>
              </a:rPr>
              <a:t>ACTION </a:t>
            </a:r>
            <a:r>
              <a:rPr lang="en" sz="1000" b="0" i="0" u="none" strike="noStrike" cap="none">
                <a:solidFill>
                  <a:srgbClr val="0FFEAB"/>
                </a:solidFill>
                <a:latin typeface="Fira Code"/>
                <a:ea typeface="Fira Code"/>
                <a:cs typeface="Fira Code"/>
                <a:sym typeface="Fira Code"/>
              </a:rPr>
              <a:t>enemyLogic</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FFA763"/>
                </a:solidFill>
                <a:latin typeface="Fira Code"/>
                <a:ea typeface="Fira Code"/>
                <a:cs typeface="Fira Code"/>
                <a:sym typeface="Fira Code"/>
              </a:rPr>
              <a:t>ACTION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FLEE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State</a:t>
            </a:r>
            <a:endParaRPr/>
          </a:p>
        </p:txBody>
      </p:sp>
      <p:sp>
        <p:nvSpPr>
          <p:cNvPr id="425" name="Google Shape;425;p74"/>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Enemy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State state</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int </a:t>
            </a:r>
            <a:r>
              <a:rPr lang="en" sz="1000" b="0" i="0" u="none" strike="noStrike" cap="none">
                <a:solidFill>
                  <a:srgbClr val="BA8EF7"/>
                </a:solidFill>
                <a:latin typeface="Fira Code"/>
                <a:ea typeface="Fira Code"/>
                <a:cs typeface="Fira Code"/>
                <a:sym typeface="Fira Code"/>
              </a:rPr>
              <a:t>hitPoints</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Enemy</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state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0" u="none" strike="noStrike" cap="none">
                <a:solidFill>
                  <a:srgbClr val="BA8EF7"/>
                </a:solidFill>
                <a:latin typeface="Fira Code"/>
                <a:ea typeface="Fira Code"/>
                <a:cs typeface="Fira Code"/>
                <a:sym typeface="Fira Code"/>
              </a:rPr>
              <a:t>Normal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hitPoints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FFFFFF"/>
                </a:solidFill>
                <a:latin typeface="Fira Code"/>
                <a:ea typeface="Fira Code"/>
                <a:cs typeface="Fira Code"/>
                <a:sym typeface="Fira Code"/>
              </a:rPr>
              <a:t>100</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int </a:t>
            </a:r>
            <a:r>
              <a:rPr lang="en" sz="1000" b="0" i="0" u="none" strike="noStrike" cap="none">
                <a:solidFill>
                  <a:srgbClr val="0FFEAB"/>
                </a:solidFill>
                <a:latin typeface="Fira Code"/>
                <a:ea typeface="Fira Code"/>
                <a:cs typeface="Fira Code"/>
                <a:sym typeface="Fira Code"/>
              </a:rPr>
              <a:t>getHitPoints</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BA8EF7"/>
                </a:solidFill>
                <a:latin typeface="Fira Code"/>
                <a:ea typeface="Fira Code"/>
                <a:cs typeface="Fira Code"/>
                <a:sym typeface="Fira Code"/>
              </a:rPr>
              <a:t>hitPoints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takeDamage</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CED0D6"/>
                </a:solidFill>
                <a:latin typeface="Fira Code"/>
                <a:ea typeface="Fira Code"/>
                <a:cs typeface="Fira Code"/>
                <a:sym typeface="Fira Code"/>
              </a:rPr>
              <a:t>int </a:t>
            </a:r>
            <a:r>
              <a:rPr lang="en" sz="1000" b="0" i="0" u="none" strike="noStrike" cap="none">
                <a:solidFill>
                  <a:srgbClr val="BA8EF7"/>
                </a:solidFill>
                <a:latin typeface="Fira Code"/>
                <a:ea typeface="Fira Code"/>
                <a:cs typeface="Fira Code"/>
                <a:sym typeface="Fira Code"/>
              </a:rPr>
              <a:t>damage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hitPoints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damage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if</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hitPoints </a:t>
            </a:r>
            <a:r>
              <a:rPr lang="en" sz="1000" b="0" i="0" u="none" strike="noStrike" cap="none">
                <a:solidFill>
                  <a:srgbClr val="FFFFFF"/>
                </a:solidFill>
                <a:latin typeface="Fira Code"/>
                <a:ea typeface="Fira Code"/>
                <a:cs typeface="Fira Code"/>
                <a:sym typeface="Fira Code"/>
              </a:rPr>
              <a:t>&gt; </a:t>
            </a:r>
            <a:r>
              <a:rPr lang="en" sz="1000" b="0" i="1" u="none" strike="noStrike" cap="none">
                <a:solidFill>
                  <a:srgbClr val="FFFFFF"/>
                </a:solidFill>
                <a:latin typeface="Fira Code"/>
                <a:ea typeface="Fira Code"/>
                <a:cs typeface="Fira Code"/>
                <a:sym typeface="Fira Code"/>
              </a:rPr>
              <a:t>30 </a:t>
            </a:r>
            <a:r>
              <a:rPr lang="en" sz="1000" b="0" i="0" u="none" strike="noStrike" cap="none">
                <a:solidFill>
                  <a:srgbClr val="FFFFFF"/>
                </a:solidFill>
                <a:latin typeface="Fira Code"/>
                <a:ea typeface="Fira Code"/>
                <a:cs typeface="Fira Code"/>
                <a:sym typeface="Fira Code"/>
              </a:rPr>
              <a:t>&amp;&amp; </a:t>
            </a:r>
            <a:r>
              <a:rPr lang="en" sz="1000" b="0" i="0" u="none" strike="noStrike" cap="none">
                <a:solidFill>
                  <a:srgbClr val="BA8EF7"/>
                </a:solidFill>
                <a:latin typeface="Fira Code"/>
                <a:ea typeface="Fira Code"/>
                <a:cs typeface="Fira Code"/>
                <a:sym typeface="Fira Code"/>
              </a:rPr>
              <a:t>hitPoints </a:t>
            </a:r>
            <a:r>
              <a:rPr lang="en" sz="1000" b="0" i="0" u="none" strike="noStrike" cap="none">
                <a:solidFill>
                  <a:srgbClr val="FFFFFF"/>
                </a:solidFill>
                <a:latin typeface="Fira Code"/>
                <a:ea typeface="Fira Code"/>
                <a:cs typeface="Fira Code"/>
                <a:sym typeface="Fira Code"/>
              </a:rPr>
              <a:t>&lt;= </a:t>
            </a:r>
            <a:r>
              <a:rPr lang="en" sz="1000" b="0" i="1" u="none" strike="noStrike" cap="none">
                <a:solidFill>
                  <a:srgbClr val="FFFFFF"/>
                </a:solidFill>
                <a:latin typeface="Fira Code"/>
                <a:ea typeface="Fira Code"/>
                <a:cs typeface="Fira Code"/>
                <a:sym typeface="Fira Code"/>
              </a:rPr>
              <a:t>60</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state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0" u="none" strike="noStrike" cap="none">
                <a:solidFill>
                  <a:srgbClr val="BA8EF7"/>
                </a:solidFill>
                <a:latin typeface="Fira Code"/>
                <a:ea typeface="Fira Code"/>
                <a:cs typeface="Fira Code"/>
                <a:sym typeface="Fira Code"/>
              </a:rPr>
              <a:t>Wounded</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FFFFFF"/>
                </a:solidFill>
                <a:latin typeface="Fira Code"/>
                <a:ea typeface="Fira Code"/>
                <a:cs typeface="Fira Code"/>
                <a:sym typeface="Fira Code"/>
              </a:rPr>
              <a:t>0.5</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else if </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hitPoints </a:t>
            </a:r>
            <a:r>
              <a:rPr lang="en" sz="1000" b="0" i="0" u="none" strike="noStrike" cap="none">
                <a:solidFill>
                  <a:srgbClr val="FFFFFF"/>
                </a:solidFill>
                <a:latin typeface="Fira Code"/>
                <a:ea typeface="Fira Code"/>
                <a:cs typeface="Fira Code"/>
                <a:sym typeface="Fira Code"/>
              </a:rPr>
              <a:t>&lt;= </a:t>
            </a:r>
            <a:r>
              <a:rPr lang="en" sz="1000" b="0" i="1" u="none" strike="noStrike" cap="none">
                <a:solidFill>
                  <a:srgbClr val="FFFFFF"/>
                </a:solidFill>
                <a:latin typeface="Fira Code"/>
                <a:ea typeface="Fira Code"/>
                <a:cs typeface="Fira Code"/>
                <a:sym typeface="Fira Code"/>
              </a:rPr>
              <a:t>30</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state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0" u="none" strike="noStrike" cap="none">
                <a:solidFill>
                  <a:srgbClr val="BA8EF7"/>
                </a:solidFill>
                <a:latin typeface="Fira Code"/>
                <a:ea typeface="Fira Code"/>
                <a:cs typeface="Fira Code"/>
                <a:sym typeface="Fira Code"/>
              </a:rPr>
              <a:t>HeavyWounded</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BA8EF7"/>
                </a:solidFill>
                <a:latin typeface="Fira Code"/>
                <a:ea typeface="Fira Code"/>
                <a:cs typeface="Fira Code"/>
                <a:sym typeface="Fira Code"/>
              </a:rPr>
              <a:t>ACTION </a:t>
            </a:r>
            <a:r>
              <a:rPr lang="en" sz="1000" b="0" i="0" u="none" strike="noStrike" cap="none">
                <a:solidFill>
                  <a:srgbClr val="0FFEAB"/>
                </a:solidFill>
                <a:latin typeface="Fira Code"/>
                <a:ea typeface="Fira Code"/>
                <a:cs typeface="Fira Code"/>
                <a:sym typeface="Fira Code"/>
              </a:rPr>
              <a:t>getAction</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BA8EF7"/>
                </a:solidFill>
                <a:latin typeface="Fira Code"/>
                <a:ea typeface="Fira Code"/>
                <a:cs typeface="Fira Code"/>
                <a:sym typeface="Fira Code"/>
              </a:rPr>
              <a:t>state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enemyLogic</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State</a:t>
            </a:r>
            <a:endParaRPr/>
          </a:p>
        </p:txBody>
      </p:sp>
      <p:sp>
        <p:nvSpPr>
          <p:cNvPr id="431" name="Google Shape;431;p75"/>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1000"/>
              <a:buFont typeface="Fira Code"/>
              <a:buNone/>
            </a:pPr>
            <a:r>
              <a:rPr lang="en" sz="1000" b="0" i="1" u="none" strike="noStrike" cap="none">
                <a:solidFill>
                  <a:srgbClr val="FFFFFF"/>
                </a:solidFill>
                <a:latin typeface="Fira Code"/>
                <a:ea typeface="Fira Code"/>
                <a:cs typeface="Fira Code"/>
                <a:sym typeface="Fira Code"/>
              </a:rPr>
              <a:t>100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ATTACK</a:t>
            </a:r>
            <a:br>
              <a:rPr lang="en" sz="1000" b="0" i="0" u="none" strike="noStrike" cap="none">
                <a:solidFill>
                  <a:srgbClr val="BA8EF7"/>
                </a:solidFill>
                <a:latin typeface="Fira Code"/>
                <a:ea typeface="Fira Code"/>
                <a:cs typeface="Fira Code"/>
                <a:sym typeface="Fira Code"/>
              </a:rPr>
            </a:br>
            <a:r>
              <a:rPr lang="en" sz="1000" b="0" i="1" u="none" strike="noStrike" cap="none">
                <a:solidFill>
                  <a:srgbClr val="FFFFFF"/>
                </a:solidFill>
                <a:latin typeface="Fira Code"/>
                <a:ea typeface="Fira Code"/>
                <a:cs typeface="Fira Code"/>
                <a:sym typeface="Fira Code"/>
              </a:rPr>
              <a:t>60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ATTACK</a:t>
            </a:r>
            <a:br>
              <a:rPr lang="en" sz="1000" b="0" i="0" u="none" strike="noStrike" cap="none">
                <a:solidFill>
                  <a:srgbClr val="BA8EF7"/>
                </a:solidFill>
                <a:latin typeface="Fira Code"/>
                <a:ea typeface="Fira Code"/>
                <a:cs typeface="Fira Code"/>
                <a:sym typeface="Fira Code"/>
              </a:rPr>
            </a:br>
            <a:r>
              <a:rPr lang="en" sz="1000" b="0" i="1" u="none" strike="noStrike" cap="none">
                <a:solidFill>
                  <a:srgbClr val="FFFFFF"/>
                </a:solidFill>
                <a:latin typeface="Fira Code"/>
                <a:ea typeface="Fira Code"/>
                <a:cs typeface="Fira Code"/>
                <a:sym typeface="Fira Code"/>
              </a:rPr>
              <a:t>20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FLEE</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Strategy</a:t>
            </a:r>
            <a:endParaRPr/>
          </a:p>
        </p:txBody>
      </p:sp>
      <p:sp>
        <p:nvSpPr>
          <p:cNvPr id="437" name="Google Shape;437;p7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Αφήνει την υλοποίηση τμημάτων ενός αλγορίθμου στις υποκλάσεις. Επιτρέπει στις υποκλάσεις να καθορίζουν βήματα του αλγορίθμου χωρίς να αλλάζουν τη δομή του</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Template Method</a:t>
            </a:r>
            <a:endParaRPr/>
          </a:p>
        </p:txBody>
      </p:sp>
      <p:sp>
        <p:nvSpPr>
          <p:cNvPr id="443" name="Google Shape;443;p77"/>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import </a:t>
            </a:r>
            <a:r>
              <a:rPr lang="en" sz="1000" b="0" i="0" u="none" strike="noStrike" cap="none">
                <a:solidFill>
                  <a:srgbClr val="FFA763"/>
                </a:solidFill>
                <a:latin typeface="Fira Code"/>
                <a:ea typeface="Fira Code"/>
                <a:cs typeface="Fira Code"/>
                <a:sym typeface="Fira Code"/>
              </a:rPr>
              <a:t>java.util.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abstract class </a:t>
            </a:r>
            <a:r>
              <a:rPr lang="en" sz="1000" b="0" i="0" u="none" strike="noStrike" cap="none">
                <a:solidFill>
                  <a:srgbClr val="FFA763"/>
                </a:solidFill>
                <a:latin typeface="Fira Code"/>
                <a:ea typeface="Fira Code"/>
                <a:cs typeface="Fira Code"/>
                <a:sym typeface="Fira Code"/>
              </a:rPr>
              <a:t>AbsEnemy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kind</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AbsEnemy</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this</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abstract int </a:t>
            </a:r>
            <a:r>
              <a:rPr lang="en" sz="1000" b="0" i="0"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abstract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0FFEAB"/>
                </a:solidFill>
                <a:latin typeface="Fira Code"/>
                <a:ea typeface="Fira Code"/>
                <a:cs typeface="Fira Code"/>
                <a:sym typeface="Fira Code"/>
              </a:rPr>
              <a:t>getType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0FFEAB"/>
                </a:solidFill>
                <a:latin typeface="Fira Code"/>
                <a:ea typeface="Fira Code"/>
                <a:cs typeface="Fira Code"/>
                <a:sym typeface="Fira Code"/>
              </a:rPr>
              <a:t>getName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Troll </a:t>
            </a:r>
            <a:r>
              <a:rPr lang="en" sz="1000" b="0" i="1" u="none" strike="noStrike" cap="none">
                <a:solidFill>
                  <a:srgbClr val="CED0D6"/>
                </a:solidFill>
                <a:latin typeface="Fira Code"/>
                <a:ea typeface="Fira Code"/>
                <a:cs typeface="Fira Code"/>
                <a:sym typeface="Fira Code"/>
              </a:rPr>
              <a:t>extends </a:t>
            </a:r>
            <a:r>
              <a:rPr lang="en" sz="1000" b="0" i="0" u="none" strike="noStrike" cap="none">
                <a:solidFill>
                  <a:srgbClr val="FFA763"/>
                </a:solidFill>
                <a:latin typeface="Fira Code"/>
                <a:ea typeface="Fira Code"/>
                <a:cs typeface="Fira Code"/>
                <a:sym typeface="Fira Code"/>
              </a:rPr>
              <a:t>AbsEnemy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Troll</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super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0FFEAB"/>
                </a:solidFill>
                <a:latin typeface="Fira Code"/>
                <a:ea typeface="Fira Code"/>
                <a:cs typeface="Fira Code"/>
                <a:sym typeface="Fira Code"/>
              </a:rPr>
              <a:t>getType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FFEA6B"/>
                </a:solidFill>
                <a:latin typeface="Fira Code"/>
                <a:ea typeface="Fira Code"/>
                <a:cs typeface="Fira Code"/>
                <a:sym typeface="Fira Code"/>
              </a:rPr>
              <a:t>"humanoid"</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int </a:t>
            </a:r>
            <a:r>
              <a:rPr lang="en" sz="1000" b="0" i="0"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1" u="none" strike="noStrike" cap="none">
                <a:solidFill>
                  <a:srgbClr val="FFFFFF"/>
                </a:solidFill>
                <a:latin typeface="Fira Code"/>
                <a:ea typeface="Fira Code"/>
                <a:cs typeface="Fira Code"/>
                <a:sym typeface="Fira Code"/>
              </a:rPr>
              <a:t>10</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Template Method</a:t>
            </a:r>
            <a:endParaRPr/>
          </a:p>
        </p:txBody>
      </p:sp>
      <p:sp>
        <p:nvSpPr>
          <p:cNvPr id="449" name="Google Shape;449;p78"/>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Tarrasque </a:t>
            </a:r>
            <a:r>
              <a:rPr lang="en" sz="1000" b="0" i="1" u="none" strike="noStrike" cap="none">
                <a:solidFill>
                  <a:srgbClr val="CED0D6"/>
                </a:solidFill>
                <a:latin typeface="Fira Code"/>
                <a:ea typeface="Fira Code"/>
                <a:cs typeface="Fira Code"/>
                <a:sym typeface="Fira Code"/>
              </a:rPr>
              <a:t>extends </a:t>
            </a:r>
            <a:r>
              <a:rPr lang="en" sz="1000" b="0" i="0" u="none" strike="noStrike" cap="none">
                <a:solidFill>
                  <a:srgbClr val="FFA763"/>
                </a:solidFill>
                <a:latin typeface="Fira Code"/>
                <a:ea typeface="Fira Code"/>
                <a:cs typeface="Fira Code"/>
                <a:sym typeface="Fira Code"/>
              </a:rPr>
              <a:t>AbsEnemy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Tarrasque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super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0FFEAB"/>
                </a:solidFill>
                <a:latin typeface="Fira Code"/>
                <a:ea typeface="Fira Code"/>
                <a:cs typeface="Fira Code"/>
                <a:sym typeface="Fira Code"/>
              </a:rPr>
              <a:t>getType</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0" u="none" strike="noStrike" cap="none">
                <a:solidFill>
                  <a:srgbClr val="FFEA6B"/>
                </a:solidFill>
                <a:latin typeface="Fira Code"/>
                <a:ea typeface="Fira Code"/>
                <a:cs typeface="Fira Code"/>
                <a:sym typeface="Fira Code"/>
              </a:rPr>
              <a:t>"beast"</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int </a:t>
            </a:r>
            <a:r>
              <a:rPr lang="en" sz="1000" b="0" i="0" u="none" strike="noStrike" cap="none">
                <a:solidFill>
                  <a:srgbClr val="0FFEAB"/>
                </a:solidFill>
                <a:latin typeface="Fira Code"/>
                <a:ea typeface="Fira Code"/>
                <a:cs typeface="Fira Code"/>
                <a:sym typeface="Fira Code"/>
              </a:rPr>
              <a:t>attack</a:t>
            </a:r>
            <a:r>
              <a:rPr lang="en" sz="1000" b="0" i="0" u="none" strike="noStrike" cap="none">
                <a:solidFill>
                  <a:srgbClr val="FFFFFF"/>
                </a:solidFill>
                <a:latin typeface="Fira Code"/>
                <a:ea typeface="Fira Code"/>
                <a:cs typeface="Fira Code"/>
                <a:sym typeface="Fira Code"/>
              </a:rPr>
              <a:t>() { </a:t>
            </a:r>
            <a:r>
              <a:rPr lang="en" sz="1000" b="0" i="1" u="none" strike="noStrike" cap="none">
                <a:solidFill>
                  <a:srgbClr val="CED0D6"/>
                </a:solidFill>
                <a:latin typeface="Fira Code"/>
                <a:ea typeface="Fira Code"/>
                <a:cs typeface="Fira Code"/>
                <a:sym typeface="Fira Code"/>
              </a:rPr>
              <a:t>return </a:t>
            </a:r>
            <a:r>
              <a:rPr lang="en" sz="1000" b="0" i="1" u="none" strike="noStrike" cap="none">
                <a:solidFill>
                  <a:srgbClr val="FFFFFF"/>
                </a:solidFill>
                <a:latin typeface="Fira Code"/>
                <a:ea typeface="Fira Code"/>
                <a:cs typeface="Fira Code"/>
                <a:sym typeface="Fira Code"/>
              </a:rPr>
              <a:t>500</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public class </a:t>
            </a:r>
            <a:r>
              <a:rPr lang="en" sz="1000" b="0" i="0" u="none" strike="noStrike" cap="none">
                <a:solidFill>
                  <a:srgbClr val="FFA763"/>
                </a:solidFill>
                <a:latin typeface="Fira Code"/>
                <a:ea typeface="Fira Code"/>
                <a:cs typeface="Fira Code"/>
                <a:sym typeface="Fira Code"/>
              </a:rPr>
              <a:t>TemplMethod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static void </a:t>
            </a:r>
            <a:r>
              <a:rPr lang="en" sz="1000" b="0" i="0" u="none" strike="noStrike" cap="none">
                <a:solidFill>
                  <a:srgbClr val="0FFEAB"/>
                </a:solidFill>
                <a:latin typeface="Fira Code"/>
                <a:ea typeface="Fira Code"/>
                <a:cs typeface="Fira Code"/>
                <a:sym typeface="Fira Code"/>
              </a:rPr>
              <a:t>main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args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t1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Troll</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"ATroll"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t2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Tarrasque</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"ATarrasque"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t1</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getName</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FFEA6B"/>
                </a:solidFill>
                <a:latin typeface="Fira Code"/>
                <a:ea typeface="Fira Code"/>
                <a:cs typeface="Fira Code"/>
                <a:sym typeface="Fira Code"/>
              </a:rPr>
              <a:t>" /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t1</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getType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t2</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getName</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FFEA6B"/>
                </a:solidFill>
                <a:latin typeface="Fira Code"/>
                <a:ea typeface="Fira Code"/>
                <a:cs typeface="Fira Code"/>
                <a:sym typeface="Fira Code"/>
              </a:rPr>
              <a:t>" /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t2</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getType</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Template Method</a:t>
            </a:r>
            <a:endParaRPr/>
          </a:p>
        </p:txBody>
      </p:sp>
      <p:sp>
        <p:nvSpPr>
          <p:cNvPr id="455" name="Google Shape;455;p79"/>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BA8EF7"/>
              </a:buClr>
              <a:buSzPts val="1000"/>
              <a:buFont typeface="Fira Code"/>
              <a:buNone/>
            </a:pPr>
            <a:r>
              <a:rPr lang="en" sz="1000" b="0" i="0" u="none" strike="noStrike" cap="none">
                <a:solidFill>
                  <a:srgbClr val="BA8EF7"/>
                </a:solidFill>
                <a:latin typeface="Fira Code"/>
                <a:ea typeface="Fira Code"/>
                <a:cs typeface="Fira Code"/>
                <a:sym typeface="Fira Code"/>
              </a:rPr>
              <a:t>ATroll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humanoid </a:t>
            </a:r>
            <a:br>
              <a:rPr lang="en" sz="1000" b="0" i="0" u="none" strike="noStrike" cap="none">
                <a:solidFill>
                  <a:srgbClr val="BA8EF7"/>
                </a:solidFill>
                <a:latin typeface="Fira Code"/>
                <a:ea typeface="Fira Code"/>
                <a:cs typeface="Fira Code"/>
                <a:sym typeface="Fira Code"/>
              </a:rPr>
            </a:br>
            <a:r>
              <a:rPr lang="en" sz="1000" b="0" i="0" u="none" strike="noStrike" cap="none">
                <a:solidFill>
                  <a:srgbClr val="BA8EF7"/>
                </a:solidFill>
                <a:latin typeface="Fira Code"/>
                <a:ea typeface="Fira Code"/>
                <a:cs typeface="Fira Code"/>
                <a:sym typeface="Fira Code"/>
              </a:rPr>
              <a:t>ATarrasque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beast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Visitor</a:t>
            </a:r>
            <a:endParaRPr/>
          </a:p>
        </p:txBody>
      </p:sp>
      <p:sp>
        <p:nvSpPr>
          <p:cNvPr id="461" name="Google Shape;461;p8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
              <a:t>Αναπαριστά μια λειτουργία που πρέπει να εφαρμοστεί στα στοιχεία μιας δομής </a:t>
            </a:r>
            <a:endParaRPr/>
          </a:p>
          <a:p>
            <a:pPr marL="457200" lvl="0" indent="-342900" algn="l" rtl="0">
              <a:lnSpc>
                <a:spcPct val="115000"/>
              </a:lnSpc>
              <a:spcBef>
                <a:spcPts val="0"/>
              </a:spcBef>
              <a:spcAft>
                <a:spcPts val="0"/>
              </a:spcAft>
              <a:buSzPts val="1800"/>
              <a:buChar char="●"/>
            </a:pPr>
            <a:r>
              <a:rPr lang="en"/>
              <a:t>Επιτρέπει να ορίσουμε νέες λειτουργιες χωρίς να αλλάξουμε τις κλάσεις των στοιχείων στις οποίες εφαρμόζεται η λειτουργία </a:t>
            </a:r>
            <a:endParaRPr/>
          </a:p>
          <a:p>
            <a:pPr marL="457200" lvl="0" indent="-342900" algn="l" rtl="0">
              <a:lnSpc>
                <a:spcPct val="115000"/>
              </a:lnSpc>
              <a:spcBef>
                <a:spcPts val="0"/>
              </a:spcBef>
              <a:spcAft>
                <a:spcPts val="0"/>
              </a:spcAft>
              <a:buSzPts val="1800"/>
              <a:buChar char="●"/>
            </a:pPr>
            <a:r>
              <a:rPr lang="en"/>
              <a:t> Χρήσεις:</a:t>
            </a:r>
            <a:endParaRPr/>
          </a:p>
          <a:p>
            <a:pPr marL="914400" lvl="1" indent="-317500" algn="l" rtl="0">
              <a:lnSpc>
                <a:spcPct val="115000"/>
              </a:lnSpc>
              <a:spcBef>
                <a:spcPts val="0"/>
              </a:spcBef>
              <a:spcAft>
                <a:spcPts val="0"/>
              </a:spcAft>
              <a:buSzPts val="1400"/>
              <a:buChar char="○"/>
            </a:pPr>
            <a:r>
              <a:rPr lang="en"/>
              <a:t> Δομή αντικειμένων που αποτελείται από διαφορετικές κλάσεις με διαφορετικά interfaces και θέλουμε να χειριστούμε τα αντικείμενα ανάλογα με την κλάση τους </a:t>
            </a:r>
            <a:endParaRPr/>
          </a:p>
          <a:p>
            <a:pPr marL="914400" lvl="1" indent="-317500" algn="l" rtl="0">
              <a:lnSpc>
                <a:spcPct val="115000"/>
              </a:lnSpc>
              <a:spcBef>
                <a:spcPts val="0"/>
              </a:spcBef>
              <a:spcAft>
                <a:spcPts val="0"/>
              </a:spcAft>
              <a:buSzPts val="1400"/>
              <a:buChar char="○"/>
            </a:pPr>
            <a:r>
              <a:rPr lang="en"/>
              <a:t>ανεξάρτητα operations που πρέπει να εφαρμοστούν σε διαφορετικές κλάσεις μιας δομής αντικειμένων και δεν θέλουμε να προσθέσουμε τα operations αυτά στις συγκεκριμένες κλάσεις. </a:t>
            </a:r>
            <a:endParaRPr/>
          </a:p>
          <a:p>
            <a:pPr marL="914400" lvl="1" indent="-317500" algn="l" rtl="0">
              <a:lnSpc>
                <a:spcPct val="115000"/>
              </a:lnSpc>
              <a:spcBef>
                <a:spcPts val="0"/>
              </a:spcBef>
              <a:spcAft>
                <a:spcPts val="0"/>
              </a:spcAft>
              <a:buSzPts val="1400"/>
              <a:buChar char="○"/>
            </a:pPr>
            <a:r>
              <a:rPr lang="en"/>
              <a:t> Όταν οι κλάσεις που ορίζουν την δομή αντικειμένων αλλάζουν σπάνια, αλλά θέλουμε να μπορούμε να ορίζουμε νεα operations στην δομή.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8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Visitor</a:t>
            </a:r>
            <a:endParaRPr/>
          </a:p>
        </p:txBody>
      </p:sp>
      <p:sp>
        <p:nvSpPr>
          <p:cNvPr id="467" name="Google Shape;467;p8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
              <a:t>Συμμετέχουν: </a:t>
            </a:r>
            <a:endParaRPr/>
          </a:p>
          <a:p>
            <a:pPr marL="914400" lvl="1" indent="-317500" algn="l" rtl="0">
              <a:lnSpc>
                <a:spcPct val="115000"/>
              </a:lnSpc>
              <a:spcBef>
                <a:spcPts val="0"/>
              </a:spcBef>
              <a:spcAft>
                <a:spcPts val="0"/>
              </a:spcAft>
              <a:buSzPts val="1400"/>
              <a:buChar char="○"/>
            </a:pPr>
            <a:r>
              <a:rPr lang="en"/>
              <a:t>Visitor: δηλώνει μια λειτουργία visit για κάθε κλάση ConcreteElement. Το όνομα και το signature καθορίζουν την κλάση που στέλνει καλεί την visit, έτσι ώστε να μπορεί να καθορίσει την κλάση του αντικειμένου το οποίο επισκέπτεται </a:t>
            </a:r>
            <a:endParaRPr/>
          </a:p>
          <a:p>
            <a:pPr marL="596900" lvl="1" indent="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ConcreteVisitor: υλοποιεί κάθε operation που δηλώνεται από τον Visitor.</a:t>
            </a:r>
            <a:endParaRPr/>
          </a:p>
          <a:p>
            <a:pPr marL="596900" lvl="1" indent="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Element: ορίζει μια λειτουργία accept, η οποία δέχεται έναν visitor και το όρισμά του</a:t>
            </a:r>
            <a:endParaRPr/>
          </a:p>
          <a:p>
            <a:pPr marL="596900" lvl="1" indent="0" algn="l" rtl="0">
              <a:lnSpc>
                <a:spcPct val="115000"/>
              </a:lnSpc>
              <a:spcBef>
                <a:spcPts val="0"/>
              </a:spcBef>
              <a:spcAft>
                <a:spcPts val="0"/>
              </a:spcAft>
              <a:buSzPts val="1400"/>
              <a:buNone/>
            </a:pPr>
            <a:endParaRPr/>
          </a:p>
          <a:p>
            <a:pPr marL="914400" lvl="1" indent="-317500" algn="l" rtl="0">
              <a:lnSpc>
                <a:spcPct val="115000"/>
              </a:lnSpc>
              <a:spcBef>
                <a:spcPts val="0"/>
              </a:spcBef>
              <a:spcAft>
                <a:spcPts val="0"/>
              </a:spcAft>
              <a:buSzPts val="1400"/>
              <a:buChar char="○"/>
            </a:pPr>
            <a:r>
              <a:rPr lang="en"/>
              <a:t>ConcreteElement: υλοποιεί την λειτουργία accept</a:t>
            </a:r>
            <a:endParaRPr/>
          </a:p>
          <a:p>
            <a:pPr marL="596900" lvl="1" indent="0" algn="l" rtl="0">
              <a:lnSpc>
                <a:spcPct val="115000"/>
              </a:lnSpc>
              <a:spcBef>
                <a:spcPts val="0"/>
              </a:spcBef>
              <a:spcAft>
                <a:spcPts val="0"/>
              </a:spcAft>
              <a:buSzPts val="1400"/>
              <a:buNone/>
            </a:pPr>
            <a:r>
              <a:rPr lang="en"/>
              <a:t> </a:t>
            </a:r>
            <a:endParaRPr/>
          </a:p>
          <a:p>
            <a:pPr marL="914400" lvl="1" indent="-317500" algn="l" rtl="0">
              <a:lnSpc>
                <a:spcPct val="115000"/>
              </a:lnSpc>
              <a:spcBef>
                <a:spcPts val="0"/>
              </a:spcBef>
              <a:spcAft>
                <a:spcPts val="0"/>
              </a:spcAft>
              <a:buSzPts val="1400"/>
              <a:buChar char="○"/>
            </a:pPr>
            <a:r>
              <a:rPr lang="en"/>
              <a:t>ObjectStructure: μπορεί να απαριθμήσει τα στοιχεία που το αποτελούν, παρέχει ένα interface για τον visitor. Μπορεί να είναι είτε ένα composite, είτε μια συλλογή δεδομένων</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Visitor</a:t>
            </a:r>
            <a:endParaRPr/>
          </a:p>
        </p:txBody>
      </p:sp>
      <p:sp>
        <p:nvSpPr>
          <p:cNvPr id="473" name="Google Shape;473;p82"/>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import </a:t>
            </a:r>
            <a:r>
              <a:rPr lang="en" sz="1000" b="0" i="0" u="none" strike="noStrike" cap="none">
                <a:solidFill>
                  <a:srgbClr val="FFA763"/>
                </a:solidFill>
                <a:latin typeface="Fira Code"/>
                <a:ea typeface="Fira Code"/>
                <a:cs typeface="Fira Code"/>
                <a:sym typeface="Fira Code"/>
              </a:rPr>
              <a:t>java.util.</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interface </a:t>
            </a:r>
            <a:r>
              <a:rPr lang="en" sz="1000" b="0" i="0" u="none" strike="noStrike" cap="none">
                <a:solidFill>
                  <a:srgbClr val="89DDFF"/>
                </a:solidFill>
                <a:latin typeface="Fira Code"/>
                <a:ea typeface="Fira Code"/>
                <a:cs typeface="Fira Code"/>
                <a:sym typeface="Fira Code"/>
              </a:rPr>
              <a:t>ItemElement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939DA5"/>
                </a:solidFill>
                <a:latin typeface="Fira Code"/>
                <a:ea typeface="Fira Code"/>
                <a:cs typeface="Fira Code"/>
                <a:sym typeface="Fira Code"/>
              </a:rPr>
              <a:t>// Element</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void </a:t>
            </a:r>
            <a:r>
              <a:rPr lang="en" sz="1000" b="0" i="0" u="none" strike="noStrike" cap="none">
                <a:solidFill>
                  <a:srgbClr val="0FFEAB"/>
                </a:solidFill>
                <a:latin typeface="Fira Code"/>
                <a:ea typeface="Fira Code"/>
                <a:cs typeface="Fira Code"/>
                <a:sym typeface="Fira Code"/>
              </a:rPr>
              <a:t>accept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ItemElementVisitor </a:t>
            </a:r>
            <a:r>
              <a:rPr lang="en" sz="1000" b="0" i="0" u="none" strike="noStrike" cap="none">
                <a:solidFill>
                  <a:srgbClr val="BA8EF7"/>
                </a:solidFill>
                <a:latin typeface="Fira Code"/>
                <a:ea typeface="Fira Code"/>
                <a:cs typeface="Fira Code"/>
                <a:sym typeface="Fira Code"/>
              </a:rPr>
              <a:t>v</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interface </a:t>
            </a:r>
            <a:r>
              <a:rPr lang="en" sz="1000" b="0" i="0" u="none" strike="noStrike" cap="none">
                <a:solidFill>
                  <a:srgbClr val="89DDFF"/>
                </a:solidFill>
                <a:latin typeface="Fira Code"/>
                <a:ea typeface="Fira Code"/>
                <a:cs typeface="Fira Code"/>
                <a:sym typeface="Fira Code"/>
              </a:rPr>
              <a:t>ItemElementVisitor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939DA5"/>
                </a:solidFill>
                <a:latin typeface="Fira Code"/>
                <a:ea typeface="Fira Code"/>
                <a:cs typeface="Fira Code"/>
                <a:sym typeface="Fira Code"/>
              </a:rPr>
              <a:t>// Visitor</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void </a:t>
            </a:r>
            <a:r>
              <a:rPr lang="en" sz="1000" b="0" i="0" u="none" strike="noStrike" cap="none">
                <a:solidFill>
                  <a:srgbClr val="0FFEAB"/>
                </a:solidFill>
                <a:latin typeface="Fira Code"/>
                <a:ea typeface="Fira Code"/>
                <a:cs typeface="Fira Code"/>
                <a:sym typeface="Fira Code"/>
              </a:rPr>
              <a:t>visit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Weapon </a:t>
            </a:r>
            <a:r>
              <a:rPr lang="en" sz="1000" b="0" i="0" u="none" strike="noStrike" cap="none">
                <a:solidFill>
                  <a:srgbClr val="BA8EF7"/>
                </a:solidFill>
                <a:latin typeface="Fira Code"/>
                <a:ea typeface="Fira Code"/>
                <a:cs typeface="Fira Code"/>
                <a:sym typeface="Fira Code"/>
              </a:rPr>
              <a:t>w</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void </a:t>
            </a:r>
            <a:r>
              <a:rPr lang="en" sz="1000" b="0" i="0" u="none" strike="noStrike" cap="none">
                <a:solidFill>
                  <a:srgbClr val="0FFEAB"/>
                </a:solidFill>
                <a:latin typeface="Fira Code"/>
                <a:ea typeface="Fira Code"/>
                <a:cs typeface="Fira Code"/>
                <a:sym typeface="Fira Code"/>
              </a:rPr>
              <a:t>visit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Armor </a:t>
            </a:r>
            <a:r>
              <a:rPr lang="en" sz="1000" b="0" i="0" u="none" strike="noStrike" cap="none">
                <a:solidFill>
                  <a:srgbClr val="BA8EF7"/>
                </a:solidFill>
                <a:latin typeface="Fira Code"/>
                <a:ea typeface="Fira Code"/>
                <a:cs typeface="Fira Code"/>
                <a:sym typeface="Fira Code"/>
              </a:rPr>
              <a:t>a</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void </a:t>
            </a:r>
            <a:r>
              <a:rPr lang="en" sz="1000" b="0" i="0" u="none" strike="noStrike" cap="none">
                <a:solidFill>
                  <a:srgbClr val="0FFEAB"/>
                </a:solidFill>
                <a:latin typeface="Fira Code"/>
                <a:ea typeface="Fira Code"/>
                <a:cs typeface="Fira Code"/>
                <a:sym typeface="Fira Code"/>
              </a:rPr>
              <a:t>visit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Trinket </a:t>
            </a:r>
            <a:r>
              <a:rPr lang="en" sz="1000" b="0" i="0" u="none" strike="noStrike" cap="none">
                <a:solidFill>
                  <a:srgbClr val="BA8EF7"/>
                </a:solidFill>
                <a:latin typeface="Fira Code"/>
                <a:ea typeface="Fira Code"/>
                <a:cs typeface="Fira Code"/>
                <a:sym typeface="Fira Code"/>
              </a:rPr>
              <a:t>t</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311700" y="445025"/>
            <a:ext cx="3223023"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Creational - Factory Method </a:t>
            </a:r>
            <a:endParaRPr dirty="0"/>
          </a:p>
        </p:txBody>
      </p:sp>
      <p:sp>
        <p:nvSpPr>
          <p:cNvPr id="104" name="Google Shape;104;p22"/>
          <p:cNvSpPr txBox="1">
            <a:spLocks noGrp="1"/>
          </p:cNvSpPr>
          <p:nvPr>
            <p:ph type="body" idx="1"/>
          </p:nvPr>
        </p:nvSpPr>
        <p:spPr>
          <a:xfrm>
            <a:off x="311700" y="1152475"/>
            <a:ext cx="3223023"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sz="1400" dirty="0">
              <a:solidFill>
                <a:schemeClr val="tx1"/>
              </a:solidFill>
            </a:endParaRPr>
          </a:p>
          <a:p>
            <a:pPr marL="457200" lvl="0" indent="-342900" algn="l" rtl="0">
              <a:lnSpc>
                <a:spcPct val="115000"/>
              </a:lnSpc>
              <a:spcBef>
                <a:spcPts val="0"/>
              </a:spcBef>
              <a:spcAft>
                <a:spcPts val="0"/>
              </a:spcAft>
              <a:buSzPts val="1800"/>
              <a:buChar char="●"/>
            </a:pPr>
            <a:r>
              <a:rPr lang="en" sz="1400" dirty="0">
                <a:solidFill>
                  <a:schemeClr val="tx1"/>
                </a:solidFill>
              </a:rPr>
              <a:t>Ορίζουμε ένα interface για τη δημιουργία ενός αντικειμένου, αλλά αφήνουμε </a:t>
            </a:r>
            <a:r>
              <a:rPr lang="el-GR" sz="1400" dirty="0">
                <a:solidFill>
                  <a:schemeClr val="tx1"/>
                </a:solidFill>
              </a:rPr>
              <a:t>τα</a:t>
            </a:r>
            <a:r>
              <a:rPr lang="en" sz="1400" dirty="0">
                <a:solidFill>
                  <a:schemeClr val="tx1"/>
                </a:solidFill>
              </a:rPr>
              <a:t> subclasses να αποφασίσουν τι στιγμιότυπο θα δημιουργήσουν </a:t>
            </a:r>
            <a:endParaRPr sz="1400" dirty="0">
              <a:solidFill>
                <a:schemeClr val="tx1"/>
              </a:solidFill>
            </a:endParaRPr>
          </a:p>
          <a:p>
            <a:pPr marL="457200" lvl="0" indent="-228600" algn="l" rtl="0">
              <a:lnSpc>
                <a:spcPct val="115000"/>
              </a:lnSpc>
              <a:spcBef>
                <a:spcPts val="0"/>
              </a:spcBef>
              <a:spcAft>
                <a:spcPts val="0"/>
              </a:spcAft>
              <a:buSzPts val="1800"/>
              <a:buNone/>
            </a:pPr>
            <a:endParaRPr sz="1400" dirty="0">
              <a:solidFill>
                <a:schemeClr val="tx1"/>
              </a:solidFill>
            </a:endParaRPr>
          </a:p>
          <a:p>
            <a:pPr marL="457200" lvl="0" indent="-342900" algn="l" rtl="0">
              <a:lnSpc>
                <a:spcPct val="115000"/>
              </a:lnSpc>
              <a:spcBef>
                <a:spcPts val="0"/>
              </a:spcBef>
              <a:spcAft>
                <a:spcPts val="0"/>
              </a:spcAft>
              <a:buSzPts val="1800"/>
              <a:buChar char="●"/>
            </a:pPr>
            <a:r>
              <a:rPr lang="en" sz="1400" dirty="0">
                <a:solidFill>
                  <a:schemeClr val="tx1"/>
                </a:solidFill>
              </a:rPr>
              <a:t>Επιτρέπει σε μια κλάση να αναβάλλει τη δημιουργία αντικειμένων </a:t>
            </a:r>
            <a:r>
              <a:rPr lang="el-GR" sz="1400" dirty="0">
                <a:solidFill>
                  <a:schemeClr val="tx1"/>
                </a:solidFill>
              </a:rPr>
              <a:t>στα</a:t>
            </a:r>
            <a:r>
              <a:rPr lang="en" sz="1400" dirty="0">
                <a:solidFill>
                  <a:schemeClr val="tx1"/>
                </a:solidFill>
              </a:rPr>
              <a:t> subclasses</a:t>
            </a:r>
            <a:endParaRPr sz="1400" dirty="0">
              <a:solidFill>
                <a:schemeClr val="tx1"/>
              </a:solidFill>
            </a:endParaRPr>
          </a:p>
          <a:p>
            <a:pPr marL="114300" lvl="0" indent="0" algn="l" rtl="0">
              <a:lnSpc>
                <a:spcPct val="115000"/>
              </a:lnSpc>
              <a:spcBef>
                <a:spcPts val="0"/>
              </a:spcBef>
              <a:spcAft>
                <a:spcPts val="0"/>
              </a:spcAft>
              <a:buSzPts val="1800"/>
              <a:buNone/>
            </a:pPr>
            <a:r>
              <a:rPr lang="en" sz="1400" dirty="0">
                <a:solidFill>
                  <a:schemeClr val="tx1"/>
                </a:solidFill>
              </a:rPr>
              <a:t> </a:t>
            </a:r>
            <a:endParaRPr sz="1400" dirty="0">
              <a:solidFill>
                <a:schemeClr val="tx1"/>
              </a:solidFill>
            </a:endParaRPr>
          </a:p>
        </p:txBody>
      </p:sp>
      <p:pic>
        <p:nvPicPr>
          <p:cNvPr id="105" name="Google Shape;105;p22"/>
          <p:cNvPicPr preferRelativeResize="0"/>
          <p:nvPr/>
        </p:nvPicPr>
        <p:blipFill rotWithShape="1">
          <a:blip r:embed="rId3">
            <a:alphaModFix/>
          </a:blip>
          <a:srcRect/>
          <a:stretch/>
        </p:blipFill>
        <p:spPr>
          <a:xfrm>
            <a:off x="3534723" y="714322"/>
            <a:ext cx="5609277" cy="4427604"/>
          </a:xfrm>
          <a:prstGeom prst="rect">
            <a:avLst/>
          </a:prstGeom>
          <a:noFill/>
          <a:ln>
            <a:noFill/>
          </a:ln>
        </p:spPr>
      </p:pic>
      <p:pic>
        <p:nvPicPr>
          <p:cNvPr id="106" name="Google Shape;106;p22"/>
          <p:cNvPicPr preferRelativeResize="0"/>
          <p:nvPr/>
        </p:nvPicPr>
        <p:blipFill rotWithShape="1">
          <a:blip r:embed="rId4">
            <a:alphaModFix/>
          </a:blip>
          <a:srcRect/>
          <a:stretch/>
        </p:blipFill>
        <p:spPr>
          <a:xfrm>
            <a:off x="7079360" y="4583279"/>
            <a:ext cx="1958510" cy="54106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Visitor</a:t>
            </a:r>
            <a:endParaRPr/>
          </a:p>
        </p:txBody>
      </p:sp>
      <p:sp>
        <p:nvSpPr>
          <p:cNvPr id="479" name="Google Shape;479;p83"/>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Weapon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ItemElement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939DA5"/>
                </a:solidFill>
                <a:latin typeface="Fira Code"/>
                <a:ea typeface="Fira Code"/>
                <a:cs typeface="Fira Code"/>
                <a:sym typeface="Fira Code"/>
              </a:rPr>
              <a:t>// ConcreteElement</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final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Weapon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accept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ItemElementVisitor </a:t>
            </a:r>
            <a:r>
              <a:rPr lang="en" sz="1000" b="0" i="0" u="none" strike="noStrike" cap="none">
                <a:solidFill>
                  <a:srgbClr val="BA8EF7"/>
                </a:solidFill>
                <a:latin typeface="Fira Code"/>
                <a:ea typeface="Fira Code"/>
                <a:cs typeface="Fira Code"/>
                <a:sym typeface="Fira Code"/>
              </a:rPr>
              <a:t>visitor</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visitor</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visit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CED0D6"/>
                </a:solidFill>
                <a:latin typeface="Fira Code"/>
                <a:ea typeface="Fira Code"/>
                <a:cs typeface="Fira Code"/>
                <a:sym typeface="Fira Code"/>
              </a:rPr>
              <a:t>this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Armor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ItemElement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939DA5"/>
                </a:solidFill>
                <a:latin typeface="Fira Code"/>
                <a:ea typeface="Fira Code"/>
                <a:cs typeface="Fira Code"/>
                <a:sym typeface="Fira Code"/>
              </a:rPr>
              <a:t>// ConcreteElement</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final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Armor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accept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ItemElementVisitor </a:t>
            </a:r>
            <a:r>
              <a:rPr lang="en" sz="1000" b="0" i="0" u="none" strike="noStrike" cap="none">
                <a:solidFill>
                  <a:srgbClr val="BA8EF7"/>
                </a:solidFill>
                <a:latin typeface="Fira Code"/>
                <a:ea typeface="Fira Code"/>
                <a:cs typeface="Fira Code"/>
                <a:sym typeface="Fira Code"/>
              </a:rPr>
              <a:t>visitor</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visitor</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visit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CED0D6"/>
                </a:solidFill>
                <a:latin typeface="Fira Code"/>
                <a:ea typeface="Fira Code"/>
                <a:cs typeface="Fira Code"/>
                <a:sym typeface="Fira Code"/>
              </a:rPr>
              <a:t>this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8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Visitor</a:t>
            </a:r>
            <a:endParaRPr/>
          </a:p>
        </p:txBody>
      </p:sp>
      <p:sp>
        <p:nvSpPr>
          <p:cNvPr id="485" name="Google Shape;485;p84"/>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Trinket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ItemElement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939DA5"/>
                </a:solidFill>
                <a:latin typeface="Fira Code"/>
                <a:ea typeface="Fira Code"/>
                <a:cs typeface="Fira Code"/>
                <a:sym typeface="Fira Code"/>
              </a:rPr>
              <a:t>// ConcreteElement</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final </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name</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a:t>
            </a:r>
            <a:r>
              <a:rPr lang="en" sz="1000" b="0" i="0" u="none" strike="noStrike" cap="none">
                <a:solidFill>
                  <a:srgbClr val="0FFEAB"/>
                </a:solidFill>
                <a:latin typeface="Fira Code"/>
                <a:ea typeface="Fira Code"/>
                <a:cs typeface="Fira Code"/>
                <a:sym typeface="Fira Code"/>
              </a:rPr>
              <a:t>Trinket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 </a:t>
            </a:r>
            <a:r>
              <a:rPr lang="en" sz="1000" b="0" i="0" u="none" strike="noStrike" cap="none">
                <a:solidFill>
                  <a:srgbClr val="BA8EF7"/>
                </a:solidFill>
                <a:latin typeface="Fira Code"/>
                <a:ea typeface="Fira Code"/>
                <a:cs typeface="Fira Code"/>
                <a:sym typeface="Fira Code"/>
              </a:rPr>
              <a:t>n</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n</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accept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ItemElementVisitor </a:t>
            </a:r>
            <a:r>
              <a:rPr lang="en" sz="1000" b="0" i="0" u="none" strike="noStrike" cap="none">
                <a:solidFill>
                  <a:srgbClr val="BA8EF7"/>
                </a:solidFill>
                <a:latin typeface="Fira Code"/>
                <a:ea typeface="Fira Code"/>
                <a:cs typeface="Fira Code"/>
                <a:sym typeface="Fira Code"/>
              </a:rPr>
              <a:t>visitor</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visitor</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visit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CED0D6"/>
                </a:solidFill>
                <a:latin typeface="Fira Code"/>
                <a:ea typeface="Fira Code"/>
                <a:cs typeface="Fira Code"/>
                <a:sym typeface="Fira Code"/>
              </a:rPr>
              <a:t>this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1" u="none" strike="noStrike" cap="none">
                <a:solidFill>
                  <a:srgbClr val="CED0D6"/>
                </a:solidFill>
                <a:latin typeface="Fira Code"/>
                <a:ea typeface="Fira Code"/>
                <a:cs typeface="Fira Code"/>
                <a:sym typeface="Fira Code"/>
              </a:rPr>
              <a:t>class </a:t>
            </a:r>
            <a:r>
              <a:rPr lang="en" sz="1000" b="0" i="0" u="none" strike="noStrike" cap="none">
                <a:solidFill>
                  <a:srgbClr val="FFA763"/>
                </a:solidFill>
                <a:latin typeface="Fira Code"/>
                <a:ea typeface="Fira Code"/>
                <a:cs typeface="Fira Code"/>
                <a:sym typeface="Fira Code"/>
              </a:rPr>
              <a:t>DamageVisitor </a:t>
            </a:r>
            <a:r>
              <a:rPr lang="en" sz="1000" b="0" i="1" u="none" strike="noStrike" cap="none">
                <a:solidFill>
                  <a:srgbClr val="CED0D6"/>
                </a:solidFill>
                <a:latin typeface="Fira Code"/>
                <a:ea typeface="Fira Code"/>
                <a:cs typeface="Fira Code"/>
                <a:sym typeface="Fira Code"/>
              </a:rPr>
              <a:t>implements </a:t>
            </a:r>
            <a:r>
              <a:rPr lang="en" sz="1000" b="0" i="0" u="none" strike="noStrike" cap="none">
                <a:solidFill>
                  <a:srgbClr val="89DDFF"/>
                </a:solidFill>
                <a:latin typeface="Fira Code"/>
                <a:ea typeface="Fira Code"/>
                <a:cs typeface="Fira Code"/>
                <a:sym typeface="Fira Code"/>
              </a:rPr>
              <a:t>ItemElementVisitor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939DA5"/>
                </a:solidFill>
                <a:latin typeface="Fira Code"/>
                <a:ea typeface="Fira Code"/>
                <a:cs typeface="Fira Code"/>
                <a:sym typeface="Fira Code"/>
              </a:rPr>
              <a:t>// ConcreteVisitor</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visit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Weapon </a:t>
            </a:r>
            <a:r>
              <a:rPr lang="en" sz="1000" b="0" i="0" u="none" strike="noStrike" cap="none">
                <a:solidFill>
                  <a:srgbClr val="BA8EF7"/>
                </a:solidFill>
                <a:latin typeface="Fira Code"/>
                <a:ea typeface="Fira Code"/>
                <a:cs typeface="Fira Code"/>
                <a:sym typeface="Fira Code"/>
              </a:rPr>
              <a:t>w</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"Weapon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w</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EA6B"/>
                </a:solidFill>
                <a:latin typeface="Fira Code"/>
                <a:ea typeface="Fira Code"/>
                <a:cs typeface="Fira Code"/>
                <a:sym typeface="Fira Code"/>
              </a:rPr>
              <a:t>" took some damage"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visit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Armor </a:t>
            </a:r>
            <a:r>
              <a:rPr lang="en" sz="1000" b="0" i="0" u="none" strike="noStrike" cap="none">
                <a:solidFill>
                  <a:srgbClr val="BA8EF7"/>
                </a:solidFill>
                <a:latin typeface="Fira Code"/>
                <a:ea typeface="Fira Code"/>
                <a:cs typeface="Fira Code"/>
                <a:sym typeface="Fira Code"/>
              </a:rPr>
              <a:t>w</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"Armor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w</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EA6B"/>
                </a:solidFill>
                <a:latin typeface="Fira Code"/>
                <a:ea typeface="Fira Code"/>
                <a:cs typeface="Fira Code"/>
                <a:sym typeface="Fira Code"/>
              </a:rPr>
              <a:t>" took some damage"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void </a:t>
            </a:r>
            <a:r>
              <a:rPr lang="en" sz="1000" b="0" i="0" u="none" strike="noStrike" cap="none">
                <a:solidFill>
                  <a:srgbClr val="0FFEAB"/>
                </a:solidFill>
                <a:latin typeface="Fira Code"/>
                <a:ea typeface="Fira Code"/>
                <a:cs typeface="Fira Code"/>
                <a:sym typeface="Fira Code"/>
              </a:rPr>
              <a:t>visit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Trinket </a:t>
            </a:r>
            <a:r>
              <a:rPr lang="en" sz="1000" b="0" i="0" u="none" strike="noStrike" cap="none">
                <a:solidFill>
                  <a:srgbClr val="BA8EF7"/>
                </a:solidFill>
                <a:latin typeface="Fira Code"/>
                <a:ea typeface="Fira Code"/>
                <a:cs typeface="Fira Code"/>
                <a:sym typeface="Fira Code"/>
              </a:rPr>
              <a:t>w</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FFA763"/>
                </a:solidFill>
                <a:latin typeface="Fira Code"/>
                <a:ea typeface="Fira Code"/>
                <a:cs typeface="Fira Code"/>
                <a:sym typeface="Fira Code"/>
              </a:rPr>
              <a:t>System</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out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println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"Trinket "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w</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name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FFEA6B"/>
                </a:solidFill>
                <a:latin typeface="Fira Code"/>
                <a:ea typeface="Fira Code"/>
                <a:cs typeface="Fira Code"/>
                <a:sym typeface="Fira Code"/>
              </a:rPr>
              <a:t>" took some damage"</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Visitor</a:t>
            </a:r>
            <a:endParaRPr/>
          </a:p>
        </p:txBody>
      </p:sp>
      <p:sp>
        <p:nvSpPr>
          <p:cNvPr id="491" name="Google Shape;491;p85"/>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ED0D6"/>
              </a:buClr>
              <a:buSzPts val="1000"/>
              <a:buFont typeface="Fira Code"/>
              <a:buNone/>
            </a:pPr>
            <a:r>
              <a:rPr lang="en" sz="1000" b="0" i="1" u="none" strike="noStrike" cap="none">
                <a:solidFill>
                  <a:srgbClr val="CED0D6"/>
                </a:solidFill>
                <a:latin typeface="Fira Code"/>
                <a:ea typeface="Fira Code"/>
                <a:cs typeface="Fira Code"/>
                <a:sym typeface="Fira Code"/>
              </a:rPr>
              <a:t>public class </a:t>
            </a:r>
            <a:r>
              <a:rPr lang="en" sz="1000" b="0" i="0" u="none" strike="noStrike" cap="none">
                <a:solidFill>
                  <a:srgbClr val="FFA763"/>
                </a:solidFill>
                <a:latin typeface="Fira Code"/>
                <a:ea typeface="Fira Code"/>
                <a:cs typeface="Fira Code"/>
                <a:sym typeface="Fira Code"/>
              </a:rPr>
              <a:t>VisitorEx </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public static void </a:t>
            </a:r>
            <a:r>
              <a:rPr lang="en" sz="1000" b="0" i="0" u="none" strike="noStrike" cap="none">
                <a:solidFill>
                  <a:srgbClr val="0FFEAB"/>
                </a:solidFill>
                <a:latin typeface="Fira Code"/>
                <a:ea typeface="Fira Code"/>
                <a:cs typeface="Fira Code"/>
                <a:sym typeface="Fira Code"/>
              </a:rPr>
              <a:t>main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A763"/>
                </a:solidFill>
                <a:latin typeface="Fira Code"/>
                <a:ea typeface="Fira Code"/>
                <a:cs typeface="Fira Code"/>
                <a:sym typeface="Fira Code"/>
              </a:rPr>
              <a:t>String</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args</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89DDFF"/>
                </a:solidFill>
                <a:latin typeface="Fira Code"/>
                <a:ea typeface="Fira Code"/>
                <a:cs typeface="Fira Code"/>
                <a:sym typeface="Fira Code"/>
              </a:rPr>
              <a:t>List</a:t>
            </a:r>
            <a:r>
              <a:rPr lang="en" sz="1000" b="0" i="0" u="none" strike="noStrike" cap="none">
                <a:solidFill>
                  <a:srgbClr val="FFFFFF"/>
                </a:solidFill>
                <a:latin typeface="Fira Code"/>
                <a:ea typeface="Fira Code"/>
                <a:cs typeface="Fira Code"/>
                <a:sym typeface="Fira Code"/>
              </a:rPr>
              <a:t>&lt;</a:t>
            </a:r>
            <a:r>
              <a:rPr lang="en" sz="1000" b="0" i="0" u="none" strike="noStrike" cap="none">
                <a:solidFill>
                  <a:srgbClr val="89DDFF"/>
                </a:solidFill>
                <a:latin typeface="Fira Code"/>
                <a:ea typeface="Fira Code"/>
                <a:cs typeface="Fira Code"/>
                <a:sym typeface="Fira Code"/>
              </a:rPr>
              <a:t>ItemElement</a:t>
            </a:r>
            <a:r>
              <a:rPr lang="en" sz="1000" b="0" i="0" u="none" strike="noStrike" cap="none">
                <a:solidFill>
                  <a:srgbClr val="FFFFFF"/>
                </a:solidFill>
                <a:latin typeface="Fira Code"/>
                <a:ea typeface="Fira Code"/>
                <a:cs typeface="Fira Code"/>
                <a:sym typeface="Fira Code"/>
              </a:rPr>
              <a:t>&gt; </a:t>
            </a:r>
            <a:r>
              <a:rPr lang="en" sz="1000" b="0" i="0" u="none" strike="noStrike" cap="none">
                <a:solidFill>
                  <a:srgbClr val="BA8EF7"/>
                </a:solidFill>
                <a:latin typeface="Fira Code"/>
                <a:ea typeface="Fira Code"/>
                <a:cs typeface="Fira Code"/>
                <a:sym typeface="Fira Code"/>
              </a:rPr>
              <a:t>items </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89DDFF"/>
                </a:solidFill>
                <a:latin typeface="Fira Code"/>
                <a:ea typeface="Fira Code"/>
                <a:cs typeface="Fira Code"/>
                <a:sym typeface="Fira Code"/>
              </a:rPr>
              <a:t>List</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of</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Armor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"Chainmail"</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Weapon</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"Sword"</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Trinket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"Rabbit's foot"</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Trinket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FFEA6B"/>
                </a:solidFill>
                <a:latin typeface="Fira Code"/>
                <a:ea typeface="Fira Code"/>
                <a:cs typeface="Fira Code"/>
                <a:sym typeface="Fira Code"/>
              </a:rPr>
              <a:t>"Amulet of fire"</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939DA5"/>
                </a:solidFill>
                <a:latin typeface="Fira Code"/>
                <a:ea typeface="Fira Code"/>
                <a:cs typeface="Fira Code"/>
                <a:sym typeface="Fira Code"/>
              </a:rPr>
              <a:t>// ObjectStructure</a:t>
            </a:r>
            <a:br>
              <a:rPr lang="en" sz="1000" b="0" i="0" u="none" strike="noStrike" cap="none">
                <a:solidFill>
                  <a:srgbClr val="939DA5"/>
                </a:solidFill>
                <a:latin typeface="Fira Code"/>
                <a:ea typeface="Fira Code"/>
                <a:cs typeface="Fira Code"/>
                <a:sym typeface="Fira Code"/>
              </a:rPr>
            </a:br>
            <a:r>
              <a:rPr lang="en" sz="1000" b="0" i="0" u="none" strike="noStrike" cap="none">
                <a:solidFill>
                  <a:srgbClr val="939DA5"/>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var </a:t>
            </a:r>
            <a:r>
              <a:rPr lang="en" sz="1000" b="0" i="0" u="none" strike="noStrike" cap="none">
                <a:solidFill>
                  <a:srgbClr val="BA8EF7"/>
                </a:solidFill>
                <a:latin typeface="Fira Code"/>
                <a:ea typeface="Fira Code"/>
                <a:cs typeface="Fira Code"/>
                <a:sym typeface="Fira Code"/>
              </a:rPr>
              <a:t>v </a:t>
            </a: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new </a:t>
            </a:r>
            <a:r>
              <a:rPr lang="en" sz="1000" b="0" i="1" u="none" strike="noStrike" cap="none">
                <a:solidFill>
                  <a:srgbClr val="0FFEAB"/>
                </a:solidFill>
                <a:latin typeface="Fira Code"/>
                <a:ea typeface="Fira Code"/>
                <a:cs typeface="Fira Code"/>
                <a:sym typeface="Fira Code"/>
              </a:rPr>
              <a:t>DamageVisitor</a:t>
            </a:r>
            <a:r>
              <a:rPr lang="en" sz="1000" b="0" i="0" u="none" strike="noStrike" cap="none">
                <a:solidFill>
                  <a:srgbClr val="FFFFFF"/>
                </a:solidFill>
                <a:latin typeface="Fira Code"/>
                <a:ea typeface="Fira Code"/>
                <a:cs typeface="Fira Code"/>
                <a:sym typeface="Fira Code"/>
              </a:rPr>
              <a:t>();</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r>
              <a:rPr lang="en" sz="1000" b="0" i="1" u="none" strike="noStrike" cap="none">
                <a:solidFill>
                  <a:srgbClr val="CED0D6"/>
                </a:solidFill>
                <a:latin typeface="Fira Code"/>
                <a:ea typeface="Fira Code"/>
                <a:cs typeface="Fira Code"/>
                <a:sym typeface="Fira Code"/>
              </a:rPr>
              <a:t>for</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89DDFF"/>
                </a:solidFill>
                <a:latin typeface="Fira Code"/>
                <a:ea typeface="Fira Code"/>
                <a:cs typeface="Fira Code"/>
                <a:sym typeface="Fira Code"/>
              </a:rPr>
              <a:t>ItemElement </a:t>
            </a:r>
            <a:r>
              <a:rPr lang="en" sz="1000" b="0" i="0" u="none" strike="noStrike" cap="none">
                <a:solidFill>
                  <a:srgbClr val="BA8EF7"/>
                </a:solidFill>
                <a:latin typeface="Fira Code"/>
                <a:ea typeface="Fira Code"/>
                <a:cs typeface="Fira Code"/>
                <a:sym typeface="Fira Code"/>
              </a:rPr>
              <a:t>e</a:t>
            </a:r>
            <a:r>
              <a:rPr lang="en" sz="1000" b="0" i="0" u="none" strike="noStrike" cap="none">
                <a:solidFill>
                  <a:srgbClr val="FFFFFF"/>
                </a:solidFill>
                <a:latin typeface="Fira Code"/>
                <a:ea typeface="Fira Code"/>
                <a:cs typeface="Fira Code"/>
                <a:sym typeface="Fira Code"/>
              </a:rPr>
              <a:t>: </a:t>
            </a:r>
            <a:r>
              <a:rPr lang="en" sz="1000" b="0" i="0" u="none" strike="noStrike" cap="none">
                <a:solidFill>
                  <a:srgbClr val="BA8EF7"/>
                </a:solidFill>
                <a:latin typeface="Fira Code"/>
                <a:ea typeface="Fira Code"/>
                <a:cs typeface="Fira Code"/>
                <a:sym typeface="Fira Code"/>
              </a:rPr>
              <a:t>items</a:t>
            </a:r>
            <a:r>
              <a:rPr lang="en" sz="1000" b="0" i="0" u="none" strike="noStrike" cap="none">
                <a:solidFill>
                  <a:srgbClr val="FFFFFF"/>
                </a:solidFill>
                <a:latin typeface="Fira Code"/>
                <a:ea typeface="Fira Code"/>
                <a:cs typeface="Fira Code"/>
                <a:sym typeface="Fira Code"/>
              </a:rPr>
              <a:t>) { </a:t>
            </a:r>
            <a:r>
              <a:rPr lang="en" sz="1000" b="0" i="0" u="none" strike="noStrike" cap="none">
                <a:solidFill>
                  <a:srgbClr val="BA8EF7"/>
                </a:solidFill>
                <a:latin typeface="Fira Code"/>
                <a:ea typeface="Fira Code"/>
                <a:cs typeface="Fira Code"/>
                <a:sym typeface="Fira Code"/>
              </a:rPr>
              <a:t>e</a:t>
            </a:r>
            <a:r>
              <a:rPr lang="en" sz="1000" b="0" i="0" u="none" strike="noStrike" cap="none">
                <a:solidFill>
                  <a:srgbClr val="FFFFFF"/>
                </a:solidFill>
                <a:latin typeface="Fira Code"/>
                <a:ea typeface="Fira Code"/>
                <a:cs typeface="Fira Code"/>
                <a:sym typeface="Fira Code"/>
              </a:rPr>
              <a:t>.</a:t>
            </a:r>
            <a:r>
              <a:rPr lang="en" sz="1000" b="0" i="1" u="none" strike="noStrike" cap="none">
                <a:solidFill>
                  <a:srgbClr val="0FFEAB"/>
                </a:solidFill>
                <a:latin typeface="Fira Code"/>
                <a:ea typeface="Fira Code"/>
                <a:cs typeface="Fira Code"/>
                <a:sym typeface="Fira Code"/>
              </a:rPr>
              <a:t>accept</a:t>
            </a:r>
            <a:r>
              <a:rPr lang="en" sz="1000" b="0" i="0" u="none" strike="noStrike" cap="none">
                <a:solidFill>
                  <a:srgbClr val="FFFFFF"/>
                </a:solidFill>
                <a:latin typeface="Fira Code"/>
                <a:ea typeface="Fira Code"/>
                <a:cs typeface="Fira Code"/>
                <a:sym typeface="Fira Code"/>
              </a:rPr>
              <a:t>(</a:t>
            </a:r>
            <a:r>
              <a:rPr lang="en" sz="1000" b="0" i="0" u="none" strike="noStrike" cap="none">
                <a:solidFill>
                  <a:srgbClr val="BA8EF7"/>
                </a:solidFill>
                <a:latin typeface="Fira Code"/>
                <a:ea typeface="Fira Code"/>
                <a:cs typeface="Fira Code"/>
                <a:sym typeface="Fira Code"/>
              </a:rPr>
              <a:t>v</a:t>
            </a: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  }</a:t>
            </a:r>
            <a:br>
              <a:rPr lang="en" sz="1000" b="0" i="0" u="none" strike="noStrike" cap="none">
                <a:solidFill>
                  <a:srgbClr val="FFFFFF"/>
                </a:solidFill>
                <a:latin typeface="Fira Code"/>
                <a:ea typeface="Fira Code"/>
                <a:cs typeface="Fira Code"/>
                <a:sym typeface="Fira Code"/>
              </a:rPr>
            </a:br>
            <a:r>
              <a:rPr lang="en" sz="1000" b="0" i="0" u="none" strike="noStrike" cap="none">
                <a:solidFill>
                  <a:srgbClr val="FFFFFF"/>
                </a:solidFill>
                <a:latin typeface="Fira Code"/>
                <a:ea typeface="Fira Code"/>
                <a:cs typeface="Fira Code"/>
                <a:sym typeface="Fira Code"/>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Behavioral - Visitor</a:t>
            </a:r>
            <a:endParaRPr/>
          </a:p>
        </p:txBody>
      </p:sp>
      <p:sp>
        <p:nvSpPr>
          <p:cNvPr id="497" name="Google Shape;497;p86"/>
          <p:cNvSpPr txBox="1">
            <a:spLocks noGrp="1"/>
          </p:cNvSpPr>
          <p:nvPr>
            <p:ph type="body" idx="1"/>
          </p:nvPr>
        </p:nvSpPr>
        <p:spPr>
          <a:xfrm>
            <a:off x="311700" y="1152475"/>
            <a:ext cx="8520600" cy="3416400"/>
          </a:xfrm>
          <a:prstGeom prst="rect">
            <a:avLst/>
          </a:prstGeom>
          <a:solidFill>
            <a:srgbClr val="1E1F2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BA8EF7"/>
              </a:buClr>
              <a:buSzPts val="1000"/>
              <a:buFont typeface="Fira Code"/>
              <a:buNone/>
            </a:pPr>
            <a:r>
              <a:rPr lang="en" sz="1000" b="0" i="0" u="none" strike="noStrike" cap="none">
                <a:solidFill>
                  <a:srgbClr val="BA8EF7"/>
                </a:solidFill>
                <a:latin typeface="Fira Code"/>
                <a:ea typeface="Fira Code"/>
                <a:cs typeface="Fira Code"/>
                <a:sym typeface="Fira Code"/>
              </a:rPr>
              <a:t>Armor Chainmail took some damage</a:t>
            </a:r>
            <a:br>
              <a:rPr lang="en" sz="1000" b="0" i="0" u="none" strike="noStrike" cap="none">
                <a:solidFill>
                  <a:srgbClr val="BA8EF7"/>
                </a:solidFill>
                <a:latin typeface="Fira Code"/>
                <a:ea typeface="Fira Code"/>
                <a:cs typeface="Fira Code"/>
                <a:sym typeface="Fira Code"/>
              </a:rPr>
            </a:br>
            <a:r>
              <a:rPr lang="en" sz="1000" b="0" i="0" u="none" strike="noStrike" cap="none">
                <a:solidFill>
                  <a:srgbClr val="BA8EF7"/>
                </a:solidFill>
                <a:latin typeface="Fira Code"/>
                <a:ea typeface="Fira Code"/>
                <a:cs typeface="Fira Code"/>
                <a:sym typeface="Fira Code"/>
              </a:rPr>
              <a:t>Weapon Sword took some damage</a:t>
            </a:r>
            <a:br>
              <a:rPr lang="en" sz="1000" b="0" i="0" u="none" strike="noStrike" cap="none">
                <a:solidFill>
                  <a:srgbClr val="BA8EF7"/>
                </a:solidFill>
                <a:latin typeface="Fira Code"/>
                <a:ea typeface="Fira Code"/>
                <a:cs typeface="Fira Code"/>
                <a:sym typeface="Fira Code"/>
              </a:rPr>
            </a:br>
            <a:r>
              <a:rPr lang="en" sz="1000" b="0" i="0" u="none" strike="noStrike" cap="none">
                <a:solidFill>
                  <a:srgbClr val="BA8EF7"/>
                </a:solidFill>
                <a:latin typeface="Fira Code"/>
                <a:ea typeface="Fira Code"/>
                <a:cs typeface="Fira Code"/>
                <a:sym typeface="Fira Code"/>
              </a:rPr>
              <a:t>Trinket Rabbit</a:t>
            </a:r>
            <a:r>
              <a:rPr lang="en" sz="1000" b="0" i="0" u="none" strike="noStrike" cap="none">
                <a:solidFill>
                  <a:srgbClr val="FFEA6B"/>
                </a:solidFill>
                <a:latin typeface="Fira Code"/>
                <a:ea typeface="Fira Code"/>
                <a:cs typeface="Fira Code"/>
                <a:sym typeface="Fira Code"/>
              </a:rPr>
              <a:t>'s foot took some damage</a:t>
            </a:r>
            <a:br>
              <a:rPr lang="en" sz="1000" b="0" i="0" u="none" strike="noStrike" cap="none">
                <a:solidFill>
                  <a:srgbClr val="FFEA6B"/>
                </a:solidFill>
                <a:latin typeface="Fira Code"/>
                <a:ea typeface="Fira Code"/>
                <a:cs typeface="Fira Code"/>
                <a:sym typeface="Fira Code"/>
              </a:rPr>
            </a:br>
            <a:r>
              <a:rPr lang="en" sz="1000" b="0" i="0" u="none" strike="noStrike" cap="none">
                <a:solidFill>
                  <a:srgbClr val="BA8EF7"/>
                </a:solidFill>
                <a:latin typeface="Fira Code"/>
                <a:ea typeface="Fira Code"/>
                <a:cs typeface="Fira Code"/>
                <a:sym typeface="Fira Code"/>
              </a:rPr>
              <a:t>Trinket Amulet of fire took some damage</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
          <p:cNvSpPr txBox="1"/>
          <p:nvPr/>
        </p:nvSpPr>
        <p:spPr>
          <a:xfrm flipH="1">
            <a:off x="3034525" y="2141298"/>
            <a:ext cx="4934400" cy="4989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Squada One"/>
                <a:ea typeface="Squada One"/>
                <a:cs typeface="Squada One"/>
                <a:sym typeface="Squada One"/>
              </a:rPr>
              <a:t>Design Patterns (code snippet examples)</a:t>
            </a:r>
            <a:endParaRPr sz="1800" b="0" i="0" u="none" strike="noStrike" cap="none">
              <a:solidFill>
                <a:schemeClr val="dk1"/>
              </a:solidFill>
              <a:latin typeface="Squada One"/>
              <a:ea typeface="Squada One"/>
              <a:cs typeface="Squada One"/>
              <a:sym typeface="Squada One"/>
            </a:endParaRPr>
          </a:p>
        </p:txBody>
      </p:sp>
      <p:sp>
        <p:nvSpPr>
          <p:cNvPr id="503" name="Google Shape;503;p4"/>
          <p:cNvSpPr txBox="1"/>
          <p:nvPr/>
        </p:nvSpPr>
        <p:spPr>
          <a:xfrm flipH="1">
            <a:off x="3034525" y="1429922"/>
            <a:ext cx="4934400" cy="431100"/>
          </a:xfrm>
          <a:prstGeom prst="rect">
            <a:avLst/>
          </a:prstGeom>
          <a:noFill/>
          <a:ln>
            <a:noFill/>
          </a:ln>
        </p:spPr>
        <p:txBody>
          <a:bodyPr spcFirstLastPara="1" wrap="square" lIns="91425" tIns="91425" rIns="91425" bIns="91425" anchor="b" anchorCtr="0">
            <a:normAutofit lnSpcReduction="10000"/>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Squada One"/>
                <a:ea typeface="Squada One"/>
                <a:cs typeface="Squada One"/>
                <a:sym typeface="Squada One"/>
              </a:rPr>
              <a:t>Design Patterns (descriptions)</a:t>
            </a:r>
            <a:endParaRPr sz="1800" b="0" i="0" u="none" strike="noStrike" cap="none">
              <a:solidFill>
                <a:schemeClr val="dk1"/>
              </a:solidFill>
              <a:latin typeface="Squada One"/>
              <a:ea typeface="Squada One"/>
              <a:cs typeface="Squada One"/>
              <a:sym typeface="Squada One"/>
            </a:endParaRPr>
          </a:p>
        </p:txBody>
      </p:sp>
      <p:sp>
        <p:nvSpPr>
          <p:cNvPr id="504" name="Google Shape;504;p4"/>
          <p:cNvSpPr txBox="1"/>
          <p:nvPr/>
        </p:nvSpPr>
        <p:spPr>
          <a:xfrm>
            <a:off x="3032059" y="1772817"/>
            <a:ext cx="3048000" cy="309300"/>
          </a:xfrm>
          <a:prstGeom prst="rect">
            <a:avLst/>
          </a:prstGeom>
          <a:noFill/>
          <a:ln>
            <a:noFill/>
          </a:ln>
        </p:spPr>
        <p:txBody>
          <a:bodyPr spcFirstLastPara="1" wrap="square" lIns="91425" tIns="91425" rIns="91425" bIns="91425" anchor="t" anchorCtr="0">
            <a:normAutofit fontScale="92500" lnSpcReduction="10000"/>
          </a:bodyPr>
          <a:lstStyle/>
          <a:p>
            <a:pPr marL="0" marR="0" lvl="0" indent="0" algn="l" rtl="0">
              <a:lnSpc>
                <a:spcPct val="100000"/>
              </a:lnSpc>
              <a:spcBef>
                <a:spcPts val="0"/>
              </a:spcBef>
              <a:spcAft>
                <a:spcPts val="0"/>
              </a:spcAft>
              <a:buClr>
                <a:srgbClr val="000000"/>
              </a:buClr>
              <a:buSzPct val="108108"/>
              <a:buFont typeface="Arial"/>
              <a:buNone/>
            </a:pPr>
            <a:endParaRPr sz="1000" b="0" i="0" u="none" strike="noStrike" cap="none">
              <a:solidFill>
                <a:srgbClr val="595959"/>
              </a:solidFill>
              <a:latin typeface="Arial"/>
              <a:ea typeface="Arial"/>
              <a:cs typeface="Arial"/>
              <a:sym typeface="Arial"/>
            </a:endParaRPr>
          </a:p>
        </p:txBody>
      </p:sp>
      <p:sp>
        <p:nvSpPr>
          <p:cNvPr id="505" name="Google Shape;505;p4"/>
          <p:cNvSpPr txBox="1"/>
          <p:nvPr/>
        </p:nvSpPr>
        <p:spPr>
          <a:xfrm>
            <a:off x="3032059" y="2558397"/>
            <a:ext cx="3048000" cy="3093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000000"/>
              </a:buClr>
              <a:buSzPts val="440"/>
              <a:buFont typeface="Arial"/>
              <a:buNone/>
            </a:pPr>
            <a:endParaRPr sz="700" b="0" i="0" u="none" strike="noStrike" cap="none">
              <a:solidFill>
                <a:srgbClr val="595959"/>
              </a:solidFill>
              <a:latin typeface="Arial"/>
              <a:ea typeface="Arial"/>
              <a:cs typeface="Arial"/>
              <a:sym typeface="Arial"/>
            </a:endParaRPr>
          </a:p>
        </p:txBody>
      </p:sp>
      <p:sp>
        <p:nvSpPr>
          <p:cNvPr id="506" name="Google Shape;506;p4"/>
          <p:cNvSpPr txBox="1"/>
          <p:nvPr/>
        </p:nvSpPr>
        <p:spPr>
          <a:xfrm>
            <a:off x="2921382" y="0"/>
            <a:ext cx="6034500" cy="10395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rial"/>
                <a:ea typeface="Arial"/>
                <a:cs typeface="Arial"/>
                <a:sym typeface="Arial"/>
              </a:rPr>
              <a:t>RECAP</a:t>
            </a:r>
            <a:endParaRPr sz="2400" b="0" i="0" u="none" strike="noStrike" cap="none">
              <a:solidFill>
                <a:schemeClr val="dk1"/>
              </a:solidFill>
              <a:latin typeface="Arial"/>
              <a:ea typeface="Arial"/>
              <a:cs typeface="Arial"/>
              <a:sym typeface="Arial"/>
            </a:endParaRPr>
          </a:p>
        </p:txBody>
      </p:sp>
      <p:sp>
        <p:nvSpPr>
          <p:cNvPr id="507" name="Google Shape;507;p4"/>
          <p:cNvSpPr txBox="1"/>
          <p:nvPr/>
        </p:nvSpPr>
        <p:spPr>
          <a:xfrm>
            <a:off x="3032061" y="4062495"/>
            <a:ext cx="2960100" cy="2940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0"/>
              </a:spcAft>
              <a:buClr>
                <a:srgbClr val="000000"/>
              </a:buClr>
              <a:buSzPts val="935"/>
              <a:buFont typeface="Arial"/>
              <a:buNone/>
            </a:pPr>
            <a:endParaRPr sz="750" b="0" i="0" u="none" strike="noStrike" cap="none">
              <a:solidFill>
                <a:srgbClr val="595959"/>
              </a:solidFill>
              <a:latin typeface="Arial"/>
              <a:ea typeface="Arial"/>
              <a:cs typeface="Arial"/>
              <a:sym typeface="Arial"/>
            </a:endParaRPr>
          </a:p>
        </p:txBody>
      </p:sp>
      <p:sp>
        <p:nvSpPr>
          <p:cNvPr id="508" name="Google Shape;508;p4"/>
          <p:cNvSpPr txBox="1"/>
          <p:nvPr/>
        </p:nvSpPr>
        <p:spPr>
          <a:xfrm>
            <a:off x="946825" y="1491183"/>
            <a:ext cx="1702500" cy="498900"/>
          </a:xfrm>
          <a:prstGeom prst="rect">
            <a:avLst/>
          </a:prstGeom>
          <a:noFill/>
          <a:ln>
            <a:noFill/>
          </a:ln>
        </p:spPr>
        <p:txBody>
          <a:bodyPr spcFirstLastPara="1" wrap="square" lIns="91425" tIns="91425" rIns="91425" bIns="91425" anchor="t" anchorCtr="0">
            <a:norm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01</a:t>
            </a:r>
            <a:endParaRPr sz="1800" b="0" i="0" u="none" strike="noStrike" cap="none">
              <a:solidFill>
                <a:schemeClr val="dk1"/>
              </a:solidFill>
              <a:latin typeface="Arial"/>
              <a:ea typeface="Arial"/>
              <a:cs typeface="Arial"/>
              <a:sym typeface="Arial"/>
            </a:endParaRPr>
          </a:p>
        </p:txBody>
      </p:sp>
      <p:sp>
        <p:nvSpPr>
          <p:cNvPr id="509" name="Google Shape;509;p4"/>
          <p:cNvSpPr txBox="1"/>
          <p:nvPr/>
        </p:nvSpPr>
        <p:spPr>
          <a:xfrm>
            <a:off x="946825" y="2278532"/>
            <a:ext cx="1702500" cy="498900"/>
          </a:xfrm>
          <a:prstGeom prst="rect">
            <a:avLst/>
          </a:prstGeom>
          <a:noFill/>
          <a:ln>
            <a:noFill/>
          </a:ln>
        </p:spPr>
        <p:txBody>
          <a:bodyPr spcFirstLastPara="1" wrap="square" lIns="91425" tIns="91425" rIns="91425" bIns="91425" anchor="t" anchorCtr="0">
            <a:norm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02</a:t>
            </a:r>
            <a:endParaRPr sz="1800" b="0" i="0" u="none" strike="noStrike" cap="none">
              <a:solidFill>
                <a:schemeClr val="dk1"/>
              </a:solidFill>
              <a:latin typeface="Arial"/>
              <a:ea typeface="Arial"/>
              <a:cs typeface="Arial"/>
              <a:sym typeface="Arial"/>
            </a:endParaRPr>
          </a:p>
        </p:txBody>
      </p:sp>
      <p:sp>
        <p:nvSpPr>
          <p:cNvPr id="510" name="Google Shape;510;p4"/>
          <p:cNvSpPr txBox="1"/>
          <p:nvPr/>
        </p:nvSpPr>
        <p:spPr>
          <a:xfrm>
            <a:off x="946825" y="3804966"/>
            <a:ext cx="1702500" cy="498900"/>
          </a:xfrm>
          <a:prstGeom prst="rect">
            <a:avLst/>
          </a:prstGeom>
          <a:noFill/>
          <a:ln>
            <a:noFill/>
          </a:ln>
        </p:spPr>
        <p:txBody>
          <a:bodyPr spcFirstLastPara="1" wrap="square" lIns="91425" tIns="91425" rIns="91425" bIns="91425" anchor="t" anchorCtr="0">
            <a:norm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 name="Google Shape;511;p4"/>
          <p:cNvSpPr txBox="1"/>
          <p:nvPr/>
        </p:nvSpPr>
        <p:spPr>
          <a:xfrm flipH="1">
            <a:off x="3034525" y="2149377"/>
            <a:ext cx="4934400" cy="4989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Squada One"/>
                <a:ea typeface="Squada One"/>
                <a:cs typeface="Squada One"/>
                <a:sym typeface="Squada One"/>
              </a:rPr>
              <a:t>Design Patterns (code snippet examples)</a:t>
            </a:r>
            <a:endParaRPr sz="1800" b="0" i="0" u="none" strike="noStrike" cap="none">
              <a:solidFill>
                <a:schemeClr val="dk1"/>
              </a:solidFill>
              <a:latin typeface="Squada One"/>
              <a:ea typeface="Squada One"/>
              <a:cs typeface="Squada One"/>
              <a:sym typeface="Squada One"/>
            </a:endParaRPr>
          </a:p>
        </p:txBody>
      </p:sp>
      <p:sp>
        <p:nvSpPr>
          <p:cNvPr id="512" name="Google Shape;512;p4"/>
          <p:cNvSpPr txBox="1"/>
          <p:nvPr/>
        </p:nvSpPr>
        <p:spPr>
          <a:xfrm>
            <a:off x="946825" y="3813045"/>
            <a:ext cx="1702500" cy="498900"/>
          </a:xfrm>
          <a:prstGeom prst="rect">
            <a:avLst/>
          </a:prstGeom>
          <a:noFill/>
          <a:ln>
            <a:noFill/>
          </a:ln>
        </p:spPr>
        <p:txBody>
          <a:bodyPr spcFirstLastPara="1" wrap="square" lIns="91425" tIns="91425" rIns="91425" bIns="91425" anchor="t" anchorCtr="0">
            <a:norm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
          <p:cNvSpPr txBox="1"/>
          <p:nvPr/>
        </p:nvSpPr>
        <p:spPr>
          <a:xfrm flipH="1">
            <a:off x="3052827" y="1240490"/>
            <a:ext cx="4903200" cy="6177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Squada One"/>
                <a:ea typeface="Squada One"/>
                <a:cs typeface="Squada One"/>
                <a:sym typeface="Squada One"/>
              </a:rPr>
              <a:t>Sorting and Searching</a:t>
            </a:r>
            <a:endParaRPr sz="1800" b="0" i="0" u="none" strike="noStrike" cap="none">
              <a:solidFill>
                <a:schemeClr val="dk1"/>
              </a:solidFill>
              <a:latin typeface="Squada One"/>
              <a:ea typeface="Squada One"/>
              <a:cs typeface="Squada One"/>
              <a:sym typeface="Squada One"/>
            </a:endParaRPr>
          </a:p>
        </p:txBody>
      </p:sp>
      <p:sp>
        <p:nvSpPr>
          <p:cNvPr id="518" name="Google Shape;518;p5"/>
          <p:cNvSpPr txBox="1"/>
          <p:nvPr/>
        </p:nvSpPr>
        <p:spPr>
          <a:xfrm>
            <a:off x="2592079" y="284100"/>
            <a:ext cx="5996400" cy="10404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Arial"/>
                <a:ea typeface="Arial"/>
                <a:cs typeface="Arial"/>
                <a:sym typeface="Arial"/>
              </a:rPr>
              <a:t>NEXT UP</a:t>
            </a:r>
            <a:endParaRPr sz="2400" b="0" i="0" u="none" strike="noStrike" cap="none">
              <a:solidFill>
                <a:schemeClr val="dk1"/>
              </a:solidFill>
              <a:latin typeface="Arial"/>
              <a:ea typeface="Arial"/>
              <a:cs typeface="Arial"/>
              <a:sym typeface="Arial"/>
            </a:endParaRPr>
          </a:p>
        </p:txBody>
      </p:sp>
      <p:sp>
        <p:nvSpPr>
          <p:cNvPr id="519" name="Google Shape;519;p5"/>
          <p:cNvSpPr txBox="1"/>
          <p:nvPr/>
        </p:nvSpPr>
        <p:spPr>
          <a:xfrm>
            <a:off x="978325" y="1372357"/>
            <a:ext cx="1692000" cy="499800"/>
          </a:xfrm>
          <a:prstGeom prst="rect">
            <a:avLst/>
          </a:prstGeom>
          <a:noFill/>
          <a:ln>
            <a:noFill/>
          </a:ln>
        </p:spPr>
        <p:txBody>
          <a:bodyPr spcFirstLastPara="1" wrap="square" lIns="91425" tIns="91425" rIns="91425" bIns="91425" anchor="t" anchorCtr="0">
            <a:norm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=&gt;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311700" y="445025"/>
            <a:ext cx="3223023"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Creational - Factory Method </a:t>
            </a:r>
            <a:endParaRPr/>
          </a:p>
        </p:txBody>
      </p:sp>
      <p:sp>
        <p:nvSpPr>
          <p:cNvPr id="112" name="Google Shape;112;p23"/>
          <p:cNvSpPr txBox="1">
            <a:spLocks noGrp="1"/>
          </p:cNvSpPr>
          <p:nvPr>
            <p:ph type="body" idx="1"/>
          </p:nvPr>
        </p:nvSpPr>
        <p:spPr>
          <a:xfrm>
            <a:off x="311700" y="1017725"/>
            <a:ext cx="3222900" cy="3416400"/>
          </a:xfrm>
          <a:prstGeom prst="rect">
            <a:avLst/>
          </a:prstGeom>
          <a:noFill/>
          <a:ln>
            <a:noFill/>
          </a:ln>
        </p:spPr>
        <p:txBody>
          <a:bodyPr spcFirstLastPara="1" wrap="square" lIns="91425" tIns="91425" rIns="91425" bIns="91425" anchor="t" anchorCtr="0">
            <a:normAutofit fontScale="92500" lnSpcReduction="10000"/>
          </a:bodyPr>
          <a:lstStyle/>
          <a:p>
            <a:pPr marL="114300" lvl="0" indent="0" algn="l" rtl="0">
              <a:lnSpc>
                <a:spcPct val="115000"/>
              </a:lnSpc>
              <a:spcBef>
                <a:spcPts val="0"/>
              </a:spcBef>
              <a:spcAft>
                <a:spcPts val="0"/>
              </a:spcAft>
              <a:buSzPct val="138996"/>
              <a:buNone/>
            </a:pPr>
            <a:endParaRPr sz="1400" dirty="0">
              <a:solidFill>
                <a:schemeClr val="tx1"/>
              </a:solidFill>
            </a:endParaRPr>
          </a:p>
          <a:p>
            <a:pPr marL="457200" lvl="0" indent="-228600" algn="l" rtl="0">
              <a:lnSpc>
                <a:spcPct val="115000"/>
              </a:lnSpc>
              <a:spcBef>
                <a:spcPts val="0"/>
              </a:spcBef>
              <a:spcAft>
                <a:spcPts val="0"/>
              </a:spcAft>
              <a:buSzPct val="138996"/>
              <a:buNone/>
            </a:pPr>
            <a:endParaRPr sz="1400" dirty="0">
              <a:solidFill>
                <a:schemeClr val="tx1"/>
              </a:solidFill>
            </a:endParaRPr>
          </a:p>
          <a:p>
            <a:pPr marL="457200" lvl="0" indent="-342900" algn="l" rtl="0">
              <a:lnSpc>
                <a:spcPct val="115000"/>
              </a:lnSpc>
              <a:spcBef>
                <a:spcPts val="0"/>
              </a:spcBef>
              <a:spcAft>
                <a:spcPts val="0"/>
              </a:spcAft>
              <a:buSzPct val="114467"/>
              <a:buChar char="●"/>
            </a:pPr>
            <a:r>
              <a:rPr lang="en" sz="1700" dirty="0">
                <a:solidFill>
                  <a:schemeClr val="tx1"/>
                </a:solidFill>
              </a:rPr>
              <a:t>Χρησιμοποιείται</a:t>
            </a:r>
            <a:r>
              <a:rPr lang="en" sz="1400" dirty="0">
                <a:solidFill>
                  <a:schemeClr val="tx1"/>
                </a:solidFill>
              </a:rPr>
              <a:t> όταν </a:t>
            </a:r>
            <a:endParaRPr sz="1400" dirty="0">
              <a:solidFill>
                <a:schemeClr val="tx1"/>
              </a:solidFill>
            </a:endParaRPr>
          </a:p>
          <a:p>
            <a:pPr marL="914400" lvl="1" indent="-317500" algn="l" rtl="0">
              <a:lnSpc>
                <a:spcPct val="115000"/>
              </a:lnSpc>
              <a:spcBef>
                <a:spcPts val="0"/>
              </a:spcBef>
              <a:spcAft>
                <a:spcPts val="0"/>
              </a:spcAft>
              <a:buSzPct val="108108"/>
              <a:buChar char="○"/>
            </a:pPr>
            <a:r>
              <a:rPr lang="en" b="1" dirty="0">
                <a:solidFill>
                  <a:schemeClr val="tx1"/>
                </a:solidFill>
              </a:rPr>
              <a:t>μια κλάση δεν μπορεί να ξέρει την κλάση των αντικειμένων που πρέπει να δημιουργήσει</a:t>
            </a:r>
            <a:endParaRPr b="1" dirty="0">
              <a:solidFill>
                <a:schemeClr val="tx1"/>
              </a:solidFill>
            </a:endParaRPr>
          </a:p>
          <a:p>
            <a:pPr marL="914400" lvl="1" indent="-228600" algn="l" rtl="0">
              <a:lnSpc>
                <a:spcPct val="115000"/>
              </a:lnSpc>
              <a:spcBef>
                <a:spcPts val="0"/>
              </a:spcBef>
              <a:spcAft>
                <a:spcPts val="0"/>
              </a:spcAft>
              <a:buSzPct val="108108"/>
              <a:buNone/>
            </a:pPr>
            <a:endParaRPr dirty="0">
              <a:solidFill>
                <a:schemeClr val="tx1"/>
              </a:solidFill>
            </a:endParaRPr>
          </a:p>
          <a:p>
            <a:pPr marL="914400" lvl="1" indent="-317500" algn="l" rtl="0">
              <a:lnSpc>
                <a:spcPct val="115000"/>
              </a:lnSpc>
              <a:spcBef>
                <a:spcPts val="0"/>
              </a:spcBef>
              <a:spcAft>
                <a:spcPts val="0"/>
              </a:spcAft>
              <a:buSzPct val="108108"/>
              <a:buChar char="○"/>
            </a:pPr>
            <a:r>
              <a:rPr lang="en" dirty="0">
                <a:solidFill>
                  <a:schemeClr val="tx1"/>
                </a:solidFill>
              </a:rPr>
              <a:t>θέλει να μπορούν οι subclasses της να καθορίζουν τον τύπο των αντικειμένων να που θα δημιουργήσει </a:t>
            </a:r>
            <a:endParaRPr dirty="0">
              <a:solidFill>
                <a:schemeClr val="tx1"/>
              </a:solidFill>
            </a:endParaRPr>
          </a:p>
          <a:p>
            <a:pPr marL="914400" lvl="1" indent="-228600" algn="l" rtl="0">
              <a:lnSpc>
                <a:spcPct val="115000"/>
              </a:lnSpc>
              <a:spcBef>
                <a:spcPts val="0"/>
              </a:spcBef>
              <a:spcAft>
                <a:spcPts val="0"/>
              </a:spcAft>
              <a:buSzPct val="108108"/>
              <a:buNone/>
            </a:pPr>
            <a:endParaRPr b="1" dirty="0">
              <a:solidFill>
                <a:schemeClr val="tx1"/>
              </a:solidFill>
            </a:endParaRPr>
          </a:p>
          <a:p>
            <a:pPr marL="914400" lvl="1" indent="-317500" algn="l" rtl="0">
              <a:lnSpc>
                <a:spcPct val="115000"/>
              </a:lnSpc>
              <a:spcBef>
                <a:spcPts val="0"/>
              </a:spcBef>
              <a:spcAft>
                <a:spcPts val="0"/>
              </a:spcAft>
              <a:buSzPct val="108108"/>
              <a:buChar char="○"/>
            </a:pPr>
            <a:r>
              <a:rPr lang="en" b="1" dirty="0">
                <a:solidFill>
                  <a:schemeClr val="tx1"/>
                </a:solidFill>
              </a:rPr>
              <a:t>responsibility delegation</a:t>
            </a:r>
            <a:endParaRPr b="1" dirty="0">
              <a:solidFill>
                <a:schemeClr val="tx1"/>
              </a:solidFill>
            </a:endParaRPr>
          </a:p>
        </p:txBody>
      </p:sp>
      <p:pic>
        <p:nvPicPr>
          <p:cNvPr id="113" name="Google Shape;113;p23"/>
          <p:cNvPicPr preferRelativeResize="0"/>
          <p:nvPr/>
        </p:nvPicPr>
        <p:blipFill rotWithShape="1">
          <a:blip r:embed="rId3">
            <a:alphaModFix/>
          </a:blip>
          <a:srcRect/>
          <a:stretch/>
        </p:blipFill>
        <p:spPr>
          <a:xfrm>
            <a:off x="7079360" y="4583279"/>
            <a:ext cx="1958510" cy="541067"/>
          </a:xfrm>
          <a:prstGeom prst="rect">
            <a:avLst/>
          </a:prstGeom>
          <a:noFill/>
          <a:ln>
            <a:noFill/>
          </a:ln>
        </p:spPr>
      </p:pic>
      <p:pic>
        <p:nvPicPr>
          <p:cNvPr id="114" name="Google Shape;114;p23"/>
          <p:cNvPicPr preferRelativeResize="0"/>
          <p:nvPr/>
        </p:nvPicPr>
        <p:blipFill rotWithShape="1">
          <a:blip r:embed="rId4">
            <a:alphaModFix/>
          </a:blip>
          <a:srcRect/>
          <a:stretch/>
        </p:blipFill>
        <p:spPr>
          <a:xfrm>
            <a:off x="3619580" y="1616875"/>
            <a:ext cx="5418289" cy="25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3223023"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Builder Pattern</a:t>
            </a:r>
            <a:endParaRPr/>
          </a:p>
        </p:txBody>
      </p:sp>
      <p:sp>
        <p:nvSpPr>
          <p:cNvPr id="120" name="Google Shape;120;p24"/>
          <p:cNvSpPr txBox="1">
            <a:spLocks noGrp="1"/>
          </p:cNvSpPr>
          <p:nvPr>
            <p:ph type="body" idx="1"/>
          </p:nvPr>
        </p:nvSpPr>
        <p:spPr>
          <a:xfrm>
            <a:off x="311700" y="1152475"/>
            <a:ext cx="3223023"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sz="1400" dirty="0">
              <a:solidFill>
                <a:schemeClr val="tx1"/>
              </a:solidFill>
            </a:endParaRPr>
          </a:p>
          <a:p>
            <a:pPr marL="457200" lvl="0" indent="-228600" algn="l" rtl="0">
              <a:lnSpc>
                <a:spcPct val="115000"/>
              </a:lnSpc>
              <a:spcBef>
                <a:spcPts val="0"/>
              </a:spcBef>
              <a:spcAft>
                <a:spcPts val="0"/>
              </a:spcAft>
              <a:buSzPts val="1800"/>
              <a:buNone/>
            </a:pPr>
            <a:endParaRPr sz="1400" dirty="0">
              <a:solidFill>
                <a:schemeClr val="tx1"/>
              </a:solidFill>
            </a:endParaRPr>
          </a:p>
          <a:p>
            <a:pPr marL="457200" lvl="0" indent="-228600" algn="l" rtl="0">
              <a:lnSpc>
                <a:spcPct val="115000"/>
              </a:lnSpc>
              <a:spcBef>
                <a:spcPts val="0"/>
              </a:spcBef>
              <a:spcAft>
                <a:spcPts val="0"/>
              </a:spcAft>
              <a:buSzPts val="1800"/>
              <a:buNone/>
            </a:pPr>
            <a:endParaRPr sz="1400" dirty="0">
              <a:solidFill>
                <a:schemeClr val="tx1"/>
              </a:solidFill>
            </a:endParaRPr>
          </a:p>
          <a:p>
            <a:pPr marL="457200" lvl="0" indent="-228600" algn="l" rtl="0">
              <a:lnSpc>
                <a:spcPct val="115000"/>
              </a:lnSpc>
              <a:spcBef>
                <a:spcPts val="0"/>
              </a:spcBef>
              <a:spcAft>
                <a:spcPts val="0"/>
              </a:spcAft>
              <a:buSzPts val="1800"/>
              <a:buNone/>
            </a:pPr>
            <a:endParaRPr sz="1400" dirty="0">
              <a:solidFill>
                <a:schemeClr val="tx1"/>
              </a:solidFill>
            </a:endParaRPr>
          </a:p>
          <a:p>
            <a:pPr marL="457200" lvl="0" indent="-342900" algn="l" rtl="0">
              <a:lnSpc>
                <a:spcPct val="115000"/>
              </a:lnSpc>
              <a:spcBef>
                <a:spcPts val="0"/>
              </a:spcBef>
              <a:spcAft>
                <a:spcPts val="0"/>
              </a:spcAft>
              <a:buSzPts val="1800"/>
              <a:buChar char="●"/>
            </a:pPr>
            <a:r>
              <a:rPr lang="en" sz="1400" dirty="0">
                <a:solidFill>
                  <a:schemeClr val="tx1"/>
                </a:solidFill>
              </a:rPr>
              <a:t>Διαχωρισμός της δημιουργίας σύνθετων αντικειμένων από την αναπαράστασή τους, έτσι ώστε η ίδια διαδικασία να μπορεί να δημιουργήσει διαφορετικές αναπαραστάσεις </a:t>
            </a:r>
            <a:endParaRPr sz="1400" dirty="0">
              <a:solidFill>
                <a:schemeClr val="tx1"/>
              </a:solidFill>
            </a:endParaRPr>
          </a:p>
          <a:p>
            <a:pPr marL="114300" lvl="0" indent="0" algn="l" rtl="0">
              <a:lnSpc>
                <a:spcPct val="115000"/>
              </a:lnSpc>
              <a:spcBef>
                <a:spcPts val="0"/>
              </a:spcBef>
              <a:spcAft>
                <a:spcPts val="0"/>
              </a:spcAft>
              <a:buSzPts val="1800"/>
              <a:buNone/>
            </a:pPr>
            <a:endParaRPr sz="1400" dirty="0">
              <a:solidFill>
                <a:schemeClr val="tx1"/>
              </a:solidFill>
            </a:endParaRPr>
          </a:p>
        </p:txBody>
      </p:sp>
      <p:pic>
        <p:nvPicPr>
          <p:cNvPr id="121" name="Google Shape;121;p24"/>
          <p:cNvPicPr preferRelativeResize="0"/>
          <p:nvPr/>
        </p:nvPicPr>
        <p:blipFill rotWithShape="1">
          <a:blip r:embed="rId3">
            <a:alphaModFix/>
          </a:blip>
          <a:srcRect/>
          <a:stretch/>
        </p:blipFill>
        <p:spPr>
          <a:xfrm>
            <a:off x="3531222" y="1214947"/>
            <a:ext cx="5609277" cy="3368332"/>
          </a:xfrm>
          <a:prstGeom prst="rect">
            <a:avLst/>
          </a:prstGeom>
          <a:noFill/>
          <a:ln>
            <a:noFill/>
          </a:ln>
        </p:spPr>
      </p:pic>
      <p:pic>
        <p:nvPicPr>
          <p:cNvPr id="122" name="Google Shape;122;p24"/>
          <p:cNvPicPr preferRelativeResize="0"/>
          <p:nvPr/>
        </p:nvPicPr>
        <p:blipFill rotWithShape="1">
          <a:blip r:embed="rId4">
            <a:alphaModFix/>
          </a:blip>
          <a:srcRect/>
          <a:stretch/>
        </p:blipFill>
        <p:spPr>
          <a:xfrm>
            <a:off x="7079360" y="4583279"/>
            <a:ext cx="1958510" cy="54106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3684</TotalTime>
  <Words>5663</Words>
  <Application>Microsoft Office PowerPoint</Application>
  <PresentationFormat>On-screen Show (16:9)</PresentationFormat>
  <Paragraphs>547</Paragraphs>
  <Slides>75</Slides>
  <Notes>75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Squada One</vt:lpstr>
      <vt:lpstr>Fira Code</vt:lpstr>
      <vt:lpstr>Simple Light</vt:lpstr>
      <vt:lpstr>PowerPoint Presentation</vt:lpstr>
      <vt:lpstr>PowerPoint Presentation</vt:lpstr>
      <vt:lpstr>PowerPoint Presentation</vt:lpstr>
      <vt:lpstr>Κατηγορίες Patterns </vt:lpstr>
      <vt:lpstr>Patterns categories (Creational)</vt:lpstr>
      <vt:lpstr>Singleton</vt:lpstr>
      <vt:lpstr>Creational - Factory Method </vt:lpstr>
      <vt:lpstr>Creational - Factory Method </vt:lpstr>
      <vt:lpstr>Builder Pattern</vt:lpstr>
      <vt:lpstr>Builder Pattern</vt:lpstr>
      <vt:lpstr>Builder Pattern</vt:lpstr>
      <vt:lpstr>Creational - Abstract Factory </vt:lpstr>
      <vt:lpstr>Creational - Abstract Factory </vt:lpstr>
      <vt:lpstr>Creational - Abstract Factory </vt:lpstr>
      <vt:lpstr>Patterns categories (structural)</vt:lpstr>
      <vt:lpstr>Structural - Adapter</vt:lpstr>
      <vt:lpstr>Structural - Adapter</vt:lpstr>
      <vt:lpstr>Structural - Adapter</vt:lpstr>
      <vt:lpstr>Structural - Adapter</vt:lpstr>
      <vt:lpstr>Structural – Composite</vt:lpstr>
      <vt:lpstr>Structural – Composite</vt:lpstr>
      <vt:lpstr>Structural – Composite</vt:lpstr>
      <vt:lpstr>Structural – Composite</vt:lpstr>
      <vt:lpstr>Structural – Composite</vt:lpstr>
      <vt:lpstr>Structural - Decorator </vt:lpstr>
      <vt:lpstr>Structural - Decorator</vt:lpstr>
      <vt:lpstr>Structural - Decorator</vt:lpstr>
      <vt:lpstr>Structural - Decorator</vt:lpstr>
      <vt:lpstr>Structural - Decorator</vt:lpstr>
      <vt:lpstr>Structural - Decorator</vt:lpstr>
      <vt:lpstr>Structural - Decorator</vt:lpstr>
      <vt:lpstr>Structural - Flyweight</vt:lpstr>
      <vt:lpstr>Structural - Flyweight</vt:lpstr>
      <vt:lpstr>Structural - Flyweight</vt:lpstr>
      <vt:lpstr>Structural - Flyweight </vt:lpstr>
      <vt:lpstr>Structural - Flyweight</vt:lpstr>
      <vt:lpstr>Structural - Flyweight</vt:lpstr>
      <vt:lpstr>Structural - Flyweight</vt:lpstr>
      <vt:lpstr>Patterns categories (behavioral)</vt:lpstr>
      <vt:lpstr>Patterns categories (behavioral)</vt:lpstr>
      <vt:lpstr>Behavioral - Chain of Responsibility </vt:lpstr>
      <vt:lpstr>Behavioral - Chain of Responsibility</vt:lpstr>
      <vt:lpstr>Behavioral - Chain of Responsibility</vt:lpstr>
      <vt:lpstr>Behavioral - Chain of Responsibility</vt:lpstr>
      <vt:lpstr>Behavioral - Chain of Responsibility</vt:lpstr>
      <vt:lpstr>Behavioral - Command</vt:lpstr>
      <vt:lpstr>Behavioral - Interpreter </vt:lpstr>
      <vt:lpstr>Behavioral - Iterator</vt:lpstr>
      <vt:lpstr>Behavioral - Mediator</vt:lpstr>
      <vt:lpstr>Behavioral - Mediator</vt:lpstr>
      <vt:lpstr>Behavioral - Mediator</vt:lpstr>
      <vt:lpstr>Behavioral - Memento</vt:lpstr>
      <vt:lpstr>Behavioral - Observer</vt:lpstr>
      <vt:lpstr>Behavioral - Observer</vt:lpstr>
      <vt:lpstr>Behavioral - Observer</vt:lpstr>
      <vt:lpstr>Behavioral - Observer</vt:lpstr>
      <vt:lpstr>Behavioral - Observer</vt:lpstr>
      <vt:lpstr>Behavioral - Observer</vt:lpstr>
      <vt:lpstr>Behavioral - State</vt:lpstr>
      <vt:lpstr>Behavioral - State</vt:lpstr>
      <vt:lpstr>Behavioral - State</vt:lpstr>
      <vt:lpstr>Behavioral - State</vt:lpstr>
      <vt:lpstr>Behavioral - Strategy</vt:lpstr>
      <vt:lpstr>Behavioral - Template Method</vt:lpstr>
      <vt:lpstr>Behavioral - Template Method</vt:lpstr>
      <vt:lpstr>Behavioral - Template Method</vt:lpstr>
      <vt:lpstr>Behavioral - Visitor</vt:lpstr>
      <vt:lpstr>Behavioral - Visitor</vt:lpstr>
      <vt:lpstr>Behavioral - Visitor</vt:lpstr>
      <vt:lpstr>Behavioral - Visitor</vt:lpstr>
      <vt:lpstr>Behavioral - Visitor</vt:lpstr>
      <vt:lpstr>Behavioral - Visitor</vt:lpstr>
      <vt:lpstr>Behavioral - Visitor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Dimitris Malonas</dc:creator>
  <cp:lastModifiedBy>Dimitris Malonas</cp:lastModifiedBy>
  <cp:revision>26</cp:revision>
  <dcterms:modified xsi:type="dcterms:W3CDTF">2023-11-16T08:02:29Z</dcterms:modified>
</cp:coreProperties>
</file>