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84" r:id="rId3"/>
    <p:sldId id="329" r:id="rId4"/>
    <p:sldId id="431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25" r:id="rId32"/>
    <p:sldId id="429" r:id="rId33"/>
    <p:sldId id="426" r:id="rId34"/>
    <p:sldId id="427" r:id="rId35"/>
    <p:sldId id="428" r:id="rId36"/>
    <p:sldId id="462" r:id="rId37"/>
    <p:sldId id="463" r:id="rId38"/>
    <p:sldId id="464" r:id="rId39"/>
    <p:sldId id="430" r:id="rId40"/>
    <p:sldId id="465" r:id="rId41"/>
    <p:sldId id="466" r:id="rId42"/>
    <p:sldId id="467" r:id="rId43"/>
    <p:sldId id="468" r:id="rId44"/>
    <p:sldId id="469" r:id="rId45"/>
    <p:sldId id="282" r:id="rId46"/>
    <p:sldId id="283" r:id="rId4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Fira Code" panose="020B0809050000020004" pitchFamily="49" charset="0"/>
      <p:regular r:id="rId57"/>
      <p:bold r:id="rId58"/>
    </p:embeddedFont>
    <p:embeddedFont>
      <p:font typeface="Squada One" panose="020B060402020202020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imCcD6baEjdihsXe7Nh7tS8D6Y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510" autoAdjust="0"/>
  </p:normalViewPr>
  <p:slideViewPr>
    <p:cSldViewPr snapToGrid="0">
      <p:cViewPr>
        <p:scale>
          <a:sx n="100" d="100"/>
          <a:sy n="100" d="100"/>
        </p:scale>
        <p:origin x="1267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26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4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28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01300" y="4496675"/>
            <a:ext cx="2093976" cy="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570800"/>
            <a:ext cx="20939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51650" y="452103"/>
            <a:ext cx="52407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Functional style Java</a:t>
            </a:r>
            <a:endParaRPr lang="en-US"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14207" y="2203632"/>
            <a:ext cx="52407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Dimitrios Malonas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Function&lt;T, R&gt;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Tranform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T to R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Χρησιμοποιείται 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mapping scenarios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E.g.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Μετατροπή μιας λίστας από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String objects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(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list::String),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σε μια λίστα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 το μήκος του κάθε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String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στην αρχική λίστα (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List::Integer)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FunctionExample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22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9909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Consumer&lt;T&gt;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Δέχεται ένα Τ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προχωράει σε κάποιο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action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χωρίς να επιστρέφει κάποιο αποτέλεσμα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operations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όπως το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forEach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 να τυπώσουμε τα στοιχεία μιας λίστας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ConsumerExample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488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Predicate&lt;T&gt;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Τεστάρει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condition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 (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ή στο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T)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και επιστρέφει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boolean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Χρησιμοποιείται 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data filtering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 ελέγχουμε αν ένας αριθμός είναι θετικός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PredicateExample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531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UnaryOperator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&lt;T&gt;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Operation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single operand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τύπου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που παράγει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result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τύπου Τ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Χρησιμοποιείται 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scenarios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όπως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updates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στα εμπλεκόμενα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objects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 διπλασιασμός μιας τιμής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UnaryOperatorExample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020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BiConsumer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&lt;T, U&gt;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Operation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που δέχεται 2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input arguments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τύπου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U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και επιστρέφει τίποτα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Χρησιμοποιείται 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scenarios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όπου χρειάζεται να γίνει κάποιο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operation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πάνω σε 2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inputs,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όπως ο συνδυασμός 2 στοιχείων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concatenate (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ένωσε) 2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input strings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BiConsumerExample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244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BiPredicate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&lt;T, U&gt;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Predicate function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που τεστάρει 2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arguments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Χρησιμοποιείται 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scenarios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όπου χρειάζεται να γίνει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filtering,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ή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matching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 2 κριτήρια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 έλεγχος αν το άθροισμα 2 ακεραίων είναι θετικό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BiPredicateExample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379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ToIntFunction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&lt;T&gt;,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ToLongFunction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&lt;T&gt;,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ToDoubleFunction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&lt;T&gt;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Specialized Function interfaces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primitive types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Μετατρέπουν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object T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primitive (int, long, double)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 Εξαγωγή του μήκους ενός αλφαριθμητικού ως ακέραιο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ToIntFunctionExample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063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IntFunction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&lt;R&gt;,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LongFunction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&lt;R&gt;,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DoubleFunction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&lt;R&gt;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Primitive-to-object Function interfaces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Δέχονται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primitive value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παράγουν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object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τύπου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R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 από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int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String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IntFunctionExample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05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IntPredicate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LongPredicate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DoubleFunction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Predicate interfaces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primitive types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Αντιπροσωπεύουν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predicate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primitive types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Συχνά χρησιμοποιούνται 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filtering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primitives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check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αν ένας αριθμός είναι ζυγός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IntPredicateExample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332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Anonymous classes, lambdas</a:t>
            </a:r>
          </a:p>
        </p:txBody>
      </p:sp>
    </p:spTree>
    <p:extLst>
      <p:ext uri="{BB962C8B-B14F-4D97-AF65-F5344CB8AC3E}">
        <p14:creationId xmlns:p14="http://schemas.microsoft.com/office/powerpoint/2010/main" val="32972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86A4-1A74-F88E-6C9E-518EEAAF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style Java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9A792-0226-C106-CD84-FB727EA6E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Intro</a:t>
            </a:r>
          </a:p>
          <a:p>
            <a:pPr marL="342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>
              <a:lnSpc>
                <a:spcPct val="10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Functional interfaces</a:t>
            </a:r>
          </a:p>
          <a:p>
            <a:pPr marL="342900">
              <a:lnSpc>
                <a:spcPct val="10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Behavior parameterization</a:t>
            </a:r>
          </a:p>
          <a:p>
            <a:pPr marL="342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800100" lvl="1">
              <a:lnSpc>
                <a:spcPct val="10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Anonymous classes</a:t>
            </a:r>
          </a:p>
          <a:p>
            <a:pPr marL="800100" lvl="1">
              <a:lnSpc>
                <a:spcPct val="10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Lambdas</a:t>
            </a:r>
          </a:p>
          <a:p>
            <a:pPr marL="800100" lvl="1">
              <a:lnSpc>
                <a:spcPct val="10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>
              <a:lnSpc>
                <a:spcPct val="10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Streams API &amp; Collectors framework</a:t>
            </a:r>
          </a:p>
          <a:p>
            <a:pPr marL="342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9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Definition: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η δυνατότητα να περνάμε πολλαπλά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behaviors,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ή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strategies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επιτρέποντάς του έτσι να εκτελέσει πολλαπλά διαφορετικά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operations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βασιζόμενο σε αυτά τα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behaviors/strategies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τα οποία τα κάνει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handle during runtime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Strategy pattern: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 key principle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πίσω από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strategy pattern,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το οποίο είναι μια τεχνική όπου ορίζουμε διαφορετικές στρατηγικές/αλγόριθμους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τους κάνουμε να μπορούν να χρησιμοποιηθούν από το ίδιο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 API and Collections framework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το χρησιμοποιούν 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sorting, filtering, transforming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(με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lambdas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functional interfaces)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776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Anonymous classes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μας επιτρέπουν να κάνουμε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extend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existing classes,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ή να κάνουμε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implement interfaces on the fly.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Δεν έχουν όνομα και είναι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inner classes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που χρησιμοποιούνται για να φτιάξουν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instance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 κάποια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extras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όπως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overrides,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ή έξτρα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methods</a:t>
            </a:r>
          </a:p>
          <a:p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Συνήθως τα θέλουμε 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one-time use implementations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Syntax: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Instantiation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definition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συμβαίνουν μαζί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Παράδειγμα: 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AnonymousClassTreadExample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ComparatorAnonymousClassExample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Μειονεκτήματα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bulk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verbose syntax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Δεν είναι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reusable</a:t>
            </a:r>
          </a:p>
        </p:txBody>
      </p:sp>
    </p:spTree>
    <p:extLst>
      <p:ext uri="{BB962C8B-B14F-4D97-AF65-F5344CB8AC3E}">
        <p14:creationId xmlns:p14="http://schemas.microsoft.com/office/powerpoint/2010/main" val="401001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Clear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concise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τρόπος για να αναπαραστήσουμε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interface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χρησιμοποιώντας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expression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Syntax: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(argument list) -&gt; {body}</a:t>
            </a:r>
          </a:p>
          <a:p>
            <a:pPr lvl="3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Παράδειγμα: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 expression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τη πρόσθεση 2 αριθμών  (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x, y) -&gt; x + y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Δεν χρησιμοποιούν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boilerplate code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όπως τα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anonymous classes,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όπως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name, return types, access modifiers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AnonymousClassExample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LambdaExample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Ιδανικά για να περνάμε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behavior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methods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Παράδειγμα 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FilterWithLambdaWE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style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τους είναι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349233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Βασική δομή: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Parameters ()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Arrow token 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Body {}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Διαφοροποιήσεις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No parameters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 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(“hi”);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Single parameter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(String s) -&gt;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(s);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Multiple parameters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(int a, int b) -&gt; { return a + b;  }</a:t>
            </a:r>
          </a:p>
        </p:txBody>
      </p:sp>
    </p:spTree>
    <p:extLst>
      <p:ext uri="{BB962C8B-B14F-4D97-AF65-F5344CB8AC3E}">
        <p14:creationId xmlns:p14="http://schemas.microsoft.com/office/powerpoint/2010/main" val="146360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Return statement: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Όταν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 body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έχει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single expression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δεν χρειάζεται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explicit return,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συμβαίνει αυτόματα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name -&gt;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name.toUpperCase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();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 -&gt;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Math.random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();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(a, b)  a *b;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multiple statement lambdas </a:t>
            </a:r>
            <a:r>
              <a:rPr lang="el-GR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χρείαζεται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explicit return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Example 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MultipleStatementLambda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Χρήση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να κάνουμε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implement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Predicate interface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filtering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FilterEvenNumbersExample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582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Case studies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case_study_strategy_pattern_no_lambdas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case_study_lambdas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836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Summing up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925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Γλώσσες που τα υποστηρίζουν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+mj-lt"/>
              </a:rPr>
              <a:t>Java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Python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C#,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Javascript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(JS)/Typescript(TS), PHP, Swift,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Kotlin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Scala, Go, Haskell, Rust, Perl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δηλαδή είναι σημαντικά</a:t>
            </a:r>
          </a:p>
          <a:p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Μπορούμε να τα χρησιμοποιήσουμε για να αντιπροσωπεύσουμε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interface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χρησιμοποιώντας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expression</a:t>
            </a:r>
          </a:p>
          <a:p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Ουσιαστικά, είναι ένα είδος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anonymous function: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parameters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body,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αλλά όχι όνομα</a:t>
            </a:r>
          </a:p>
          <a:p>
            <a:pPr lvl="1"/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Κάνει δυνατό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functional programming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γιατί όταν χρησιμοποιούμε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μετακινούμε (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pass around) behavior (declarative way)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από το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στο άλλο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4633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Lambdas</a:t>
            </a:r>
            <a:r>
              <a:rPr lang="el-GR" dirty="0"/>
              <a:t>, περισσότερα παραδείγματα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109497-7CFB-52A2-2033-F601C07F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722" y="2002363"/>
            <a:ext cx="5694556" cy="11387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filterGreenApples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inventory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inventory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apple 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green"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getColor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1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</a:t>
            </a:r>
            <a:r>
              <a:rPr lang="en-US" dirty="0" err="1"/>
              <a:t>parametarization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Software development pattern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που μας επιτρέπει να ορίσουμε κάποια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common behaviors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χωρίς να τα ορίσουμε προγραμματιστικά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85AA4A-C3A4-A9B4-48E6-386EBC049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2282719"/>
            <a:ext cx="3620429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java.util.ArrayList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Now,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contains all the parts that are new.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168440-004D-94F1-7A05-7B8C3462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749" y="2282719"/>
            <a:ext cx="5047251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java.util.stream.Collectors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isNew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Now,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contains all the parts that are new.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4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references,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Επιτρέπει στο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να εκτελέσει διαφορετική λειτουργία με βάση το κριτήριο που περνάμε ως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argument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168440-004D-94F1-7A05-7B8C3462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2231655"/>
            <a:ext cx="7129347" cy="2769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isNew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toList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738F68-3281-42CA-4D1D-3F32EC13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2771244"/>
            <a:ext cx="7129347" cy="2769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isOld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toSet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61A135-AB66-8D59-FD73-35943459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3310833"/>
            <a:ext cx="8043212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identity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FE1FF9-F64E-58FC-ED4E-02986116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3867914"/>
            <a:ext cx="7211123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countNewParts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94C59C2-5930-2BE8-E144-18E58207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4322654"/>
            <a:ext cx="7211123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Optional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firstAvailablePart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isAvailable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findFirst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5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28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More behavior parameterization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4D1317-41EF-003B-79D3-0EF9281D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9543"/>
            <a:ext cx="9144001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sortedByPrice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sorted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Comparator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comparingDouble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</a:t>
            </a:r>
            <a:r>
              <a:rPr lang="en-US" altLang="en-US" sz="1000" dirty="0">
                <a:solidFill>
                  <a:srgbClr val="939DA5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9E93761-4E54-FBC3-25F4-761D08E7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4454"/>
            <a:ext cx="9144000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partsByCategory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groupingBy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getCategory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4A5CD32-049D-B33A-855A-540A0DEE0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3793"/>
            <a:ext cx="9144000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partNames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altLang="en-US" sz="1000" dirty="0">
                <a:solidFill>
                  <a:srgbClr val="939DA5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",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B6FC30E-163A-3457-8C0D-2292CDBA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2504"/>
            <a:ext cx="9144000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double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totalWeight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mapToDouble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getWeight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altLang="en-US" sz="1000" dirty="0">
                <a:solidFill>
                  <a:srgbClr val="939DA5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856AB11-0395-AD17-F0EE-9D993CFA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17164"/>
            <a:ext cx="9144000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Optional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mostExpensivePart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reduce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p1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?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4E780-3F14-EC80-C5CA-150557CEA999}"/>
              </a:ext>
            </a:extLst>
          </p:cNvPr>
          <p:cNvSpPr txBox="1"/>
          <p:nvPr/>
        </p:nvSpPr>
        <p:spPr>
          <a:xfrm>
            <a:off x="96643" y="3948725"/>
            <a:ext cx="402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Reducing to a single result </a:t>
            </a:r>
          </a:p>
        </p:txBody>
      </p:sp>
    </p:spTree>
    <p:extLst>
      <p:ext uri="{BB962C8B-B14F-4D97-AF65-F5344CB8AC3E}">
        <p14:creationId xmlns:p14="http://schemas.microsoft.com/office/powerpoint/2010/main" val="400844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–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925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Γλώσσες που τα υποστηρίζουν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+mj-lt"/>
              </a:rPr>
              <a:t>Java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Python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C#,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Javascript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(JS)/Typescript(TS), PHP, Swift,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Kotlin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Scala, Go, Haskell, Rust, Perl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δηλαδή είναι σημαντικά</a:t>
            </a:r>
          </a:p>
          <a:p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Μπορούμε να τα χρησιμοποιήσουμε για να αντιπροσωπεύσουμε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interface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χρησιμοποιώντας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expression</a:t>
            </a:r>
          </a:p>
          <a:p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Ουσιαστικά, είναι ένα είδος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anonymous function: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parameters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body,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αλλά όχι όνομα</a:t>
            </a:r>
          </a:p>
          <a:p>
            <a:pPr lvl="1"/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Κάνει δυνατό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functional programming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γιατί όταν χρησιμοποιούμε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μετακινούμε (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pass around) behavior (declarative way)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από το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στο άλλο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661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– Lambdas</a:t>
            </a:r>
            <a:r>
              <a:rPr lang="el-GR" dirty="0"/>
              <a:t>, παράδειγμα χρήση </a:t>
            </a:r>
            <a:r>
              <a:rPr lang="en-US" dirty="0"/>
              <a:t>lambda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109497-7CFB-52A2-2033-F601C07F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722" y="2002363"/>
            <a:ext cx="5694556" cy="11387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filterGreenApples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inventory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inventory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apple 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green"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apple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getColor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46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</a:t>
            </a:r>
            <a:r>
              <a:rPr lang="en-US" dirty="0" err="1"/>
              <a:t>parametarization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Software development pattern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που μας επιτρέπει να ορίσουμε κάποια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common behaviors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χωρίς να τα ορίσουμε προγραμματιστικά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85AA4A-C3A4-A9B4-48E6-386EBC049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2282719"/>
            <a:ext cx="3620429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java.util.ArrayList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Now,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contains all the parts that are new.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168440-004D-94F1-7A05-7B8C3462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749" y="2282719"/>
            <a:ext cx="5047251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java.util.stream.Collectors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isNew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Now,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contains all the parts that are new.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2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references,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Επιτρέπει στο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να εκτελέσει διαφορετική λειτουργία με βάση το κριτήριο που περνάμε ως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argument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168440-004D-94F1-7A05-7B8C3462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2231655"/>
            <a:ext cx="7129347" cy="2769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isNew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toList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738F68-3281-42CA-4D1D-3F32EC13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2771244"/>
            <a:ext cx="7129347" cy="2769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newParts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isOld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toSet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61A135-AB66-8D59-FD73-35943459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3310833"/>
            <a:ext cx="8043212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identity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FE1FF9-F64E-58FC-ED4E-02986116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3867914"/>
            <a:ext cx="7211123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countNewParts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94C59C2-5930-2BE8-E144-18E58207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" y="4322654"/>
            <a:ext cx="7211123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Optional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firstAvailablePart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isAvailable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findFirst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48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More behavior parameterization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4D1317-41EF-003B-79D3-0EF9281D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9543"/>
            <a:ext cx="9144001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sortedByPrice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sorted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Comparator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comparingDouble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</a:t>
            </a:r>
            <a:r>
              <a:rPr lang="en-US" altLang="en-US" sz="1000" dirty="0">
                <a:solidFill>
                  <a:srgbClr val="939DA5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9E93761-4E54-FBC3-25F4-761D08E7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4454"/>
            <a:ext cx="9144000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partsByCategory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groupingBy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getCategory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4A5CD32-049D-B33A-855A-540A0DEE0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3793"/>
            <a:ext cx="9144000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partNames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altLang="en-US" sz="1000" dirty="0">
                <a:solidFill>
                  <a:srgbClr val="939DA5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Collectors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joining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",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B6FC30E-163A-3457-8C0D-2292CDBA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2504"/>
            <a:ext cx="9144000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double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totalWeight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altLang="en-US" sz="1000" dirty="0">
                <a:solidFill>
                  <a:srgbClr val="FFFFFF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mapToDouble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getWeight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altLang="en-US" sz="1000" dirty="0">
                <a:solidFill>
                  <a:srgbClr val="939DA5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856AB11-0395-AD17-F0EE-9D993CFA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17164"/>
            <a:ext cx="9144000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Optional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mostExpensivePart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parts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reduce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p1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?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4E780-3F14-EC80-C5CA-150557CEA999}"/>
              </a:ext>
            </a:extLst>
          </p:cNvPr>
          <p:cNvSpPr txBox="1"/>
          <p:nvPr/>
        </p:nvSpPr>
        <p:spPr>
          <a:xfrm>
            <a:off x="96643" y="3948725"/>
            <a:ext cx="402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Reducing to a single result </a:t>
            </a:r>
          </a:p>
        </p:txBody>
      </p:sp>
    </p:spTree>
    <p:extLst>
      <p:ext uri="{BB962C8B-B14F-4D97-AF65-F5344CB8AC3E}">
        <p14:creationId xmlns:p14="http://schemas.microsoft.com/office/powerpoint/2010/main" val="1649282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Streams API &amp; Collectors framework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Το </a:t>
            </a:r>
            <a:r>
              <a:rPr lang="en-US" dirty="0"/>
              <a:t>Streams API </a:t>
            </a:r>
            <a:r>
              <a:rPr lang="el-GR" dirty="0"/>
              <a:t>Επιτρέπει </a:t>
            </a:r>
            <a:r>
              <a:rPr lang="en-US" dirty="0"/>
              <a:t>functional style approach </a:t>
            </a:r>
            <a:r>
              <a:rPr lang="el-GR" dirty="0"/>
              <a:t>όταν χρησιμοποιούμε το </a:t>
            </a:r>
            <a:r>
              <a:rPr lang="en-US" dirty="0"/>
              <a:t>Java </a:t>
            </a:r>
            <a:r>
              <a:rPr lang="en-US" dirty="0" err="1"/>
              <a:t>Colletions</a:t>
            </a:r>
            <a:r>
              <a:rPr lang="en-US" dirty="0"/>
              <a:t>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7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Collectors framework (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java.util.stream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Set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από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τη συλλογή και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transforming of elements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που επεξεργάζονται από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Java Stream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Ο σκοπός των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collectors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είναι να λειτουργήσουν ως ένα τελικό βήμα στο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 processing,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να μαζέψουν τα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elements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από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containers,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ή να κάνουν κάποιο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aggregation (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πχ, να κάνουν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sum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όλα τα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elements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ενός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stream)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Lists, maps, sets,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etc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Collecting operations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Grouping, partitioning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 βάση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predicates, transform elements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collections (List, Set, Map)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toSet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toMap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groupingBy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partitioningBy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(), joining(),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reduction operations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όπως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summarizingInt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(), …,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averagingDouble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3450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Transformation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των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 results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Aggregation &amp; summarization</a:t>
            </a:r>
          </a:p>
          <a:p>
            <a:pPr lvl="3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Οι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Collectors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προσφέρουν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functionalities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να κάνουν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aggregate stream results,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όπως πρόσθεση, </a:t>
            </a:r>
            <a:r>
              <a:rPr lang="el-GR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έρευση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max/min</a:t>
            </a: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Data grouping &amp; partitioning</a:t>
            </a:r>
          </a:p>
          <a:p>
            <a:pPr lvl="3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Επιτρέπουν το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data grouping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κατηγορίες με βάση κάποια κριτήρια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Custom collectors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3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Μπορούμε να κατασκευάσουμε τους δικούς μας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collectors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org.day4.java_8_in_action.streams.collectors.primes</a:t>
            </a:r>
          </a:p>
        </p:txBody>
      </p:sp>
    </p:spTree>
    <p:extLst>
      <p:ext uri="{BB962C8B-B14F-4D97-AF65-F5344CB8AC3E}">
        <p14:creationId xmlns:p14="http://schemas.microsoft.com/office/powerpoint/2010/main" val="3985612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Collectors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Διαφορετικά από τα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collections</a:t>
            </a:r>
          </a:p>
          <a:p>
            <a:pPr marL="571500" lvl="1" indent="0">
              <a:buNone/>
            </a:pP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Intermediate operations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Filter, map, sorted</a:t>
            </a:r>
          </a:p>
          <a:p>
            <a:pPr marL="1054100" lvl="2" indent="0">
              <a:buNone/>
            </a:pP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Terminal operations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collect,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forEach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reduce</a:t>
            </a:r>
          </a:p>
          <a:p>
            <a:pPr marL="1054100" lvl="2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Chaining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65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Functional interfaces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Interface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μία και μοναδική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abstract method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Consumer, Supplier, Predicate, Function,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BiConsumer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BiFunction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BinaryOperator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UnaryOperator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BiPredicate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ToInto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ToLong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ToDouble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)::Function,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IntFunction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LongFunction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DoubleFunction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),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IntPredicate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LongPredicate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DoublePredicate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Behavior parameterization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(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ευανάγνωστος,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flexible, maintainable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κώδικας)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Πχ. Το ίδιο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μπορεί να φιλτράρει διαφορετικά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behaviors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που του γίνονται διαθέσιμα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at a latter execution time,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κατά τη διάρκεια του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runtime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Behavior parameterization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πριν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Java 8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anonymous classes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Κλασσικό παράδειγμα  Οι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event listeners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GUI app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Lambdas 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ιδανικός τρόπος για 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implementation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ενός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functional interface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Λιγότερο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boilerplate code </a:t>
            </a:r>
          </a:p>
          <a:p>
            <a:pPr lvl="1"/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603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Basic collectors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collectedList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stream.collect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Collectors.toList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toSet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Set&lt;String&gt;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collectedSet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stream.collect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Collectors.toSet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toCollection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collectionFactory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Προσφέρει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flexibility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στην επιλογή 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collection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treeSet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stream.collect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Collectors.toSet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040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56666F-9E5C-7B5B-C0CB-647E1A988A1F}"/>
              </a:ext>
            </a:extLst>
          </p:cNvPr>
          <p:cNvGraphicFramePr>
            <a:graphicFrameLocks noGrp="1"/>
          </p:cNvGraphicFramePr>
          <p:nvPr/>
        </p:nvGraphicFramePr>
        <p:xfrm>
          <a:off x="311150" y="1536637"/>
          <a:ext cx="8521700" cy="2648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3323565294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157644515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267871528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46883723"/>
                    </a:ext>
                  </a:extLst>
                </a:gridCol>
              </a:tblGrid>
              <a:tr h="17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Collector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Collection Produced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Typical Use Case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Example Usage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extLst>
                  <a:ext uri="{0D108BD9-81ED-4DB2-BD59-A6C34878D82A}">
                    <a16:rowId xmlns:a16="http://schemas.microsoft.com/office/drawing/2014/main" val="4062067935"/>
                  </a:ext>
                </a:extLst>
              </a:tr>
              <a:tr h="818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toList()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List</a:t>
                      </a:r>
                      <a:r>
                        <a:rPr lang="en-US" sz="1000" kern="0">
                          <a:effectLst/>
                        </a:rPr>
                        <a:t> (usually </a:t>
                      </a:r>
                      <a:r>
                        <a:rPr lang="en-US" sz="900" kern="0">
                          <a:effectLst/>
                        </a:rPr>
                        <a:t>ArrayList</a:t>
                      </a:r>
                      <a:r>
                        <a:rPr lang="en-US" sz="1000" kern="0">
                          <a:effectLst/>
                        </a:rPr>
                        <a:t>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Used when you want to gather elements in a list for further operations or simply to accumulate them. Good for preserving the order of elements.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List&lt;String&gt; list = stream.collect(Collectors.toList());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extLst>
                  <a:ext uri="{0D108BD9-81ED-4DB2-BD59-A6C34878D82A}">
                    <a16:rowId xmlns:a16="http://schemas.microsoft.com/office/drawing/2014/main" val="2722705295"/>
                  </a:ext>
                </a:extLst>
              </a:tr>
              <a:tr h="65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toSet()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Set</a:t>
                      </a:r>
                      <a:r>
                        <a:rPr lang="en-US" sz="1000" kern="0">
                          <a:effectLst/>
                        </a:rPr>
                        <a:t> (usually </a:t>
                      </a:r>
                      <a:r>
                        <a:rPr lang="en-US" sz="900" kern="0">
                          <a:effectLst/>
                        </a:rPr>
                        <a:t>HashSet</a:t>
                      </a:r>
                      <a:r>
                        <a:rPr lang="en-US" sz="1000" kern="0">
                          <a:effectLst/>
                        </a:rPr>
                        <a:t>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Ideal for situations where uniqueness of elements is crucial. Automatically removes duplicates and does not guarantee the order of elements.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Set&lt;String&gt; set = stream.collect(Collectors.toSet());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extLst>
                  <a:ext uri="{0D108BD9-81ED-4DB2-BD59-A6C34878D82A}">
                    <a16:rowId xmlns:a16="http://schemas.microsoft.com/office/drawing/2014/main" val="582796855"/>
                  </a:ext>
                </a:extLst>
              </a:tr>
              <a:tr h="980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toCollection(collectionFactory)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Custom collection type (e.g., </a:t>
                      </a:r>
                      <a:r>
                        <a:rPr lang="en-US" sz="900" kern="0">
                          <a:effectLst/>
                        </a:rPr>
                        <a:t>TreeSet</a:t>
                      </a:r>
                      <a:r>
                        <a:rPr lang="en-US" sz="1000" kern="0">
                          <a:effectLst/>
                        </a:rPr>
                        <a:t>, </a:t>
                      </a:r>
                      <a:r>
                        <a:rPr lang="en-US" sz="900" kern="0">
                          <a:effectLst/>
                        </a:rPr>
                        <a:t>LinkedList</a:t>
                      </a:r>
                      <a:r>
                        <a:rPr lang="en-US" sz="1000" kern="0">
                          <a:effectLst/>
                        </a:rPr>
                        <a:t>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Provides the flexibility to choose the type of collection based on required characteristics or performance criteria. Useful when specific collection implementations are needed.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Collection&lt;String&gt; </a:t>
                      </a:r>
                      <a:r>
                        <a:rPr lang="en-US" sz="900" kern="0" dirty="0" err="1">
                          <a:effectLst/>
                        </a:rPr>
                        <a:t>treeSet</a:t>
                      </a:r>
                      <a:r>
                        <a:rPr lang="en-US" sz="900" kern="0" dirty="0">
                          <a:effectLst/>
                        </a:rPr>
                        <a:t> = </a:t>
                      </a:r>
                      <a:r>
                        <a:rPr lang="en-US" sz="900" kern="0" dirty="0" err="1">
                          <a:effectLst/>
                        </a:rPr>
                        <a:t>stream.collect</a:t>
                      </a:r>
                      <a:r>
                        <a:rPr lang="en-US" sz="900" kern="0" dirty="0">
                          <a:effectLst/>
                        </a:rPr>
                        <a:t>(</a:t>
                      </a:r>
                      <a:r>
                        <a:rPr lang="en-US" sz="900" kern="0" dirty="0" err="1">
                          <a:effectLst/>
                        </a:rPr>
                        <a:t>Collectors.toCollection</a:t>
                      </a:r>
                      <a:r>
                        <a:rPr lang="en-US" sz="900" kern="0" dirty="0">
                          <a:effectLst/>
                        </a:rPr>
                        <a:t>(</a:t>
                      </a:r>
                      <a:r>
                        <a:rPr lang="en-US" sz="900" kern="0" dirty="0" err="1">
                          <a:effectLst/>
                        </a:rPr>
                        <a:t>TreeSet</a:t>
                      </a:r>
                      <a:r>
                        <a:rPr lang="en-US" sz="900" kern="0" dirty="0">
                          <a:effectLst/>
                        </a:rPr>
                        <a:t>::new));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1" marR="9001" marT="9001" marB="9001" anchor="b"/>
                </a:tc>
                <a:extLst>
                  <a:ext uri="{0D108BD9-81ED-4DB2-BD59-A6C34878D82A}">
                    <a16:rowId xmlns:a16="http://schemas.microsoft.com/office/drawing/2014/main" val="82606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42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Grouping data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toMap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Μαζεύει 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elements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stream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Map. K</a:t>
            </a:r>
            <a:r>
              <a:rPr lang="el-GR" dirty="0" err="1">
                <a:solidFill>
                  <a:schemeClr val="tx1"/>
                </a:solidFill>
                <a:latin typeface="+mj-lt"/>
              </a:rPr>
              <a:t>άθε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element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του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stream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μετατρέπεται σε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key-value pair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Syntax: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stream.collect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Collectors.toMap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keySelector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valueMapper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Παράδειγμα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Map&lt;String, User&gt;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userMap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users.stream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().collect(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Collectors.toMap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(User::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getUsername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Function.identity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()));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Map&lt;String, Integer&gt;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nameLengthMap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names.stream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().collect(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Collectors.toMap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Function.identity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(), String::length));</a:t>
            </a:r>
          </a:p>
        </p:txBody>
      </p:sp>
    </p:spTree>
    <p:extLst>
      <p:ext uri="{BB962C8B-B14F-4D97-AF65-F5344CB8AC3E}">
        <p14:creationId xmlns:p14="http://schemas.microsoft.com/office/powerpoint/2010/main" val="140393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Grouping data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toMap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Διαχείριση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duplicate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κλειδιών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</a:rPr>
              <a:t>Merge functions: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καθορίζουν πως να αντιμετωπίσουμε περιπτώσεις όπου &gt; 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elements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έχουν το ίδιο κλειδί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</a:rPr>
              <a:t>Map&lt;String, Integer&gt;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itemCountMap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items.stream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().collect(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Collectors.toMap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(Item::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Item::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getCount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Integer::sum));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62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Collectors/other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Grouping elements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groupingBy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collectingAndThen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Partitioning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</a:rPr>
              <a:t>partitioningBy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String manipulation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joining()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19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/>
        </p:nvSpPr>
        <p:spPr>
          <a:xfrm flipH="1">
            <a:off x="3963793" y="2032866"/>
            <a:ext cx="493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Functional Java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3032059" y="177281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3032059" y="255839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7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2921382" y="0"/>
            <a:ext cx="60345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032061" y="4062495"/>
            <a:ext cx="2960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946825" y="3804966"/>
            <a:ext cx="1702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/>
        </p:nvSpPr>
        <p:spPr>
          <a:xfrm flipH="1">
            <a:off x="3231247" y="1738578"/>
            <a:ext cx="4903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3">
              <a:buSzPts val="1800"/>
            </a:pPr>
            <a:r>
              <a:rPr lang="en-US" sz="1800" dirty="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Concurrency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2592079" y="284100"/>
            <a:ext cx="59964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UP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Streams API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High level abstraction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αλληλουχίες δεδομένων 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streams)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Εκμεταλλεύεται τα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multicore architectures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Functional approach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Υποστηρίζει πληθώρα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operations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</a:rPr>
              <a:t>Intermediate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μετατρέπει (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transforms)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ένα άλλο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3"/>
            <a:r>
              <a:rPr lang="en-US" dirty="0">
                <a:solidFill>
                  <a:schemeClr val="tx1"/>
                </a:solidFill>
                <a:latin typeface="+mj-lt"/>
              </a:rPr>
              <a:t>Terminal 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4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παράγει ένα τελικό αποτέλεσμα</a:t>
            </a:r>
          </a:p>
          <a:p>
            <a:pPr lvl="4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όταν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terminal operation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εκτελεστεί πάνω σε ένα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stream,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δεν μπορεί να ξαναχρησιμοποιηθεί</a:t>
            </a: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988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Collectors framework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Methods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advanced data processing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manipulation</a:t>
            </a:r>
          </a:p>
          <a:p>
            <a:pPr lvl="1"/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Μετατρέπουν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σε διαφορετικά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data types 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toSet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(), …, joining()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Χρησιμοποιούνται 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grouping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partitioning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Χρησιμοποιούνται για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reduction (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e.g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summing elements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ενός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stream)</a:t>
            </a:r>
          </a:p>
          <a:p>
            <a:pPr marL="596900" lvl="1" indent="0">
              <a:buNone/>
            </a:pP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195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Interface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 μία μόνο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abstract method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Κεντρικός ρόλος στα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 expressions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Java functional programming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@FunctionalInterface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Μπορεί να έχει όμως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static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default methods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728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Interface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με μία μόνο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abstract method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Κεντρικός ρόλος στα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lambda expressions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Java functional programming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@FunctionalInterface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Μπορεί να έχει όμως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static </a:t>
            </a:r>
            <a:r>
              <a:rPr lang="el-GR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default methods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EnhancedFunctionalnterface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SimpleFunctionalInterface</a:t>
            </a: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l-GR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60877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8955</TotalTime>
  <Words>2874</Words>
  <Application>Microsoft Office PowerPoint</Application>
  <PresentationFormat>On-screen Show (16:9)</PresentationFormat>
  <Paragraphs>341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Consolas</vt:lpstr>
      <vt:lpstr>Arial</vt:lpstr>
      <vt:lpstr>Calibri</vt:lpstr>
      <vt:lpstr>Fira Code</vt:lpstr>
      <vt:lpstr>Squada One</vt:lpstr>
      <vt:lpstr>Simple Light</vt:lpstr>
      <vt:lpstr>PowerPoint Presentation</vt:lpstr>
      <vt:lpstr>Functional style Java</vt:lpstr>
      <vt:lpstr>Intro</vt:lpstr>
      <vt:lpstr>Intro</vt:lpstr>
      <vt:lpstr>Intro</vt:lpstr>
      <vt:lpstr>Intro</vt:lpstr>
      <vt:lpstr>Functional interfaces</vt:lpstr>
      <vt:lpstr>Functional interfaces</vt:lpstr>
      <vt:lpstr>Functional interfaces</vt:lpstr>
      <vt:lpstr>Functional interfaces</vt:lpstr>
      <vt:lpstr>Functional interfaces</vt:lpstr>
      <vt:lpstr>Functional interfaces</vt:lpstr>
      <vt:lpstr>Functional interfaces</vt:lpstr>
      <vt:lpstr>Functional interfaces</vt:lpstr>
      <vt:lpstr>Functional interfaces</vt:lpstr>
      <vt:lpstr>Functional interfaces</vt:lpstr>
      <vt:lpstr>Functional interfaces</vt:lpstr>
      <vt:lpstr>Functional interfaces</vt:lpstr>
      <vt:lpstr>Behavior parameterization</vt:lpstr>
      <vt:lpstr>Behavior parameterization</vt:lpstr>
      <vt:lpstr>Behavior parameterization</vt:lpstr>
      <vt:lpstr>Behavior parameterization</vt:lpstr>
      <vt:lpstr>Behavior parameterization</vt:lpstr>
      <vt:lpstr>Behavior parameterization</vt:lpstr>
      <vt:lpstr>Behavior parameterization</vt:lpstr>
      <vt:lpstr>Summing up Lambdas</vt:lpstr>
      <vt:lpstr>Lambdas, περισσότερα παραδείγματα</vt:lpstr>
      <vt:lpstr>behavior parametarization</vt:lpstr>
      <vt:lpstr>behavior parameterization</vt:lpstr>
      <vt:lpstr>behavior parameterization</vt:lpstr>
      <vt:lpstr>Intro – Lambdas</vt:lpstr>
      <vt:lpstr>Intro – Lambdas, παράδειγμα χρήση lambda</vt:lpstr>
      <vt:lpstr>behavior parametarization</vt:lpstr>
      <vt:lpstr>behavior parameterization</vt:lpstr>
      <vt:lpstr>behavior parameterization</vt:lpstr>
      <vt:lpstr>Streams API &amp; Collectors framework</vt:lpstr>
      <vt:lpstr>Streams</vt:lpstr>
      <vt:lpstr>Streams</vt:lpstr>
      <vt:lpstr>Collectors framework</vt:lpstr>
      <vt:lpstr>Collectors</vt:lpstr>
      <vt:lpstr>Collectors</vt:lpstr>
      <vt:lpstr>Collectors</vt:lpstr>
      <vt:lpstr>Collectors</vt:lpstr>
      <vt:lpstr>Collectors/other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Malonas</dc:creator>
  <cp:lastModifiedBy>Dimitris Malonas</cp:lastModifiedBy>
  <cp:revision>373</cp:revision>
  <dcterms:modified xsi:type="dcterms:W3CDTF">2023-11-20T07:09:30Z</dcterms:modified>
</cp:coreProperties>
</file>