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327" r:id="rId3"/>
    <p:sldId id="328" r:id="rId4"/>
    <p:sldId id="329" r:id="rId5"/>
    <p:sldId id="330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51" r:id="rId25"/>
    <p:sldId id="352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421" r:id="rId53"/>
    <p:sldId id="380" r:id="rId54"/>
    <p:sldId id="381" r:id="rId55"/>
    <p:sldId id="382" r:id="rId56"/>
    <p:sldId id="384" r:id="rId57"/>
    <p:sldId id="385" r:id="rId58"/>
    <p:sldId id="387" r:id="rId59"/>
    <p:sldId id="388" r:id="rId60"/>
    <p:sldId id="383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8" r:id="rId70"/>
    <p:sldId id="399" r:id="rId71"/>
    <p:sldId id="400" r:id="rId72"/>
    <p:sldId id="397" r:id="rId73"/>
    <p:sldId id="401" r:id="rId74"/>
    <p:sldId id="402" r:id="rId75"/>
    <p:sldId id="403" r:id="rId76"/>
    <p:sldId id="404" r:id="rId77"/>
    <p:sldId id="406" r:id="rId78"/>
    <p:sldId id="407" r:id="rId79"/>
    <p:sldId id="408" r:id="rId80"/>
    <p:sldId id="409" r:id="rId81"/>
    <p:sldId id="411" r:id="rId82"/>
    <p:sldId id="410" r:id="rId83"/>
    <p:sldId id="413" r:id="rId84"/>
    <p:sldId id="412" r:id="rId85"/>
    <p:sldId id="414" r:id="rId86"/>
    <p:sldId id="415" r:id="rId87"/>
    <p:sldId id="416" r:id="rId88"/>
    <p:sldId id="417" r:id="rId89"/>
    <p:sldId id="418" r:id="rId90"/>
    <p:sldId id="419" r:id="rId91"/>
    <p:sldId id="420" r:id="rId92"/>
    <p:sldId id="282" r:id="rId93"/>
    <p:sldId id="283" r:id="rId9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6"/>
      <p:bold r:id="rId97"/>
      <p:italic r:id="rId98"/>
      <p:boldItalic r:id="rId99"/>
    </p:embeddedFont>
    <p:embeddedFont>
      <p:font typeface="Fira Code" panose="020B0809050000020004" pitchFamily="49" charset="0"/>
      <p:regular r:id="rId100"/>
      <p:bold r:id="rId101"/>
    </p:embeddedFont>
    <p:embeddedFont>
      <p:font typeface="Segoe UI" panose="020B0502040204020203" pitchFamily="34" charset="0"/>
      <p:regular r:id="rId102"/>
      <p:bold r:id="rId103"/>
      <p:italic r:id="rId104"/>
      <p:boldItalic r:id="rId105"/>
    </p:embeddedFont>
    <p:embeddedFont>
      <p:font typeface="Squada One" panose="020B0604020202020204" charset="0"/>
      <p:regular r:id="rId106"/>
    </p:embeddedFont>
    <p:embeddedFont>
      <p:font typeface="Ubuntu Mono" panose="020B0509030602030204" pitchFamily="49" charset="0"/>
      <p:regular r:id="rId107"/>
      <p:bold r:id="rId108"/>
      <p:italic r:id="rId109"/>
      <p:boldItalic r:id="rId1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imCcD6baEjdihsXe7Nh7tS8D6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117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font" Target="fonts/font1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8.fntdata"/><Relationship Id="rId108" Type="http://schemas.openxmlformats.org/officeDocument/2006/relationships/font" Target="fonts/font13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1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5.fntdata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5.fntdata"/><Relationship Id="rId105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335226" y="571050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dirty="0">
                <a:solidFill>
                  <a:schemeClr val="dk1"/>
                </a:solidFill>
              </a:rPr>
              <a:t>Concurrency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yield()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Στην συνεργατική πολυεπεξεργασία</a:t>
            </a:r>
            <a:r>
              <a:rPr lang="en-US" dirty="0"/>
              <a:t> (cooperative multitasking)</a:t>
            </a:r>
            <a:r>
              <a:rPr lang="el-GR" dirty="0"/>
              <a:t> δεν υπάρχει κάποιος </a:t>
            </a:r>
            <a:r>
              <a:rPr lang="el-GR" dirty="0" err="1"/>
              <a:t>χρονοπρογραμματιστής</a:t>
            </a:r>
            <a:r>
              <a:rPr lang="en-US" dirty="0"/>
              <a:t> (scheduler)</a:t>
            </a:r>
            <a:r>
              <a:rPr lang="el-GR" dirty="0"/>
              <a:t> που να ”αδειάζει” τα </a:t>
            </a:r>
            <a:r>
              <a:rPr lang="el-GR" dirty="0" err="1"/>
              <a:t>threads</a:t>
            </a:r>
            <a:r>
              <a:rPr lang="el-GR" dirty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/>
              <a:t>κάθε </a:t>
            </a:r>
            <a:r>
              <a:rPr lang="el-GR" dirty="0" err="1"/>
              <a:t>thread</a:t>
            </a:r>
            <a:r>
              <a:rPr lang="el-GR" dirty="0"/>
              <a:t> ”παραχωρεί” τον χρόνο λειτουργίας του στο επόμενο με την </a:t>
            </a:r>
            <a:r>
              <a:rPr lang="el-GR" dirty="0" err="1"/>
              <a:t>yield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r>
              <a:rPr lang="el-GR" dirty="0"/>
              <a:t>πρακτικά δεν χρειάζεται, και στις περισσότερες των περιπτώσεων είναι απλά ένα ”</a:t>
            </a:r>
            <a:r>
              <a:rPr lang="el-GR" dirty="0" err="1"/>
              <a:t>hint</a:t>
            </a:r>
            <a:r>
              <a:rPr lang="el-GR" dirty="0"/>
              <a:t>”</a:t>
            </a:r>
            <a:r>
              <a:rPr lang="en-US" dirty="0"/>
              <a:t>, </a:t>
            </a:r>
            <a:r>
              <a:rPr lang="el-GR" dirty="0"/>
              <a:t>δηλαδή το </a:t>
            </a:r>
            <a:r>
              <a:rPr lang="en-US" dirty="0"/>
              <a:t>thread </a:t>
            </a:r>
            <a:r>
              <a:rPr lang="el-GR" dirty="0"/>
              <a:t>λέει στο </a:t>
            </a:r>
            <a:r>
              <a:rPr lang="en-US" dirty="0"/>
              <a:t>scheduler </a:t>
            </a:r>
            <a:r>
              <a:rPr lang="el-GR" dirty="0"/>
              <a:t>ότι είναι διατεθειμένο να κάνει </a:t>
            </a:r>
            <a:r>
              <a:rPr lang="en-US" dirty="0"/>
              <a:t>pause </a:t>
            </a:r>
            <a:r>
              <a:rPr lang="el-GR" dirty="0"/>
              <a:t>και να παραχωρήσει τον έλεγχο σε κάποιο άλλο </a:t>
            </a:r>
            <a:r>
              <a:rPr lang="en-US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56644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669393" cy="3416400"/>
          </a:xfrm>
        </p:spPr>
        <p:txBody>
          <a:bodyPr>
            <a:normAutofit fontScale="92500"/>
          </a:bodyPr>
          <a:lstStyle/>
          <a:p>
            <a:r>
              <a:rPr lang="el-GR" dirty="0" err="1"/>
              <a:t>Thread</a:t>
            </a:r>
            <a:r>
              <a:rPr lang="el-GR" dirty="0"/>
              <a:t> τερματίζει όταν τερματίσει η </a:t>
            </a:r>
            <a:r>
              <a:rPr lang="el-GR" dirty="0" err="1"/>
              <a:t>run</a:t>
            </a:r>
            <a:r>
              <a:rPr lang="el-GR" dirty="0"/>
              <a:t>()</a:t>
            </a:r>
            <a:endParaRPr lang="en-US" dirty="0"/>
          </a:p>
          <a:p>
            <a:endParaRPr lang="en-US" dirty="0"/>
          </a:p>
          <a:p>
            <a:r>
              <a:rPr lang="el-GR" dirty="0"/>
              <a:t>Ένας απλός τρόπος για να πούμε σε ένα </a:t>
            </a:r>
            <a:r>
              <a:rPr lang="el-GR" dirty="0" err="1"/>
              <a:t>Thread</a:t>
            </a:r>
            <a:r>
              <a:rPr lang="el-GR" dirty="0"/>
              <a:t> να τερματίσει είναι, π.χ. με ένα </a:t>
            </a:r>
            <a:r>
              <a:rPr lang="el-GR" dirty="0" err="1"/>
              <a:t>flag</a:t>
            </a:r>
            <a:r>
              <a:rPr lang="el-GR" dirty="0"/>
              <a:t>, αν και δεν είναι ο πιο ευέλικτος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34707-B770-2E66-0996-E92E97CC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269" y="0"/>
            <a:ext cx="5315415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volatile private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shouldStop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we'll talk about volatile later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long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shouldStop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"Counted up to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pleaseStop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shouldStop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CounterTask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pleaseStop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Counted up to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389602402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40202" cy="3416400"/>
          </a:xfrm>
        </p:spPr>
        <p:txBody>
          <a:bodyPr>
            <a:normAutofit/>
          </a:bodyPr>
          <a:lstStyle/>
          <a:p>
            <a:r>
              <a:rPr lang="el-GR" dirty="0"/>
              <a:t>Θέτει το </a:t>
            </a:r>
            <a:r>
              <a:rPr lang="en-US" dirty="0"/>
              <a:t>interrupted flag </a:t>
            </a:r>
            <a:r>
              <a:rPr lang="el-GR" dirty="0"/>
              <a:t>στο </a:t>
            </a:r>
            <a:r>
              <a:rPr lang="en-US" dirty="0"/>
              <a:t>thread</a:t>
            </a:r>
            <a:endParaRPr lang="el-GR" dirty="0"/>
          </a:p>
          <a:p>
            <a:pPr marL="114300" indent="0">
              <a:buNone/>
            </a:pP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είναι απλά ένα ”</a:t>
            </a:r>
            <a:r>
              <a:rPr lang="en-US" dirty="0"/>
              <a:t>hint” 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interrupted() </a:t>
            </a:r>
            <a:r>
              <a:rPr lang="el-GR" dirty="0"/>
              <a:t>διαβάζει και κάνει </a:t>
            </a:r>
            <a:r>
              <a:rPr lang="en-US" dirty="0"/>
              <a:t>reset </a:t>
            </a:r>
            <a:r>
              <a:rPr lang="el-GR" dirty="0"/>
              <a:t>το </a:t>
            </a:r>
            <a:r>
              <a:rPr lang="en-US" dirty="0"/>
              <a:t>flag </a:t>
            </a:r>
            <a:endParaRPr lang="el-GR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isInterrupted</a:t>
            </a:r>
            <a:r>
              <a:rPr lang="en-US" dirty="0"/>
              <a:t>() </a:t>
            </a:r>
            <a:r>
              <a:rPr lang="el-GR" dirty="0"/>
              <a:t>διαβάζει χωρίς να κάνει </a:t>
            </a:r>
            <a:r>
              <a:rPr lang="en-US" dirty="0"/>
              <a:t>reset </a:t>
            </a:r>
            <a:r>
              <a:rPr lang="el-GR" dirty="0"/>
              <a:t>το </a:t>
            </a:r>
            <a:r>
              <a:rPr lang="en-US" dirty="0"/>
              <a:t>flag </a:t>
            </a:r>
            <a:endParaRPr lang="el-GR" dirty="0"/>
          </a:p>
          <a:p>
            <a:pPr lvl="1"/>
            <a:r>
              <a:rPr lang="el-GR" dirty="0"/>
              <a:t>Αν το νήμα είναι απασχολημένο με κάποιο </a:t>
            </a:r>
            <a:r>
              <a:rPr lang="en-US" dirty="0"/>
              <a:t>blocking operation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InterruptedException</a:t>
            </a:r>
            <a:r>
              <a:rPr lang="en-US" dirty="0"/>
              <a:t>  </a:t>
            </a:r>
            <a:endParaRPr lang="el-GR" dirty="0"/>
          </a:p>
          <a:p>
            <a:endParaRPr lang="el-GR" dirty="0"/>
          </a:p>
          <a:p>
            <a:r>
              <a:rPr lang="en-US" dirty="0" err="1"/>
              <a:t>InterruptedException</a:t>
            </a:r>
            <a:r>
              <a:rPr lang="en-US" dirty="0"/>
              <a:t> 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n-US" dirty="0" err="1"/>
              <a:t>Thread.currentThread</a:t>
            </a:r>
            <a:r>
              <a:rPr lang="en-US" dirty="0"/>
              <a:t>(): </a:t>
            </a:r>
            <a:r>
              <a:rPr lang="el-GR" dirty="0"/>
              <a:t>επιστρέφει το </a:t>
            </a:r>
            <a:r>
              <a:rPr lang="en-US" dirty="0"/>
              <a:t>Thread object </a:t>
            </a:r>
          </a:p>
        </p:txBody>
      </p:sp>
    </p:spTree>
    <p:extLst>
      <p:ext uri="{BB962C8B-B14F-4D97-AF65-F5344CB8AC3E}">
        <p14:creationId xmlns:p14="http://schemas.microsoft.com/office/powerpoint/2010/main" val="81287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interrupt()</a:t>
            </a:r>
            <a:r>
              <a:rPr lang="el-GR" dirty="0"/>
              <a:t> ΕΧ1</a:t>
            </a:r>
            <a:r>
              <a:rPr lang="en-US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43B0F2-BAA4-350F-00DD-10739042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507" y="0"/>
            <a:ext cx="5419493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receivedInt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Είμ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αστε σε ένα Runnable -&gt; για να βρούμε το Thread στο οποίο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// εκτελείται Thread.currentThread()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&amp;&amp; 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receivedInt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"Received interrupted signal at count: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receivedInt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"Count: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Interrupted: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Received interrupted signal at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48527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5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interrupt() </a:t>
            </a:r>
            <a:r>
              <a:rPr lang="el-GR" dirty="0"/>
              <a:t>ΕΧ2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616BB-BFF8-4182-CE6B-43FFF569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46" y="1277841"/>
            <a:ext cx="6772507" cy="30162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Threads2b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receivedInt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&amp;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"Count: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Interrupted: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33675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1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interrupt() </a:t>
            </a:r>
            <a:r>
              <a:rPr lang="el-GR" dirty="0"/>
              <a:t>ΕΧ3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274E8-4F72-616D-B7B6-4E4F4448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975" y="1448365"/>
            <a:ext cx="6162907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Threads2c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"Thread was interrupted while sleeping"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was interrupted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0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InterruptedException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5DB9-ACB7-CF8A-6E81-AA154EA8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Προκύπτει όταν καλέσουμε την </a:t>
            </a:r>
            <a:r>
              <a:rPr lang="el-GR" dirty="0" err="1"/>
              <a:t>interrupt</a:t>
            </a:r>
            <a:r>
              <a:rPr lang="el-GR" dirty="0"/>
              <a:t>() ενώ το νήμα είναι σε </a:t>
            </a:r>
            <a:r>
              <a:rPr lang="el-GR" dirty="0" err="1"/>
              <a:t>block</a:t>
            </a:r>
            <a:r>
              <a:rPr lang="el-GR" dirty="0"/>
              <a:t> ή </a:t>
            </a:r>
            <a:r>
              <a:rPr lang="el-GR" dirty="0" err="1"/>
              <a:t>wait</a:t>
            </a:r>
            <a:r>
              <a:rPr lang="el-GR" dirty="0"/>
              <a:t> </a:t>
            </a:r>
            <a:r>
              <a:rPr lang="el-GR" dirty="0" err="1"/>
              <a:t>state</a:t>
            </a:r>
            <a:r>
              <a:rPr lang="el-GR" dirty="0"/>
              <a:t> (π.χ. </a:t>
            </a:r>
            <a:r>
              <a:rPr lang="el-GR" dirty="0" err="1"/>
              <a:t>sleep</a:t>
            </a:r>
            <a:r>
              <a:rPr lang="el-GR" dirty="0"/>
              <a:t>() ή </a:t>
            </a:r>
            <a:r>
              <a:rPr lang="el-GR" dirty="0" err="1"/>
              <a:t>wait</a:t>
            </a:r>
            <a:r>
              <a:rPr lang="el-GR" dirty="0"/>
              <a:t>()) </a:t>
            </a:r>
          </a:p>
          <a:p>
            <a:pPr marL="114300" indent="0">
              <a:buNone/>
            </a:pPr>
            <a:endParaRPr lang="el-GR" dirty="0"/>
          </a:p>
          <a:p>
            <a:r>
              <a:rPr lang="el-GR" dirty="0"/>
              <a:t>Γενικά είναι κακή πρακτική να το αγνοούμε </a:t>
            </a:r>
          </a:p>
          <a:p>
            <a:pPr marL="114300" indent="0">
              <a:buNone/>
            </a:pPr>
            <a:endParaRPr lang="el-GR" dirty="0"/>
          </a:p>
          <a:p>
            <a:pPr lvl="1"/>
            <a:r>
              <a:rPr lang="el-GR" dirty="0"/>
              <a:t>Μπορούμε να καλέσουμε την </a:t>
            </a:r>
            <a:r>
              <a:rPr lang="el-GR" dirty="0" err="1"/>
              <a:t>interrupt</a:t>
            </a:r>
            <a:r>
              <a:rPr lang="el-GR" dirty="0"/>
              <a:t>() του </a:t>
            </a:r>
            <a:r>
              <a:rPr lang="el-GR" dirty="0" err="1"/>
              <a:t>currentThread</a:t>
            </a:r>
            <a:r>
              <a:rPr lang="el-GR" dirty="0"/>
              <a:t> </a:t>
            </a:r>
            <a:r>
              <a:rPr lang="el-GR" dirty="0" err="1"/>
              <a:t>object</a:t>
            </a:r>
            <a:r>
              <a:rPr lang="el-GR" dirty="0"/>
              <a:t> </a:t>
            </a:r>
          </a:p>
          <a:p>
            <a:pPr lvl="1"/>
            <a:endParaRPr lang="el-GR" dirty="0"/>
          </a:p>
          <a:p>
            <a:pPr lvl="1"/>
            <a:r>
              <a:rPr lang="el-GR" dirty="0"/>
              <a:t>ή, αν δεν είμαστε στην </a:t>
            </a:r>
            <a:r>
              <a:rPr lang="el-GR" dirty="0" err="1"/>
              <a:t>run</a:t>
            </a:r>
            <a:r>
              <a:rPr lang="el-GR" dirty="0"/>
              <a:t>, να κάνουμε </a:t>
            </a:r>
            <a:r>
              <a:rPr lang="el-GR" dirty="0" err="1"/>
              <a:t>rethrow</a:t>
            </a:r>
            <a:r>
              <a:rPr lang="el-GR" dirty="0"/>
              <a:t>, ώστε να χειριστούμε το </a:t>
            </a:r>
            <a:r>
              <a:rPr lang="el-GR" dirty="0" err="1"/>
              <a:t>interrupt</a:t>
            </a:r>
            <a:r>
              <a:rPr lang="el-GR" dirty="0"/>
              <a:t> εκεί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9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Daemon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5DB9-ACB7-CF8A-6E81-AA154EA8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2820"/>
            <a:ext cx="4817862" cy="3476055"/>
          </a:xfrm>
        </p:spPr>
        <p:txBody>
          <a:bodyPr/>
          <a:lstStyle/>
          <a:p>
            <a:r>
              <a:rPr lang="en-US" dirty="0"/>
              <a:t>JVM </a:t>
            </a:r>
            <a:r>
              <a:rPr lang="el-GR" dirty="0"/>
              <a:t>δεν κάνει </a:t>
            </a:r>
            <a:r>
              <a:rPr lang="en-US" dirty="0"/>
              <a:t>exit </a:t>
            </a:r>
            <a:r>
              <a:rPr lang="el-GR" dirty="0"/>
              <a:t>αν υπάρχουν </a:t>
            </a:r>
            <a:r>
              <a:rPr lang="en-US" dirty="0"/>
              <a:t>running threads </a:t>
            </a:r>
          </a:p>
          <a:p>
            <a:r>
              <a:rPr lang="el-GR" dirty="0"/>
              <a:t>Για να επισημάνουμε στο </a:t>
            </a:r>
            <a:r>
              <a:rPr lang="en-US" dirty="0"/>
              <a:t>JVM </a:t>
            </a:r>
            <a:r>
              <a:rPr lang="el-GR" dirty="0"/>
              <a:t>ότι ένα νήμα μπορεί να διακοπεί το θέτουμε σαν </a:t>
            </a:r>
            <a:r>
              <a:rPr lang="en-US" dirty="0"/>
              <a:t>daemon </a:t>
            </a:r>
          </a:p>
          <a:p>
            <a:pPr lvl="1"/>
            <a:r>
              <a:rPr lang="el-GR" dirty="0"/>
              <a:t>νήματα των οποίων η λειτουργία είναι βοηθητική </a:t>
            </a:r>
            <a:endParaRPr lang="en-US" dirty="0"/>
          </a:p>
          <a:p>
            <a:pPr lvl="2"/>
            <a:r>
              <a:rPr lang="el-GR" dirty="0"/>
              <a:t>π.χ. </a:t>
            </a:r>
            <a:r>
              <a:rPr lang="en-US" dirty="0"/>
              <a:t>timers, heartbeats, status checks </a:t>
            </a:r>
          </a:p>
          <a:p>
            <a:pPr lvl="1"/>
            <a:r>
              <a:rPr lang="en-US" dirty="0" err="1"/>
              <a:t>setDaemon</a:t>
            </a:r>
            <a:r>
              <a:rPr lang="en-US" dirty="0"/>
              <a:t>(true) ▶ </a:t>
            </a:r>
          </a:p>
          <a:p>
            <a:r>
              <a:rPr lang="el-GR" dirty="0"/>
              <a:t>π.χ. </a:t>
            </a:r>
            <a:r>
              <a:rPr lang="en-US" dirty="0"/>
              <a:t>Non-daemon thread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15F52-2042-23A0-6E1E-E3E71CD0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49" y="1737331"/>
            <a:ext cx="4125951" cy="28315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Threads2d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Non daemon thread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"Exiting thread after 5 seconds"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"Main terminates here"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terminates here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Exiting thread after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seconds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6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9C96-DC90-F7E5-91DF-02254C0F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Daemon Threads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C4A94-69EA-14DF-90F4-BDB6737F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69" y="1375006"/>
            <a:ext cx="6341861" cy="298543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Threads2d2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Daemon thread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"Exiting thread after 5 seconds"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setDaemon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Τα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νήμ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ατα μπορεί να έχουν ονόματα: θέτουμε το όνομα με την setName(...)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"the daemon thread"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"Main terminates here"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terminates here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5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UncaughtExceptionHandler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23851" cy="341640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Η μέθοδος </a:t>
            </a:r>
            <a:r>
              <a:rPr lang="en-US" dirty="0"/>
              <a:t>run </a:t>
            </a:r>
            <a:r>
              <a:rPr lang="el-GR" dirty="0"/>
              <a:t>δεν δηλώνει κάποιο </a:t>
            </a:r>
            <a:r>
              <a:rPr lang="en-US" dirty="0"/>
              <a:t>exception </a:t>
            </a:r>
          </a:p>
          <a:p>
            <a:pPr lvl="1"/>
            <a:r>
              <a:rPr lang="en-US" dirty="0"/>
              <a:t>exceptions </a:t>
            </a:r>
            <a:r>
              <a:rPr lang="el-GR" dirty="0"/>
              <a:t>κατά την εκτέλεσή της χάνονται και το νήμα τερματίζει </a:t>
            </a:r>
            <a:endParaRPr lang="en-US" dirty="0"/>
          </a:p>
          <a:p>
            <a:r>
              <a:rPr lang="el-GR" dirty="0"/>
              <a:t>Μπορούμε να δηλώσουμε </a:t>
            </a:r>
            <a:r>
              <a:rPr lang="en-US" dirty="0"/>
              <a:t>Handlers, </a:t>
            </a:r>
            <a:r>
              <a:rPr lang="el-GR" dirty="0"/>
              <a:t>δηλαδή κλάσεις που υλοποιούν το </a:t>
            </a:r>
            <a:r>
              <a:rPr lang="en-US" dirty="0"/>
              <a:t>interface </a:t>
            </a:r>
            <a:r>
              <a:rPr lang="en-US" dirty="0" err="1"/>
              <a:t>Thread.UncaughtHandlerException</a:t>
            </a:r>
            <a:r>
              <a:rPr lang="en-US" dirty="0"/>
              <a:t> </a:t>
            </a:r>
            <a:r>
              <a:rPr lang="el-GR" dirty="0"/>
              <a:t>για να χειριστούμε αυτές τις περιπτώσεις </a:t>
            </a:r>
            <a:endParaRPr lang="en-US" dirty="0"/>
          </a:p>
          <a:p>
            <a:pPr lvl="1"/>
            <a:r>
              <a:rPr lang="en-US" dirty="0" err="1"/>
              <a:t>setUncaughtExceptionHandler</a:t>
            </a:r>
            <a:r>
              <a:rPr lang="en-US" dirty="0"/>
              <a:t> </a:t>
            </a:r>
            <a:r>
              <a:rPr lang="en-US" dirty="0" err="1"/>
              <a:t>setDefaultUncaughtExceptionHandler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8AD47-5857-7EEF-DD7D-249D163C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916" y="1141795"/>
            <a:ext cx="4111083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Threads6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 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"An argument was wrong"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ExceptionalThread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setUncaughtExceptionHandler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UncaughtExceptionHandler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uncaughtException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"Thread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terminated with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ExceptionalThread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terminated with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lang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 argument was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0D6-11FD-965D-741B-1406C5F1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2157-920B-9DCB-5B0E-1EF77A40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 - </a:t>
            </a:r>
            <a:r>
              <a:rPr lang="el-GR" dirty="0"/>
              <a:t>Ταυτόχρονη επεξεργασία 1</a:t>
            </a:r>
            <a:endParaRPr lang="en-US" dirty="0"/>
          </a:p>
          <a:p>
            <a:pPr marL="114300" indent="0">
              <a:buNone/>
            </a:pP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”</a:t>
            </a:r>
            <a:r>
              <a:rPr lang="en-US" dirty="0"/>
              <a:t>Old Concurrency”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Threads </a:t>
            </a:r>
          </a:p>
          <a:p>
            <a:pPr lvl="1"/>
            <a:r>
              <a:rPr lang="en-US" dirty="0"/>
              <a:t>Synchronization </a:t>
            </a:r>
          </a:p>
          <a:p>
            <a:pPr lvl="1"/>
            <a:r>
              <a:rPr lang="en-US" dirty="0"/>
              <a:t> ”New Concurrency”</a:t>
            </a:r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Modern approaches</a:t>
            </a:r>
          </a:p>
          <a:p>
            <a:pPr lvl="1"/>
            <a:r>
              <a:rPr lang="en-US" dirty="0"/>
              <a:t>Collections </a:t>
            </a:r>
          </a:p>
          <a:p>
            <a:pPr lvl="1"/>
            <a:r>
              <a:rPr lang="en-US" dirty="0" err="1"/>
              <a:t>Threadpools</a:t>
            </a:r>
            <a:r>
              <a:rPr lang="en-US" dirty="0"/>
              <a:t>, Executors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Callables</a:t>
            </a:r>
            <a:r>
              <a:rPr lang="en-US" dirty="0"/>
              <a:t>, Futures, </a:t>
            </a:r>
            <a:r>
              <a:rPr lang="en-US" dirty="0" err="1"/>
              <a:t>ComposableFutures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6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91773" cy="341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l-GR" dirty="0" err="1"/>
              <a:t>void</a:t>
            </a:r>
            <a:r>
              <a:rPr lang="el-GR" dirty="0"/>
              <a:t> </a:t>
            </a:r>
            <a:r>
              <a:rPr lang="el-GR" dirty="0" err="1"/>
              <a:t>setPriority</a:t>
            </a:r>
            <a:r>
              <a:rPr lang="el-GR" dirty="0"/>
              <a:t>(</a:t>
            </a:r>
            <a:r>
              <a:rPr lang="el-GR" dirty="0" err="1"/>
              <a:t>int</a:t>
            </a:r>
            <a:r>
              <a:rPr lang="el-GR" dirty="0"/>
              <a:t> 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MIN_PRIORITY 0, MAX_PRIORITY 10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Εξαρτώνται από το λειτουργικό σύστημα στο οποίο εκτελείται το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Συγχρονισμός νημάτων - Συνθήκες ανταγωνισμού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91773" cy="341640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(</a:t>
            </a:r>
            <a:r>
              <a:rPr lang="el-GR" dirty="0" err="1"/>
              <a:t>race</a:t>
            </a:r>
            <a:r>
              <a:rPr lang="el-GR" dirty="0"/>
              <a:t> </a:t>
            </a:r>
            <a:r>
              <a:rPr lang="el-GR" dirty="0" err="1"/>
              <a:t>conditions</a:t>
            </a:r>
            <a:r>
              <a:rPr lang="el-GR" dirty="0"/>
              <a:t>)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/>
              <a:t>Πολλαπλά νήματα ενδέχεται να έχουν πρόσβαση σε κοινά αντικείμενα, μεταβλητές, </a:t>
            </a:r>
            <a:r>
              <a:rPr lang="el-GR" dirty="0" err="1"/>
              <a:t>state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/>
              <a:t> Η ”αυθαίρετη” ταυτόχρονη πρόσβαση πολλών νημάτων μπορεί να δημιουργήσει προβλήματα</a:t>
            </a:r>
            <a:endParaRPr lang="en-US" dirty="0"/>
          </a:p>
          <a:p>
            <a:pPr lvl="1"/>
            <a:r>
              <a:rPr lang="el-GR" dirty="0"/>
              <a:t> Η πρόσβαση πρέπει να ”συγχρονιστεί”, δηλαδή να γίνει με τέτοιο τρόπο ώστε να μην υπάρχει </a:t>
            </a:r>
            <a:r>
              <a:rPr lang="el-GR" dirty="0" err="1"/>
              <a:t>corruption</a:t>
            </a:r>
            <a:r>
              <a:rPr lang="el-GR" dirty="0"/>
              <a:t> του </a:t>
            </a:r>
            <a:r>
              <a:rPr lang="el-GR" dirty="0" err="1"/>
              <a:t>state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r>
              <a:rPr lang="el-GR" dirty="0">
                <a:solidFill>
                  <a:srgbClr val="FF0000"/>
                </a:solidFill>
              </a:rPr>
              <a:t>https://deadlockempire.github.io/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4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017CC3-6ECA-9EAB-B9D9-B092D55E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112" y="74340"/>
            <a:ext cx="5018049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ThreadsCorrupt1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"Shared var is: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Shared var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5985022" cy="3416400"/>
          </a:xfrm>
        </p:spPr>
        <p:txBody>
          <a:bodyPr>
            <a:normAutofit lnSpcReduction="10000"/>
          </a:bodyPr>
          <a:lstStyle/>
          <a:p>
            <a:r>
              <a:rPr lang="el-GR" dirty="0" err="1"/>
              <a:t>synchronized</a:t>
            </a:r>
            <a:r>
              <a:rPr lang="el-GR" dirty="0"/>
              <a:t> </a:t>
            </a:r>
            <a:r>
              <a:rPr lang="el-GR" dirty="0" err="1"/>
              <a:t>keyword</a:t>
            </a:r>
            <a:r>
              <a:rPr lang="el-GR" dirty="0"/>
              <a:t> και </a:t>
            </a:r>
            <a:r>
              <a:rPr lang="el-GR" dirty="0" err="1"/>
              <a:t>Locks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 err="1"/>
              <a:t>Lock</a:t>
            </a:r>
            <a:r>
              <a:rPr lang="el-GR" dirty="0"/>
              <a:t>: προστατεύει ένα ”κρίσιμο” τμήμα κώδικα αποκλείοντας την ταυτόχρονη πρόσβαση πολλών νημάτων σε αυτό </a:t>
            </a:r>
            <a:endParaRPr lang="en-US" dirty="0"/>
          </a:p>
          <a:p>
            <a:r>
              <a:rPr lang="el-GR" dirty="0"/>
              <a:t>Γενικό </a:t>
            </a:r>
            <a:r>
              <a:rPr lang="el-GR" dirty="0" err="1"/>
              <a:t>pattern</a:t>
            </a:r>
            <a:r>
              <a:rPr lang="el-GR" dirty="0"/>
              <a:t> χρήσης </a:t>
            </a:r>
            <a:endParaRPr lang="en-US" dirty="0"/>
          </a:p>
          <a:p>
            <a:endParaRPr lang="en-US" dirty="0"/>
          </a:p>
          <a:p>
            <a:r>
              <a:rPr lang="el-GR" dirty="0"/>
              <a:t>Εξασφαλίζει ότι τα νήματα δεν θα έχουν ταυτόχρονη πρόσβαση στον κώδικα που ακολουθεί την </a:t>
            </a:r>
            <a:r>
              <a:rPr lang="el-GR" dirty="0" err="1"/>
              <a:t>lock</a:t>
            </a:r>
            <a:r>
              <a:rPr lang="el-GR" dirty="0"/>
              <a:t>() </a:t>
            </a:r>
            <a:endParaRPr lang="en-US" dirty="0"/>
          </a:p>
          <a:p>
            <a:pPr lvl="1"/>
            <a:r>
              <a:rPr lang="el-GR" dirty="0"/>
              <a:t>Νήματα που καλούν την μέθοδο </a:t>
            </a:r>
            <a:r>
              <a:rPr lang="el-GR" dirty="0" err="1"/>
              <a:t>lock</a:t>
            </a:r>
            <a:r>
              <a:rPr lang="el-GR" dirty="0"/>
              <a:t>() σε ένα ήδη ”κλειδωμένο” αντικείμενο αναστέλλονται μέχρι το νήμα που την έχει καλέσει να καλέσει την </a:t>
            </a:r>
            <a:r>
              <a:rPr lang="el-GR" dirty="0" err="1"/>
              <a:t>unlock</a:t>
            </a:r>
            <a:r>
              <a:rPr lang="el-GR" dirty="0"/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D248ED-7A6B-C2CE-5E7B-FF6B146E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212" y="2448639"/>
            <a:ext cx="562818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myLock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critical section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finally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myLock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unlock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5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20787" cy="3416400"/>
          </a:xfrm>
        </p:spPr>
        <p:txBody>
          <a:bodyPr>
            <a:normAutofit/>
          </a:bodyPr>
          <a:lstStyle/>
          <a:p>
            <a:r>
              <a:rPr lang="el-GR" dirty="0" err="1"/>
              <a:t>ReentrantLock</a:t>
            </a:r>
            <a:r>
              <a:rPr lang="el-GR" dirty="0"/>
              <a:t>: Ένα </a:t>
            </a:r>
            <a:r>
              <a:rPr lang="el-GR" dirty="0" err="1"/>
              <a:t>Lock</a:t>
            </a:r>
            <a:r>
              <a:rPr lang="el-GR" dirty="0"/>
              <a:t> το οποίο δεν μπλοκάρει το νήμα που το έχει ήδη κλειδώσει </a:t>
            </a:r>
            <a:endParaRPr lang="en-US" dirty="0"/>
          </a:p>
          <a:p>
            <a:pPr lvl="1"/>
            <a:r>
              <a:rPr lang="el-GR" dirty="0"/>
              <a:t>δηλαδή ένα νήμα μπορεί να καλέσει περισσότερες από μια φορές την </a:t>
            </a:r>
            <a:r>
              <a:rPr lang="el-GR" dirty="0" err="1"/>
              <a:t>lock</a:t>
            </a:r>
            <a:r>
              <a:rPr lang="el-GR" dirty="0"/>
              <a:t>() χωρίς να κλειδώσει τον εαυτό του </a:t>
            </a:r>
            <a:endParaRPr lang="en-US" dirty="0"/>
          </a:p>
          <a:p>
            <a:pPr lvl="1"/>
            <a:r>
              <a:rPr lang="el-GR" dirty="0"/>
              <a:t>το νήμα πρέπει ωστόσο να καλέσει αντίστοιχες φορές την </a:t>
            </a:r>
            <a:r>
              <a:rPr lang="el-GR" dirty="0" err="1"/>
              <a:t>unlock</a:t>
            </a:r>
            <a:r>
              <a:rPr lang="el-GR" dirty="0"/>
              <a:t>() 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r>
              <a:rPr lang="el-GR" dirty="0"/>
              <a:t> Διατηρεί λίστα των νημάτων που περιμένουν στο </a:t>
            </a:r>
            <a:r>
              <a:rPr lang="el-GR" dirty="0" err="1"/>
              <a:t>lock</a:t>
            </a:r>
            <a:r>
              <a:rPr lang="el-GR" dirty="0"/>
              <a:t> και επιλέγει ένα από αυτά όταν το νήμα που έχει το </a:t>
            </a:r>
            <a:r>
              <a:rPr lang="el-GR" dirty="0" err="1"/>
              <a:t>lock</a:t>
            </a:r>
            <a:r>
              <a:rPr lang="el-GR" dirty="0"/>
              <a:t> το ελευθερώσει </a:t>
            </a:r>
            <a:endParaRPr lang="en-US" dirty="0"/>
          </a:p>
          <a:p>
            <a:endParaRPr lang="en-US" dirty="0"/>
          </a:p>
          <a:p>
            <a:r>
              <a:rPr lang="el-GR" dirty="0" err="1"/>
              <a:t>ReentrantLock</a:t>
            </a:r>
            <a:r>
              <a:rPr lang="el-GR" dirty="0"/>
              <a:t>(</a:t>
            </a:r>
            <a:r>
              <a:rPr lang="el-GR" dirty="0" err="1"/>
              <a:t>boolean</a:t>
            </a:r>
            <a:r>
              <a:rPr lang="el-GR" dirty="0"/>
              <a:t> </a:t>
            </a:r>
            <a:r>
              <a:rPr lang="el-GR" dirty="0" err="1"/>
              <a:t>fair</a:t>
            </a:r>
            <a:r>
              <a:rPr lang="el-GR" dirty="0"/>
              <a:t>) κατά την απελευθέρωση του </a:t>
            </a:r>
            <a:r>
              <a:rPr lang="el-GR" dirty="0" err="1"/>
              <a:t>lock</a:t>
            </a:r>
            <a:r>
              <a:rPr lang="el-GR" dirty="0"/>
              <a:t> επιλέγεται το νήμα το οποίο έχει ”μπλοκάρει” την περισσότερη ώρα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2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88AFE6-FF9C-B8A0-5210-8A68185C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283" y="0"/>
            <a:ext cx="5337717" cy="455509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java.util.concurrent.locks.ReentrantLock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finally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unlock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ThreadsLocks1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"Shared var is: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Corruptor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Shared var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0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20787" cy="3416400"/>
          </a:xfrm>
        </p:spPr>
        <p:txBody>
          <a:bodyPr>
            <a:normAutofit/>
          </a:bodyPr>
          <a:lstStyle/>
          <a:p>
            <a:r>
              <a:rPr lang="el-GR" dirty="0" err="1"/>
              <a:t>Condition</a:t>
            </a:r>
            <a:r>
              <a:rPr lang="el-GR" dirty="0"/>
              <a:t> </a:t>
            </a:r>
            <a:r>
              <a:rPr lang="el-GR" dirty="0" err="1"/>
              <a:t>Objects</a:t>
            </a:r>
            <a:r>
              <a:rPr lang="el-GR" dirty="0"/>
              <a:t>: χρησιμοποιούνται για να σηματοδοτήσουν τα νήματα που περιμένουν ότι ”μια συνθήκη </a:t>
            </a:r>
            <a:r>
              <a:rPr lang="el-GR" dirty="0" err="1"/>
              <a:t>ικανοποείται</a:t>
            </a:r>
            <a:r>
              <a:rPr lang="el-GR" dirty="0"/>
              <a:t>” </a:t>
            </a:r>
            <a:endParaRPr lang="en-US" dirty="0"/>
          </a:p>
          <a:p>
            <a:pPr lvl="1"/>
            <a:r>
              <a:rPr lang="el-GR" dirty="0"/>
              <a:t>είναι καθαρά σηματοδοσία </a:t>
            </a:r>
            <a:endParaRPr lang="en-US" dirty="0"/>
          </a:p>
          <a:p>
            <a:r>
              <a:rPr lang="el-GR" dirty="0"/>
              <a:t>Χρησιμοποιούνται σε περιπτώσεις που ένα νήμα δεσμεύει το </a:t>
            </a:r>
            <a:r>
              <a:rPr lang="el-GR" dirty="0" err="1"/>
              <a:t>Lock</a:t>
            </a:r>
            <a:r>
              <a:rPr lang="el-GR" dirty="0"/>
              <a:t>, αλλά δεν ικανοποιούνται οι απαραίτητες συνθήκες ώστε να μπορεί να συνεχίσει</a:t>
            </a:r>
            <a:endParaRPr lang="en-US" dirty="0"/>
          </a:p>
          <a:p>
            <a:r>
              <a:rPr lang="el-GR" dirty="0"/>
              <a:t>Δημιουργούνται από τα </a:t>
            </a:r>
            <a:r>
              <a:rPr lang="el-GR" dirty="0" err="1"/>
              <a:t>locks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μπορούμε να έχουμε περισσότερα από ένα </a:t>
            </a:r>
            <a:r>
              <a:rPr lang="el-GR" dirty="0" err="1"/>
              <a:t>conditions</a:t>
            </a:r>
            <a:r>
              <a:rPr lang="el-GR" dirty="0"/>
              <a:t> σε ένα </a:t>
            </a:r>
            <a:r>
              <a:rPr lang="el-GR" dirty="0" err="1"/>
              <a:t>lock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 err="1"/>
              <a:t>Condition.await</a:t>
            </a:r>
            <a:r>
              <a:rPr lang="el-GR" dirty="0"/>
              <a:t>() ένα νήμα παραδίδει το </a:t>
            </a:r>
            <a:r>
              <a:rPr lang="el-GR" dirty="0" err="1"/>
              <a:t>lock</a:t>
            </a:r>
            <a:r>
              <a:rPr lang="el-GR" dirty="0"/>
              <a:t> και περιμένει μέχρι κάποιο άλλο να καλέσει την </a:t>
            </a:r>
            <a:r>
              <a:rPr lang="el-GR" dirty="0" err="1"/>
              <a:t>Condition.signalAll</a:t>
            </a:r>
            <a:r>
              <a:rPr lang="el-GR" dirty="0"/>
              <a:t>() </a:t>
            </a:r>
            <a:endParaRPr lang="en-US" dirty="0"/>
          </a:p>
          <a:p>
            <a:pPr lvl="1"/>
            <a:r>
              <a:rPr lang="el-GR" dirty="0"/>
              <a:t>η </a:t>
            </a:r>
            <a:r>
              <a:rPr lang="el-GR" dirty="0" err="1"/>
              <a:t>signalAll</a:t>
            </a:r>
            <a:r>
              <a:rPr lang="el-GR" dirty="0"/>
              <a:t> συνεχίζει το νήμα από το σημείο που είχε μείνει η </a:t>
            </a:r>
            <a:r>
              <a:rPr lang="el-GR" dirty="0" err="1"/>
              <a:t>await</a:t>
            </a:r>
            <a:r>
              <a:rPr lang="el-GR" dirty="0"/>
              <a:t>() και του επιστρέφει το </a:t>
            </a:r>
            <a:r>
              <a:rPr lang="el-GR" dirty="0" err="1"/>
              <a:t>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369765-62A6-7270-2BDF-4C6DC204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556" y="0"/>
            <a:ext cx="4973444" cy="42820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java.util.concurrent.locks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CondLocks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Condition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startAfter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CondLocks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ReentrantLock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Condition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startAfter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startAfter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signalAll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finally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lck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unlock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6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20787" cy="3416400"/>
          </a:xfrm>
        </p:spPr>
        <p:txBody>
          <a:bodyPr>
            <a:normAutofit/>
          </a:bodyPr>
          <a:lstStyle/>
          <a:p>
            <a:r>
              <a:rPr lang="el-GR" dirty="0"/>
              <a:t>Η </a:t>
            </a:r>
            <a:r>
              <a:rPr lang="el-GR" dirty="0" err="1"/>
              <a:t>Java</a:t>
            </a:r>
            <a:r>
              <a:rPr lang="el-GR" dirty="0"/>
              <a:t> παρέχει έναν εσωτερικό τρόπο συγχρονισμού και κλειδώματος νημάτων με τη μορφή του </a:t>
            </a:r>
            <a:r>
              <a:rPr lang="el-GR" dirty="0" err="1"/>
              <a:t>keyword</a:t>
            </a:r>
            <a:r>
              <a:rPr lang="el-GR" dirty="0"/>
              <a:t> </a:t>
            </a:r>
            <a:r>
              <a:rPr lang="el-GR" dirty="0" err="1"/>
              <a:t>synchronized</a:t>
            </a:r>
            <a:r>
              <a:rPr lang="el-GR" dirty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lvl="1"/>
            <a:r>
              <a:rPr lang="el-GR" dirty="0"/>
              <a:t>κάθε αντικείμενο στην </a:t>
            </a:r>
            <a:r>
              <a:rPr lang="el-GR" dirty="0" err="1"/>
              <a:t>Java</a:t>
            </a:r>
            <a:r>
              <a:rPr lang="el-GR" dirty="0"/>
              <a:t> έχει ένα εσωτερικό </a:t>
            </a:r>
            <a:r>
              <a:rPr lang="el-GR" dirty="0" err="1"/>
              <a:t>Lock</a:t>
            </a:r>
            <a:r>
              <a:rPr lang="el-GR" dirty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 err="1"/>
              <a:t>Δηλώντοντας</a:t>
            </a:r>
            <a:r>
              <a:rPr lang="el-GR" dirty="0"/>
              <a:t> μια μέθοδο σαν </a:t>
            </a:r>
            <a:r>
              <a:rPr lang="el-GR" dirty="0" err="1"/>
              <a:t>synchronized</a:t>
            </a:r>
            <a:r>
              <a:rPr lang="el-GR" dirty="0"/>
              <a:t>, χρησιμοποιείται το εσωτερικό, αυτό </a:t>
            </a:r>
            <a:r>
              <a:rPr lang="el-GR" dirty="0" err="1"/>
              <a:t>Lock</a:t>
            </a:r>
            <a:r>
              <a:rPr lang="el-GR" dirty="0"/>
              <a:t>, προστατεύοντας τον κώδικα της μεθόδου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lvl="1"/>
            <a:r>
              <a:rPr lang="el-GR" dirty="0"/>
              <a:t>για να εκτελεστεί μια μέθοδος, θα πρέπει το νήμα να έχει δεσμεύσει το </a:t>
            </a:r>
            <a:r>
              <a:rPr lang="el-GR" dirty="0" err="1"/>
              <a:t>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4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20787" cy="341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Declaration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synchronized public void method() { // critical section }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  <a:r>
              <a:rPr lang="el-GR" dirty="0"/>
              <a:t>είναι ισοδύναμη με την </a:t>
            </a:r>
            <a:r>
              <a:rPr lang="en-US" dirty="0"/>
              <a:t>synchronized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public void method() { </a:t>
            </a:r>
            <a:r>
              <a:rPr lang="en-US" b="1" dirty="0" err="1">
                <a:latin typeface="Consolas" panose="020B0609020204030204" pitchFamily="49" charset="0"/>
              </a:rPr>
              <a:t>this.intrinsiclock.lock</a:t>
            </a:r>
            <a:r>
              <a:rPr lang="en-US" b="1" dirty="0">
                <a:latin typeface="Consolas" panose="020B0609020204030204" pitchFamily="49" charset="0"/>
              </a:rPr>
              <a:t>(); try { // critical section } finally { </a:t>
            </a:r>
            <a:r>
              <a:rPr lang="en-US" b="1" dirty="0" err="1">
                <a:latin typeface="Consolas" panose="020B0609020204030204" pitchFamily="49" charset="0"/>
              </a:rPr>
              <a:t>this.intrinsiclock.unlock</a:t>
            </a:r>
            <a:r>
              <a:rPr lang="en-US" b="1" dirty="0">
                <a:latin typeface="Consolas" panose="020B0609020204030204" pitchFamily="49" charset="0"/>
              </a:rPr>
              <a:t>(); }}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l-GR" dirty="0"/>
              <a:t>Το εσωτερικό αυτό </a:t>
            </a:r>
            <a:r>
              <a:rPr lang="en-US" dirty="0"/>
              <a:t>Lock </a:t>
            </a:r>
            <a:r>
              <a:rPr lang="el-GR" dirty="0"/>
              <a:t>κάθε αντικειμένου, έχει ένα </a:t>
            </a:r>
            <a:r>
              <a:rPr lang="en-US" dirty="0"/>
              <a:t>Condition. </a:t>
            </a:r>
            <a:r>
              <a:rPr lang="el-GR" dirty="0"/>
              <a:t>Η μέθοδοι </a:t>
            </a:r>
            <a:r>
              <a:rPr lang="en-US" dirty="0"/>
              <a:t>wait </a:t>
            </a:r>
            <a:r>
              <a:rPr lang="el-GR" dirty="0"/>
              <a:t>και </a:t>
            </a:r>
            <a:r>
              <a:rPr lang="en-US" dirty="0"/>
              <a:t>notify </a:t>
            </a:r>
            <a:r>
              <a:rPr lang="en-US" dirty="0" err="1"/>
              <a:t>notifyAll</a:t>
            </a:r>
            <a:r>
              <a:rPr lang="en-US" dirty="0"/>
              <a:t> </a:t>
            </a:r>
            <a:r>
              <a:rPr lang="el-GR" dirty="0"/>
              <a:t>λειτουργούν όπως και οι </a:t>
            </a:r>
            <a:r>
              <a:rPr lang="el-GR" dirty="0" err="1"/>
              <a:t>αντιστοιχες</a:t>
            </a:r>
            <a:r>
              <a:rPr lang="el-GR" dirty="0"/>
              <a:t> </a:t>
            </a:r>
            <a:r>
              <a:rPr lang="en-US" dirty="0"/>
              <a:t>await signal </a:t>
            </a:r>
            <a:r>
              <a:rPr lang="en-US" dirty="0" err="1"/>
              <a:t>signalAll</a:t>
            </a:r>
            <a:r>
              <a:rPr lang="en-US" dirty="0"/>
              <a:t> </a:t>
            </a:r>
            <a:r>
              <a:rPr lang="el-GR" dirty="0"/>
              <a:t>στα </a:t>
            </a:r>
            <a:r>
              <a:rPr lang="en-US" dirty="0"/>
              <a:t>Locks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l-GR" dirty="0"/>
              <a:t>Προσοχή: το </a:t>
            </a:r>
            <a:r>
              <a:rPr lang="en-US" dirty="0"/>
              <a:t>Lock </a:t>
            </a:r>
            <a:r>
              <a:rPr lang="el-GR" dirty="0"/>
              <a:t>αφορά ένα αντικείμενο, δηλαδή μια μέθοδο που καλούν πολλά </a:t>
            </a:r>
            <a:r>
              <a:rPr lang="en-US" dirty="0"/>
              <a:t>threads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1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Διεργασίες </a:t>
            </a:r>
            <a:endParaRPr lang="en-US" dirty="0"/>
          </a:p>
          <a:p>
            <a:pPr lvl="1"/>
            <a:r>
              <a:rPr lang="el-GR" dirty="0"/>
              <a:t>διαφορετικού ”χώρους μνήμης” </a:t>
            </a:r>
            <a:endParaRPr lang="en-US" dirty="0"/>
          </a:p>
          <a:p>
            <a:pPr lvl="1"/>
            <a:r>
              <a:rPr lang="el-GR" dirty="0"/>
              <a:t> (συνήθως) </a:t>
            </a:r>
            <a:r>
              <a:rPr lang="en-US" dirty="0"/>
              <a:t>heavyweight 2 </a:t>
            </a:r>
          </a:p>
          <a:p>
            <a:pPr lvl="1"/>
            <a:r>
              <a:rPr lang="el-GR" dirty="0"/>
              <a:t>επικοινωνία με (</a:t>
            </a:r>
            <a:r>
              <a:rPr lang="en-US" dirty="0"/>
              <a:t>translate) </a:t>
            </a:r>
          </a:p>
          <a:p>
            <a:pPr lvl="2"/>
            <a:r>
              <a:rPr lang="en-US" dirty="0"/>
              <a:t>shared memory </a:t>
            </a:r>
          </a:p>
          <a:p>
            <a:pPr lvl="2"/>
            <a:r>
              <a:rPr lang="en-US" dirty="0"/>
              <a:t>message queues </a:t>
            </a:r>
          </a:p>
          <a:p>
            <a:pPr lvl="2"/>
            <a:r>
              <a:rPr lang="en-US" dirty="0"/>
              <a:t>files </a:t>
            </a:r>
          </a:p>
          <a:p>
            <a:pPr lvl="2"/>
            <a:r>
              <a:rPr lang="en-US" dirty="0"/>
              <a:t>pipes </a:t>
            </a:r>
          </a:p>
          <a:p>
            <a:pPr lvl="2"/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171086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509404-1DDF-B960-0146-E5A07805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327" y="0"/>
            <a:ext cx="5850673" cy="39087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ThreadsLocksSynch1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}));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Call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"Shared var is: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Shared var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91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606-4A15-A818-5F29-0C9689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20787" cy="3416400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Η </a:t>
            </a:r>
            <a:r>
              <a:rPr lang="el-GR" dirty="0" err="1"/>
              <a:t>synchronized</a:t>
            </a:r>
            <a:r>
              <a:rPr lang="el-GR" dirty="0"/>
              <a:t> μπορεί να πάρει και τη μορφή ενός </a:t>
            </a:r>
            <a:r>
              <a:rPr lang="el-GR" dirty="0" err="1"/>
              <a:t>block</a:t>
            </a:r>
            <a:r>
              <a:rPr lang="el-GR" dirty="0"/>
              <a:t> 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l-GR" dirty="0" err="1">
                <a:latin typeface="Consolas" panose="020B0609020204030204" pitchFamily="49" charset="0"/>
              </a:rPr>
              <a:t>synchronized</a:t>
            </a:r>
            <a:r>
              <a:rPr lang="el-GR" dirty="0">
                <a:latin typeface="Consolas" panose="020B0609020204030204" pitchFamily="49" charset="0"/>
              </a:rPr>
              <a:t>(</a:t>
            </a:r>
            <a:r>
              <a:rPr lang="el-GR" dirty="0" err="1">
                <a:latin typeface="Consolas" panose="020B0609020204030204" pitchFamily="49" charset="0"/>
              </a:rPr>
              <a:t>obj</a:t>
            </a:r>
            <a:r>
              <a:rPr lang="el-GR" dirty="0">
                <a:latin typeface="Consolas" panose="020B0609020204030204" pitchFamily="49" charset="0"/>
              </a:rPr>
              <a:t>) { } 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/>
              <a:t>     </a:t>
            </a:r>
            <a:r>
              <a:rPr lang="el-GR" dirty="0"/>
              <a:t>αφού κάθε αντικείμενο έχει ένα </a:t>
            </a:r>
            <a:r>
              <a:rPr lang="el-GR" dirty="0" err="1"/>
              <a:t>Lock</a:t>
            </a:r>
            <a:r>
              <a:rPr lang="el-GR" dirty="0"/>
              <a:t> και ένα </a:t>
            </a:r>
            <a:r>
              <a:rPr lang="el-GR" dirty="0" err="1"/>
              <a:t>Condition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r>
              <a:rPr lang="el-GR" dirty="0"/>
              <a:t>Ήταν αρκετά συνηθισμένη πρακτική να δημιουργεί κανείς </a:t>
            </a:r>
            <a:r>
              <a:rPr lang="el-GR" dirty="0" err="1"/>
              <a:t>instances</a:t>
            </a:r>
            <a:r>
              <a:rPr lang="el-GR" dirty="0"/>
              <a:t> του </a:t>
            </a:r>
            <a:r>
              <a:rPr lang="el-GR" dirty="0" err="1"/>
              <a:t>Object</a:t>
            </a:r>
            <a:r>
              <a:rPr lang="el-GR" dirty="0"/>
              <a:t> μονό για αυτόν τον λόγο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l-GR" dirty="0">
                <a:solidFill>
                  <a:schemeClr val="tx1"/>
                </a:solidFill>
              </a:rPr>
              <a:t>Δηλαδή η δημιουργία ενός </a:t>
            </a:r>
            <a:r>
              <a:rPr lang="en-US" dirty="0">
                <a:solidFill>
                  <a:schemeClr val="tx1"/>
                </a:solidFill>
              </a:rPr>
              <a:t>instance object </a:t>
            </a:r>
            <a:r>
              <a:rPr lang="el-GR" dirty="0">
                <a:solidFill>
                  <a:schemeClr val="tx1"/>
                </a:solidFill>
              </a:rPr>
              <a:t>για συγχρονισμό, προσφέρει μια </a:t>
            </a:r>
            <a:r>
              <a:rPr lang="en-US" dirty="0">
                <a:solidFill>
                  <a:schemeClr val="tx1"/>
                </a:solidFill>
              </a:rPr>
              <a:t>dedicated lock </a:t>
            </a:r>
            <a:r>
              <a:rPr lang="el-GR" dirty="0">
                <a:solidFill>
                  <a:schemeClr val="tx1"/>
                </a:solidFill>
              </a:rPr>
              <a:t>που εξασφαλίζει ότι μόνο ένα νήμα τη φορά μπορεί να εκτελέσει ένα συγκεκριμένο κομμάτι του κώδικα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SyncronizedExample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8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volatile, final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volatile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 err="1"/>
              <a:t>lock-free</a:t>
            </a:r>
            <a:r>
              <a:rPr lang="el-GR" dirty="0"/>
              <a:t> συγχρονισμένη πρόσβαση σε ένα </a:t>
            </a:r>
            <a:r>
              <a:rPr lang="el-GR" dirty="0" err="1"/>
              <a:t>field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όταν δηλώνουμε ένα </a:t>
            </a:r>
            <a:r>
              <a:rPr lang="el-GR" dirty="0" err="1"/>
              <a:t>field</a:t>
            </a:r>
            <a:r>
              <a:rPr lang="el-GR" dirty="0"/>
              <a:t> σαν </a:t>
            </a:r>
            <a:r>
              <a:rPr lang="el-GR" dirty="0" err="1"/>
              <a:t>volatile</a:t>
            </a:r>
            <a:r>
              <a:rPr lang="el-GR" dirty="0"/>
              <a:t> ο </a:t>
            </a:r>
            <a:r>
              <a:rPr lang="el-GR" dirty="0" err="1"/>
              <a:t>compiler</a:t>
            </a:r>
            <a:r>
              <a:rPr lang="el-GR" dirty="0"/>
              <a:t> και το VM εξασφαλίζουν ότι οποιαδήποτε αλλαγή γίνει από ένα </a:t>
            </a:r>
            <a:r>
              <a:rPr lang="el-GR" dirty="0" err="1"/>
              <a:t>thread</a:t>
            </a:r>
            <a:r>
              <a:rPr lang="el-GR" dirty="0"/>
              <a:t> θα είναι ορατή και από τα υπόλοιπα </a:t>
            </a:r>
            <a:endParaRPr lang="en-US" dirty="0"/>
          </a:p>
          <a:p>
            <a:r>
              <a:rPr lang="el-GR" dirty="0"/>
              <a:t> Προσοχή! είναι non-</a:t>
            </a:r>
            <a:r>
              <a:rPr lang="el-GR" dirty="0" err="1"/>
              <a:t>atomic</a:t>
            </a:r>
            <a:r>
              <a:rPr lang="el-GR" dirty="0"/>
              <a:t> operation,</a:t>
            </a:r>
            <a:endParaRPr lang="en-US" dirty="0"/>
          </a:p>
          <a:p>
            <a:pPr lvl="1"/>
            <a:r>
              <a:rPr lang="el-GR" dirty="0"/>
              <a:t> δηλαδή ένα απλό </a:t>
            </a:r>
            <a:r>
              <a:rPr lang="el-GR" dirty="0" err="1"/>
              <a:t>assignment</a:t>
            </a:r>
            <a:r>
              <a:rPr lang="el-GR" dirty="0"/>
              <a:t> θα δουλέψει, αλλά κάτι όπως το </a:t>
            </a:r>
            <a:r>
              <a:rPr lang="el-GR" dirty="0" err="1"/>
              <a:t>cnt</a:t>
            </a:r>
            <a:r>
              <a:rPr lang="el-GR" dirty="0"/>
              <a:t> = </a:t>
            </a:r>
            <a:r>
              <a:rPr lang="el-GR" dirty="0" err="1"/>
              <a:t>cnt</a:t>
            </a:r>
            <a:r>
              <a:rPr lang="el-GR" dirty="0"/>
              <a:t> + 1, όχι </a:t>
            </a:r>
            <a:endParaRPr lang="en-US" dirty="0"/>
          </a:p>
          <a:p>
            <a:r>
              <a:rPr lang="el-GR" dirty="0"/>
              <a:t> </a:t>
            </a:r>
            <a:r>
              <a:rPr lang="el-GR" dirty="0" err="1"/>
              <a:t>final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η αρχικοποίησή τους είναι ασφαλής, δηλαδή η δήλωση </a:t>
            </a:r>
            <a:endParaRPr lang="en-US" dirty="0"/>
          </a:p>
          <a:p>
            <a:pPr lvl="2"/>
            <a:r>
              <a:rPr lang="el-GR" dirty="0" err="1"/>
              <a:t>final</a:t>
            </a:r>
            <a:r>
              <a:rPr lang="el-GR" dirty="0"/>
              <a:t> </a:t>
            </a:r>
            <a:r>
              <a:rPr lang="el-GR" dirty="0" err="1"/>
              <a:t>Map</a:t>
            </a:r>
            <a:r>
              <a:rPr lang="el-GR" dirty="0"/>
              <a:t> x =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HashMap</a:t>
            </a:r>
            <a:r>
              <a:rPr lang="el-GR" dirty="0"/>
              <a:t>&lt;&gt;(); </a:t>
            </a:r>
            <a:endParaRPr lang="en-US" dirty="0"/>
          </a:p>
          <a:p>
            <a:r>
              <a:rPr lang="el-GR" dirty="0"/>
              <a:t>εξασφαλίζει ότι το αντικείμενο θα </a:t>
            </a:r>
            <a:r>
              <a:rPr lang="el-GR" dirty="0" err="1"/>
              <a:t>αρχικοποιηθεί</a:t>
            </a:r>
            <a:r>
              <a:rPr lang="el-GR" dirty="0"/>
              <a:t> πριν το προσπελάσουν νήματα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java.util.concurrent.atomic.* </a:t>
            </a:r>
          </a:p>
          <a:p>
            <a:endParaRPr lang="en-US" dirty="0"/>
          </a:p>
          <a:p>
            <a:r>
              <a:rPr lang="el-GR" dirty="0"/>
              <a:t>Περιλαμβάνει κλάσεις οι οποίες έχουν μεθόδους που εξασφαλίζουν </a:t>
            </a:r>
            <a:r>
              <a:rPr lang="en-US" dirty="0"/>
              <a:t>atomic </a:t>
            </a:r>
            <a:r>
              <a:rPr lang="el-GR" dirty="0"/>
              <a:t>πρόσβαση στα δεδομένα τους </a:t>
            </a:r>
            <a:endParaRPr lang="en-US" dirty="0"/>
          </a:p>
          <a:p>
            <a:pPr lvl="1"/>
            <a:r>
              <a:rPr lang="el-GR" dirty="0"/>
              <a:t>π.χ. </a:t>
            </a:r>
            <a:r>
              <a:rPr lang="en-US" dirty="0" err="1"/>
              <a:t>incrementAndGet</a:t>
            </a:r>
            <a:r>
              <a:rPr lang="en-US" dirty="0"/>
              <a:t>, </a:t>
            </a:r>
            <a:r>
              <a:rPr lang="en-US" dirty="0" err="1"/>
              <a:t>updateAndGet</a:t>
            </a:r>
            <a:r>
              <a:rPr lang="en-US" dirty="0"/>
              <a:t>, </a:t>
            </a:r>
            <a:r>
              <a:rPr lang="en-US" dirty="0" err="1"/>
              <a:t>accumulateAndGet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42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DDC-0C10-410E-F579-26025F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Atomic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25C80C-3D94-F1F1-7440-86E50312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985" y="0"/>
            <a:ext cx="5925015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concurrent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cnt.incrementAndGet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// or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updateAndGet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ThreadsLocksAtomic0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 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}));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Call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on Atom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"Shared var is: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Shared var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35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Deadlocks </a:t>
            </a:r>
          </a:p>
          <a:p>
            <a:pPr lvl="1"/>
            <a:r>
              <a:rPr lang="el-GR" dirty="0"/>
              <a:t>π.χ. νήματα που περιμένουν αμοιβαία σε </a:t>
            </a:r>
            <a:r>
              <a:rPr lang="en-US" dirty="0"/>
              <a:t>conditions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3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concurrency vs New concurrency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Όλ</a:t>
            </a:r>
            <a:r>
              <a:rPr lang="en-US" dirty="0"/>
              <a:t>α τα παραπάνω ανήκουν στο ”old concurrency”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Πρ</a:t>
            </a:r>
            <a:r>
              <a:rPr lang="en-US" dirty="0"/>
              <a:t>ακτικά: </a:t>
            </a:r>
          </a:p>
          <a:p>
            <a:pPr lvl="1"/>
            <a:r>
              <a:rPr lang="en-US" dirty="0" err="1"/>
              <a:t>Συνήθως</a:t>
            </a:r>
            <a:r>
              <a:rPr lang="en-US" dirty="0"/>
              <a:t> χρησιμοποιούμε Collections, Callables, Futures, Executors, </a:t>
            </a:r>
          </a:p>
          <a:p>
            <a:pPr marL="596900" lvl="1" indent="0">
              <a:buNone/>
            </a:pPr>
            <a:r>
              <a:rPr lang="en-US" dirty="0"/>
              <a:t>       </a:t>
            </a:r>
            <a:r>
              <a:rPr lang="en-US" dirty="0" err="1"/>
              <a:t>CompletableFutures</a:t>
            </a:r>
            <a:r>
              <a:rPr lang="en-US" dirty="0"/>
              <a:t> → ”new concurrency”</a:t>
            </a:r>
          </a:p>
        </p:txBody>
      </p:sp>
    </p:spTree>
    <p:extLst>
      <p:ext uri="{BB962C8B-B14F-4D97-AF65-F5344CB8AC3E}">
        <p14:creationId xmlns:p14="http://schemas.microsoft.com/office/powerpoint/2010/main" val="665615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Προσφέρουν ασφαλή ταυτόχρονη πρόσβαση σε </a:t>
            </a:r>
            <a:r>
              <a:rPr lang="el-GR" dirty="0" err="1"/>
              <a:t>collections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pPr lvl="1"/>
            <a:r>
              <a:rPr lang="el-GR" dirty="0"/>
              <a:t>θα μπορούσαμε να τις υλοποιήσουμε με βάση τα όσα ξέρουμε μέχρι τώρα, χρησιμοποιώντας </a:t>
            </a:r>
            <a:r>
              <a:rPr lang="el-GR" dirty="0" err="1"/>
              <a:t>Locks</a:t>
            </a:r>
            <a:r>
              <a:rPr lang="el-GR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l-GR" dirty="0"/>
              <a:t>οι ήδη υπάρχουσες υπερκαλύπτουν τις περισσότερες ανάγκες 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r>
              <a:rPr lang="el-GR" dirty="0"/>
              <a:t> </a:t>
            </a:r>
            <a:r>
              <a:rPr lang="el-GR" dirty="0" err="1"/>
              <a:t>java.util.concurrent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4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1BC-22EC-3BF7-33CD-954D6C6B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Blocking Queues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0EE-04BD-BEA3-47E1-58E60CCC0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αντίστοιχες με τις </a:t>
            </a:r>
            <a:r>
              <a:rPr lang="el-GR" dirty="0" err="1"/>
              <a:t>queues</a:t>
            </a:r>
            <a:r>
              <a:rPr lang="el-GR" dirty="0"/>
              <a:t> με τη διαφορά ότι παρέχουν επιπλέον μεθόδους, με βασικότερες τις </a:t>
            </a:r>
            <a:endParaRPr lang="en-US" dirty="0"/>
          </a:p>
          <a:p>
            <a:endParaRPr lang="en-US" dirty="0"/>
          </a:p>
          <a:p>
            <a:pPr lvl="1"/>
            <a:r>
              <a:rPr lang="el-GR" dirty="0" err="1"/>
              <a:t>put</a:t>
            </a:r>
            <a:r>
              <a:rPr lang="el-GR" dirty="0"/>
              <a:t> ”μπλοκάρει” (δηλαδή αυτός που καλεί περιμένει) αν το </a:t>
            </a:r>
            <a:r>
              <a:rPr lang="el-GR" dirty="0" err="1"/>
              <a:t>queue</a:t>
            </a:r>
            <a:r>
              <a:rPr lang="el-GR" dirty="0"/>
              <a:t> είναι γεμάτο </a:t>
            </a:r>
            <a:endParaRPr lang="en-US" dirty="0"/>
          </a:p>
          <a:p>
            <a:pPr lvl="1"/>
            <a:r>
              <a:rPr lang="el-GR" dirty="0" err="1"/>
              <a:t>take</a:t>
            </a:r>
            <a:r>
              <a:rPr lang="el-GR" dirty="0"/>
              <a:t> ”μπλοκάρει” αν το </a:t>
            </a:r>
            <a:r>
              <a:rPr lang="el-GR" dirty="0" err="1"/>
              <a:t>queue</a:t>
            </a:r>
            <a:r>
              <a:rPr lang="el-GR" dirty="0"/>
              <a:t> είναι άδειο </a:t>
            </a:r>
            <a:endParaRPr lang="en-US" dirty="0"/>
          </a:p>
          <a:p>
            <a:pPr lvl="1"/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r>
              <a:rPr lang="el-GR" dirty="0"/>
              <a:t> χρήσιμες για </a:t>
            </a:r>
            <a:r>
              <a:rPr lang="el-GR" dirty="0" err="1"/>
              <a:t>producer-consumer</a:t>
            </a:r>
            <a:r>
              <a:rPr lang="el-GR" dirty="0"/>
              <a:t> </a:t>
            </a:r>
            <a:r>
              <a:rPr lang="el-GR" dirty="0" err="1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7F7-4BDC-AC75-1703-CC8D2B51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Maps, Sets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B5D7-37B6-F15A-B08B-722E8004B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Εκτός από </a:t>
            </a:r>
            <a:r>
              <a:rPr lang="en-US" b="1" dirty="0"/>
              <a:t>queues </a:t>
            </a:r>
            <a:r>
              <a:rPr lang="el-GR" b="1" dirty="0"/>
              <a:t>υπάρχουν αντίστοιχες δομές για </a:t>
            </a:r>
            <a:endParaRPr lang="en-US" b="1" dirty="0"/>
          </a:p>
          <a:p>
            <a:r>
              <a:rPr lang="en-US" dirty="0"/>
              <a:t>Maps </a:t>
            </a:r>
          </a:p>
          <a:p>
            <a:pPr lvl="1"/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ConcurrentSkipListMap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το </a:t>
            </a:r>
            <a:r>
              <a:rPr lang="en-US" dirty="0"/>
              <a:t>standard API </a:t>
            </a:r>
            <a:r>
              <a:rPr lang="el-GR" dirty="0"/>
              <a:t>περιλαμβάνει μεθόδους </a:t>
            </a:r>
            <a:r>
              <a:rPr lang="en-US" dirty="0"/>
              <a:t>search, reduce,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l-GR" dirty="0"/>
              <a:t>για </a:t>
            </a:r>
            <a:r>
              <a:rPr lang="en-US" dirty="0"/>
              <a:t>bulk operations </a:t>
            </a:r>
            <a:r>
              <a:rPr lang="el-GR" dirty="0"/>
              <a:t>σε </a:t>
            </a:r>
            <a:r>
              <a:rPr lang="en-US" dirty="0"/>
              <a:t>maps</a:t>
            </a:r>
          </a:p>
          <a:p>
            <a:pPr lvl="1"/>
            <a:r>
              <a:rPr lang="el-GR" dirty="0"/>
              <a:t>τα </a:t>
            </a:r>
            <a:r>
              <a:rPr lang="en-US" dirty="0"/>
              <a:t>operations </a:t>
            </a:r>
            <a:r>
              <a:rPr lang="el-GR" dirty="0"/>
              <a:t>αυτά δεν επιστρέφουν πλήρη αποτελέσματα, αλλά </a:t>
            </a:r>
            <a:r>
              <a:rPr lang="en-US" dirty="0"/>
              <a:t>views (</a:t>
            </a:r>
            <a:r>
              <a:rPr lang="el-GR" dirty="0"/>
              <a:t>το </a:t>
            </a:r>
            <a:r>
              <a:rPr lang="en-US" dirty="0"/>
              <a:t>view </a:t>
            </a:r>
            <a:r>
              <a:rPr lang="el-GR" dirty="0"/>
              <a:t>είναι ένα </a:t>
            </a:r>
            <a:r>
              <a:rPr lang="en-US" dirty="0"/>
              <a:t>view </a:t>
            </a:r>
            <a:r>
              <a:rPr lang="el-GR" dirty="0"/>
              <a:t>του </a:t>
            </a:r>
            <a:r>
              <a:rPr lang="en-US" dirty="0"/>
              <a:t>underlying collection, </a:t>
            </a:r>
            <a:r>
              <a:rPr lang="el-GR" dirty="0"/>
              <a:t>ένας δίαυλος επικοινωνίας με το </a:t>
            </a:r>
            <a:r>
              <a:rPr lang="en-US" dirty="0"/>
              <a:t>collection)</a:t>
            </a:r>
          </a:p>
          <a:p>
            <a:r>
              <a:rPr lang="en-US" dirty="0"/>
              <a:t>Sets </a:t>
            </a:r>
          </a:p>
          <a:p>
            <a:pPr lvl="1"/>
            <a:r>
              <a:rPr lang="en-US" dirty="0" err="1"/>
              <a:t>ConcurrentSkipListSet</a:t>
            </a:r>
            <a:r>
              <a:rPr lang="en-US" dirty="0"/>
              <a:t>  (skip list: </a:t>
            </a:r>
            <a:r>
              <a:rPr lang="el-GR" dirty="0"/>
              <a:t>επιτρέπει </a:t>
            </a:r>
            <a:r>
              <a:rPr lang="en-US" dirty="0"/>
              <a:t>efficient probabilistic search, insertion </a:t>
            </a:r>
            <a:r>
              <a:rPr lang="el-GR" dirty="0"/>
              <a:t>και </a:t>
            </a:r>
            <a:r>
              <a:rPr lang="en-US" dirty="0"/>
              <a:t>removal operations</a:t>
            </a:r>
          </a:p>
          <a:p>
            <a:r>
              <a:rPr lang="el-GR" dirty="0"/>
              <a:t>Γενικά έχουν </a:t>
            </a:r>
            <a:r>
              <a:rPr lang="en-US" dirty="0"/>
              <a:t>optimized implementations </a:t>
            </a:r>
            <a:r>
              <a:rPr lang="el-GR" dirty="0"/>
              <a:t>ώστε να ελαχιστοποιούν τον χρόνο αναμονής σε </a:t>
            </a:r>
            <a:r>
              <a:rPr lang="en-US" dirty="0"/>
              <a:t>Locks </a:t>
            </a:r>
          </a:p>
        </p:txBody>
      </p:sp>
    </p:spTree>
    <p:extLst>
      <p:ext uri="{BB962C8B-B14F-4D97-AF65-F5344CB8AC3E}">
        <p14:creationId xmlns:p14="http://schemas.microsoft.com/office/powerpoint/2010/main" val="6817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pPr lvl="1"/>
            <a:r>
              <a:rPr lang="el-GR" dirty="0"/>
              <a:t>Μοιράζονται τον ίδιο ”χώρο μνήμης” </a:t>
            </a:r>
            <a:endParaRPr lang="en-US" dirty="0"/>
          </a:p>
          <a:p>
            <a:pPr lvl="1"/>
            <a:endParaRPr lang="en-US" dirty="0"/>
          </a:p>
          <a:p>
            <a:pPr lvl="2"/>
            <a:r>
              <a:rPr lang="el-GR" dirty="0"/>
              <a:t>δηλαδή μπορούν να βλέπουν τις ίδιες μεταβλητές </a:t>
            </a:r>
            <a:endParaRPr lang="en-US" dirty="0"/>
          </a:p>
          <a:p>
            <a:pPr lvl="2"/>
            <a:r>
              <a:rPr lang="el-GR" dirty="0"/>
              <a:t>ευκολότερη επικοινωνία </a:t>
            </a:r>
            <a:endParaRPr lang="en-US" dirty="0"/>
          </a:p>
          <a:p>
            <a:pPr lvl="2"/>
            <a:r>
              <a:rPr lang="el-GR" dirty="0"/>
              <a:t>θέματα συγχρονισμού, </a:t>
            </a:r>
            <a:r>
              <a:rPr lang="el-GR" dirty="0" err="1"/>
              <a:t>deadlocks</a:t>
            </a:r>
            <a:endParaRPr lang="en-US" dirty="0"/>
          </a:p>
          <a:p>
            <a:pPr lvl="2"/>
            <a:r>
              <a:rPr lang="el-GR" dirty="0" err="1"/>
              <a:t>lightweight</a:t>
            </a:r>
            <a:r>
              <a:rPr lang="el-GR" dirty="0"/>
              <a:t> 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l-GR" dirty="0"/>
              <a:t>Συνήθως τμήματα μιας Διεργασίας εκτελούνται σε διαφορετικά νήματα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6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6391-AA9F-E1CD-6F00-7B09D65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and Set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84C4D-8F27-597C-4E00-6E480F61E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76734" y="445025"/>
            <a:ext cx="5167266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MapSet1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ConcurrentHashMap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ConcurrentHashMap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&lt;- !!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// producers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ensures final in scope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"Map"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"Set"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consumer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reduceValues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"Map res: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"Set res: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searchKeys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equals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"Set1000"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)){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4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3477-9AC6-E208-5256-2A32D12F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D92E-18D7-BAC4-5B65-88E4FDD31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Copy-on-write </a:t>
            </a:r>
          </a:p>
          <a:p>
            <a:pPr lvl="1"/>
            <a:r>
              <a:rPr lang="en-US" dirty="0"/>
              <a:t>Parallel array algorithms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Callables</a:t>
            </a:r>
            <a:endParaRPr lang="en-US" dirty="0"/>
          </a:p>
          <a:p>
            <a:pPr lvl="1"/>
            <a:r>
              <a:rPr lang="en-US" dirty="0"/>
              <a:t>Futures, </a:t>
            </a:r>
            <a:r>
              <a:rPr lang="en-US" dirty="0" err="1"/>
              <a:t>FutureTasks</a:t>
            </a:r>
            <a:endParaRPr lang="en-US" dirty="0"/>
          </a:p>
          <a:p>
            <a:pPr lvl="1"/>
            <a:r>
              <a:rPr lang="en-US" dirty="0" err="1"/>
              <a:t>ThreadPools</a:t>
            </a:r>
            <a:r>
              <a:rPr lang="en-US" dirty="0"/>
              <a:t>, Executors 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4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88FE-AAF3-1818-B2B0-458CCAEB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on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656C-B29D-2D06-3340-950949ADE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CopyOnWriteArrayList</a:t>
            </a:r>
            <a:r>
              <a:rPr lang="en-US" b="1" dirty="0"/>
              <a:t>, </a:t>
            </a:r>
            <a:r>
              <a:rPr lang="en-US" b="1" dirty="0" err="1"/>
              <a:t>CopyOnWriteArraySet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 </a:t>
            </a:r>
          </a:p>
          <a:p>
            <a:r>
              <a:rPr lang="el-GR" b="1" dirty="0"/>
              <a:t>Εγγραφές δημιουργούν ένα αντίγραφο του </a:t>
            </a:r>
            <a:r>
              <a:rPr lang="en-US" b="1" dirty="0"/>
              <a:t>array </a:t>
            </a:r>
            <a:r>
              <a:rPr lang="el-GR" b="1" dirty="0"/>
              <a:t>που χρησιμοποιούν τα </a:t>
            </a:r>
            <a:r>
              <a:rPr lang="en-US" b="1" dirty="0"/>
              <a:t>Collections </a:t>
            </a:r>
            <a:r>
              <a:rPr lang="el-GR" b="1" dirty="0"/>
              <a:t>αυτά </a:t>
            </a:r>
            <a:endParaRPr lang="en-US" b="1" dirty="0"/>
          </a:p>
          <a:p>
            <a:pPr lvl="1"/>
            <a:r>
              <a:rPr lang="en-US" dirty="0"/>
              <a:t>Iterators → consistent view </a:t>
            </a:r>
          </a:p>
          <a:p>
            <a:pPr lvl="1"/>
            <a:r>
              <a:rPr lang="el-GR" dirty="0"/>
              <a:t>βλέπουν το στιγμιότυπο του </a:t>
            </a:r>
            <a:r>
              <a:rPr lang="en-US" dirty="0"/>
              <a:t>Array </a:t>
            </a:r>
            <a:r>
              <a:rPr lang="el-GR" dirty="0"/>
              <a:t>την στιγμή που δημιουργήθηκαν </a:t>
            </a:r>
            <a:endParaRPr lang="en-US" dirty="0"/>
          </a:p>
          <a:p>
            <a:pPr lvl="1"/>
            <a:r>
              <a:rPr lang="el-GR" dirty="0"/>
              <a:t>όχι όμως ενημερωμένο με όλες τις μετέπειτα αλλαγές</a:t>
            </a:r>
            <a:endParaRPr lang="en-US" dirty="0"/>
          </a:p>
          <a:p>
            <a:pPr lvl="1"/>
            <a:endParaRPr lang="en-US" dirty="0"/>
          </a:p>
          <a:p>
            <a:r>
              <a:rPr lang="el-GR" b="1" dirty="0"/>
              <a:t>Γενικότερα: </a:t>
            </a:r>
            <a:r>
              <a:rPr lang="en-US" b="1" dirty="0"/>
              <a:t>Copy-on-Write (</a:t>
            </a:r>
            <a:r>
              <a:rPr lang="en-US" b="1" dirty="0" err="1"/>
              <a:t>CoW</a:t>
            </a:r>
            <a:r>
              <a:rPr lang="en-US" b="1" dirty="0"/>
              <a:t>)</a:t>
            </a:r>
          </a:p>
          <a:p>
            <a:pPr lvl="2"/>
            <a:r>
              <a:rPr lang="el-GR" dirty="0"/>
              <a:t>μέθοδος που χρησιμοποιείται για </a:t>
            </a:r>
            <a:r>
              <a:rPr lang="en-US" dirty="0"/>
              <a:t>Persistent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495701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57E3-F8CE-9E34-8F18-BB29664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Persistent data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039E-28DD-801F-BBB1-14D8A19F3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l-GR" dirty="0"/>
          </a:p>
          <a:p>
            <a:pPr marL="114300" indent="0">
              <a:buNone/>
            </a:pPr>
            <a:endParaRPr lang="el-GR" dirty="0"/>
          </a:p>
          <a:p>
            <a:pPr marL="114300" indent="0">
              <a:buNone/>
            </a:pPr>
            <a:endParaRPr lang="el-GR" dirty="0"/>
          </a:p>
          <a:p>
            <a:pPr marL="114300" indent="0">
              <a:buNone/>
            </a:pPr>
            <a:endParaRPr lang="el-GR" dirty="0"/>
          </a:p>
          <a:p>
            <a:pPr marL="114300" indent="0">
              <a:buNone/>
            </a:pPr>
            <a:r>
              <a:rPr lang="el-GR" b="1" dirty="0"/>
              <a:t>Δομές δεδομένων, στις οποίες τα </a:t>
            </a:r>
            <a:r>
              <a:rPr lang="el-GR" b="1" dirty="0" err="1"/>
              <a:t>mutations</a:t>
            </a:r>
            <a:r>
              <a:rPr lang="el-GR" b="1" dirty="0"/>
              <a:t> δημιουργούν ένα αντίγραφο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714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401F-2272-FC3A-D25B-369C0DC2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Array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84A5-400E-2002-20B2-44AAC27E8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java.util.Arrays</a:t>
            </a:r>
            <a:r>
              <a:rPr lang="en-US" dirty="0"/>
              <a:t> </a:t>
            </a:r>
            <a:r>
              <a:rPr lang="el-GR" dirty="0"/>
              <a:t>έχει μεθόδους για παράλληλα </a:t>
            </a:r>
            <a:r>
              <a:rPr lang="en-US" dirty="0"/>
              <a:t>operations </a:t>
            </a:r>
            <a:r>
              <a:rPr lang="el-GR" dirty="0"/>
              <a:t>σε στοιχεία πινάκων</a:t>
            </a:r>
          </a:p>
          <a:p>
            <a:pPr marL="114300" indent="0">
              <a:buNone/>
            </a:pPr>
            <a:endParaRPr lang="el-GR" dirty="0"/>
          </a:p>
          <a:p>
            <a:r>
              <a:rPr lang="en-US" dirty="0" err="1"/>
              <a:t>Arrays.parallelSort</a:t>
            </a:r>
            <a:r>
              <a:rPr lang="en-US" dirty="0"/>
              <a:t> </a:t>
            </a:r>
            <a:endParaRPr lang="el-GR" dirty="0"/>
          </a:p>
          <a:p>
            <a:pPr marL="114300" indent="0">
              <a:buNone/>
            </a:pPr>
            <a:endParaRPr lang="el-GR" dirty="0"/>
          </a:p>
          <a:p>
            <a:r>
              <a:rPr lang="en-US" dirty="0" err="1"/>
              <a:t>Arrays.parallelSetAll</a:t>
            </a:r>
            <a:endParaRPr lang="el-GR" dirty="0"/>
          </a:p>
          <a:p>
            <a:pPr marL="114300" indent="0">
              <a:buNone/>
            </a:pPr>
            <a:r>
              <a:rPr lang="en-US" dirty="0"/>
              <a:t> </a:t>
            </a:r>
            <a:endParaRPr lang="el-GR" dirty="0"/>
          </a:p>
          <a:p>
            <a:r>
              <a:rPr lang="en-US" dirty="0" err="1"/>
              <a:t>Arrays.parallelPrefix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n-US" b="1" dirty="0"/>
              <a:t>x[</a:t>
            </a:r>
            <a:r>
              <a:rPr lang="en-US" b="1" dirty="0" err="1"/>
              <a:t>i</a:t>
            </a:r>
            <a:r>
              <a:rPr lang="en-US" b="1" dirty="0"/>
              <a:t>] = f(. . . f(f(x[0], x[1]), x[2]). . . , x[</a:t>
            </a:r>
            <a:r>
              <a:rPr lang="en-US" b="1" dirty="0" err="1"/>
              <a:t>i</a:t>
            </a:r>
            <a:r>
              <a:rPr lang="en-US" b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398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CB44-6004-B7A5-A972-7D1ABFB2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Array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ADC8B1-40D2-95C6-24E0-33DC58417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2068" y="445025"/>
            <a:ext cx="4661744" cy="39087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java.util.Arrays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ParallelArrayOps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We'll see streams in a next lecture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StringBuilder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BA8EF7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sb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sb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{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parallelSort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parallelSetAll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idx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idx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parallelPrefix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10 11 12 13 14 15 16 17 18 19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1 2 3 4 5 6 7 8 9 10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1 3 6 10 15 21 28 36 45 55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21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7355-1822-B782-5F8E-41857ADC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Παλαιότερες </a:t>
            </a:r>
            <a:r>
              <a:rPr lang="en-US" dirty="0"/>
              <a:t>Concurrent Collections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82E2-EDDE-190E-B5EB-28D08388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Synchronization wrappers </a:t>
            </a:r>
          </a:p>
          <a:p>
            <a:pPr lvl="1"/>
            <a:r>
              <a:rPr lang="en-US" dirty="0" err="1"/>
              <a:t>Collections.synchronizedCollection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Collections.synchronizedList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Collections.synchronizedSet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Collections.synchronizedSortedSet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n-US" dirty="0" err="1"/>
              <a:t>Collections.synchronizedMap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Collections.synchronizedSortedMap</a:t>
            </a:r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/>
              <a:t>Εξακολουθεί να απαιτείται </a:t>
            </a:r>
            <a:r>
              <a:rPr lang="en-US" dirty="0"/>
              <a:t>locking </a:t>
            </a:r>
            <a:r>
              <a:rPr lang="el-GR" dirty="0"/>
              <a:t>στους </a:t>
            </a:r>
            <a:r>
              <a:rPr lang="en-US" dirty="0"/>
              <a:t>iterators </a:t>
            </a:r>
          </a:p>
        </p:txBody>
      </p:sp>
    </p:spTree>
    <p:extLst>
      <p:ext uri="{BB962C8B-B14F-4D97-AF65-F5344CB8AC3E}">
        <p14:creationId xmlns:p14="http://schemas.microsoft.com/office/powerpoint/2010/main" val="3152304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6EF9-64DE-05AF-1F16-066DF9C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wrappers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D3C0-8AE3-8EB2-6EAE-A0093A25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Synchronization Wrappers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Τα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synchronization wrappers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προσθέτουν αυτόματο συγχρονισμό (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thread-safety)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σε μια αυθαίρετη συλλογή. Κάθε μία από τις έξι βασικές </a:t>
            </a:r>
            <a:r>
              <a:rPr lang="el-GR" b="0" i="0" dirty="0" err="1">
                <a:solidFill>
                  <a:schemeClr val="tx1"/>
                </a:solidFill>
                <a:effectLst/>
                <a:latin typeface="+mj-lt"/>
              </a:rPr>
              <a:t>διεπαφές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 συλλογής —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Collection, Set, List, Map,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SortedSet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και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SortedMap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—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έχει μία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statif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factory method</a:t>
            </a: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04170E-B2DE-92CC-BF5B-06F8B0EA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85" y="2883998"/>
            <a:ext cx="8363415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synchronizedCollection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synchronizedSortedSet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synchronizedSortedMap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67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7BA0-4C69-E580-4072-334EC0AD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Wrappers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F31D1-38C6-80B0-D4FF-12CA5E3A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471" y="1017725"/>
            <a:ext cx="6109365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SynchCollections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q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q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transientSum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not necessarily 55 * 10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synchronized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similarly for "Iterator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= ..."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transientSum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transientSum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495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5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(Runnable interface)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609276" cy="3551150"/>
          </a:xfrm>
        </p:spPr>
        <p:txBody>
          <a:bodyPr>
            <a:normAutofit/>
          </a:bodyPr>
          <a:lstStyle/>
          <a:p>
            <a:r>
              <a:rPr lang="el-GR" sz="1100" dirty="0">
                <a:latin typeface="+mj-lt"/>
              </a:rPr>
              <a:t>Όταν ένα </a:t>
            </a:r>
            <a:r>
              <a:rPr lang="en-US" sz="1100" dirty="0">
                <a:latin typeface="+mj-lt"/>
              </a:rPr>
              <a:t>Runnable </a:t>
            </a:r>
            <a:r>
              <a:rPr lang="el-GR" sz="1100" dirty="0">
                <a:latin typeface="+mj-lt"/>
              </a:rPr>
              <a:t>γίνει </a:t>
            </a:r>
            <a:r>
              <a:rPr lang="en-US" sz="1100" dirty="0">
                <a:latin typeface="+mj-lt"/>
              </a:rPr>
              <a:t>submit </a:t>
            </a:r>
            <a:r>
              <a:rPr lang="el-GR" sz="1100" dirty="0">
                <a:latin typeface="+mj-lt"/>
              </a:rPr>
              <a:t>σε ένα </a:t>
            </a:r>
            <a:r>
              <a:rPr lang="en-US" sz="1100" dirty="0" err="1">
                <a:latin typeface="+mj-lt"/>
              </a:rPr>
              <a:t>ExecutorService</a:t>
            </a:r>
            <a:r>
              <a:rPr lang="en-US" sz="1100" dirty="0">
                <a:latin typeface="+mj-lt"/>
              </a:rPr>
              <a:t>, </a:t>
            </a:r>
            <a:r>
              <a:rPr lang="el-GR" sz="1100" dirty="0">
                <a:latin typeface="+mj-lt"/>
              </a:rPr>
              <a:t>όπως το </a:t>
            </a:r>
            <a:r>
              <a:rPr lang="en-US" sz="1100" dirty="0" err="1">
                <a:latin typeface="+mj-lt"/>
              </a:rPr>
              <a:t>ThreadPoolExecutor</a:t>
            </a:r>
            <a:r>
              <a:rPr lang="en-US" sz="1100" dirty="0">
                <a:latin typeface="+mj-lt"/>
              </a:rPr>
              <a:t>, </a:t>
            </a:r>
            <a:r>
              <a:rPr lang="el-GR" sz="1100" dirty="0">
                <a:latin typeface="+mj-lt"/>
              </a:rPr>
              <a:t>η </a:t>
            </a:r>
            <a:r>
              <a:rPr lang="en-US" sz="1100" dirty="0">
                <a:latin typeface="+mj-lt"/>
              </a:rPr>
              <a:t>run</a:t>
            </a:r>
            <a:r>
              <a:rPr lang="el-GR" sz="1100" dirty="0">
                <a:latin typeface="+mj-lt"/>
              </a:rPr>
              <a:t> </a:t>
            </a:r>
            <a:r>
              <a:rPr lang="en-US" sz="1100" dirty="0">
                <a:latin typeface="+mj-lt"/>
              </a:rPr>
              <a:t>method </a:t>
            </a:r>
            <a:r>
              <a:rPr lang="el-GR" sz="1100" dirty="0">
                <a:latin typeface="+mj-lt"/>
              </a:rPr>
              <a:t>του μπορεί να εκτελεστεί ασύγχρονα</a:t>
            </a:r>
            <a:endParaRPr lang="en-US" sz="1100" dirty="0">
              <a:latin typeface="+mj-lt"/>
            </a:endParaRP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ExecutorService</a:t>
            </a:r>
            <a:r>
              <a:rPr lang="en-US" sz="1100" dirty="0">
                <a:latin typeface="+mj-lt"/>
              </a:rPr>
              <a:t>:</a:t>
            </a:r>
            <a:r>
              <a:rPr lang="el-GR" sz="1100" dirty="0">
                <a:latin typeface="+mj-lt"/>
              </a:rPr>
              <a:t> Προσφέρει λύσεις για την ασύγχρονη διαχείριση </a:t>
            </a:r>
            <a:r>
              <a:rPr lang="en-US" sz="1100" dirty="0">
                <a:latin typeface="+mj-lt"/>
              </a:rPr>
              <a:t>tasks </a:t>
            </a:r>
            <a:r>
              <a:rPr lang="el-GR" sz="1100" dirty="0">
                <a:latin typeface="+mj-lt"/>
              </a:rPr>
              <a:t>όπως το </a:t>
            </a:r>
            <a:r>
              <a:rPr lang="en-US" sz="1100" dirty="0">
                <a:latin typeface="+mj-lt"/>
              </a:rPr>
              <a:t>runnable</a:t>
            </a:r>
            <a:endParaRPr lang="el-GR" sz="1100" dirty="0">
              <a:latin typeface="+mj-lt"/>
            </a:endParaRPr>
          </a:p>
          <a:p>
            <a:endParaRPr kumimoji="0" lang="el-GR" altLang="en-US" sz="1100" b="1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+mj-lt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Runnable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είναι ένα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interface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που δεν επιστρέφει αποτέλεσμα και δεν </a:t>
            </a:r>
            <a:r>
              <a:rPr lang="el-GR" altLang="en-US" sz="1100" dirty="0">
                <a:solidFill>
                  <a:srgbClr val="0F0F0F"/>
                </a:solidFill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πετάξει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checked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exceptions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, ενώ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Callable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είναι ένα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interface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που μπορεί να επιστρέψει αποτέλεσμα και να πετάξει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checked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l-GR" altLang="en-US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exceptions</a:t>
            </a:r>
            <a:r>
              <a:rPr kumimoji="0" lang="el-GR" altLang="en-US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l-G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en-US" sz="1100" dirty="0">
              <a:latin typeface="+mj-lt"/>
            </a:endParaRPr>
          </a:p>
          <a:p>
            <a:pPr marL="114300" indent="0">
              <a:buNone/>
            </a:pP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Single method interface: void run()</a:t>
            </a:r>
          </a:p>
          <a:p>
            <a:pPr lvl="1"/>
            <a:r>
              <a:rPr lang="en-US" sz="1100" dirty="0">
                <a:latin typeface="+mj-lt"/>
              </a:rPr>
              <a:t>No checked exceptions</a:t>
            </a:r>
          </a:p>
          <a:p>
            <a:pPr lvl="1"/>
            <a:r>
              <a:rPr lang="en-US" sz="1100" dirty="0">
                <a:latin typeface="+mj-lt"/>
              </a:rPr>
              <a:t>Functional interface -&gt; </a:t>
            </a:r>
            <a:r>
              <a:rPr lang="el-GR" sz="1100" dirty="0">
                <a:latin typeface="+mj-lt"/>
              </a:rPr>
              <a:t>μπορεί να χρησιμοποιηθεί με </a:t>
            </a:r>
            <a:r>
              <a:rPr lang="en-US" sz="1100" dirty="0">
                <a:latin typeface="+mj-lt"/>
              </a:rPr>
              <a:t>Java lambdas</a:t>
            </a:r>
          </a:p>
          <a:p>
            <a:pPr lvl="2"/>
            <a:r>
              <a:rPr lang="en-US" sz="1100" dirty="0">
                <a:latin typeface="+mj-lt"/>
              </a:rPr>
              <a:t>E.g. </a:t>
            </a:r>
            <a:r>
              <a:rPr lang="en-US" sz="11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100" b="1" dirty="0">
                <a:latin typeface="+mj-lt"/>
                <a:sym typeface="Wingdings" panose="05000000000000000000" pitchFamily="2" charset="2"/>
              </a:rPr>
              <a:t>Runnable task = </a:t>
            </a:r>
            <a:r>
              <a:rPr lang="en-US" sz="1100" b="1" dirty="0" err="1">
                <a:latin typeface="+mj-lt"/>
                <a:sym typeface="Wingdings" panose="05000000000000000000" pitchFamily="2" charset="2"/>
              </a:rPr>
              <a:t>System.out.println</a:t>
            </a:r>
            <a:r>
              <a:rPr lang="en-US" sz="1100" b="1" dirty="0">
                <a:latin typeface="+mj-lt"/>
                <a:sym typeface="Wingdings" panose="05000000000000000000" pitchFamily="2" charset="2"/>
              </a:rPr>
              <a:t>(“Executing  task!”);</a:t>
            </a:r>
          </a:p>
          <a:p>
            <a:pPr lvl="1"/>
            <a:r>
              <a:rPr lang="el-GR" sz="1100" dirty="0">
                <a:latin typeface="+mj-lt"/>
                <a:sym typeface="Wingdings" panose="05000000000000000000" pitchFamily="2" charset="2"/>
              </a:rPr>
              <a:t>Κοινή χρήση</a:t>
            </a:r>
            <a:r>
              <a:rPr lang="en-US" sz="1100" dirty="0">
                <a:latin typeface="+mj-lt"/>
                <a:sym typeface="Wingdings" panose="05000000000000000000" pitchFamily="2" charset="2"/>
              </a:rPr>
              <a:t>: Threads, executor services, and parallel frameworks (Fork/Join framework)</a:t>
            </a:r>
          </a:p>
          <a:p>
            <a:pPr lvl="1"/>
            <a:endParaRPr lang="en-US" sz="1100" dirty="0">
              <a:latin typeface="+mj-lt"/>
              <a:sym typeface="Wingdings" panose="05000000000000000000" pitchFamily="2" charset="2"/>
            </a:endParaRPr>
          </a:p>
          <a:p>
            <a:pPr marL="596900" lvl="1" indent="0">
              <a:buNone/>
            </a:pPr>
            <a:endParaRPr lang="en-US" sz="1100" dirty="0">
              <a:latin typeface="+mj-lt"/>
              <a:sym typeface="Wingdings" panose="05000000000000000000" pitchFamily="2" charset="2"/>
            </a:endParaRPr>
          </a:p>
          <a:p>
            <a:r>
              <a:rPr lang="el-GR" sz="1100" dirty="0">
                <a:latin typeface="+mj-lt"/>
                <a:sym typeface="Wingdings" panose="05000000000000000000" pitchFamily="2" charset="2"/>
              </a:rPr>
              <a:t>Αν χρειάζεται να επιστρέψουμε τιμή</a:t>
            </a:r>
            <a:r>
              <a:rPr lang="en-US" sz="1100" dirty="0">
                <a:latin typeface="+mj-lt"/>
                <a:sym typeface="Wingdings" panose="05000000000000000000" pitchFamily="2" charset="2"/>
              </a:rPr>
              <a:t> or to throw checked exceptions, use </a:t>
            </a:r>
            <a:r>
              <a:rPr lang="en-US" sz="1100" u="sng" dirty="0">
                <a:latin typeface="+mj-lt"/>
                <a:sym typeface="Wingdings" panose="05000000000000000000" pitchFamily="2" charset="2"/>
              </a:rPr>
              <a:t>Callable</a:t>
            </a:r>
            <a:endParaRPr lang="en-US" sz="11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23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Κώδικας που εκτελείται ”ταυτόχρονα” 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Java: </a:t>
            </a:r>
            <a:r>
              <a:rPr lang="el-GR" dirty="0"/>
              <a:t>κλάση </a:t>
            </a:r>
            <a:r>
              <a:rPr lang="en-US" dirty="0"/>
              <a:t>Thread, subclasses</a:t>
            </a:r>
          </a:p>
          <a:p>
            <a:pPr lvl="1"/>
            <a:r>
              <a:rPr lang="en-US" dirty="0"/>
              <a:t>interface Runnable </a:t>
            </a:r>
          </a:p>
          <a:p>
            <a:pPr lvl="1"/>
            <a:r>
              <a:rPr lang="en-US" dirty="0"/>
              <a:t>public void run </a:t>
            </a:r>
          </a:p>
          <a:p>
            <a:pPr lvl="1"/>
            <a:r>
              <a:rPr lang="en-US" dirty="0"/>
              <a:t>functional interface → </a:t>
            </a:r>
            <a:r>
              <a:rPr lang="el-GR" dirty="0"/>
              <a:t>μπορούμε να χρησιμοποιούμε </a:t>
            </a:r>
            <a:r>
              <a:rPr lang="en-US" dirty="0"/>
              <a:t>lambdas </a:t>
            </a:r>
            <a:r>
              <a:rPr lang="el-GR" dirty="0"/>
              <a:t>αν δεν χρειαζόμαστε κάποιο </a:t>
            </a:r>
            <a:r>
              <a:rPr lang="en-US" dirty="0"/>
              <a:t>extra state</a:t>
            </a:r>
          </a:p>
        </p:txBody>
      </p:sp>
    </p:spTree>
    <p:extLst>
      <p:ext uri="{BB962C8B-B14F-4D97-AF65-F5344CB8AC3E}">
        <p14:creationId xmlns:p14="http://schemas.microsoft.com/office/powerpoint/2010/main" val="2077764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(Callable)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34212" cy="3416400"/>
          </a:xfrm>
        </p:spPr>
        <p:txBody>
          <a:bodyPr>
            <a:normAutofit fontScale="85000" lnSpcReduction="10000"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A task that can return a result or throw an exception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interface Callable { public V call() throws Exception; }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Single method interface: V call()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Can throw checked exceptions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Functional interface -&gt; can be used with Java lambdas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E.g. -&gt; Callable&lt;String&gt; task = () -&gt; "Result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tas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	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Common usage: Executor services, especially when a result or exception handling is needed.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b="1" dirty="0">
                <a:latin typeface="+mj-lt"/>
              </a:rPr>
              <a:t>Αν απλά θέλουμε να τρέξουμε ένα </a:t>
            </a:r>
            <a:r>
              <a:rPr lang="en-US" b="1" dirty="0">
                <a:latin typeface="+mj-lt"/>
              </a:rPr>
              <a:t>task </a:t>
            </a:r>
            <a:r>
              <a:rPr lang="el-GR" b="1" dirty="0">
                <a:latin typeface="+mj-lt"/>
              </a:rPr>
              <a:t>και δεν μας ενδιαφέρει να λάβουμε πίσω μια τιμή, ή να έχουμε δυνατότητα για </a:t>
            </a:r>
            <a:r>
              <a:rPr lang="en-US" b="1" dirty="0">
                <a:latin typeface="+mj-lt"/>
              </a:rPr>
              <a:t>checked exceptions </a:t>
            </a:r>
            <a:r>
              <a:rPr lang="el-GR" b="1" dirty="0">
                <a:latin typeface="+mj-lt"/>
              </a:rPr>
              <a:t>τότε χρησιμοποιούμε </a:t>
            </a:r>
            <a:r>
              <a:rPr lang="en-US" b="1" dirty="0">
                <a:latin typeface="+mj-lt"/>
              </a:rPr>
              <a:t>Runnable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4782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01E7-FFB0-2E1E-768C-BB05E913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Χωρίς </a:t>
            </a:r>
            <a:r>
              <a:rPr lang="en-US" dirty="0">
                <a:solidFill>
                  <a:srgbClr val="FF0000"/>
                </a:solidFill>
              </a:rPr>
              <a:t>Callable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64D2F-7C34-9BC9-1F09-69BEE830F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35231" y="0"/>
            <a:ext cx="6408769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BeforeCallable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static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"Computed value: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lang="en-US" altLang="en-US" sz="1000" dirty="0">
              <a:solidFill>
                <a:srgbClr val="FFFFFF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Computed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201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84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01E7-FFB0-2E1E-768C-BB05E913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Με </a:t>
            </a:r>
            <a:r>
              <a:rPr lang="en-US" dirty="0">
                <a:solidFill>
                  <a:srgbClr val="FF0000"/>
                </a:solidFill>
              </a:rPr>
              <a:t>Callable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D5FC95-5A68-12CB-4FF5-E50018A1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00" y="707488"/>
            <a:ext cx="6148800" cy="39087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package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org.example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AfterCallable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static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param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newSingleThreadExecutor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Computer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This will wait until the callable has returned a result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"Computed value: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ExecutionException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29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34212" cy="3416400"/>
          </a:xfrm>
        </p:spPr>
        <p:txBody>
          <a:bodyPr>
            <a:normAutofit/>
          </a:bodyPr>
          <a:lstStyle/>
          <a:p>
            <a:r>
              <a:rPr lang="el-GR" b="1" dirty="0" err="1"/>
              <a:t>Future</a:t>
            </a:r>
            <a:r>
              <a:rPr lang="el-GR" b="1" dirty="0"/>
              <a:t> εκφράζει το αποτέλεσμα ενός ασύγχρονου υπολογισμού </a:t>
            </a:r>
            <a:endParaRPr lang="en-US" b="1" dirty="0"/>
          </a:p>
          <a:p>
            <a:endParaRPr lang="en-US" dirty="0"/>
          </a:p>
          <a:p>
            <a:pPr lvl="1"/>
            <a:r>
              <a:rPr lang="el-GR" dirty="0"/>
              <a:t>Ξεκινάμε έναν υπολογισμό, και αντί για το αποτέλεσμα επιστρέφουμε ένα </a:t>
            </a:r>
            <a:r>
              <a:rPr lang="el-GR" dirty="0" err="1"/>
              <a:t>Future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ο ”χρήστης” του </a:t>
            </a:r>
            <a:r>
              <a:rPr lang="el-GR" dirty="0" err="1"/>
              <a:t>Future</a:t>
            </a:r>
            <a:r>
              <a:rPr lang="el-GR" dirty="0"/>
              <a:t> μπορεί να ελέγξει αν ολοκληρώθηκε ο υπολογισμός και να ανακτήσει το αποτέλεσμα </a:t>
            </a:r>
            <a:endParaRPr lang="en-US" dirty="0"/>
          </a:p>
          <a:p>
            <a:pPr lvl="1"/>
            <a:r>
              <a:rPr lang="el-GR" dirty="0"/>
              <a:t>Βασικό </a:t>
            </a:r>
            <a:r>
              <a:rPr lang="el-GR" dirty="0" err="1"/>
              <a:t>interface</a:t>
            </a:r>
            <a:endParaRPr lang="en-US" dirty="0"/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120E4-CBBC-DC72-30AA-DAC4DAEC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78" y="2969637"/>
            <a:ext cx="2958790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interface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TimeUnit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cancel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isCancelled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isDone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79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469-00BA-E84B-26E1-B1DAEE6B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A8B6-EEB8-C6FF-34B3-88B3D6495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implementation </a:t>
            </a:r>
            <a:r>
              <a:rPr lang="el-GR" dirty="0"/>
              <a:t>του </a:t>
            </a:r>
            <a:r>
              <a:rPr lang="en-US" dirty="0"/>
              <a:t>Future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Ο </a:t>
            </a:r>
            <a:r>
              <a:rPr lang="en-US" dirty="0"/>
              <a:t>constructor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l-GR" dirty="0"/>
              <a:t>παίρνει ένα </a:t>
            </a:r>
            <a:r>
              <a:rPr lang="en-US" dirty="0">
                <a:solidFill>
                  <a:srgbClr val="FF0000"/>
                </a:solidFill>
              </a:rPr>
              <a:t>Callable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argument/</a:t>
            </a:r>
            <a:r>
              <a:rPr lang="el-GR" dirty="0"/>
              <a:t>όρισμα. Το </a:t>
            </a:r>
            <a:r>
              <a:rPr lang="en-US" dirty="0"/>
              <a:t>Callable </a:t>
            </a:r>
            <a:r>
              <a:rPr lang="el-GR" dirty="0"/>
              <a:t>μπορεί να υπολογίσει ένα αποτέλεσμα, ή να πετάξει ένα </a:t>
            </a:r>
            <a:r>
              <a:rPr lang="en-US" dirty="0"/>
              <a:t>exception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79FD3F-3E99-FAB7-3991-F121AFF8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5" y="1629116"/>
            <a:ext cx="4066478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E5409-8516-0B14-7FF3-2A88CE00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5" y="3351057"/>
            <a:ext cx="6393366" cy="9848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123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 result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This will return 123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08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469-00BA-E84B-26E1-B1DAEE6B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A8B6-EEB8-C6FF-34B3-88B3D6495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implementation </a:t>
            </a:r>
            <a:r>
              <a:rPr lang="el-GR" dirty="0"/>
              <a:t>του </a:t>
            </a:r>
            <a:r>
              <a:rPr lang="en-US" dirty="0"/>
              <a:t>Future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Ο </a:t>
            </a:r>
            <a:r>
              <a:rPr lang="en-US" dirty="0"/>
              <a:t>constructor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r>
              <a:rPr lang="el-GR" dirty="0"/>
              <a:t>παίρνει ένα </a:t>
            </a:r>
            <a:r>
              <a:rPr lang="en-US" dirty="0">
                <a:solidFill>
                  <a:srgbClr val="FF0000"/>
                </a:solidFill>
              </a:rPr>
              <a:t>Runnable</a:t>
            </a:r>
            <a:r>
              <a:rPr lang="en-US" dirty="0"/>
              <a:t> </a:t>
            </a:r>
            <a:r>
              <a:rPr lang="el-GR" dirty="0"/>
              <a:t>και ένα </a:t>
            </a:r>
            <a:r>
              <a:rPr lang="en-US" dirty="0"/>
              <a:t>result to return upon successful completion, </a:t>
            </a:r>
            <a:r>
              <a:rPr lang="el-GR" dirty="0"/>
              <a:t>ως </a:t>
            </a:r>
            <a:r>
              <a:rPr lang="en-US" dirty="0"/>
              <a:t>arguments/</a:t>
            </a:r>
            <a:r>
              <a:rPr lang="el-GR" dirty="0"/>
              <a:t>ορίσματα. Αυτό είναι χρήσιμο όταν έχουμε ένα </a:t>
            </a:r>
            <a:r>
              <a:rPr lang="en-US" dirty="0"/>
              <a:t>Runnable, </a:t>
            </a:r>
            <a:r>
              <a:rPr lang="el-GR" dirty="0"/>
              <a:t>αλλά επιθυμούμε να πάρουμε πίσω ένα </a:t>
            </a:r>
            <a:r>
              <a:rPr lang="en-US" dirty="0"/>
              <a:t>fixed result </a:t>
            </a:r>
            <a:r>
              <a:rPr lang="el-GR" dirty="0"/>
              <a:t>όταν το </a:t>
            </a:r>
            <a:r>
              <a:rPr lang="en-US" dirty="0"/>
              <a:t>task </a:t>
            </a:r>
            <a:r>
              <a:rPr lang="el-GR" dirty="0"/>
              <a:t>ολοκληρωθεί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79FD3F-3E99-FAB7-3991-F121AFF8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5" y="1629116"/>
            <a:ext cx="4066478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8312EE-54F2-44D6-AC5D-310EA391D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112" y="3505273"/>
            <a:ext cx="6898888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"Running"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"Done"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result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This will return "Done" after the runnable </a:t>
            </a:r>
            <a:r>
              <a:rPr kumimoji="0" lang="el-GR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06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469-00BA-E84B-26E1-B1DAEE6B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A8B6-EEB8-C6FF-34B3-88B3D6495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endParaRPr lang="el-G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l-GR" dirty="0">
              <a:solidFill>
                <a:schemeClr val="tx1"/>
              </a:solidFill>
              <a:latin typeface="+mj-lt"/>
            </a:endParaRPr>
          </a:p>
          <a:p>
            <a:pPr marL="114300" indent="0" algn="just">
              <a:buNone/>
            </a:pPr>
            <a:endParaRPr lang="el-G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In essence,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FutureTask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προσφέρει έναν τρόπο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to wrap Runnable and Callable objects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έτσι ώστε να μπορούν να γίνουν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queried for completion, interrupted, or retrieved (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στη περίπτωση του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Callable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, ή το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fixed result provided for Runnable).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778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359B-8E51-3D1C-8E2C-1241210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with </a:t>
            </a:r>
            <a:r>
              <a:rPr lang="en-US" dirty="0">
                <a:solidFill>
                  <a:srgbClr val="FF33CC"/>
                </a:solidFill>
              </a:rPr>
              <a:t>Callable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6057-E577-98A9-4753-B9F364FA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37744" cy="3416400"/>
          </a:xfrm>
        </p:spPr>
        <p:txBody>
          <a:bodyPr/>
          <a:lstStyle/>
          <a:p>
            <a:r>
              <a:rPr lang="en-US" dirty="0"/>
              <a:t>To lambda ‘() -&gt; {…}’</a:t>
            </a:r>
            <a:r>
              <a:rPr lang="el-GR" dirty="0"/>
              <a:t> είναι ένα </a:t>
            </a:r>
            <a:r>
              <a:rPr lang="en-US" dirty="0"/>
              <a:t>shorthand representation </a:t>
            </a:r>
            <a:r>
              <a:rPr lang="el-GR" dirty="0"/>
              <a:t>του </a:t>
            </a:r>
            <a:r>
              <a:rPr lang="en-US" dirty="0"/>
              <a:t>Callable</a:t>
            </a:r>
          </a:p>
          <a:p>
            <a:r>
              <a:rPr lang="en-US" dirty="0"/>
              <a:t>To key indication </a:t>
            </a:r>
            <a:r>
              <a:rPr lang="el-GR" dirty="0"/>
              <a:t>είναι το </a:t>
            </a:r>
            <a:r>
              <a:rPr lang="en-US" dirty="0">
                <a:solidFill>
                  <a:srgbClr val="FF0000"/>
                </a:solidFill>
              </a:rPr>
              <a:t>return sum; </a:t>
            </a:r>
            <a:r>
              <a:rPr lang="en-US" dirty="0"/>
              <a:t>statement </a:t>
            </a:r>
            <a:r>
              <a:rPr lang="el-GR" dirty="0"/>
              <a:t>μέσα στο </a:t>
            </a:r>
            <a:r>
              <a:rPr lang="en-US" dirty="0"/>
              <a:t>lambda</a:t>
            </a:r>
          </a:p>
          <a:p>
            <a:r>
              <a:rPr lang="en-US" dirty="0">
                <a:solidFill>
                  <a:srgbClr val="FF0000"/>
                </a:solidFill>
              </a:rPr>
              <a:t>Callable&lt;Long&gt;</a:t>
            </a:r>
            <a:r>
              <a:rPr lang="en-US" dirty="0"/>
              <a:t> specifically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38FAFE-9DBE-B120-1249-575C7712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63" y="1152475"/>
            <a:ext cx="5820937" cy="30162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SomeFutureTask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Thread + Callable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Ξεκινάμε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το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νήμ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α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"The result is: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l-GR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Περιμένει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να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ολοκληρωθεί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το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Future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ExecutionException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 result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49995000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79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359B-8E51-3D1C-8E2C-1241210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68924" cy="572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with </a:t>
            </a:r>
            <a:r>
              <a:rPr lang="en-US" dirty="0">
                <a:solidFill>
                  <a:srgbClr val="FF33CC"/>
                </a:solidFill>
              </a:rPr>
              <a:t>Callable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6057-E577-98A9-4753-B9F364FA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37744" cy="3416400"/>
          </a:xfrm>
        </p:spPr>
        <p:txBody>
          <a:bodyPr/>
          <a:lstStyle/>
          <a:p>
            <a:r>
              <a:rPr lang="en-US" dirty="0"/>
              <a:t>To lambda ‘() -&gt; {…}’</a:t>
            </a:r>
            <a:r>
              <a:rPr lang="el-GR" dirty="0"/>
              <a:t> είναι ένα </a:t>
            </a:r>
            <a:r>
              <a:rPr lang="en-US" dirty="0"/>
              <a:t>shorthand representation </a:t>
            </a:r>
            <a:r>
              <a:rPr lang="el-GR" dirty="0"/>
              <a:t>του </a:t>
            </a:r>
            <a:r>
              <a:rPr lang="en-US" dirty="0"/>
              <a:t>Callable</a:t>
            </a:r>
          </a:p>
          <a:p>
            <a:r>
              <a:rPr lang="en-US" dirty="0"/>
              <a:t>To key indication </a:t>
            </a:r>
            <a:r>
              <a:rPr lang="el-GR" dirty="0"/>
              <a:t>είναι το </a:t>
            </a:r>
            <a:r>
              <a:rPr lang="en-US" dirty="0">
                <a:solidFill>
                  <a:srgbClr val="FF0000"/>
                </a:solidFill>
              </a:rPr>
              <a:t>return sum; </a:t>
            </a:r>
            <a:r>
              <a:rPr lang="en-US" dirty="0"/>
              <a:t>statement </a:t>
            </a:r>
            <a:r>
              <a:rPr lang="el-GR" dirty="0"/>
              <a:t>μέσα στο </a:t>
            </a:r>
            <a:r>
              <a:rPr lang="en-US" dirty="0"/>
              <a:t>lambda</a:t>
            </a:r>
          </a:p>
          <a:p>
            <a:r>
              <a:rPr lang="en-US" dirty="0">
                <a:solidFill>
                  <a:srgbClr val="FF0000"/>
                </a:solidFill>
              </a:rPr>
              <a:t>Callable&lt;Long&gt;</a:t>
            </a:r>
            <a:r>
              <a:rPr lang="en-US" dirty="0"/>
              <a:t> specifically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C5063-57EC-7170-79C7-2A484587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678" y="328048"/>
            <a:ext cx="5382322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SomeFutureTask2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Thread + Callable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we need to start the thread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isDone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"not yet"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"The result is: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BLOCKS!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ExecutionException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not yet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not yet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not yet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The result 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500000500000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63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469-00BA-E84B-26E1-B1DAEE6B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A8B6-EEB8-C6FF-34B3-88B3D6495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endParaRPr lang="el-G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l-GR" dirty="0">
              <a:solidFill>
                <a:schemeClr val="tx1"/>
              </a:solidFill>
              <a:latin typeface="+mj-lt"/>
            </a:endParaRPr>
          </a:p>
          <a:p>
            <a:pPr marL="114300" indent="0" algn="just">
              <a:buNone/>
            </a:pPr>
            <a:endParaRPr lang="el-GR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In essence,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FutureTask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προσφέρει έναν τρόπο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to wrap Runnable and Callable objects 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έτσι ώστε να μπορούν να γίνουν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queried for completion, interrupted, or retrieved (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στη περίπτωση του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Callable</a:t>
            </a:r>
            <a:r>
              <a:rPr lang="el-GR" b="0" i="0" dirty="0">
                <a:solidFill>
                  <a:schemeClr val="tx1"/>
                </a:solidFill>
                <a:effectLst/>
                <a:latin typeface="+mj-lt"/>
              </a:rPr>
              <a:t>, ή το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fixed result provided for Runnable).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25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91F5FA-5F2C-C6F2-6571-B3E3149E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178" y="0"/>
            <a:ext cx="6289822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HardSumTask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assuming we need to keep local state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long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HardSumTask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"busy"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/* not yet */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HardSumTask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)/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Threads0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HardSumTask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Γι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α το συγκεκριμένο παράδειγμα δεν είναι απαραίτητο να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// έχουμε κάποιο "state" στο thread (δηλ.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το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private long count)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// και επ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ομένως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μπ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ορούμε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να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χρησιμο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ποιήσουμε απλά ένα lambda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"Lambda: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busy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Lambda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500000500000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HardSumTask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500000500000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12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6EAF-F1D6-2E13-6C2C-1A4C0463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9461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 Pools example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9C8659-4B32-A037-4644-8227AB07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712" y="0"/>
            <a:ext cx="6289288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SmallThreadPool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stopFlag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AtomicBoolean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final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LinkedBlockingDeque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LinkedBlockingDeque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SmallThreadPool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makeThread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"one"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makeThread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"two"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makeThread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stopFlag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"Poll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taskQ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pollLast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TimeUnit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MILLISECONDS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"Running in thread: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CC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FF33CC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!!! PROBLEM HERE !!!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"Thread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is closing"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stop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stopFlag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SmallThreadPool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SmallThreadPool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stp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taskQ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/* no op */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stp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stop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7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95E-E41C-C164-6A5A-28543EB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Pools example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A7F9E5-BFC2-2BD0-E3CA-66725F7E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02" y="1457004"/>
            <a:ext cx="4832195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BA8EF7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Poll 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Poll 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two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Running in 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Thread two is closing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Thread one is closing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5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FCA2-EB97-DC37-C714-83D1DC8A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Pools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89F3-F5E4-B9AC-60E7-EB72D6BFE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Σε αυτή τη γραμμή:</a:t>
            </a:r>
          </a:p>
          <a:p>
            <a:pPr lvl="1"/>
            <a:r>
              <a:rPr lang="el-GR" dirty="0"/>
              <a:t>Η </a:t>
            </a:r>
            <a:r>
              <a:rPr lang="en-US" dirty="0" err="1"/>
              <a:t>pollLast</a:t>
            </a:r>
            <a:r>
              <a:rPr lang="en-US" dirty="0"/>
              <a:t> </a:t>
            </a:r>
            <a:r>
              <a:rPr lang="el-GR" dirty="0"/>
              <a:t>θα επιστρέψει </a:t>
            </a:r>
            <a:r>
              <a:rPr lang="en-US" dirty="0"/>
              <a:t>null </a:t>
            </a:r>
            <a:r>
              <a:rPr lang="el-GR" dirty="0"/>
              <a:t>αν περιμένει το </a:t>
            </a:r>
            <a:r>
              <a:rPr lang="en-US" dirty="0"/>
              <a:t>specified time </a:t>
            </a:r>
            <a:r>
              <a:rPr lang="el-GR" dirty="0"/>
              <a:t>και κανένα </a:t>
            </a:r>
            <a:r>
              <a:rPr lang="en-US" dirty="0"/>
              <a:t>element </a:t>
            </a:r>
            <a:r>
              <a:rPr lang="el-GR" dirty="0"/>
              <a:t>δεν γίνει διαθέσιμο. Δηλαδή αν το </a:t>
            </a:r>
            <a:r>
              <a:rPr lang="en-US" dirty="0"/>
              <a:t>queue </a:t>
            </a:r>
            <a:r>
              <a:rPr lang="el-GR" dirty="0"/>
              <a:t>είναι άδειο, και το </a:t>
            </a:r>
            <a:r>
              <a:rPr lang="en-US" dirty="0"/>
              <a:t>waiting time </a:t>
            </a:r>
            <a:r>
              <a:rPr lang="el-GR" dirty="0"/>
              <a:t>λήξει, ένα </a:t>
            </a:r>
            <a:r>
              <a:rPr lang="en-US" dirty="0"/>
              <a:t>null value </a:t>
            </a:r>
            <a:r>
              <a:rPr lang="el-GR" dirty="0"/>
              <a:t>θα επιστραφεί για το </a:t>
            </a:r>
            <a:r>
              <a:rPr lang="en-US" dirty="0"/>
              <a:t>task</a:t>
            </a:r>
          </a:p>
          <a:p>
            <a:r>
              <a:rPr lang="el-GR" dirty="0"/>
              <a:t>Παρακάτω έχουμε</a:t>
            </a:r>
          </a:p>
          <a:p>
            <a:pPr lvl="1"/>
            <a:r>
              <a:rPr lang="el-GR" dirty="0"/>
              <a:t>Αν το </a:t>
            </a:r>
            <a:r>
              <a:rPr lang="en-US" dirty="0"/>
              <a:t>task </a:t>
            </a:r>
            <a:r>
              <a:rPr lang="el-GR" dirty="0"/>
              <a:t>είναι </a:t>
            </a:r>
            <a:r>
              <a:rPr lang="en-US" dirty="0"/>
              <a:t>null </a:t>
            </a:r>
            <a:r>
              <a:rPr lang="el-GR" dirty="0"/>
              <a:t>αυτό το </a:t>
            </a:r>
            <a:r>
              <a:rPr lang="en-US" dirty="0"/>
              <a:t>statement </a:t>
            </a:r>
            <a:r>
              <a:rPr lang="el-GR" dirty="0"/>
              <a:t>θα πετάξει </a:t>
            </a:r>
            <a:r>
              <a:rPr lang="en-US" dirty="0" err="1"/>
              <a:t>npe</a:t>
            </a:r>
            <a:endParaRPr lang="en-US" dirty="0"/>
          </a:p>
          <a:p>
            <a:r>
              <a:rPr lang="en-US" dirty="0"/>
              <a:t>The fix: Null pointer check </a:t>
            </a:r>
            <a:r>
              <a:rPr lang="el-GR" dirty="0"/>
              <a:t>προτού καλέσουμε το </a:t>
            </a:r>
            <a:r>
              <a:rPr lang="en-US" dirty="0"/>
              <a:t>call() method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E30CF-C964-B6CB-AD2F-01DAD783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580" y="1309820"/>
            <a:ext cx="4713435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Runnable task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pollLast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TimeUnit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MILLISECONDS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E6AAA1-BE1B-1FFB-A8BC-CB5CAC5C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938" y="2325529"/>
            <a:ext cx="1137424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133177-1F7E-733D-CFB9-B9B6234C9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580" y="3258419"/>
            <a:ext cx="4244898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16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05B2-CE43-3397-7C4E-599B6FB1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Executors, </a:t>
            </a:r>
            <a:r>
              <a:rPr lang="en-US" dirty="0" err="1"/>
              <a:t>ExecutorServices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5E5-E4DA-BF7F-FE0D-BD1658B2D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Utility class </a:t>
            </a:r>
            <a:endParaRPr lang="el-GR" b="1" dirty="0"/>
          </a:p>
          <a:p>
            <a:r>
              <a:rPr lang="el-GR" dirty="0"/>
              <a:t>περιλαμβάνει </a:t>
            </a:r>
            <a:r>
              <a:rPr lang="en-US" dirty="0"/>
              <a:t>static </a:t>
            </a:r>
            <a:r>
              <a:rPr lang="el-GR" dirty="0"/>
              <a:t>μεθόδους για τη δημιουργία </a:t>
            </a:r>
            <a:r>
              <a:rPr lang="en-US" dirty="0"/>
              <a:t>Thread pools </a:t>
            </a:r>
            <a:endParaRPr lang="el-GR" dirty="0"/>
          </a:p>
          <a:p>
            <a:r>
              <a:rPr lang="el-GR" dirty="0"/>
              <a:t>πιο βασικά </a:t>
            </a:r>
            <a:r>
              <a:rPr lang="en-US" dirty="0"/>
              <a:t>services: </a:t>
            </a:r>
            <a:endParaRPr lang="el-GR" dirty="0"/>
          </a:p>
          <a:p>
            <a:pPr lvl="1"/>
            <a:r>
              <a:rPr lang="en-US" dirty="0" err="1"/>
              <a:t>FixedThreadPool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n-US" dirty="0" err="1"/>
              <a:t>CachedThreadPool</a:t>
            </a:r>
            <a:endParaRPr lang="el-GR" dirty="0"/>
          </a:p>
          <a:p>
            <a:pPr lvl="1"/>
            <a:r>
              <a:rPr lang="en-US" dirty="0"/>
              <a:t> </a:t>
            </a:r>
            <a:r>
              <a:rPr lang="en-US" dirty="0" err="1"/>
              <a:t>ScheduledThradPool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επιστρέφει </a:t>
            </a:r>
            <a:r>
              <a:rPr lang="en-US" b="1" dirty="0" err="1"/>
              <a:t>ExecutorService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βασικές μέθοδοι </a:t>
            </a:r>
            <a:endParaRPr lang="en-US" dirty="0"/>
          </a:p>
          <a:p>
            <a:pPr lvl="1"/>
            <a:r>
              <a:rPr lang="en-US" dirty="0"/>
              <a:t>submit, </a:t>
            </a:r>
            <a:r>
              <a:rPr lang="en-US" dirty="0" err="1"/>
              <a:t>invokeAll</a:t>
            </a:r>
            <a:r>
              <a:rPr lang="en-US" dirty="0"/>
              <a:t>, </a:t>
            </a:r>
            <a:r>
              <a:rPr lang="en-US" dirty="0" err="1"/>
              <a:t>invokeAny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shutdown, </a:t>
            </a:r>
            <a:r>
              <a:rPr lang="en-US" dirty="0" err="1"/>
              <a:t>shutdownNow</a:t>
            </a:r>
            <a:r>
              <a:rPr lang="en-US" dirty="0"/>
              <a:t>, </a:t>
            </a:r>
            <a:r>
              <a:rPr lang="en-US" dirty="0" err="1"/>
              <a:t>isShutdown</a:t>
            </a:r>
            <a:r>
              <a:rPr lang="en-US" dirty="0"/>
              <a:t>, </a:t>
            </a:r>
            <a:r>
              <a:rPr lang="en-US" dirty="0" err="1"/>
              <a:t>isTerminated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δέχεται </a:t>
            </a:r>
            <a:r>
              <a:rPr lang="en-US" dirty="0"/>
              <a:t>callable, runnable </a:t>
            </a:r>
            <a:r>
              <a:rPr lang="el-GR" dirty="0"/>
              <a:t>και επιστρέφει </a:t>
            </a:r>
            <a:r>
              <a:rPr lang="en-US" dirty="0"/>
              <a:t>Future </a:t>
            </a:r>
          </a:p>
        </p:txBody>
      </p:sp>
    </p:spTree>
    <p:extLst>
      <p:ext uri="{BB962C8B-B14F-4D97-AF65-F5344CB8AC3E}">
        <p14:creationId xmlns:p14="http://schemas.microsoft.com/office/powerpoint/2010/main" val="3329197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AFE-AB85-A881-A35F-AC2A90A3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Executors </a:t>
            </a:r>
            <a:r>
              <a:rPr lang="el-GR" dirty="0"/>
              <a:t>παράδειγμα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6A40-61CC-0ABE-2F8A-08A157183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03A67D-894B-4C72-9459-F0488A7F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902" y="0"/>
            <a:ext cx="5464098" cy="36317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thrPool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LinkedList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thrPool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"Running in thread: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add future to list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"Sum is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thrPool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8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AFE-AB85-A881-A35F-AC2A90A3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Executors </a:t>
            </a:r>
            <a:r>
              <a:rPr lang="el-GR" dirty="0"/>
              <a:t>παράδειγμα (έξοδος)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6A40-61CC-0ABE-2F8A-08A157183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7673A6-F758-1052-3805-E7FAA092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214" y="2039250"/>
            <a:ext cx="3999571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Running in 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pool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is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4510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1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ExecutorCompletionService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2FBA-D38A-4546-2695-F5B9C1CC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παραπάνω είναι λίγο ”άκομψο”. Η πρώτη </a:t>
            </a:r>
            <a:r>
              <a:rPr lang="el-GR" dirty="0" err="1"/>
              <a:t>get</a:t>
            </a:r>
            <a:r>
              <a:rPr lang="el-GR" dirty="0"/>
              <a:t> ”μπλοκάρει” μέχρι να ολοκληρωθεί </a:t>
            </a:r>
          </a:p>
          <a:p>
            <a:pPr lvl="1"/>
            <a:r>
              <a:rPr lang="el-GR" dirty="0" err="1"/>
              <a:t>tasks</a:t>
            </a:r>
            <a:r>
              <a:rPr lang="el-GR" dirty="0"/>
              <a:t> με διαφορετικούς χρόνους ολοκλήρωσης δεν επιστρέφουν με τη σειρά ολοκλήρωσης </a:t>
            </a:r>
          </a:p>
          <a:p>
            <a:pPr lvl="1"/>
            <a:r>
              <a:rPr lang="el-GR" dirty="0"/>
              <a:t>τελικά ο χρόνος για να διαβάσουμε τα αποτελέσματα ενδέχεται να είναι μεγαλύτερος από αυτόν που χρειάστηκε για να παραχθούν </a:t>
            </a:r>
          </a:p>
          <a:p>
            <a:pPr lvl="1"/>
            <a:r>
              <a:rPr lang="el-GR" dirty="0"/>
              <a:t>εναλλακτικά: </a:t>
            </a:r>
            <a:r>
              <a:rPr lang="el-GR" dirty="0" err="1"/>
              <a:t>get</a:t>
            </a:r>
            <a:r>
              <a:rPr lang="el-GR" dirty="0"/>
              <a:t> με </a:t>
            </a:r>
            <a:r>
              <a:rPr lang="el-GR" dirty="0" err="1"/>
              <a:t>timeouts</a:t>
            </a:r>
            <a:r>
              <a:rPr lang="el-GR" dirty="0"/>
              <a:t>, περιοδικές κλήσεις του </a:t>
            </a:r>
            <a:r>
              <a:rPr lang="el-GR" dirty="0" err="1"/>
              <a:t>isTerminated</a:t>
            </a:r>
            <a:r>
              <a:rPr lang="el-GR" dirty="0"/>
              <a:t> και χρήση των </a:t>
            </a:r>
            <a:r>
              <a:rPr lang="el-GR" dirty="0" err="1"/>
              <a:t>get</a:t>
            </a:r>
            <a:r>
              <a:rPr lang="el-GR" dirty="0"/>
              <a:t> στη συνέχεια </a:t>
            </a:r>
            <a:endParaRPr lang="en-US" dirty="0"/>
          </a:p>
          <a:p>
            <a:pPr marL="596900" lvl="1" indent="0">
              <a:buNone/>
            </a:pPr>
            <a:endParaRPr lang="el-GR" dirty="0"/>
          </a:p>
          <a:p>
            <a:r>
              <a:rPr lang="el-GR" dirty="0" err="1"/>
              <a:t>ExecutorCompletionService</a:t>
            </a:r>
            <a:r>
              <a:rPr lang="el-GR" dirty="0"/>
              <a:t> </a:t>
            </a:r>
          </a:p>
          <a:p>
            <a:pPr lvl="1"/>
            <a:r>
              <a:rPr lang="el-GR" dirty="0" err="1"/>
              <a:t>take</a:t>
            </a:r>
            <a:r>
              <a:rPr lang="el-GR" dirty="0"/>
              <a:t>: επιστρέφει (και αφαιρεί) το επόμενο </a:t>
            </a:r>
            <a:r>
              <a:rPr lang="el-GR" dirty="0" err="1"/>
              <a:t>task</a:t>
            </a:r>
            <a:r>
              <a:rPr lang="el-GR" dirty="0"/>
              <a:t> που ολοκληρώθηκε </a:t>
            </a:r>
          </a:p>
          <a:p>
            <a:pPr lvl="1"/>
            <a:r>
              <a:rPr lang="el-GR" dirty="0"/>
              <a:t> </a:t>
            </a:r>
            <a:r>
              <a:rPr lang="el-GR" dirty="0" err="1"/>
              <a:t>poll</a:t>
            </a:r>
            <a:r>
              <a:rPr lang="el-GR" dirty="0"/>
              <a:t>, </a:t>
            </a:r>
            <a:r>
              <a:rPr lang="el-GR" dirty="0" err="1"/>
              <a:t>poll</a:t>
            </a:r>
            <a:r>
              <a:rPr lang="el-GR" dirty="0"/>
              <a:t>(</a:t>
            </a:r>
            <a:r>
              <a:rPr lang="el-GR" dirty="0" err="1"/>
              <a:t>long</a:t>
            </a:r>
            <a:r>
              <a:rPr lang="el-GR" dirty="0"/>
              <a:t> </a:t>
            </a:r>
            <a:r>
              <a:rPr lang="el-GR" dirty="0" err="1"/>
              <a:t>timeout</a:t>
            </a:r>
            <a:r>
              <a:rPr lang="el-GR" dirty="0"/>
              <a:t>, </a:t>
            </a:r>
            <a:r>
              <a:rPr lang="el-GR" dirty="0" err="1"/>
              <a:t>TimeUnit</a:t>
            </a:r>
            <a:r>
              <a:rPr lang="el-GR" dirty="0"/>
              <a:t> </a:t>
            </a:r>
            <a:r>
              <a:rPr lang="el-GR" dirty="0" err="1"/>
              <a:t>unit</a:t>
            </a:r>
            <a:r>
              <a:rPr lang="el-G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62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A5C5159-C96A-1C73-CC36-0DBB3DE4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411" y="0"/>
            <a:ext cx="6311590" cy="43704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ExecutorCompletionExample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exSrvc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ExecutorCompletionService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ExecutorCompletionService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exSrvc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1 random / thread, so it is ok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rnd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nextInt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"Task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finishing"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"Sum is: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exSrvc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163656" cy="5727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ExecutorCompletionService</a:t>
            </a:r>
            <a:r>
              <a:rPr lang="en-US" dirty="0">
                <a:solidFill>
                  <a:srgbClr val="FF0000"/>
                </a:solidFill>
              </a:rPr>
              <a:t> example</a:t>
            </a:r>
            <a:r>
              <a:rPr lang="el-GR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21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ExecutorCompletionService</a:t>
            </a:r>
            <a:r>
              <a:rPr lang="en-US" dirty="0"/>
              <a:t> </a:t>
            </a:r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C65394-22D6-AEC7-7DCC-1B2F0B66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56" y="1849680"/>
            <a:ext cx="3850887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7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8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9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Task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6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finishing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Sum 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4510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4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ExecutorCompletionService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2FBA-D38A-4546-2695-F5B9C1CC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διαφορετικά είδη </a:t>
            </a:r>
            <a:r>
              <a:rPr lang="el-GR" dirty="0" err="1"/>
              <a:t>tasks</a:t>
            </a:r>
            <a:r>
              <a:rPr lang="el-GR" dirty="0"/>
              <a:t> έχουν διαφορετικές απαιτήσεις </a:t>
            </a:r>
          </a:p>
          <a:p>
            <a:pPr lvl="1"/>
            <a:r>
              <a:rPr lang="el-GR" dirty="0"/>
              <a:t>CPU </a:t>
            </a:r>
            <a:r>
              <a:rPr lang="el-GR" dirty="0" err="1"/>
              <a:t>bound</a:t>
            </a:r>
            <a:r>
              <a:rPr lang="el-GR" dirty="0"/>
              <a:t> η εκτέλεση τους </a:t>
            </a:r>
            <a:r>
              <a:rPr lang="el-GR" dirty="0" err="1"/>
              <a:t>δεσμέυεται</a:t>
            </a:r>
            <a:r>
              <a:rPr lang="el-GR" dirty="0"/>
              <a:t> κυρίως την CPU. αν αυξηθεί η ταχύτητα της CPU το </a:t>
            </a:r>
            <a:r>
              <a:rPr lang="el-GR" dirty="0" err="1"/>
              <a:t>task</a:t>
            </a:r>
            <a:r>
              <a:rPr lang="el-GR" dirty="0"/>
              <a:t> εκτελείται πιο γρήγορα </a:t>
            </a:r>
          </a:p>
          <a:p>
            <a:pPr lvl="1"/>
            <a:r>
              <a:rPr lang="el-GR" dirty="0"/>
              <a:t>I/O </a:t>
            </a:r>
            <a:r>
              <a:rPr lang="el-GR" dirty="0" err="1"/>
              <a:t>bound</a:t>
            </a:r>
            <a:r>
              <a:rPr lang="el-GR" dirty="0"/>
              <a:t> η εκτέλεση τους </a:t>
            </a:r>
            <a:r>
              <a:rPr lang="el-GR" dirty="0" err="1"/>
              <a:t>δεσμέυεται</a:t>
            </a:r>
            <a:r>
              <a:rPr lang="el-GR" dirty="0"/>
              <a:t> από την ταχύτητα του I/O. Πιο γρήγορο I/O → μικρότερος χρόνος εκτέλεσης.</a:t>
            </a:r>
          </a:p>
          <a:p>
            <a:pPr lvl="1"/>
            <a:r>
              <a:rPr lang="el-GR" dirty="0"/>
              <a:t> Μικτά </a:t>
            </a:r>
          </a:p>
          <a:p>
            <a:r>
              <a:rPr lang="el-GR" dirty="0"/>
              <a:t>Πλήθος </a:t>
            </a:r>
            <a:r>
              <a:rPr lang="el-GR" dirty="0" err="1"/>
              <a:t>threads</a:t>
            </a:r>
            <a:r>
              <a:rPr lang="el-GR" dirty="0"/>
              <a:t> (μέγεθος </a:t>
            </a:r>
            <a:r>
              <a:rPr lang="el-GR" dirty="0" err="1"/>
              <a:t>threadpools</a:t>
            </a:r>
            <a:r>
              <a:rPr lang="el-GR" dirty="0"/>
              <a:t>) εξαρτάται από τη φύση των </a:t>
            </a:r>
            <a:r>
              <a:rPr lang="el-GR" dirty="0" err="1"/>
              <a:t>tasks</a:t>
            </a:r>
            <a:r>
              <a:rPr lang="el-GR" dirty="0"/>
              <a:t> που αφορούν </a:t>
            </a:r>
          </a:p>
          <a:p>
            <a:r>
              <a:rPr lang="el-GR" dirty="0"/>
              <a:t>CPU </a:t>
            </a:r>
            <a:r>
              <a:rPr lang="el-GR" dirty="0" err="1"/>
              <a:t>Bound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πλήθος </a:t>
            </a:r>
            <a:r>
              <a:rPr lang="el-GR" dirty="0" err="1"/>
              <a:t>threads</a:t>
            </a:r>
            <a:r>
              <a:rPr lang="el-GR" dirty="0"/>
              <a:t> περίπου ίσο με το πλήθος των </a:t>
            </a:r>
            <a:r>
              <a:rPr lang="el-GR" dirty="0" err="1"/>
              <a:t>cores</a:t>
            </a:r>
            <a:r>
              <a:rPr lang="el-GR" dirty="0"/>
              <a:t> (λαμβάνοντας υπ’ όψη το </a:t>
            </a:r>
            <a:r>
              <a:rPr lang="el-GR" dirty="0" err="1"/>
              <a:t>hyperthreading</a:t>
            </a:r>
            <a:r>
              <a:rPr lang="el-GR" dirty="0"/>
              <a:t>) </a:t>
            </a:r>
          </a:p>
          <a:p>
            <a:pPr lvl="1"/>
            <a:r>
              <a:rPr lang="el-GR" dirty="0"/>
              <a:t>μεγαλύτερο δεν έχει νόημα </a:t>
            </a:r>
          </a:p>
          <a:p>
            <a:r>
              <a:rPr lang="el-GR" dirty="0"/>
              <a:t>I/O </a:t>
            </a:r>
            <a:r>
              <a:rPr lang="el-GR" dirty="0" err="1"/>
              <a:t>bound</a:t>
            </a:r>
            <a:r>
              <a:rPr lang="el-GR" dirty="0"/>
              <a:t> εξαρτάται από τον τύπο του 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Κώδικας που εκτελείται ”ταυτόχρονα” 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Java: </a:t>
            </a:r>
            <a:r>
              <a:rPr lang="el-GR" dirty="0"/>
              <a:t>κλάση </a:t>
            </a:r>
            <a:r>
              <a:rPr lang="en-US" dirty="0"/>
              <a:t>Thread, subclasses</a:t>
            </a:r>
          </a:p>
          <a:p>
            <a:pPr lvl="1"/>
            <a:r>
              <a:rPr lang="en-US" dirty="0"/>
              <a:t>interface Runnable </a:t>
            </a:r>
          </a:p>
          <a:p>
            <a:pPr lvl="1"/>
            <a:r>
              <a:rPr lang="en-US" dirty="0"/>
              <a:t>public void run </a:t>
            </a:r>
          </a:p>
          <a:p>
            <a:pPr lvl="1"/>
            <a:r>
              <a:rPr lang="en-US" dirty="0"/>
              <a:t>functional interface → </a:t>
            </a:r>
            <a:r>
              <a:rPr lang="el-GR" dirty="0"/>
              <a:t>μπορούμε να χρησιμοποιούμε </a:t>
            </a:r>
            <a:r>
              <a:rPr lang="en-US" dirty="0"/>
              <a:t>lambdas </a:t>
            </a:r>
            <a:r>
              <a:rPr lang="el-GR" dirty="0"/>
              <a:t>αν δεν χρειαζόμαστε κάποιο </a:t>
            </a:r>
            <a:r>
              <a:rPr lang="en-US" dirty="0"/>
              <a:t>extra state</a:t>
            </a:r>
          </a:p>
        </p:txBody>
      </p:sp>
    </p:spTree>
    <p:extLst>
      <p:ext uri="{BB962C8B-B14F-4D97-AF65-F5344CB8AC3E}">
        <p14:creationId xmlns:p14="http://schemas.microsoft.com/office/powerpoint/2010/main" val="1432870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Κάποια πράγματα για το πλήθος των </a:t>
            </a:r>
            <a:r>
              <a:rPr lang="el-GR" dirty="0" err="1"/>
              <a:t>Threads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2FBA-D38A-4546-2695-F5B9C1CC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Τυπική προσέγγιση </a:t>
            </a:r>
          </a:p>
          <a:p>
            <a:pPr lvl="1"/>
            <a:r>
              <a:rPr lang="el-GR" dirty="0"/>
              <a:t>2 × n + 2, για 2 </a:t>
            </a:r>
            <a:r>
              <a:rPr lang="el-GR" dirty="0" err="1"/>
              <a:t>threads</a:t>
            </a:r>
            <a:r>
              <a:rPr lang="el-GR" dirty="0"/>
              <a:t> / </a:t>
            </a:r>
            <a:r>
              <a:rPr lang="el-GR" dirty="0" err="1"/>
              <a:t>core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δεν είναι υποχρεωτικό ότι θα λειτουργήσει πάντα καλά</a:t>
            </a:r>
          </a:p>
          <a:p>
            <a:pPr marL="596900" lvl="1" indent="0">
              <a:buNone/>
            </a:pPr>
            <a:endParaRPr lang="el-GR" dirty="0"/>
          </a:p>
          <a:p>
            <a:pPr marL="596900" lvl="1" indent="0">
              <a:buNone/>
            </a:pPr>
            <a:endParaRPr lang="el-GR" dirty="0"/>
          </a:p>
          <a:p>
            <a:pPr marL="596900" lvl="1" indent="0">
              <a:buNone/>
            </a:pPr>
            <a:r>
              <a:rPr lang="el-GR" dirty="0"/>
              <a:t> </a:t>
            </a:r>
          </a:p>
          <a:p>
            <a:r>
              <a:rPr lang="el-GR" dirty="0"/>
              <a:t>Πολλές περιπτώσεις: διαφορετικά </a:t>
            </a:r>
            <a:r>
              <a:rPr lang="el-GR" dirty="0" err="1"/>
              <a:t>threadpools</a:t>
            </a:r>
            <a:r>
              <a:rPr lang="el-GR" dirty="0"/>
              <a:t> για I/O, CPU, ενδεχομένως και για τον τύπο του I/O </a:t>
            </a:r>
          </a:p>
          <a:p>
            <a:pPr lvl="1"/>
            <a:r>
              <a:rPr lang="el-GR" dirty="0"/>
              <a:t> διαφορετική συμπεριφορά για σύγχρονο (</a:t>
            </a:r>
            <a:r>
              <a:rPr lang="el-GR" dirty="0" err="1"/>
              <a:t>blocking</a:t>
            </a:r>
            <a:r>
              <a:rPr lang="el-GR" dirty="0"/>
              <a:t>) και ασύγχρονο (non-</a:t>
            </a:r>
            <a:r>
              <a:rPr lang="el-GR" dirty="0" err="1"/>
              <a:t>blocking</a:t>
            </a:r>
            <a:r>
              <a:rPr lang="el-GR" dirty="0"/>
              <a:t>) I/O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ExecutorCompletionService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2FBA-D38A-4546-2695-F5B9C1CC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παραπάνω είναι λίγο ”άκομψο”. Η πρώτη </a:t>
            </a:r>
            <a:r>
              <a:rPr lang="el-GR" dirty="0" err="1"/>
              <a:t>get</a:t>
            </a:r>
            <a:r>
              <a:rPr lang="el-GR" dirty="0"/>
              <a:t> ”μπλοκάρει” μέχρι να ολοκληρωθεί </a:t>
            </a:r>
          </a:p>
          <a:p>
            <a:pPr lvl="1"/>
            <a:r>
              <a:rPr lang="el-GR" dirty="0" err="1"/>
              <a:t>tasks</a:t>
            </a:r>
            <a:r>
              <a:rPr lang="el-GR" dirty="0"/>
              <a:t> με διαφορετικούς χρόνους ολοκλήρωσης δεν επιστρέφουν με τη σειρά ολοκλήρωσης </a:t>
            </a:r>
          </a:p>
          <a:p>
            <a:pPr lvl="1"/>
            <a:r>
              <a:rPr lang="el-GR" dirty="0"/>
              <a:t>τελικά ο χρόνος για να διαβάσουμε τα αποτελέσματα ενδέχεται να είναι μεγαλύτερος από αυτόν που χρειάστηκε για να παραχθούν </a:t>
            </a:r>
          </a:p>
          <a:p>
            <a:pPr lvl="1"/>
            <a:r>
              <a:rPr lang="el-GR" dirty="0"/>
              <a:t>εναλλακτικά: </a:t>
            </a:r>
            <a:r>
              <a:rPr lang="el-GR" dirty="0" err="1"/>
              <a:t>get</a:t>
            </a:r>
            <a:r>
              <a:rPr lang="el-GR" dirty="0"/>
              <a:t> με </a:t>
            </a:r>
            <a:r>
              <a:rPr lang="el-GR" dirty="0" err="1"/>
              <a:t>timeouts</a:t>
            </a:r>
            <a:r>
              <a:rPr lang="el-GR" dirty="0"/>
              <a:t>, περιοδικές κλήσεις του </a:t>
            </a:r>
            <a:r>
              <a:rPr lang="el-GR" dirty="0" err="1"/>
              <a:t>isTerminated</a:t>
            </a:r>
            <a:r>
              <a:rPr lang="el-GR" dirty="0"/>
              <a:t> και χρήση των </a:t>
            </a:r>
            <a:r>
              <a:rPr lang="el-GR" dirty="0" err="1"/>
              <a:t>get</a:t>
            </a:r>
            <a:r>
              <a:rPr lang="el-GR" dirty="0"/>
              <a:t> στη συνέχεια </a:t>
            </a:r>
            <a:endParaRPr lang="en-US" dirty="0"/>
          </a:p>
          <a:p>
            <a:pPr marL="596900" lvl="1" indent="0">
              <a:buNone/>
            </a:pPr>
            <a:endParaRPr lang="el-GR" dirty="0"/>
          </a:p>
          <a:p>
            <a:r>
              <a:rPr lang="el-GR" dirty="0" err="1"/>
              <a:t>ExecutorCompletionService</a:t>
            </a:r>
            <a:r>
              <a:rPr lang="el-GR" dirty="0"/>
              <a:t> </a:t>
            </a:r>
          </a:p>
          <a:p>
            <a:pPr lvl="1"/>
            <a:r>
              <a:rPr lang="el-GR" dirty="0" err="1"/>
              <a:t>take</a:t>
            </a:r>
            <a:r>
              <a:rPr lang="el-GR" dirty="0"/>
              <a:t>: επιστρέφει (και αφαιρεί) το επόμενο </a:t>
            </a:r>
            <a:r>
              <a:rPr lang="el-GR" dirty="0" err="1"/>
              <a:t>task</a:t>
            </a:r>
            <a:r>
              <a:rPr lang="el-GR" dirty="0"/>
              <a:t> που ολοκληρώθηκε </a:t>
            </a:r>
          </a:p>
          <a:p>
            <a:pPr lvl="1"/>
            <a:r>
              <a:rPr lang="el-GR" dirty="0"/>
              <a:t> </a:t>
            </a:r>
            <a:r>
              <a:rPr lang="el-GR" dirty="0" err="1"/>
              <a:t>poll</a:t>
            </a:r>
            <a:r>
              <a:rPr lang="el-GR" dirty="0"/>
              <a:t>, </a:t>
            </a:r>
            <a:r>
              <a:rPr lang="el-GR" dirty="0" err="1"/>
              <a:t>poll</a:t>
            </a:r>
            <a:r>
              <a:rPr lang="el-GR" dirty="0"/>
              <a:t>(</a:t>
            </a:r>
            <a:r>
              <a:rPr lang="el-GR" dirty="0" err="1"/>
              <a:t>long</a:t>
            </a:r>
            <a:r>
              <a:rPr lang="el-GR" dirty="0"/>
              <a:t> </a:t>
            </a:r>
            <a:r>
              <a:rPr lang="el-GR" dirty="0" err="1"/>
              <a:t>timeout</a:t>
            </a:r>
            <a:r>
              <a:rPr lang="el-GR" dirty="0"/>
              <a:t>, </a:t>
            </a:r>
            <a:r>
              <a:rPr lang="el-GR" dirty="0" err="1"/>
              <a:t>TimeUnit</a:t>
            </a:r>
            <a:r>
              <a:rPr lang="el-GR" dirty="0"/>
              <a:t> </a:t>
            </a:r>
            <a:r>
              <a:rPr lang="el-GR" dirty="0" err="1"/>
              <a:t>unit</a:t>
            </a:r>
            <a:r>
              <a:rPr lang="el-G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2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99-9F50-54CC-C6D0-83B129B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Fork-join (</a:t>
            </a:r>
            <a:r>
              <a:rPr lang="el-GR" dirty="0"/>
              <a:t>αναφορά)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CCF5C-62B4-3631-962F-E73227D95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Αφορά CPU </a:t>
            </a:r>
            <a:r>
              <a:rPr lang="el-GR" dirty="0" err="1"/>
              <a:t>intensive</a:t>
            </a:r>
            <a:r>
              <a:rPr lang="el-GR" dirty="0"/>
              <a:t> </a:t>
            </a:r>
            <a:r>
              <a:rPr lang="el-GR" dirty="0" err="1"/>
              <a:t>tasks</a:t>
            </a:r>
            <a:r>
              <a:rPr lang="el-GR" dirty="0"/>
              <a:t> </a:t>
            </a:r>
          </a:p>
          <a:p>
            <a:r>
              <a:rPr lang="el-GR" dirty="0" err="1"/>
              <a:t>Fork</a:t>
            </a:r>
            <a:r>
              <a:rPr lang="el-GR" dirty="0"/>
              <a:t>: σπάω το πρόβλημα σε τμήματα </a:t>
            </a:r>
          </a:p>
          <a:p>
            <a:r>
              <a:rPr lang="el-GR" dirty="0" err="1"/>
              <a:t>Join</a:t>
            </a:r>
            <a:r>
              <a:rPr lang="el-GR" dirty="0"/>
              <a:t>: ενώνω τα τμήματα για να πάρω τη λύση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4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190-0B95-B13A-8504-12F03FDA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Computation, </a:t>
            </a:r>
            <a:r>
              <a:rPr lang="en-US" dirty="0" err="1"/>
              <a:t>CompletableFuture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CF35-7ADA-4817-94AA-BE9FC27F0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Στα </a:t>
            </a:r>
            <a:r>
              <a:rPr lang="el-GR" dirty="0" err="1"/>
              <a:t>προηγούμεντα</a:t>
            </a:r>
            <a:r>
              <a:rPr lang="el-GR" dirty="0"/>
              <a:t> παραδείγματα η προσέγγιση ήταν ”προγραμματίζω </a:t>
            </a:r>
            <a:r>
              <a:rPr lang="el-GR" dirty="0" err="1"/>
              <a:t>task</a:t>
            </a:r>
            <a:r>
              <a:rPr lang="el-GR" dirty="0"/>
              <a:t> για εκτέλεση και περιμένω να τελειώσει” (</a:t>
            </a:r>
            <a:r>
              <a:rPr lang="el-GR" dirty="0" err="1"/>
              <a:t>Future.get</a:t>
            </a:r>
            <a:r>
              <a:rPr lang="el-GR" dirty="0"/>
              <a:t>) </a:t>
            </a:r>
          </a:p>
          <a:p>
            <a:endParaRPr lang="el-GR" dirty="0"/>
          </a:p>
          <a:p>
            <a:r>
              <a:rPr lang="el-GR" dirty="0" err="1"/>
              <a:t>CompletableFuture</a:t>
            </a:r>
            <a:r>
              <a:rPr lang="el-GR" dirty="0"/>
              <a:t> είναι ένα </a:t>
            </a:r>
            <a:r>
              <a:rPr lang="el-GR" dirty="0" err="1"/>
              <a:t>Future</a:t>
            </a:r>
            <a:r>
              <a:rPr lang="el-GR" dirty="0"/>
              <a:t> </a:t>
            </a:r>
          </a:p>
          <a:p>
            <a:pPr marL="114300" indent="0">
              <a:buNone/>
            </a:pPr>
            <a:endParaRPr lang="el-GR" dirty="0"/>
          </a:p>
          <a:p>
            <a:pPr lvl="1"/>
            <a:r>
              <a:rPr lang="el-GR" dirty="0"/>
              <a:t>παράλληλα μας επιτρέπει να δηλώσουμε τι θα γίνει όταν ολοκληρωθεί το </a:t>
            </a:r>
            <a:r>
              <a:rPr lang="el-GR" dirty="0" err="1"/>
              <a:t>task</a:t>
            </a:r>
            <a:endParaRPr lang="el-GR" dirty="0"/>
          </a:p>
          <a:p>
            <a:pPr lvl="1"/>
            <a:endParaRPr lang="el-GR" dirty="0"/>
          </a:p>
          <a:p>
            <a:pPr lvl="1"/>
            <a:r>
              <a:rPr lang="el-GR" dirty="0" err="1"/>
              <a:t>callback</a:t>
            </a:r>
            <a:r>
              <a:rPr lang="el-GR" dirty="0"/>
              <a:t>, δηλαδή συνάρτηση που θα κληθεί κατά την ολοκλήρωση </a:t>
            </a:r>
          </a:p>
          <a:p>
            <a:pPr lvl="1"/>
            <a:endParaRPr lang="el-GR" dirty="0"/>
          </a:p>
          <a:p>
            <a:pPr lvl="1"/>
            <a:r>
              <a:rPr lang="el-GR" dirty="0" err="1"/>
              <a:t>complete</a:t>
            </a:r>
            <a:r>
              <a:rPr lang="el-GR" dirty="0"/>
              <a:t>, </a:t>
            </a:r>
            <a:r>
              <a:rPr lang="el-GR" dirty="0" err="1"/>
              <a:t>completeExceptionally</a:t>
            </a:r>
            <a:r>
              <a:rPr lang="el-GR" dirty="0"/>
              <a:t> για να δηλώσουμε ότι ολοκληρώθηκε</a:t>
            </a:r>
          </a:p>
          <a:p>
            <a:pPr lvl="1"/>
            <a:endParaRPr lang="el-GR" dirty="0"/>
          </a:p>
          <a:p>
            <a:pPr lvl="1"/>
            <a:r>
              <a:rPr lang="el-GR" dirty="0" err="1"/>
              <a:t>whenComplete</a:t>
            </a:r>
            <a:r>
              <a:rPr lang="el-GR" dirty="0"/>
              <a:t> (μία από τις πολλές δυνατές επιλογές) για να δηλώσουμε τι θα γίνει όταν ολοκληρωθεί </a:t>
            </a:r>
            <a:r>
              <a:rPr lang="el-GR" sz="900" dirty="0"/>
              <a:t>(μπορούμε να φτιάξουμε και το δικό μας </a:t>
            </a:r>
            <a:r>
              <a:rPr lang="en-US" sz="900" dirty="0" err="1"/>
              <a:t>CompletetableFuture</a:t>
            </a:r>
            <a:r>
              <a:rPr lang="el-GR" sz="900" dirty="0"/>
              <a:t> </a:t>
            </a:r>
            <a:r>
              <a:rPr lang="en-US" sz="900" dirty="0"/>
              <a:t>if it didn’t already exist)</a:t>
            </a:r>
          </a:p>
        </p:txBody>
      </p:sp>
    </p:spTree>
    <p:extLst>
      <p:ext uri="{BB962C8B-B14F-4D97-AF65-F5344CB8AC3E}">
        <p14:creationId xmlns:p14="http://schemas.microsoft.com/office/powerpoint/2010/main" val="2116184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E620-99DD-5C38-C8F5-42B5F670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FBF3F4-055F-8199-5E1E-10AC907E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0107" y="446276"/>
            <a:ext cx="6333893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ComplFut1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whenComplete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"The result was: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complete with the given result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"Starting thread"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not necessary, just to show that we can continue working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isDone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"Still not reporting that it is done.."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Starting 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Still not reporting that it is done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Still not reporting that it is done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 result was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18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DE6-C030-F329-5A66-D943523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supplyAsync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4C05-058B-2D5A-36F7-060BAD7CE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static</a:t>
            </a:r>
            <a:r>
              <a:rPr lang="el-GR" dirty="0"/>
              <a:t> </a:t>
            </a:r>
            <a:r>
              <a:rPr lang="el-GR" dirty="0" err="1"/>
              <a:t>method</a:t>
            </a:r>
            <a:r>
              <a:rPr lang="el-GR" dirty="0"/>
              <a:t> για συντόμευση δημιουργίας του </a:t>
            </a:r>
            <a:r>
              <a:rPr lang="en-US" dirty="0" err="1"/>
              <a:t>CompleteableFuture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μπορούμε να δηλώσουμε </a:t>
            </a:r>
            <a:r>
              <a:rPr lang="el-GR" dirty="0" err="1"/>
              <a:t>executor</a:t>
            </a:r>
            <a:r>
              <a:rPr lang="el-GR" dirty="0"/>
              <a:t> στον οποίο θα εκτελεστεί. Αν τον παραλείψουμε, εκτελείται στον </a:t>
            </a:r>
            <a:r>
              <a:rPr lang="el-GR" dirty="0" err="1"/>
              <a:t>default</a:t>
            </a:r>
            <a:r>
              <a:rPr lang="el-GR" dirty="0"/>
              <a:t> (</a:t>
            </a:r>
            <a:r>
              <a:rPr lang="en-US" dirty="0"/>
              <a:t>bad practice</a:t>
            </a:r>
            <a:r>
              <a:rPr lang="el-G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51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EC68A2-D160-66EB-741C-E13DDAA5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lvl="0" indent="0" defTabSz="914400" eaLnBrk="0" fontAlgn="base" latinLnBrk="0" hangingPunc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java.util.concurrent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.*;</a:t>
            </a:r>
          </a:p>
          <a:p>
            <a:pPr marL="0" lvl="0" indent="0" defTabSz="914400" eaLnBrk="0" fontAlgn="base" latinLnBrk="0" hangingPunc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 class ComplFut2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public static void main(String[]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) throws 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CompletableFuture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&lt;Integer&gt; f1 =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// Supply async follows the supplier interface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CompletableFuture.supplyAsync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 ()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	        try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Thread.sleep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(500); } catch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ex) 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		return 101;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	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// also add something on the completion stage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f1.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 (r, ex) -&gt; {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("I am complete " + r);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while(!f1.isDone())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("Still not reporting that it is done..");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    try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Thread.sleep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(300); } catch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ex) 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("Now it is done: " + f1.get());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lvl="0" indent="0" defTabSz="914400" eaLnBrk="0" fontAlgn="base" latinLnBrk="0" hangingPunc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Still not reporting that it is done..</a:t>
            </a:r>
          </a:p>
          <a:p>
            <a:pPr marL="0" lvl="0" indent="0" defTabSz="914400" eaLnBrk="0" fontAlgn="base" latinLnBrk="0" hangingPunc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Still not reporting that it is done..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 am complete 101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Now it is done: 101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34097-CA6C-CD68-2EB4-9892F312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2" y="445025"/>
            <a:ext cx="3108007" cy="572700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1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DE6-C030-F329-5A66-D94352313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341615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complete, </a:t>
            </a:r>
            <a:r>
              <a:rPr lang="en-US" dirty="0" err="1"/>
              <a:t>completeExceptionally</a:t>
            </a:r>
            <a:r>
              <a:rPr lang="en-US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953D3F-8952-7AAF-B799-242BB66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150" y="0"/>
            <a:ext cx="5727850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ComplFut3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only first call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exceptionally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whenComplete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"f2 completed exceptionally: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completeExceptionally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isDone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"Still not reporting that it is done.."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"Now it is done: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Now it is done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completed exceptionally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lang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IllegalArgumentException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87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DE6-C030-F329-5A66-D943523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complete, </a:t>
            </a:r>
            <a:r>
              <a:rPr lang="en-US" dirty="0" err="1"/>
              <a:t>completeExceptionally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4C05-058B-2D5A-36F7-060BAD7CE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Το παραπάνω παράδειγμα είναι μια αναφορά στις </a:t>
            </a:r>
            <a:r>
              <a:rPr lang="en-US" dirty="0" err="1"/>
              <a:t>CompleteableFuture</a:t>
            </a:r>
            <a:r>
              <a:rPr lang="en-US" dirty="0"/>
              <a:t> methods, complete </a:t>
            </a:r>
            <a:r>
              <a:rPr lang="el-GR" dirty="0"/>
              <a:t>και </a:t>
            </a:r>
            <a:r>
              <a:rPr lang="en-US" dirty="0" err="1"/>
              <a:t>completeExceptionally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complete:</a:t>
            </a:r>
            <a:r>
              <a:rPr lang="el-GR" dirty="0"/>
              <a:t> Αυτή η μέθοδος χρησιμοποιείται ώστε να ολοκληρωθεί το </a:t>
            </a:r>
            <a:r>
              <a:rPr lang="en-US" dirty="0" err="1"/>
              <a:t>CompleteableFuture</a:t>
            </a:r>
            <a:r>
              <a:rPr lang="el-GR" dirty="0"/>
              <a:t> με ένα </a:t>
            </a:r>
            <a:r>
              <a:rPr lang="en-US" dirty="0"/>
              <a:t>provided result</a:t>
            </a:r>
          </a:p>
          <a:p>
            <a:pPr lvl="1"/>
            <a:r>
              <a:rPr lang="el-GR" dirty="0"/>
              <a:t>Αν το </a:t>
            </a:r>
            <a:r>
              <a:rPr lang="en-US" dirty="0"/>
              <a:t>Future </a:t>
            </a:r>
            <a:r>
              <a:rPr lang="el-GR" dirty="0"/>
              <a:t>έχει ήδη </a:t>
            </a:r>
            <a:r>
              <a:rPr lang="el-GR" dirty="0" err="1"/>
              <a:t>διεκπερωθεί</a:t>
            </a:r>
            <a:r>
              <a:rPr lang="el-GR" dirty="0"/>
              <a:t> (</a:t>
            </a:r>
            <a:r>
              <a:rPr lang="en-US" dirty="0"/>
              <a:t>its been completed), </a:t>
            </a:r>
            <a:r>
              <a:rPr lang="el-GR" dirty="0"/>
              <a:t>καμία κλήση αυτής τη μεθόδου δεν θα έχει κάποιο </a:t>
            </a:r>
            <a:r>
              <a:rPr lang="en-US" dirty="0"/>
              <a:t>effect</a:t>
            </a:r>
          </a:p>
          <a:p>
            <a:endParaRPr lang="en-US" dirty="0"/>
          </a:p>
          <a:p>
            <a:r>
              <a:rPr lang="en-US" dirty="0" err="1"/>
              <a:t>completeExceptionally</a:t>
            </a:r>
            <a:r>
              <a:rPr lang="en-US" dirty="0"/>
              <a:t>: </a:t>
            </a:r>
            <a:r>
              <a:rPr lang="el-GR" dirty="0"/>
              <a:t>Αυτή η μέθοδος χρησιμοποιείται ώστε να ολοκληρωθεί το </a:t>
            </a:r>
            <a:r>
              <a:rPr lang="en-US" dirty="0" err="1"/>
              <a:t>CompleteableFuture</a:t>
            </a:r>
            <a:r>
              <a:rPr lang="el-GR" dirty="0"/>
              <a:t> με ένα </a:t>
            </a:r>
            <a:r>
              <a:rPr lang="en-US" dirty="0"/>
              <a:t>provided exception (</a:t>
            </a:r>
            <a:r>
              <a:rPr lang="el-GR" dirty="0"/>
              <a:t>αν έχει ήδη ολοκληρωθεί επιτυχημένα, αυτό το </a:t>
            </a:r>
            <a:r>
              <a:rPr lang="en-US" dirty="0"/>
              <a:t>call </a:t>
            </a:r>
            <a:r>
              <a:rPr lang="el-GR" dirty="0"/>
              <a:t>θα έχει </a:t>
            </a:r>
            <a:r>
              <a:rPr lang="en-US" dirty="0"/>
              <a:t>zero effect)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3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B688-67CE-52B5-9826-FAE8BFB7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CompletableFuture</a:t>
            </a:r>
            <a:r>
              <a:rPr lang="en-US" dirty="0"/>
              <a:t>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9202-40CD-4622-DE51-294FFA2E9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whenComplete</a:t>
            </a:r>
            <a:r>
              <a:rPr lang="el-GR" dirty="0"/>
              <a:t> είναι μια από τις βασικές μεθόδους για να ανακτήσουμε και να επεξεργαστούμε το αποτέλεσμα, όμως υπάρχει μια πληθώρα μεθόδων σύνθεσης </a:t>
            </a:r>
            <a:r>
              <a:rPr lang="el-GR" dirty="0" err="1"/>
              <a:t>CompletableFutures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 err="1"/>
              <a:t>Composition</a:t>
            </a:r>
            <a:r>
              <a:rPr lang="el-GR" dirty="0"/>
              <a:t> → καθαρότερος και πιο </a:t>
            </a:r>
            <a:r>
              <a:rPr lang="en-US" dirty="0"/>
              <a:t>robust code</a:t>
            </a:r>
          </a:p>
          <a:p>
            <a:pPr lvl="1"/>
            <a:endParaRPr lang="en-US" dirty="0"/>
          </a:p>
          <a:p>
            <a:r>
              <a:rPr lang="en-US" dirty="0"/>
              <a:t>Composition: chaining together multiple async ops, so that one operation starts, when one completes -&gt; </a:t>
            </a:r>
            <a:r>
              <a:rPr lang="el-GR" dirty="0"/>
              <a:t>ποιο καθαρό και </a:t>
            </a:r>
            <a:r>
              <a:rPr lang="en-US" dirty="0"/>
              <a:t>concise code</a:t>
            </a:r>
          </a:p>
          <a:p>
            <a:endParaRPr lang="en-US" dirty="0"/>
          </a:p>
          <a:p>
            <a:r>
              <a:rPr lang="el-GR" dirty="0"/>
              <a:t>Και άλλες γλώσσες παρέχουν αντίστοιχο </a:t>
            </a:r>
            <a:r>
              <a:rPr lang="en-US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2162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err="1"/>
              <a:t>Thread.sleep</a:t>
            </a:r>
            <a:r>
              <a:rPr lang="el-GR" dirty="0"/>
              <a:t>() </a:t>
            </a:r>
            <a:endParaRPr lang="en-US" dirty="0"/>
          </a:p>
          <a:p>
            <a:r>
              <a:rPr lang="el-GR" dirty="0"/>
              <a:t>τα </a:t>
            </a:r>
            <a:r>
              <a:rPr lang="en-US" dirty="0"/>
              <a:t>threads</a:t>
            </a:r>
            <a:r>
              <a:rPr lang="el-GR" dirty="0"/>
              <a:t> μπορούν να είναι σε διάφορες καταστάσεις </a:t>
            </a:r>
            <a:endParaRPr lang="en-US" dirty="0"/>
          </a:p>
          <a:p>
            <a:r>
              <a:rPr lang="el-GR" dirty="0" err="1"/>
              <a:t>Enum</a:t>
            </a:r>
            <a:r>
              <a:rPr lang="el-GR" dirty="0"/>
              <a:t> </a:t>
            </a:r>
            <a:r>
              <a:rPr lang="el-GR" dirty="0" err="1"/>
              <a:t>Thread.State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b="1" dirty="0"/>
              <a:t>NEW</a:t>
            </a:r>
            <a:r>
              <a:rPr lang="el-GR" dirty="0"/>
              <a:t> δημιουργήθηκε, δεν εκτελείται ακόμα </a:t>
            </a:r>
            <a:endParaRPr lang="en-US" dirty="0"/>
          </a:p>
          <a:p>
            <a:pPr lvl="1"/>
            <a:r>
              <a:rPr lang="el-GR" b="1" dirty="0"/>
              <a:t>RUNNABLE</a:t>
            </a:r>
            <a:r>
              <a:rPr lang="en-US" b="1" dirty="0"/>
              <a:t> (</a:t>
            </a:r>
            <a:r>
              <a:rPr lang="en-US" dirty="0"/>
              <a:t>thread </a:t>
            </a:r>
            <a:r>
              <a:rPr lang="el-GR" dirty="0"/>
              <a:t>που είναι έτοιμο να τρέξει)</a:t>
            </a:r>
            <a:endParaRPr lang="en-US" dirty="0"/>
          </a:p>
          <a:p>
            <a:pPr lvl="2"/>
            <a:r>
              <a:rPr lang="el-GR" dirty="0"/>
              <a:t>Δεν σημαίνει ότι κατ’ ανάγκην εκτελείται </a:t>
            </a:r>
            <a:r>
              <a:rPr lang="el-GR" dirty="0" err="1"/>
              <a:t>ανα</a:t>
            </a:r>
            <a:r>
              <a:rPr lang="el-GR" dirty="0"/>
              <a:t> πάσα στιγμή </a:t>
            </a:r>
            <a:endParaRPr lang="en-US" dirty="0"/>
          </a:p>
          <a:p>
            <a:pPr lvl="2"/>
            <a:r>
              <a:rPr lang="el-GR" dirty="0" err="1"/>
              <a:t>Preemptive</a:t>
            </a:r>
            <a:r>
              <a:rPr lang="el-GR" dirty="0"/>
              <a:t>: ο </a:t>
            </a:r>
            <a:r>
              <a:rPr lang="en-US" dirty="0"/>
              <a:t>scheduler</a:t>
            </a:r>
            <a:r>
              <a:rPr lang="el-GR" dirty="0"/>
              <a:t> δίνει χρόνο εκτέλεσης (</a:t>
            </a:r>
            <a:r>
              <a:rPr lang="el-GR" dirty="0" err="1"/>
              <a:t>priorities</a:t>
            </a:r>
            <a:r>
              <a:rPr lang="el-GR" dirty="0"/>
              <a:t>) </a:t>
            </a:r>
            <a:endParaRPr lang="en-US" dirty="0"/>
          </a:p>
          <a:p>
            <a:pPr lvl="2"/>
            <a:r>
              <a:rPr lang="el-GR" dirty="0" err="1"/>
              <a:t>Cooperative</a:t>
            </a:r>
            <a:r>
              <a:rPr lang="el-GR" dirty="0"/>
              <a:t>: το </a:t>
            </a:r>
            <a:r>
              <a:rPr lang="el-GR" dirty="0" err="1"/>
              <a:t>thread</a:t>
            </a:r>
            <a:r>
              <a:rPr lang="el-GR" dirty="0"/>
              <a:t> παραχωρεί την εκτέλεση </a:t>
            </a:r>
            <a:endParaRPr lang="en-US" dirty="0"/>
          </a:p>
          <a:p>
            <a:pPr lvl="1"/>
            <a:r>
              <a:rPr lang="el-GR" b="1" dirty="0"/>
              <a:t>BLOCKED</a:t>
            </a:r>
            <a:r>
              <a:rPr lang="en-US" b="1" dirty="0"/>
              <a:t>,</a:t>
            </a:r>
            <a:r>
              <a:rPr lang="el-GR" b="1" dirty="0"/>
              <a:t> WAITING</a:t>
            </a:r>
            <a:r>
              <a:rPr lang="en-US" b="1" dirty="0"/>
              <a:t>,</a:t>
            </a:r>
            <a:r>
              <a:rPr lang="el-GR" b="1" dirty="0"/>
              <a:t> TIMED_WAITING </a:t>
            </a:r>
            <a:r>
              <a:rPr lang="el-GR" dirty="0"/>
              <a:t>δεν εκτελεί κώδικα και περιμένει </a:t>
            </a:r>
            <a:endParaRPr lang="en-US" dirty="0"/>
          </a:p>
          <a:p>
            <a:pPr lvl="2"/>
            <a:r>
              <a:rPr lang="el-GR" dirty="0"/>
              <a:t>είτε να ελευθερωθεί κάποιο ”κλείδωμα” </a:t>
            </a:r>
            <a:r>
              <a:rPr lang="en-US" dirty="0"/>
              <a:t>(lock)</a:t>
            </a:r>
          </a:p>
          <a:p>
            <a:pPr lvl="2"/>
            <a:r>
              <a:rPr lang="el-GR" dirty="0"/>
              <a:t>είτε να ειδοποιηθεί ότι μια συνθήκη ικανοποιείται </a:t>
            </a:r>
            <a:endParaRPr lang="en-US" dirty="0"/>
          </a:p>
          <a:p>
            <a:pPr lvl="1"/>
            <a:r>
              <a:rPr lang="el-GR" b="1" dirty="0"/>
              <a:t>TERMINATED</a:t>
            </a:r>
            <a:r>
              <a:rPr lang="el-GR" dirty="0"/>
              <a:t> </a:t>
            </a:r>
            <a:endParaRPr lang="en-US" dirty="0"/>
          </a:p>
          <a:p>
            <a:pPr lvl="2"/>
            <a:r>
              <a:rPr lang="el-GR" dirty="0" err="1"/>
              <a:t>Exception</a:t>
            </a:r>
            <a:r>
              <a:rPr lang="el-GR" dirty="0"/>
              <a:t> στη μέθοδο </a:t>
            </a:r>
            <a:r>
              <a:rPr lang="el-GR" dirty="0" err="1"/>
              <a:t>run</a:t>
            </a:r>
            <a:r>
              <a:rPr lang="el-GR" dirty="0"/>
              <a:t> ή απλά έξοδος από την </a:t>
            </a:r>
            <a:r>
              <a:rPr lang="el-GR" dirty="0" err="1"/>
              <a:t>run</a:t>
            </a: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56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CompletableFuture</a:t>
            </a:r>
            <a:r>
              <a:rPr lang="en-US" dirty="0"/>
              <a:t>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/>
          <a:lstStyle/>
          <a:p>
            <a:r>
              <a:rPr lang="en-US" dirty="0" err="1"/>
              <a:t>thenApply</a:t>
            </a:r>
            <a:r>
              <a:rPr lang="en-US" dirty="0"/>
              <a:t> </a:t>
            </a:r>
            <a:r>
              <a:rPr lang="el-GR" dirty="0"/>
              <a:t>εφαρμόζει μια συνάρτηση </a:t>
            </a:r>
            <a:r>
              <a:rPr lang="en-US" dirty="0"/>
              <a:t>X → Y 5 </a:t>
            </a:r>
            <a:r>
              <a:rPr lang="el-GR" dirty="0"/>
              <a:t>στο αποτέλεσμα </a:t>
            </a:r>
            <a:endParaRPr lang="en-US" dirty="0"/>
          </a:p>
          <a:p>
            <a:r>
              <a:rPr lang="en-US" dirty="0" err="1"/>
              <a:t>thenAccept</a:t>
            </a:r>
            <a:r>
              <a:rPr lang="en-US" dirty="0"/>
              <a:t> </a:t>
            </a:r>
            <a:r>
              <a:rPr lang="el-GR" dirty="0"/>
              <a:t>εφαρμόζει μια συνάρτηση </a:t>
            </a:r>
            <a:r>
              <a:rPr lang="en-US" dirty="0"/>
              <a:t>X → () </a:t>
            </a:r>
            <a:r>
              <a:rPr lang="el-GR" dirty="0"/>
              <a:t>στο αποτέλεσμα </a:t>
            </a:r>
            <a:endParaRPr lang="en-US" dirty="0"/>
          </a:p>
          <a:p>
            <a:r>
              <a:rPr lang="en-US" dirty="0" err="1"/>
              <a:t>thenCompose</a:t>
            </a:r>
            <a:r>
              <a:rPr lang="en-US" dirty="0"/>
              <a:t> </a:t>
            </a:r>
            <a:r>
              <a:rPr lang="el-GR" dirty="0"/>
              <a:t>σύνθεση: συνάρτηση που παίρνει το αποτέλεσμα και επιστρέφει </a:t>
            </a:r>
            <a:r>
              <a:rPr lang="el-GR" dirty="0" err="1"/>
              <a:t>νεό</a:t>
            </a:r>
            <a:r>
              <a:rPr lang="el-GR" dirty="0"/>
              <a:t> </a:t>
            </a:r>
            <a:r>
              <a:rPr lang="en-US" dirty="0" err="1"/>
              <a:t>CompletableFuture</a:t>
            </a:r>
            <a:r>
              <a:rPr lang="en-US" dirty="0"/>
              <a:t> T → </a:t>
            </a:r>
            <a:r>
              <a:rPr lang="en-US" dirty="0" err="1"/>
              <a:t>CompFut</a:t>
            </a:r>
            <a:r>
              <a:rPr lang="en-US" dirty="0"/>
              <a:t> &lt; U &gt; </a:t>
            </a:r>
          </a:p>
          <a:p>
            <a:r>
              <a:rPr lang="en-US" dirty="0"/>
              <a:t>handle </a:t>
            </a:r>
            <a:r>
              <a:rPr lang="el-GR" dirty="0"/>
              <a:t>χειρίζεται όχι μόνο αποτέλεσμα, αλλά και </a:t>
            </a:r>
            <a:r>
              <a:rPr lang="en-US" dirty="0"/>
              <a:t>Throwable (X, Throwable) → Y </a:t>
            </a:r>
          </a:p>
          <a:p>
            <a:r>
              <a:rPr lang="en-US" dirty="0" err="1"/>
              <a:t>whenComplete</a:t>
            </a:r>
            <a:r>
              <a:rPr lang="en-US" dirty="0"/>
              <a:t> (X, Throwable) → () </a:t>
            </a:r>
          </a:p>
          <a:p>
            <a:r>
              <a:rPr lang="en-US" dirty="0"/>
              <a:t>exceptionally Throwable → T </a:t>
            </a:r>
            <a:r>
              <a:rPr lang="el-GR" dirty="0"/>
              <a:t>εφαρμόζει συνάρτηση σε </a:t>
            </a:r>
            <a:r>
              <a:rPr lang="en-US" dirty="0"/>
              <a:t>exceptions </a:t>
            </a:r>
          </a:p>
          <a:p>
            <a:r>
              <a:rPr lang="en-US" dirty="0"/>
              <a:t>timeouts </a:t>
            </a:r>
          </a:p>
          <a:p>
            <a:r>
              <a:rPr lang="en-US" dirty="0"/>
              <a:t> </a:t>
            </a:r>
            <a:r>
              <a:rPr lang="en-US" dirty="0" err="1"/>
              <a:t>thenRun</a:t>
            </a:r>
            <a:r>
              <a:rPr lang="en-US" dirty="0"/>
              <a:t> runnable</a:t>
            </a:r>
          </a:p>
        </p:txBody>
      </p:sp>
    </p:spTree>
    <p:extLst>
      <p:ext uri="{BB962C8B-B14F-4D97-AF65-F5344CB8AC3E}">
        <p14:creationId xmlns:p14="http://schemas.microsoft.com/office/powerpoint/2010/main" val="15124403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CompletableFuture</a:t>
            </a:r>
            <a:r>
              <a:rPr lang="en-US" dirty="0"/>
              <a:t> composition</a:t>
            </a:r>
            <a:r>
              <a:rPr lang="el-GR" dirty="0"/>
              <a:t>, </a:t>
            </a: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55685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6CD4-7CEA-B7BE-F218-ECE401F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49C1-54B1-EAAF-F6F5-5AF205B77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EDAF7-3286-41CE-819A-F3BE1E499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80" y="290781"/>
            <a:ext cx="7270595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ComplFut4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Compose Integer -&gt; String and then String -&gt; (), where () prints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"The value is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thenAccept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use x from previous result for a huge computation / transform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"First part"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use local executor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thenCompose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 -&gt;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and then second"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part"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thenAccept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f3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"Thread of some result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"Some result"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"This is the runnable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"from thread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currentThread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of some result 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First part and then second part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The value is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 is the runnable from thread 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2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CompletableFuture</a:t>
            </a:r>
            <a:r>
              <a:rPr lang="en-US" dirty="0"/>
              <a:t>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Εκτός από απλή σύνθεση (</a:t>
            </a:r>
            <a:r>
              <a:rPr lang="en-US" dirty="0"/>
              <a:t>chain) </a:t>
            </a:r>
            <a:r>
              <a:rPr lang="el-GR" dirty="0"/>
              <a:t>έχουμε και τις ακόλουθες μεθόδους για σύνθεση πολλαπλών </a:t>
            </a:r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thenCombine</a:t>
            </a:r>
            <a:r>
              <a:rPr lang="en-US" dirty="0"/>
              <a:t> (T, U) → V </a:t>
            </a:r>
            <a:r>
              <a:rPr lang="el-GR" dirty="0"/>
              <a:t>εκτελεί δύο </a:t>
            </a:r>
            <a:r>
              <a:rPr lang="en-US" dirty="0"/>
              <a:t>completable futures </a:t>
            </a:r>
            <a:r>
              <a:rPr lang="el-GR" dirty="0"/>
              <a:t>και συνδυάζει τα αποτελέσματα </a:t>
            </a:r>
            <a:endParaRPr lang="en-US" dirty="0"/>
          </a:p>
          <a:p>
            <a:r>
              <a:rPr lang="en-US" dirty="0" err="1"/>
              <a:t>thenAcceptBoth</a:t>
            </a:r>
            <a:r>
              <a:rPr lang="en-US" dirty="0"/>
              <a:t> </a:t>
            </a:r>
          </a:p>
          <a:p>
            <a:r>
              <a:rPr lang="en-US" dirty="0" err="1"/>
              <a:t>runAfterBoth</a:t>
            </a:r>
            <a:r>
              <a:rPr lang="en-US" dirty="0"/>
              <a:t> </a:t>
            </a:r>
            <a:r>
              <a:rPr lang="el-GR" dirty="0"/>
              <a:t>εκτελεί ένα </a:t>
            </a:r>
            <a:r>
              <a:rPr lang="en-US" dirty="0"/>
              <a:t>Runnable </a:t>
            </a:r>
            <a:r>
              <a:rPr lang="el-GR" dirty="0"/>
              <a:t>όταν ολοκληρωθούν τα </a:t>
            </a:r>
            <a:r>
              <a:rPr lang="en-US" dirty="0"/>
              <a:t>completable futures</a:t>
            </a:r>
          </a:p>
          <a:p>
            <a:r>
              <a:rPr lang="en-US" dirty="0" err="1"/>
              <a:t>applyToEither</a:t>
            </a:r>
            <a:r>
              <a:rPr lang="en-US" dirty="0"/>
              <a:t>, </a:t>
            </a:r>
            <a:r>
              <a:rPr lang="en-US" dirty="0" err="1"/>
              <a:t>acceptEither</a:t>
            </a:r>
            <a:r>
              <a:rPr lang="en-US" dirty="0"/>
              <a:t>, </a:t>
            </a:r>
            <a:r>
              <a:rPr lang="en-US" dirty="0" err="1"/>
              <a:t>runAfterEither</a:t>
            </a:r>
            <a:r>
              <a:rPr lang="en-US" dirty="0"/>
              <a:t> </a:t>
            </a:r>
            <a:r>
              <a:rPr lang="el-GR" dirty="0"/>
              <a:t>σαν τα παραπάνω, αλλά περιμένουν μόνο για το πρώτο από τα </a:t>
            </a:r>
            <a:r>
              <a:rPr lang="en-US" dirty="0" err="1"/>
              <a:t>CompletableFutures</a:t>
            </a:r>
            <a:r>
              <a:rPr lang="en-US" dirty="0"/>
              <a:t> </a:t>
            </a:r>
          </a:p>
          <a:p>
            <a:r>
              <a:rPr lang="en-US" dirty="0"/>
              <a:t>static </a:t>
            </a:r>
            <a:r>
              <a:rPr lang="en-US" dirty="0" err="1"/>
              <a:t>allOf</a:t>
            </a:r>
            <a:r>
              <a:rPr lang="en-US" dirty="0"/>
              <a:t>, static </a:t>
            </a:r>
            <a:r>
              <a:rPr lang="en-US" dirty="0" err="1"/>
              <a:t>anyOf</a:t>
            </a:r>
            <a:r>
              <a:rPr lang="en-US" dirty="0"/>
              <a:t>: </a:t>
            </a:r>
            <a:r>
              <a:rPr lang="el-GR" dirty="0"/>
              <a:t>Δέχονται πολλά </a:t>
            </a:r>
            <a:r>
              <a:rPr lang="en-US" dirty="0"/>
              <a:t>CF </a:t>
            </a:r>
            <a:r>
              <a:rPr lang="el-GR" dirty="0"/>
              <a:t>σαν παραμέτρους. Επιστρέφουν ένα </a:t>
            </a:r>
            <a:r>
              <a:rPr lang="en-US" dirty="0"/>
              <a:t>CF, </a:t>
            </a:r>
            <a:r>
              <a:rPr lang="el-GR" dirty="0"/>
              <a:t>το οποίο ολοκληρώνεται όταν ολοκληρωθούν όλες ή τουλάχιστον ένα από τα </a:t>
            </a:r>
            <a:r>
              <a:rPr lang="en-US" dirty="0"/>
              <a:t>CF </a:t>
            </a:r>
            <a:r>
              <a:rPr lang="el-GR" dirty="0"/>
              <a:t>που </a:t>
            </a:r>
            <a:r>
              <a:rPr lang="el-GR" dirty="0" err="1"/>
              <a:t>δώθηκαν</a:t>
            </a:r>
            <a:r>
              <a:rPr lang="el-GR" dirty="0"/>
              <a:t> σαν παράμετροι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63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wrap="square" anchor="ctr">
            <a:normAutofit/>
          </a:bodyPr>
          <a:lstStyle/>
          <a:p>
            <a:r>
              <a:rPr lang="el-GR" dirty="0"/>
              <a:t>Σύνθεση πολλαπλών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955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D2DF3FB-094A-C31B-0D56-C34FA036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88" y="446276"/>
            <a:ext cx="8147824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ComplFutMulti1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"F1 COMPLETE"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"F2 COMPLETE"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Χρησιμο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ποιούμε την f1.thenCobine, αλλά εφ' όσον το F2 τερματίζει πρώτο,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// εμφανίζεται και πρώτο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// f1.thenCombine *ΔΕΝ* "μπλοκάρει" μέχρι το f1 να ολοκληρωθεί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thenCombine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thenAccept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This is the thenAccept on f2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"Final result is: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COMPLETE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COMPLETE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 result 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300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75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Σύνθεση πολλαπλών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 err="1"/>
              <a:t>Αρχικοποιούμε</a:t>
            </a:r>
            <a:r>
              <a:rPr lang="el-GR" dirty="0"/>
              <a:t> 5 </a:t>
            </a:r>
            <a:r>
              <a:rPr lang="en-US" dirty="0"/>
              <a:t>threads (</a:t>
            </a:r>
            <a:r>
              <a:rPr lang="en-US" dirty="0" err="1"/>
              <a:t>newFixedThreadPool</a:t>
            </a:r>
            <a:r>
              <a:rPr lang="en-US" dirty="0"/>
              <a:t>::Executors)</a:t>
            </a:r>
          </a:p>
          <a:p>
            <a:r>
              <a:rPr lang="en-US" dirty="0" err="1"/>
              <a:t>CompleteableFuture</a:t>
            </a:r>
            <a:r>
              <a:rPr lang="en-US" dirty="0"/>
              <a:t> f1:</a:t>
            </a:r>
          </a:p>
          <a:p>
            <a:pPr lvl="1"/>
            <a:r>
              <a:rPr lang="en-US" dirty="0"/>
              <a:t>Executes asynchronously via the executor</a:t>
            </a:r>
          </a:p>
          <a:p>
            <a:pPr lvl="1"/>
            <a:r>
              <a:rPr lang="el-GR" dirty="0"/>
              <a:t>200 </a:t>
            </a:r>
            <a:r>
              <a:rPr lang="en-US" dirty="0" err="1"/>
              <a:t>ms</a:t>
            </a:r>
            <a:r>
              <a:rPr lang="en-US" dirty="0"/>
              <a:t> pause </a:t>
            </a:r>
            <a:r>
              <a:rPr lang="el-GR" dirty="0"/>
              <a:t>με το </a:t>
            </a:r>
            <a:r>
              <a:rPr lang="en-US" dirty="0"/>
              <a:t>sleeper method</a:t>
            </a:r>
          </a:p>
          <a:p>
            <a:pPr lvl="1"/>
            <a:r>
              <a:rPr lang="el-GR" dirty="0"/>
              <a:t>Τυπώνει </a:t>
            </a:r>
            <a:r>
              <a:rPr lang="en-US" dirty="0"/>
              <a:t>F1 COMPLETE</a:t>
            </a:r>
            <a:r>
              <a:rPr lang="el-GR" dirty="0"/>
              <a:t> όταν ξυπνάει</a:t>
            </a:r>
          </a:p>
          <a:p>
            <a:pPr lvl="1"/>
            <a:r>
              <a:rPr lang="el-GR" dirty="0"/>
              <a:t>Επιστρέφει τιμή 100</a:t>
            </a:r>
          </a:p>
          <a:p>
            <a:r>
              <a:rPr lang="en-US" dirty="0" err="1"/>
              <a:t>CompleteableFuture</a:t>
            </a:r>
            <a:r>
              <a:rPr lang="en-US" dirty="0"/>
              <a:t> f2:</a:t>
            </a:r>
          </a:p>
          <a:p>
            <a:pPr lvl="1"/>
            <a:r>
              <a:rPr lang="en-US" dirty="0"/>
              <a:t>Executes asynchronously via the executor</a:t>
            </a:r>
          </a:p>
          <a:p>
            <a:pPr lvl="1"/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pause</a:t>
            </a:r>
          </a:p>
          <a:p>
            <a:pPr lvl="1"/>
            <a:r>
              <a:rPr lang="en-US" dirty="0"/>
              <a:t>T</a:t>
            </a:r>
            <a:r>
              <a:rPr lang="el-GR" dirty="0" err="1"/>
              <a:t>υπώνει</a:t>
            </a:r>
            <a:r>
              <a:rPr lang="el-GR" dirty="0"/>
              <a:t> </a:t>
            </a:r>
            <a:r>
              <a:rPr lang="en-US" dirty="0"/>
              <a:t>F2 COMPLETE</a:t>
            </a:r>
          </a:p>
          <a:p>
            <a:pPr lvl="1"/>
            <a:r>
              <a:rPr lang="el-GR" dirty="0"/>
              <a:t>Επιστρέφει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906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Σύνθεση πολλαπλών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/>
              <a:t>Συνδυάζουμε τα</a:t>
            </a:r>
            <a:r>
              <a:rPr lang="en-US" dirty="0"/>
              <a:t> Futures:</a:t>
            </a:r>
          </a:p>
          <a:p>
            <a:pPr lvl="1"/>
            <a:r>
              <a:rPr lang="en-US" dirty="0"/>
              <a:t>f1.combine -&gt; </a:t>
            </a:r>
            <a:r>
              <a:rPr lang="el-GR" dirty="0"/>
              <a:t>συνδυάζει τα </a:t>
            </a:r>
            <a:r>
              <a:rPr lang="en-US" dirty="0"/>
              <a:t>f1 and f2 results</a:t>
            </a:r>
          </a:p>
          <a:p>
            <a:pPr lvl="1"/>
            <a:r>
              <a:rPr lang="el-GR" dirty="0"/>
              <a:t>Ακόμα και αν το </a:t>
            </a:r>
            <a:r>
              <a:rPr lang="el-GR" dirty="0" err="1"/>
              <a:t>το</a:t>
            </a:r>
            <a:r>
              <a:rPr lang="el-GR" dirty="0"/>
              <a:t> </a:t>
            </a:r>
            <a:r>
              <a:rPr lang="en-US" dirty="0"/>
              <a:t>f2 </a:t>
            </a:r>
            <a:r>
              <a:rPr lang="el-GR" dirty="0"/>
              <a:t>τελείωσε πρώτο (</a:t>
            </a:r>
            <a:r>
              <a:rPr lang="en-US" dirty="0"/>
              <a:t>shorter sleep time), </a:t>
            </a:r>
            <a:r>
              <a:rPr lang="en-US" dirty="0" err="1"/>
              <a:t>thenCombine</a:t>
            </a:r>
            <a:r>
              <a:rPr lang="en-US" dirty="0"/>
              <a:t> </a:t>
            </a:r>
            <a:r>
              <a:rPr lang="el-GR" dirty="0"/>
              <a:t>δεν κάνει </a:t>
            </a:r>
            <a:r>
              <a:rPr lang="en-US" dirty="0"/>
              <a:t>block/wait </a:t>
            </a:r>
            <a:r>
              <a:rPr lang="el-GR" dirty="0"/>
              <a:t>το </a:t>
            </a:r>
            <a:r>
              <a:rPr lang="en-US" dirty="0"/>
              <a:t>main thread, </a:t>
            </a:r>
            <a:r>
              <a:rPr lang="el-GR" dirty="0"/>
              <a:t>ή το </a:t>
            </a:r>
            <a:r>
              <a:rPr lang="en-US" dirty="0"/>
              <a:t>thread </a:t>
            </a:r>
            <a:r>
              <a:rPr lang="el-GR" dirty="0"/>
              <a:t>το οποίο το κάλεσε</a:t>
            </a:r>
            <a:r>
              <a:rPr lang="en-US" dirty="0"/>
              <a:t> </a:t>
            </a:r>
            <a:r>
              <a:rPr lang="el-GR" dirty="0"/>
              <a:t>μέχρι το </a:t>
            </a:r>
            <a:r>
              <a:rPr lang="en-US" dirty="0"/>
              <a:t>f1 </a:t>
            </a:r>
            <a:r>
              <a:rPr lang="el-GR" dirty="0"/>
              <a:t>να κάνει </a:t>
            </a:r>
            <a:r>
              <a:rPr lang="en-US" dirty="0"/>
              <a:t>complete</a:t>
            </a:r>
            <a:r>
              <a:rPr lang="el-GR" dirty="0"/>
              <a:t>. Βεβαίως περιμένει και τα 2 </a:t>
            </a:r>
            <a:r>
              <a:rPr lang="en-US" dirty="0"/>
              <a:t>f1, </a:t>
            </a:r>
            <a:r>
              <a:rPr lang="el-GR" dirty="0"/>
              <a:t>και </a:t>
            </a:r>
            <a:r>
              <a:rPr lang="en-US" dirty="0"/>
              <a:t>f2 </a:t>
            </a:r>
            <a:r>
              <a:rPr lang="el-GR" dirty="0"/>
              <a:t>να ολοκληρωθούν προτού εκτελέσει το </a:t>
            </a:r>
            <a:r>
              <a:rPr lang="en-US" dirty="0"/>
              <a:t>sum </a:t>
            </a:r>
            <a:r>
              <a:rPr lang="el-GR" dirty="0"/>
              <a:t>και επιστρέψει 300</a:t>
            </a:r>
            <a:endParaRPr lang="en-US" dirty="0"/>
          </a:p>
          <a:p>
            <a:pPr lvl="1"/>
            <a:r>
              <a:rPr lang="en-US" dirty="0"/>
              <a:t>To combined result </a:t>
            </a:r>
            <a:r>
              <a:rPr lang="el-GR" dirty="0"/>
              <a:t>είναι 300</a:t>
            </a:r>
            <a:endParaRPr lang="en-US" dirty="0"/>
          </a:p>
          <a:p>
            <a:r>
              <a:rPr lang="en-US" dirty="0"/>
              <a:t>Executor Termination:</a:t>
            </a:r>
          </a:p>
          <a:p>
            <a:pPr lvl="1"/>
            <a:r>
              <a:rPr lang="en-US" dirty="0"/>
              <a:t>K</a:t>
            </a:r>
            <a:r>
              <a:rPr lang="el-GR" dirty="0" err="1"/>
              <a:t>άνει</a:t>
            </a:r>
            <a:r>
              <a:rPr lang="el-GR" dirty="0"/>
              <a:t> </a:t>
            </a:r>
            <a:r>
              <a:rPr lang="en-US" dirty="0"/>
              <a:t>shut down </a:t>
            </a:r>
            <a:r>
              <a:rPr lang="el-GR" dirty="0"/>
              <a:t>όταν το </a:t>
            </a:r>
            <a:r>
              <a:rPr lang="en-US" dirty="0"/>
              <a:t>task completion </a:t>
            </a:r>
            <a:r>
              <a:rPr lang="el-GR" dirty="0"/>
              <a:t>έχει τελειώσει</a:t>
            </a:r>
            <a:endParaRPr lang="en-US" dirty="0"/>
          </a:p>
          <a:p>
            <a:r>
              <a:rPr lang="el-GR" dirty="0"/>
              <a:t>Ο</a:t>
            </a:r>
            <a:r>
              <a:rPr lang="en-US" dirty="0" err="1"/>
              <a:t>uput</a:t>
            </a:r>
            <a:r>
              <a:rPr lang="en-US" dirty="0"/>
              <a:t>/order</a:t>
            </a:r>
          </a:p>
          <a:p>
            <a:pPr lvl="1"/>
            <a:r>
              <a:rPr lang="en-US" dirty="0"/>
              <a:t>F2 COMPLETE</a:t>
            </a:r>
          </a:p>
          <a:p>
            <a:pPr lvl="1"/>
            <a:r>
              <a:rPr lang="en-US" dirty="0"/>
              <a:t>F1 COMPLETE</a:t>
            </a:r>
          </a:p>
          <a:p>
            <a:pPr lvl="1"/>
            <a:r>
              <a:rPr lang="en-US" dirty="0"/>
              <a:t>Final result is 300</a:t>
            </a:r>
          </a:p>
        </p:txBody>
      </p:sp>
    </p:spTree>
    <p:extLst>
      <p:ext uri="{BB962C8B-B14F-4D97-AF65-F5344CB8AC3E}">
        <p14:creationId xmlns:p14="http://schemas.microsoft.com/office/powerpoint/2010/main" val="29271340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Πίσω από το </a:t>
            </a:r>
            <a:r>
              <a:rPr lang="en-US" dirty="0" err="1"/>
              <a:t>CompleteableFuture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Στην πραγματικότητα, το </a:t>
            </a:r>
            <a:r>
              <a:rPr lang="el-GR" dirty="0" err="1"/>
              <a:t>interface</a:t>
            </a:r>
            <a:r>
              <a:rPr lang="el-GR" dirty="0"/>
              <a:t> που υλοποιεί το </a:t>
            </a:r>
            <a:r>
              <a:rPr lang="el-GR" dirty="0" err="1"/>
              <a:t>CompletableFuture</a:t>
            </a:r>
            <a:r>
              <a:rPr lang="el-GR" dirty="0"/>
              <a:t> είναι το </a:t>
            </a:r>
            <a:r>
              <a:rPr lang="el-GR" dirty="0" err="1"/>
              <a:t>CompletionStage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l-GR" dirty="0" err="1"/>
              <a:t>CompletionStage</a:t>
            </a:r>
            <a:r>
              <a:rPr lang="el-GR" dirty="0"/>
              <a:t> ”βαθμίδα” εκτέλεσης ενός υπολογισμού που καλείται μετά την ολοκλήρωση του </a:t>
            </a:r>
            <a:r>
              <a:rPr lang="el-GR" dirty="0" err="1"/>
              <a:t>προηγουμενου</a:t>
            </a:r>
            <a:r>
              <a:rPr lang="el-GR" dirty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Composition</a:t>
            </a:r>
            <a:r>
              <a:rPr lang="el-GR" dirty="0"/>
              <a:t>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Consumers</a:t>
            </a:r>
            <a:r>
              <a:rPr lang="el-GR" dirty="0"/>
              <a:t>, </a:t>
            </a:r>
            <a:r>
              <a:rPr lang="el-GR" dirty="0" err="1"/>
              <a:t>Runnables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r>
              <a:rPr lang="el-GR" dirty="0"/>
              <a:t>Στην πραγματικότητα η </a:t>
            </a:r>
            <a:r>
              <a:rPr lang="el-GR" dirty="0" err="1"/>
              <a:t>thenAccept</a:t>
            </a:r>
            <a:r>
              <a:rPr lang="el-GR" dirty="0"/>
              <a:t>(), </a:t>
            </a:r>
            <a:r>
              <a:rPr lang="el-GR" dirty="0" err="1"/>
              <a:t>exceptionally</a:t>
            </a:r>
            <a:r>
              <a:rPr lang="el-GR" dirty="0"/>
              <a:t>() και οι περισσότερες μέθοδοι που είδαμε παραπάνω είναι </a:t>
            </a:r>
            <a:r>
              <a:rPr lang="el-GR" dirty="0" err="1"/>
              <a:t>completion</a:t>
            </a:r>
            <a:r>
              <a:rPr lang="el-GR" dirty="0"/>
              <a:t> </a:t>
            </a:r>
            <a:r>
              <a:rPr lang="el-GR" dirty="0" err="1"/>
              <a:t>stages</a:t>
            </a:r>
            <a:r>
              <a:rPr lang="el-GR" dirty="0"/>
              <a:t>, οπότε μπορούμε να τα συνθέσουμε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370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096A-0B1C-870B-B80D-721788EC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4852-6A0C-C3EC-35AC-9BB5113B0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7DB06C-AE27-66AF-D747-6B3C167E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529" y="844779"/>
            <a:ext cx="7054471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java.util.concurrent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ComplMore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ExecutorService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newFixedThreadPool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CompletableFuture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supplyAsync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thenAccept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"X is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exceptionally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"F1 An exception occurred, let's stop"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});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we can continue here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thenApply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11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thenAccept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"X is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})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exceptionally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 -&gt;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	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"F2 An exception occurred, let's stop"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	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we can continue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shutdown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F1 An exception occurred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's stop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X is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411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5BE5-3BC3-78C2-C33F-047B678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7BB-3B79-544D-B411-92A17B1E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run</a:t>
            </a:r>
          </a:p>
          <a:p>
            <a:pPr lvl="1"/>
            <a:r>
              <a:rPr lang="el-GR" dirty="0"/>
              <a:t>Περιέχει το κώδικα που εκτελείται όταν τρέχει το </a:t>
            </a:r>
            <a:r>
              <a:rPr lang="en-US" dirty="0"/>
              <a:t>thread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l-GR" dirty="0"/>
              <a:t>Κάνει </a:t>
            </a:r>
            <a:r>
              <a:rPr lang="en-US" dirty="0"/>
              <a:t>initiate </a:t>
            </a:r>
            <a:r>
              <a:rPr lang="el-GR" dirty="0"/>
              <a:t>την εκτέλεση του </a:t>
            </a:r>
            <a:r>
              <a:rPr lang="en-US" dirty="0"/>
              <a:t>run method </a:t>
            </a:r>
            <a:r>
              <a:rPr lang="el-GR" dirty="0"/>
              <a:t>του </a:t>
            </a:r>
            <a:r>
              <a:rPr lang="en-US" dirty="0"/>
              <a:t>thread </a:t>
            </a:r>
            <a:r>
              <a:rPr lang="el-GR" dirty="0"/>
              <a:t>σε ένα ξεχωριστό </a:t>
            </a:r>
            <a:r>
              <a:rPr lang="en-US" dirty="0"/>
              <a:t>call stack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getState</a:t>
            </a:r>
            <a:endParaRPr lang="el-GR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join (long mills)</a:t>
            </a:r>
            <a:endParaRPr lang="el-GR" dirty="0"/>
          </a:p>
          <a:p>
            <a:pPr lvl="1"/>
            <a:r>
              <a:rPr lang="el-GR" dirty="0"/>
              <a:t>Περιμένει από ένα </a:t>
            </a:r>
            <a:r>
              <a:rPr lang="en-US" dirty="0"/>
              <a:t>thread </a:t>
            </a:r>
            <a:r>
              <a:rPr lang="el-GR" dirty="0"/>
              <a:t>να πεθάνει, ή τελειώσει το </a:t>
            </a:r>
            <a:r>
              <a:rPr lang="en-US" dirty="0"/>
              <a:t>waiting time</a:t>
            </a:r>
          </a:p>
          <a:p>
            <a:pPr lvl="2" algn="just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Η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μέθοδος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join(long mills)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κα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λείτ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αι πάνω σε ένα instance thread και προκαλεί το παύσιμο της εκτέλεσης του τρέχοντος thread (αυτού που κάνει την κλήση), μέχρι το thread στο οποίο κλήθηκε η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είτε να τερματίσει είτε να περάσει ο καθορισμένος χρόνος αναμονής (σε milliseconds).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Γι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 παράδειγμα, αν καλέσετε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threadA.join(1000)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το τρέχον thread θα περιμένει μέχρι 1 δευτερόλεπτο για το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threadA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να ολοκληρώσει την εκτέλεσή του.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το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threadA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τερμ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ατίσει πριν την λήξη του χρονομέτρου, το τρέχον thread θα συνεχίσει την εκτέλεσή του αμέσως μετά τον τερματισμό του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threadA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ο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χρόνος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ανα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μονής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λήξει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π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ρώτος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το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τρέχον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thread θα επα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νέλθει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σε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εκτέλεση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κόμ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 και αν το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threadA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είναι ακόμη σε λειτουργία.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r>
              <a:rPr lang="el-GR" dirty="0"/>
              <a:t>Μέθοδοι που δεν χρησιμοποιούνται πιά </a:t>
            </a:r>
            <a:endParaRPr lang="en-US" dirty="0"/>
          </a:p>
          <a:p>
            <a:pPr lvl="1"/>
            <a:r>
              <a:rPr lang="en-US" dirty="0"/>
              <a:t>stop </a:t>
            </a:r>
          </a:p>
          <a:p>
            <a:pPr lvl="1"/>
            <a:r>
              <a:rPr lang="en-US" dirty="0"/>
              <a:t>suspend </a:t>
            </a:r>
          </a:p>
          <a:p>
            <a:pPr lvl="1"/>
            <a:r>
              <a:rPr lang="en-US" dirty="0"/>
              <a:t>resume </a:t>
            </a:r>
          </a:p>
          <a:p>
            <a:pPr lvl="1"/>
            <a:r>
              <a:rPr lang="en-US" dirty="0"/>
              <a:t>destroy </a:t>
            </a:r>
          </a:p>
        </p:txBody>
      </p:sp>
    </p:spTree>
    <p:extLst>
      <p:ext uri="{BB962C8B-B14F-4D97-AF65-F5344CB8AC3E}">
        <p14:creationId xmlns:p14="http://schemas.microsoft.com/office/powerpoint/2010/main" val="9672413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/>
              <a:t>Εκκίνηση διεργασιών του λειτουργικού συστήματος μέσα από τη </a:t>
            </a:r>
            <a:r>
              <a:rPr lang="el-GR" dirty="0" err="1"/>
              <a:t>Java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χρήση κάποιου εξωτερικού προγράμματος </a:t>
            </a:r>
            <a:endParaRPr lang="en-US" dirty="0"/>
          </a:p>
          <a:p>
            <a:pPr lvl="1"/>
            <a:r>
              <a:rPr lang="el-GR" dirty="0"/>
              <a:t>”οδήγηση” εξωτερικού προγράμματος (στέλνοντας εντολές στο </a:t>
            </a:r>
            <a:r>
              <a:rPr lang="el-GR" dirty="0" err="1"/>
              <a:t>stdin</a:t>
            </a:r>
            <a:r>
              <a:rPr lang="el-GR" dirty="0"/>
              <a:t> και διαβάζοντας το </a:t>
            </a:r>
            <a:r>
              <a:rPr lang="el-GR" dirty="0" err="1"/>
              <a:t>stdout</a:t>
            </a:r>
            <a:r>
              <a:rPr lang="el-GR" dirty="0"/>
              <a:t>)</a:t>
            </a:r>
            <a:endParaRPr lang="en-US" dirty="0"/>
          </a:p>
          <a:p>
            <a:pPr lvl="1"/>
            <a:endParaRPr lang="en-US" dirty="0"/>
          </a:p>
          <a:p>
            <a:pPr marL="596900" lvl="1" indent="0">
              <a:buNone/>
            </a:pPr>
            <a:r>
              <a:rPr lang="el-GR" dirty="0"/>
              <a:t> </a:t>
            </a:r>
            <a:endParaRPr lang="en-US" dirty="0"/>
          </a:p>
          <a:p>
            <a:pPr lvl="1"/>
            <a:endParaRPr lang="en-US" dirty="0"/>
          </a:p>
          <a:p>
            <a:r>
              <a:rPr lang="el-GR" dirty="0" err="1"/>
              <a:t>ProcessBuilder</a:t>
            </a:r>
            <a:r>
              <a:rPr lang="el-GR" dirty="0"/>
              <a:t>, </a:t>
            </a:r>
            <a:r>
              <a:rPr lang="el-GR" dirty="0" err="1"/>
              <a:t>Process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 err="1"/>
              <a:t>ProcessBuilder</a:t>
            </a:r>
            <a:r>
              <a:rPr lang="el-GR" dirty="0"/>
              <a:t> </a:t>
            </a:r>
            <a:r>
              <a:rPr lang="el-GR" dirty="0" err="1"/>
              <a:t>builder</a:t>
            </a:r>
            <a:r>
              <a:rPr lang="el-GR" dirty="0"/>
              <a:t> </a:t>
            </a:r>
            <a:r>
              <a:rPr lang="el-GR" dirty="0" err="1"/>
              <a:t>pattern</a:t>
            </a:r>
            <a:r>
              <a:rPr lang="el-GR" dirty="0"/>
              <a:t>, ώστε να κάνουμε </a:t>
            </a:r>
            <a:r>
              <a:rPr lang="el-GR" dirty="0" err="1"/>
              <a:t>chain</a:t>
            </a:r>
            <a:r>
              <a:rPr lang="el-GR" dirty="0"/>
              <a:t> τις ρυθμίσεις </a:t>
            </a:r>
            <a:endParaRPr lang="en-US" dirty="0"/>
          </a:p>
          <a:p>
            <a:pPr lvl="1"/>
            <a:r>
              <a:rPr lang="el-GR" dirty="0"/>
              <a:t>Βασικές μέθοδοι: </a:t>
            </a:r>
            <a:r>
              <a:rPr lang="el-GR" dirty="0" err="1"/>
              <a:t>directory</a:t>
            </a:r>
            <a:r>
              <a:rPr lang="el-GR" dirty="0"/>
              <a:t> </a:t>
            </a:r>
            <a:r>
              <a:rPr lang="el-GR" dirty="0" err="1"/>
              <a:t>directory</a:t>
            </a:r>
            <a:r>
              <a:rPr lang="el-GR" dirty="0"/>
              <a:t> στο οποίο ξεκινάει η διεργασία, </a:t>
            </a:r>
            <a:r>
              <a:rPr lang="el-GR" dirty="0" err="1"/>
              <a:t>environment</a:t>
            </a:r>
            <a:r>
              <a:rPr lang="el-GR" dirty="0"/>
              <a:t> οι μεταβλητές περιβάλλοντος για τη διεργασία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17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18A-C311-D585-3E73-297AF102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0B43-B222-C6B6-558B-6741D13A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1955714" cy="34164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l-GR" sz="1200" dirty="0" err="1">
                <a:solidFill>
                  <a:schemeClr val="tx1"/>
                </a:solidFill>
              </a:rPr>
              <a:t>πλό</a:t>
            </a:r>
            <a:r>
              <a:rPr lang="el-GR" sz="1200" dirty="0">
                <a:solidFill>
                  <a:schemeClr val="tx1"/>
                </a:solidFill>
              </a:rPr>
              <a:t> πρόγραμμα που εκτελεί τη </a:t>
            </a:r>
            <a:r>
              <a:rPr lang="en-US" sz="1200" dirty="0">
                <a:solidFill>
                  <a:schemeClr val="tx1"/>
                </a:solidFill>
              </a:rPr>
              <a:t>Unix command ls –la </a:t>
            </a:r>
            <a:r>
              <a:rPr lang="el-GR" sz="1200" dirty="0">
                <a:solidFill>
                  <a:schemeClr val="tx1"/>
                </a:solidFill>
              </a:rPr>
              <a:t>σε ένα </a:t>
            </a:r>
            <a:r>
              <a:rPr lang="en-US" sz="1200" dirty="0">
                <a:solidFill>
                  <a:schemeClr val="tx1"/>
                </a:solidFill>
              </a:rPr>
              <a:t>separate process</a:t>
            </a:r>
          </a:p>
          <a:p>
            <a:pPr marL="114300" indent="0" algn="just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el-GR" sz="1200" dirty="0">
                <a:solidFill>
                  <a:schemeClr val="tx1"/>
                </a:solidFill>
              </a:rPr>
              <a:t>Όταν το </a:t>
            </a:r>
            <a:r>
              <a:rPr lang="en-US" sz="1200" dirty="0">
                <a:solidFill>
                  <a:schemeClr val="tx1"/>
                </a:solidFill>
              </a:rPr>
              <a:t>ls –la command execution </a:t>
            </a:r>
            <a:r>
              <a:rPr lang="el-GR" sz="1200" dirty="0">
                <a:solidFill>
                  <a:schemeClr val="tx1"/>
                </a:solidFill>
              </a:rPr>
              <a:t>τελειώσει, τότε το </a:t>
            </a:r>
            <a:r>
              <a:rPr lang="en-US" sz="1200" dirty="0">
                <a:solidFill>
                  <a:schemeClr val="tx1"/>
                </a:solidFill>
              </a:rPr>
              <a:t>code</a:t>
            </a:r>
            <a:r>
              <a:rPr lang="el-GR" sz="1200" dirty="0">
                <a:solidFill>
                  <a:schemeClr val="tx1"/>
                </a:solidFill>
              </a:rPr>
              <a:t> μετράει τον αριθμό των γραμμών και των </a:t>
            </a:r>
            <a:r>
              <a:rPr lang="en-US" sz="1200" dirty="0">
                <a:solidFill>
                  <a:schemeClr val="tx1"/>
                </a:solidFill>
              </a:rPr>
              <a:t>characters </a:t>
            </a:r>
            <a:r>
              <a:rPr lang="el-GR" sz="1200" dirty="0">
                <a:solidFill>
                  <a:schemeClr val="tx1"/>
                </a:solidFill>
              </a:rPr>
              <a:t>στο </a:t>
            </a:r>
            <a:r>
              <a:rPr lang="en-US" sz="1200" dirty="0">
                <a:solidFill>
                  <a:schemeClr val="tx1"/>
                </a:solidFill>
              </a:rPr>
              <a:t>output </a:t>
            </a:r>
            <a:r>
              <a:rPr lang="el-GR" sz="1200" dirty="0">
                <a:solidFill>
                  <a:schemeClr val="tx1"/>
                </a:solidFill>
              </a:rPr>
              <a:t>και τυπώνει αυτά τα </a:t>
            </a:r>
            <a:r>
              <a:rPr lang="en-US" sz="12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F09152-48BD-9678-D2A8-091DAB6D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415" y="1017725"/>
            <a:ext cx="6876585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Processes1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Process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ProcessBuilder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"-al"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lsLines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waitFor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lsLines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InputStreamReader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lsLines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sumOfChars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brd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sumOfChars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"Lines: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Chars: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sumOfChars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323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21605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270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/>
        </p:nvSpPr>
        <p:spPr>
          <a:xfrm flipH="1">
            <a:off x="3963793" y="2032866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Concurrency in Java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 flipH="1">
            <a:off x="3231247" y="1738578"/>
            <a:ext cx="4903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Practice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592079" y="284100"/>
            <a:ext cx="5996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10663</Words>
  <Application>Microsoft Office PowerPoint</Application>
  <PresentationFormat>On-screen Show (16:9)</PresentationFormat>
  <Paragraphs>602</Paragraphs>
  <Slides>93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Consolas</vt:lpstr>
      <vt:lpstr>Arial</vt:lpstr>
      <vt:lpstr>Segoe UI</vt:lpstr>
      <vt:lpstr>Ubuntu Mono</vt:lpstr>
      <vt:lpstr>Squada One</vt:lpstr>
      <vt:lpstr>Fira Code</vt:lpstr>
      <vt:lpstr>Simple Light</vt:lpstr>
      <vt:lpstr>PowerPoint Presentation</vt:lpstr>
      <vt:lpstr>Agenda</vt:lpstr>
      <vt:lpstr>Processes</vt:lpstr>
      <vt:lpstr>Threads</vt:lpstr>
      <vt:lpstr>Terminology</vt:lpstr>
      <vt:lpstr>Threads:</vt:lpstr>
      <vt:lpstr>Terminology</vt:lpstr>
      <vt:lpstr>Thread States</vt:lpstr>
      <vt:lpstr>methods</vt:lpstr>
      <vt:lpstr>yield()</vt:lpstr>
      <vt:lpstr>Interrupting threads</vt:lpstr>
      <vt:lpstr>interrupt()</vt:lpstr>
      <vt:lpstr>interrupt() ΕΧ1 </vt:lpstr>
      <vt:lpstr>interrupt() ΕΧ2</vt:lpstr>
      <vt:lpstr>interrupt() ΕΧ3</vt:lpstr>
      <vt:lpstr>InterruptedException</vt:lpstr>
      <vt:lpstr>Daemon Threads</vt:lpstr>
      <vt:lpstr>Daemon Threads</vt:lpstr>
      <vt:lpstr>UncaughtExceptionHandler</vt:lpstr>
      <vt:lpstr>Priorities</vt:lpstr>
      <vt:lpstr>Συγχρονισμός νημάτων - Συνθήκες ανταγωνισμού</vt:lpstr>
      <vt:lpstr>Παράδειγμα</vt:lpstr>
      <vt:lpstr>Locks</vt:lpstr>
      <vt:lpstr>Locks</vt:lpstr>
      <vt:lpstr>Παράδειγμα</vt:lpstr>
      <vt:lpstr>Conditions</vt:lpstr>
      <vt:lpstr>Παράδειγμα</vt:lpstr>
      <vt:lpstr>synchronized</vt:lpstr>
      <vt:lpstr>synchronized</vt:lpstr>
      <vt:lpstr>synchronized</vt:lpstr>
      <vt:lpstr>Synchronized blocks</vt:lpstr>
      <vt:lpstr>volatile, final</vt:lpstr>
      <vt:lpstr>Atomic</vt:lpstr>
      <vt:lpstr>Atomic</vt:lpstr>
      <vt:lpstr>Deadlocks</vt:lpstr>
      <vt:lpstr>Old concurrency vs New concurrency </vt:lpstr>
      <vt:lpstr>Collections</vt:lpstr>
      <vt:lpstr>Blocking Queues </vt:lpstr>
      <vt:lpstr>Maps, Sets </vt:lpstr>
      <vt:lpstr>Map and Set </vt:lpstr>
      <vt:lpstr>Concurrency </vt:lpstr>
      <vt:lpstr>Copy on write</vt:lpstr>
      <vt:lpstr>Persistent data structure </vt:lpstr>
      <vt:lpstr>Parallel Array Algorithms</vt:lpstr>
      <vt:lpstr>Parallel Array Algorithms</vt:lpstr>
      <vt:lpstr>Παλαιότερες Concurrent Collections </vt:lpstr>
      <vt:lpstr>Synchronization wrappers</vt:lpstr>
      <vt:lpstr>Synchronization Wrappers </vt:lpstr>
      <vt:lpstr>Tasks (Runnable interface)</vt:lpstr>
      <vt:lpstr>Tasks (Callable)</vt:lpstr>
      <vt:lpstr>Χωρίς Callable</vt:lpstr>
      <vt:lpstr>Με Callable</vt:lpstr>
      <vt:lpstr>Futures</vt:lpstr>
      <vt:lpstr>FutureTask </vt:lpstr>
      <vt:lpstr>FutureTask </vt:lpstr>
      <vt:lpstr>FutureTask </vt:lpstr>
      <vt:lpstr>FutureTask with Callable</vt:lpstr>
      <vt:lpstr>FutureTask with Callable</vt:lpstr>
      <vt:lpstr>FutureTask </vt:lpstr>
      <vt:lpstr>Thread Pools example </vt:lpstr>
      <vt:lpstr>Thread Pools example </vt:lpstr>
      <vt:lpstr>Thread Pools example </vt:lpstr>
      <vt:lpstr>Executors, ExecutorServices </vt:lpstr>
      <vt:lpstr>Executors παράδειγμα </vt:lpstr>
      <vt:lpstr>Executors παράδειγμα (έξοδος)</vt:lpstr>
      <vt:lpstr>ExecutorCompletionService</vt:lpstr>
      <vt:lpstr>ExecutorCompletionService example </vt:lpstr>
      <vt:lpstr>ExecutorCompletionService παράδειγμα</vt:lpstr>
      <vt:lpstr>ExecutorCompletionService</vt:lpstr>
      <vt:lpstr>Κάποια πράγματα για το πλήθος των Threads </vt:lpstr>
      <vt:lpstr>ExecutorCompletionService</vt:lpstr>
      <vt:lpstr>Fork-join (αναφορά) </vt:lpstr>
      <vt:lpstr>Asynchronous Computation, CompletableFuture</vt:lpstr>
      <vt:lpstr>ExAmple</vt:lpstr>
      <vt:lpstr>supplyAsync</vt:lpstr>
      <vt:lpstr>Example</vt:lpstr>
      <vt:lpstr>complete, completeExceptionally </vt:lpstr>
      <vt:lpstr>complete, completeExceptionally</vt:lpstr>
      <vt:lpstr>CompletableFuture composition</vt:lpstr>
      <vt:lpstr>CompletableFuture composition</vt:lpstr>
      <vt:lpstr>CompletableFuture composition, example</vt:lpstr>
      <vt:lpstr>PowerPoint Presentation</vt:lpstr>
      <vt:lpstr>CompletableFuture composition</vt:lpstr>
      <vt:lpstr>Σύνθεση πολλαπλών CompletableFuture </vt:lpstr>
      <vt:lpstr>PowerPoint Presentation</vt:lpstr>
      <vt:lpstr>Σύνθεση πολλαπλών CompletableFuture </vt:lpstr>
      <vt:lpstr>Σύνθεση πολλαπλών CompletableFuture </vt:lpstr>
      <vt:lpstr>Πίσω από το CompleteableFuture</vt:lpstr>
      <vt:lpstr>Example:</vt:lpstr>
      <vt:lpstr>Processes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220</cp:revision>
  <dcterms:modified xsi:type="dcterms:W3CDTF">2023-11-21T07:15:05Z</dcterms:modified>
</cp:coreProperties>
</file>