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1"/>
  </p:notesMasterIdLst>
  <p:sldIdLst>
    <p:sldId id="256" r:id="rId2"/>
    <p:sldId id="284" r:id="rId3"/>
    <p:sldId id="329" r:id="rId4"/>
    <p:sldId id="330" r:id="rId5"/>
    <p:sldId id="328" r:id="rId6"/>
    <p:sldId id="419" r:id="rId7"/>
    <p:sldId id="420" r:id="rId8"/>
    <p:sldId id="421" r:id="rId9"/>
    <p:sldId id="422" r:id="rId10"/>
    <p:sldId id="423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5" r:id="rId21"/>
    <p:sldId id="436" r:id="rId22"/>
    <p:sldId id="437" r:id="rId23"/>
    <p:sldId id="438" r:id="rId24"/>
    <p:sldId id="440" r:id="rId25"/>
    <p:sldId id="442" r:id="rId26"/>
    <p:sldId id="441" r:id="rId27"/>
    <p:sldId id="439" r:id="rId28"/>
    <p:sldId id="448" r:id="rId29"/>
    <p:sldId id="446" r:id="rId30"/>
    <p:sldId id="445" r:id="rId31"/>
    <p:sldId id="447" r:id="rId32"/>
    <p:sldId id="451" r:id="rId33"/>
    <p:sldId id="450" r:id="rId34"/>
    <p:sldId id="449" r:id="rId35"/>
    <p:sldId id="452" r:id="rId36"/>
    <p:sldId id="453" r:id="rId37"/>
    <p:sldId id="454" r:id="rId38"/>
    <p:sldId id="455" r:id="rId39"/>
    <p:sldId id="456" r:id="rId40"/>
    <p:sldId id="458" r:id="rId41"/>
    <p:sldId id="457" r:id="rId42"/>
    <p:sldId id="464" r:id="rId43"/>
    <p:sldId id="465" r:id="rId44"/>
    <p:sldId id="459" r:id="rId45"/>
    <p:sldId id="466" r:id="rId46"/>
    <p:sldId id="470" r:id="rId47"/>
    <p:sldId id="467" r:id="rId48"/>
    <p:sldId id="468" r:id="rId49"/>
    <p:sldId id="469" r:id="rId50"/>
    <p:sldId id="471" r:id="rId51"/>
    <p:sldId id="472" r:id="rId52"/>
    <p:sldId id="473" r:id="rId53"/>
    <p:sldId id="474" r:id="rId54"/>
    <p:sldId id="475" r:id="rId55"/>
    <p:sldId id="476" r:id="rId56"/>
    <p:sldId id="477" r:id="rId57"/>
    <p:sldId id="478" r:id="rId58"/>
    <p:sldId id="479" r:id="rId59"/>
    <p:sldId id="480" r:id="rId60"/>
    <p:sldId id="481" r:id="rId61"/>
    <p:sldId id="482" r:id="rId62"/>
    <p:sldId id="484" r:id="rId63"/>
    <p:sldId id="483" r:id="rId64"/>
    <p:sldId id="485" r:id="rId65"/>
    <p:sldId id="486" r:id="rId66"/>
    <p:sldId id="487" r:id="rId67"/>
    <p:sldId id="488" r:id="rId68"/>
    <p:sldId id="489" r:id="rId69"/>
    <p:sldId id="490" r:id="rId70"/>
    <p:sldId id="491" r:id="rId71"/>
    <p:sldId id="492" r:id="rId72"/>
    <p:sldId id="494" r:id="rId73"/>
    <p:sldId id="493" r:id="rId74"/>
    <p:sldId id="495" r:id="rId75"/>
    <p:sldId id="496" r:id="rId76"/>
    <p:sldId id="497" r:id="rId77"/>
    <p:sldId id="498" r:id="rId78"/>
    <p:sldId id="282" r:id="rId79"/>
    <p:sldId id="283" r:id="rId8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82"/>
      <p:bold r:id="rId83"/>
      <p:italic r:id="rId84"/>
      <p:boldItalic r:id="rId85"/>
    </p:embeddedFont>
    <p:embeddedFont>
      <p:font typeface="Fira Code" panose="020B0809050000020004" pitchFamily="49" charset="0"/>
      <p:regular r:id="rId86"/>
      <p:bold r:id="rId87"/>
    </p:embeddedFont>
    <p:embeddedFont>
      <p:font typeface="Squada One" panose="020B0604020202020204" charset="0"/>
      <p:regular r:id="rId8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1" roundtripDataSignature="AMtx7mimCcD6baEjdihsXe7Nh7tS8D6Y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4697" autoAdjust="0"/>
  </p:normalViewPr>
  <p:slideViewPr>
    <p:cSldViewPr snapToGrid="0">
      <p:cViewPr varScale="1">
        <p:scale>
          <a:sx n="109" d="100"/>
          <a:sy n="109" d="100"/>
        </p:scale>
        <p:origin x="23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4.fntdata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2.fntdata"/><Relationship Id="rId88" Type="http://schemas.openxmlformats.org/officeDocument/2006/relationships/font" Target="fonts/font7.fntdata"/><Relationship Id="rId9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5.fntdata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6.fntdata"/><Relationship Id="rId61" Type="http://schemas.openxmlformats.org/officeDocument/2006/relationships/slide" Target="slides/slide60.xml"/><Relationship Id="rId82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74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919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06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277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00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7168900" y="4484125"/>
            <a:ext cx="18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01300" y="4496675"/>
            <a:ext cx="2093976" cy="7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4570800"/>
            <a:ext cx="2093975" cy="572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951650" y="452103"/>
            <a:ext cx="52407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 and Serialization</a:t>
            </a:r>
          </a:p>
        </p:txBody>
      </p:sp>
      <p:sp>
        <p:nvSpPr>
          <p:cNvPr id="55" name="Google Shape;55;p1"/>
          <p:cNvSpPr txBox="1"/>
          <p:nvPr/>
        </p:nvSpPr>
        <p:spPr>
          <a:xfrm>
            <a:off x="2214207" y="2203632"/>
            <a:ext cx="52407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Dimitrios Malonas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based I/O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File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Αντιπροσωπεύει ένα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file,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ή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directory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file system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RandomAccessFile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(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κάνει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process bytes)</a:t>
            </a:r>
            <a:endParaRPr lang="el-GR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Το χρησιμοποιούμε για να γράφουμε, ή να διαβάζουμε από ένα συγκεκριμένο κομμάτι του αρχείου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662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Byte stream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l-GR" dirty="0">
                <a:solidFill>
                  <a:schemeClr val="tx1"/>
                </a:solidFill>
                <a:latin typeface="+mj-lt"/>
              </a:rPr>
              <a:t>Τις χρησιμοποιούμε για τη διαχείριση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raw binary I/O operations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InputStream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OutputStream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Abstract base class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για όλα τα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byte stream classes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FileInputStream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FileOutputStream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Για να διαβάζουμε και να γράφουμε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bytes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σε ένα αρχείο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BufferedInputStream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BufferedOutputStream</a:t>
            </a:r>
            <a:endParaRPr lang="el-GR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Buffered chunks of binary data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για τα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I/O operations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DataInputStream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DataOutputStream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Για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read/write operations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που έχουν να κάνουν 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primitive Java data types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με τρόπο που είναι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machine-independent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ByteArrayInputStream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ByteArrayOutputStream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Για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read/write operations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σε ένα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byte array  </a:t>
            </a:r>
            <a:r>
              <a:rPr lang="en-US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(String str = “hello”; byte[]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byteArray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str.getBytes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(); //Convert String to byte array)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6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 stream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l-GR" dirty="0">
                <a:solidFill>
                  <a:schemeClr val="tx1"/>
                </a:solidFill>
                <a:latin typeface="+mj-lt"/>
              </a:rPr>
              <a:t>Τις χρησιμοποιούμε για τη διαχείριση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I/O operations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που λαμβάνουν υπόψη τους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character encoding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(UTF-8, …, Unicode)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Reader/Writer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Abstract base class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για όλα τα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character stream classes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FileReader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FileWriter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Για να διαβάζουμε και να γράφουμε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characters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σε ένα αρχείο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BufferedReader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BufferedWriter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Buffered chunks of character data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για τα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I/O operations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StringReader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StringWriter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Για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read/write operations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από και σε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String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+mj-lt"/>
              </a:rPr>
              <a:t>InputStreamReader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OutputStreamWriter</a:t>
            </a:r>
            <a:endParaRPr lang="en-US" b="1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l-GR" b="1" dirty="0">
                <a:solidFill>
                  <a:schemeClr val="tx1"/>
                </a:solidFill>
                <a:latin typeface="+mj-lt"/>
              </a:rPr>
              <a:t>Μετατρέπει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byte streams </a:t>
            </a:r>
            <a:r>
              <a:rPr lang="el-GR" b="1" dirty="0">
                <a:solidFill>
                  <a:schemeClr val="tx1"/>
                </a:solidFill>
                <a:latin typeface="+mj-lt"/>
              </a:rPr>
              <a:t>σε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character streams </a:t>
            </a:r>
            <a:r>
              <a:rPr lang="el-GR" b="1" dirty="0">
                <a:solidFill>
                  <a:schemeClr val="tx1"/>
                </a:solidFill>
                <a:latin typeface="+mj-lt"/>
              </a:rPr>
              <a:t>και το αντίστροφο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765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Utility I/O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PrintWriter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Για να γράφουμε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formatted data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character-based output stream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PrintStream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Για να γράφουμε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formatted data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σε ένα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byte-based output stream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596900" lvl="1" indent="0">
              <a:buNone/>
            </a:pP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ObjectInputStream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ObjectOutputStream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Για να κάνουμε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read/write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ολόκληρα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objects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PushbackInputStream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PushbackReader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Μας επιτρέπουν να επιστρέψουμε (να κάνουμε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unread) bytes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στο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InputStream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ή στο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Reader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αντίστοιχα. Αυτό είναι χρήσιμο όταν θέλουμε να κάνουμε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look-ahead</a:t>
            </a:r>
          </a:p>
        </p:txBody>
      </p:sp>
    </p:spTree>
    <p:extLst>
      <p:ext uri="{BB962C8B-B14F-4D97-AF65-F5344CB8AC3E}">
        <p14:creationId xmlns:p14="http://schemas.microsoft.com/office/powerpoint/2010/main" val="4087784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Άλλα </a:t>
            </a:r>
            <a:r>
              <a:rPr lang="en-US" dirty="0"/>
              <a:t>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PipedInputStream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PipedOutputStream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Δημιουργεί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connection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μεταξύ δύο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threads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για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I/O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operations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binary data</a:t>
            </a:r>
            <a:endParaRPr lang="el-GR" dirty="0">
              <a:solidFill>
                <a:schemeClr val="tx1"/>
              </a:solidFill>
              <a:latin typeface="+mj-lt"/>
            </a:endParaRPr>
          </a:p>
          <a:p>
            <a:pPr lvl="2"/>
            <a:r>
              <a:rPr lang="el-GR" dirty="0">
                <a:solidFill>
                  <a:schemeClr val="tx1"/>
                </a:solidFill>
                <a:latin typeface="+mj-lt"/>
              </a:rPr>
              <a:t>το ένα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thread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γράφει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data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το άλλο τα διαβάζει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PipedReader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PipedWriter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Το ίδιο με τα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piped streams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ακριβώς από πάνω, αλλά για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characters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αντί για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binary data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96900" lvl="1" indent="0">
              <a:buNone/>
            </a:pP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96900" lvl="1" indent="0">
              <a:buNone/>
            </a:pP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SequenceInputStream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Συνδυάζει πολλά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input streams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σε ένα ενιαίο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input stream</a:t>
            </a:r>
          </a:p>
        </p:txBody>
      </p:sp>
    </p:spTree>
    <p:extLst>
      <p:ext uri="{BB962C8B-B14F-4D97-AF65-F5344CB8AC3E}">
        <p14:creationId xmlns:p14="http://schemas.microsoft.com/office/powerpoint/2010/main" val="284295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IOException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standard exception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για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I/O operations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FileNotFoundException</a:t>
            </a:r>
            <a:endParaRPr lang="el-GR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Όταν προσπαθούμε να δουλέψουμε με ένα αρχείο που δεν υπάρχει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96900" lvl="1" indent="0">
              <a:buNone/>
            </a:pP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96900" lvl="1" indent="0">
              <a:buNone/>
            </a:pP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EOFException</a:t>
            </a:r>
            <a:endParaRPr lang="el-GR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Όταν φτάνουμε στο τέλος του αρχείου ενώ ο κώδικας δεν το περίμενε</a:t>
            </a:r>
            <a:r>
              <a:rPr lang="el-GR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l-GR" dirty="0">
                <a:solidFill>
                  <a:schemeClr val="tx1"/>
                </a:solidFill>
                <a:latin typeface="Consolas" panose="020B0609020204030204" pitchFamily="49" charset="0"/>
              </a:rPr>
              <a:t>αν για παράδειγμα περιμένω να διαβάσω 5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values </a:t>
            </a:r>
            <a:r>
              <a:rPr lang="el-GR" dirty="0">
                <a:solidFill>
                  <a:schemeClr val="tx1"/>
                </a:solidFill>
                <a:latin typeface="Consolas" panose="020B0609020204030204" pitchFamily="49" charset="0"/>
              </a:rPr>
              <a:t>από ένα αρχείο και έχω γράψε ένα 5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iterations for loop </a:t>
            </a:r>
            <a:r>
              <a:rPr lang="el-GR" dirty="0">
                <a:solidFill>
                  <a:schemeClr val="tx1"/>
                </a:solidFill>
                <a:latin typeface="Consolas" panose="020B0609020204030204" pitchFamily="49" charset="0"/>
              </a:rPr>
              <a:t>αλλά το αρχείο έχει 4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ints</a:t>
            </a:r>
            <a:r>
              <a:rPr lang="el-GR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726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F2060-FC86-7D59-CF55-E145DB53C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5400" b="1" i="0" dirty="0">
                <a:effectLst/>
                <a:latin typeface="+mj-lt"/>
              </a:rPr>
              <a:t>Java IO Libraries </a:t>
            </a:r>
            <a:r>
              <a:rPr lang="en-US" sz="5400" b="1" dirty="0">
                <a:latin typeface="+mj-lt"/>
              </a:rPr>
              <a:t>Examples</a:t>
            </a:r>
            <a:endParaRPr lang="en-US" sz="28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2E3B16-1CD4-16F3-3392-C5A492732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create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3A30307-8A29-933C-A37D-9D9D3DD81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770" y="1017725"/>
            <a:ext cx="6326459" cy="344709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FileCreateExample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"example.txt"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myFile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createNewFile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"File created: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myFile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else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"File already exists."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"An error occurred."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63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read (characters)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31C1003-BA5E-5196-0F89-F8634BB1E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51" y="1017725"/>
            <a:ext cx="6073698" cy="34778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java.util.Scanner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FileReadExample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"example.txt"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Scanner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Scanner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while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myReader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hasNextLine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myReader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nextLine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"Read from file: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myReader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close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"An error occurred."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731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write (characters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7174BE-5096-2A2E-71A0-ED8DBFB93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975" y="986700"/>
            <a:ext cx="5824654" cy="31700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java.io.FileWriter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FileWriteExample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"example.txt"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FileWriter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myWriter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FileWriter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myWriter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write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"Hello, World!"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myWriter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close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"Successfully wrote to the file."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"An error occurred."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60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86A4-1A74-F88E-6C9E-518EEAAF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 and Serialization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9A792-0226-C106-CD84-FB727EA6E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 to JAVA IO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Java IO libraries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Operations </a:t>
            </a:r>
            <a:r>
              <a:rPr lang="en-US" sz="1800" dirty="0">
                <a:solidFill>
                  <a:schemeClr val="dk1"/>
                </a:solidFill>
              </a:rPr>
              <a:t>in Java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Streams and Byte operations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Serialization Basics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JSON serialization with Jackson and </a:t>
            </a:r>
            <a:r>
              <a:rPr lang="en-US" sz="1800" dirty="0" err="1">
                <a:solidFill>
                  <a:schemeClr val="dk1"/>
                </a:solidFill>
              </a:rPr>
              <a:t>Gson</a:t>
            </a:r>
            <a:endParaRPr lang="en-US" sz="18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serializ</a:t>
            </a:r>
            <a:r>
              <a:rPr lang="en-US" sz="1800" dirty="0">
                <a:solidFill>
                  <a:schemeClr val="dk1"/>
                </a:solidFill>
              </a:rPr>
              <a:t>able interface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 serialization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Common serialization pitfalls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NIO and its roles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Conclusion and best practices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92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RandomAccessFile</a:t>
            </a:r>
            <a:r>
              <a:rPr lang="en-US" dirty="0"/>
              <a:t> </a:t>
            </a:r>
            <a:r>
              <a:rPr lang="el-GR" dirty="0"/>
              <a:t>συνοπτικά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Random access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Έχει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seek() method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για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targeted read/write -&gt;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καλό για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databases</a:t>
            </a:r>
            <a:endParaRPr lang="el-GR" dirty="0">
              <a:solidFill>
                <a:schemeClr val="tx1"/>
              </a:solidFill>
              <a:latin typeface="+mj-lt"/>
            </a:endParaRPr>
          </a:p>
          <a:p>
            <a:pPr marL="596900" lvl="1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Performance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Όταν αναμένουμε συχνά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jumps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κατά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file read,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το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RandomAccessFile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είναι ποιο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performant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από άλλες βιβλιοθήκες που διαβάζουν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sequentially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μέχρι να φτάσουν στο επιθυμητό σημείο</a:t>
            </a:r>
          </a:p>
          <a:p>
            <a:pPr marL="596900" lvl="1" indent="0">
              <a:buNone/>
            </a:pPr>
            <a:endParaRPr lang="el-GR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Read and Write in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ne stream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‘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rw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 (read-write) mode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για ταυτόχρονο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read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write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στο ίδιο αρχείο από το ίδιο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stream</a:t>
            </a:r>
          </a:p>
          <a:p>
            <a:pPr lvl="2"/>
            <a:r>
              <a:rPr lang="el-GR" dirty="0">
                <a:solidFill>
                  <a:schemeClr val="tx1"/>
                </a:solidFill>
                <a:latin typeface="+mj-lt"/>
              </a:rPr>
              <a:t>Με το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FileInputStream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FileOutputStream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για παράδειγμα χρειάζονται ξεχωριστά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streams</a:t>
            </a:r>
            <a:endParaRPr lang="el-GR" dirty="0">
              <a:solidFill>
                <a:schemeClr val="tx1"/>
              </a:solidFill>
              <a:latin typeface="+mj-lt"/>
            </a:endParaRPr>
          </a:p>
          <a:p>
            <a:pPr marL="1054100" lvl="2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Built-in methods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Methods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για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primitives manipulation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int, …, float)</a:t>
            </a:r>
            <a:endParaRPr lang="el-GR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Flexibility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Αν φτάσουμε στο τέλος του αρχείου, το μεγαλώνει ώστε να συνεχίσει να γράφει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791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create </a:t>
            </a:r>
            <a:r>
              <a:rPr lang="el-GR" dirty="0"/>
              <a:t>σε </a:t>
            </a:r>
            <a:r>
              <a:rPr lang="en-US" dirty="0"/>
              <a:t>‘</a:t>
            </a:r>
            <a:r>
              <a:rPr lang="en-US" dirty="0" err="1"/>
              <a:t>rw</a:t>
            </a:r>
            <a:r>
              <a:rPr lang="en-US" dirty="0"/>
              <a:t>’ mode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82125E-D6A4-314B-83B7-B07EEA5E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892" y="1371421"/>
            <a:ext cx="6999783" cy="240065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java.io.RandomAccessFile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RAFCreateExample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RandomAccessFile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RandomAccessFile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"exampleRAF.txt"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"File created or opened for read/write."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close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30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RandomAccessFile</a:t>
            </a:r>
            <a:r>
              <a:rPr lang="en-US" dirty="0"/>
              <a:t> -&gt; read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7AA90-D810-1BB6-84D4-705D1CB0E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922" y="1232548"/>
            <a:ext cx="6304156" cy="31393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java.io.RandomAccessFile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RAFReadExample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RandomAccessFile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RandomAccessFile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"exampleRAF.txt"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while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line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 !=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null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close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27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RandomAccessFile</a:t>
            </a:r>
            <a:r>
              <a:rPr lang="en-US" dirty="0"/>
              <a:t> -&gt; write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C63311E-568A-D304-5D4E-8C9E5AA57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838" y="1361384"/>
            <a:ext cx="6906323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java.io.RandomAccessFile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RAFWriteExample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RandomAccessFile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RandomAccessFile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"exampleRAF.txt"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writeBytes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"Hello, Random Access File!"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"Data written to the file."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close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31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Byte stream classes, </a:t>
            </a:r>
            <a:r>
              <a:rPr lang="el-GR" dirty="0"/>
              <a:t>παραδείγματα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72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FileInputStream</a:t>
            </a:r>
            <a:r>
              <a:rPr lang="en-US" dirty="0"/>
              <a:t>/</a:t>
            </a:r>
            <a:r>
              <a:rPr lang="en-US" dirty="0" err="1"/>
              <a:t>FileOutputStream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4A105-184B-0191-2EDE-5387FC55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chemeClr val="tx1"/>
                </a:solidFill>
                <a:latin typeface="+mj-lt"/>
              </a:rPr>
              <a:t>Απλό στη χρήση του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l-GR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Αλλά αργό όταν χρησιμοποιείται από μόνο του γιατί δεν έχει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built-in buffering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Πρέπει να θυμόμαστε να κλείνουμε (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manually)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τα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009623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FileInputStream</a:t>
            </a:r>
            <a:r>
              <a:rPr lang="el-GR" dirty="0"/>
              <a:t> </a:t>
            </a:r>
            <a:r>
              <a:rPr lang="en-US" dirty="0"/>
              <a:t>read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4E4EBF6-D44F-F8F8-9C36-2E264EBF9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51" y="1109606"/>
            <a:ext cx="6378498" cy="329320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java.io.FileInputStream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FileInputStreamExample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"example.txt"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FileInputStream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FileInputStream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while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content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 != -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Convert byte data to char for easier understanding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char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26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FileOutputStream</a:t>
            </a:r>
            <a:r>
              <a:rPr lang="en-US" dirty="0"/>
              <a:t> write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42F62E4-F31D-D167-0941-7BE1BB77A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580" y="1097340"/>
            <a:ext cx="6452839" cy="31393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java.io.FileOutputStream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FileOutputStreamExample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"output.txt"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"This is some sample data to write to the file."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FileOutputStream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FileOutputStream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Convert string to bytes and write to the file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write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getBytes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"Data written to the file successfully!"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15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BufferedInputStream</a:t>
            </a:r>
            <a:r>
              <a:rPr lang="en-US" dirty="0"/>
              <a:t>/</a:t>
            </a:r>
            <a:r>
              <a:rPr lang="en-US" dirty="0" err="1"/>
              <a:t>BufferedOutputStream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4A105-184B-0191-2EDE-5387FC55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chemeClr val="tx1"/>
                </a:solidFill>
                <a:latin typeface="+mj-lt"/>
              </a:rPr>
              <a:t>Απλό στη χρήση του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l-GR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Αλλά αργό όταν χρησιμοποιείται από μόνο του γιατί δεν έχει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built-in buffering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Πρέπει να θυμόμαστε να κλείνουμε (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manually)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τα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458563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72027" cy="572700"/>
          </a:xfrm>
        </p:spPr>
        <p:txBody>
          <a:bodyPr>
            <a:normAutofit/>
          </a:bodyPr>
          <a:lstStyle/>
          <a:p>
            <a:r>
              <a:rPr lang="en-US" sz="1600" dirty="0" err="1"/>
              <a:t>BufferedInputStream</a:t>
            </a: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9DFE2E-A9E1-BD3B-3FC8-1DB2830DC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790" y="542657"/>
            <a:ext cx="6185210" cy="360098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java.io.BufferedInputStream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java.io.FileInputStream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BufferedInputStreamExample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FileInputStream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FileInputStream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"output.txt"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BufferedInputStream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bis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BufferedInputStream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Read data from the buffered input stream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while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bis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 != -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char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F2060-FC86-7D59-CF55-E145DB53C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Java IO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2E3B16-1CD4-16F3-3392-C5A492732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28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72027" cy="572700"/>
          </a:xfrm>
        </p:spPr>
        <p:txBody>
          <a:bodyPr>
            <a:normAutofit/>
          </a:bodyPr>
          <a:lstStyle/>
          <a:p>
            <a:r>
              <a:rPr lang="en-US" sz="1600" dirty="0" err="1"/>
              <a:t>BufferedOutputStream</a:t>
            </a:r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ED50501-255E-5256-C1F2-3AB57551F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51" y="445025"/>
            <a:ext cx="6237249" cy="393954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java.io.BufferedOutputStream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java.io.FileOutputStream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BufferedOutputStreamExample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text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"Hello,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BufferedOutputStream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!"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byte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text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getBytes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FileOutputStream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FileOutputStream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"output.txt"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BufferedOutputStream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bos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BufferedOutputStream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Write data to the buffered output stream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bos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write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Always flush the stream before closing, to ensure all buffered data is written out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bos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flush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05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DataInputStream</a:t>
            </a:r>
            <a:r>
              <a:rPr lang="en-US" dirty="0"/>
              <a:t>/</a:t>
            </a:r>
            <a:r>
              <a:rPr lang="en-US" dirty="0" err="1"/>
              <a:t>DataOutputStream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14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DataInputStream</a:t>
            </a:r>
            <a:r>
              <a:rPr lang="en-US" dirty="0"/>
              <a:t>/</a:t>
            </a:r>
            <a:r>
              <a:rPr lang="en-US" dirty="0" err="1"/>
              <a:t>DataOutputStream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4A105-184B-0191-2EDE-5387FC55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chemeClr val="tx1"/>
                </a:solidFill>
                <a:latin typeface="+mj-lt"/>
              </a:rPr>
              <a:t>Διαβάζει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primitives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l-GR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Methods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όπως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readInt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readFloat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Wrapper Stream -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&gt; δηλαδή δεν </a:t>
            </a:r>
            <a:r>
              <a:rPr lang="el-GR" dirty="0" err="1">
                <a:solidFill>
                  <a:schemeClr val="tx1"/>
                </a:solidFill>
                <a:latin typeface="+mj-lt"/>
              </a:rPr>
              <a:t>αλληλεπιδρούν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άμεσα με τα αρχεία,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they wrap around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κάποιο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base class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όπως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FileInputStream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FileOutputStream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1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72027" cy="572700"/>
          </a:xfrm>
        </p:spPr>
        <p:txBody>
          <a:bodyPr>
            <a:normAutofit/>
          </a:bodyPr>
          <a:lstStyle/>
          <a:p>
            <a:r>
              <a:rPr lang="en-US" sz="1600" dirty="0" err="1"/>
              <a:t>DataInputStream</a:t>
            </a:r>
            <a:endParaRPr lang="en-US" sz="16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961932-678C-089F-A1BD-C8AA1ABAA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49" y="1156224"/>
            <a:ext cx="8832301" cy="31700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java.io.DataInputStream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java.io.FileInputStream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DataInputStreamExample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filename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"datafile.dat"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Reading data from the file using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DataInputStream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DataInputStream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dis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DataInputStream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FileInputStream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dis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float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readSalary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dis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readFloat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dis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readUTF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"Age: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"Salary: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readSalary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"Name: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76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72027" cy="572700"/>
          </a:xfrm>
        </p:spPr>
        <p:txBody>
          <a:bodyPr>
            <a:normAutofit/>
          </a:bodyPr>
          <a:lstStyle/>
          <a:p>
            <a:r>
              <a:rPr lang="en-US" sz="1600" dirty="0" err="1"/>
              <a:t>DataOutputStream</a:t>
            </a: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136FE4-9BD0-382E-FEB7-3929375BE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97" y="944324"/>
            <a:ext cx="7664605" cy="34778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java.io.DataOutputStream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java.io.FileOutputStream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DataOutputStreamExample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filename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"datafile.dat"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Writing data to the file using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DataOutputStream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DataOutputStream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dos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DataOutputStream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FileOutputStream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age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float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salary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5000.5f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name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"Alice"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dos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writeInt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dos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writeFloat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salary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dos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writeUTF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"Data written to file."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544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ByteArrayInputStream</a:t>
            </a:r>
            <a:r>
              <a:rPr lang="en-US" dirty="0"/>
              <a:t>/</a:t>
            </a:r>
            <a:r>
              <a:rPr lang="en-US" dirty="0" err="1"/>
              <a:t>ByteArrayOutputStream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33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ByteArrayInputStream</a:t>
            </a:r>
            <a:r>
              <a:rPr lang="en-US" dirty="0"/>
              <a:t>/</a:t>
            </a:r>
            <a:r>
              <a:rPr lang="en-US" dirty="0" err="1"/>
              <a:t>ByteArrayOutputStream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4A105-184B-0191-2EDE-5387FC55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Non synchronized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Αυτό σημαίνει ότι είναι ελαφρώς γρηγορότερα από άλλα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stream types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l-GR" dirty="0">
              <a:solidFill>
                <a:schemeClr val="tx1"/>
              </a:solidFill>
              <a:latin typeface="+mj-lt"/>
            </a:endParaRPr>
          </a:p>
          <a:p>
            <a:r>
              <a:rPr lang="el-GR" dirty="0">
                <a:solidFill>
                  <a:schemeClr val="tx1"/>
                </a:solidFill>
                <a:latin typeface="+mj-lt"/>
              </a:rPr>
              <a:t>Δουλεύει σε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byte arrays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Methods: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read()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write()</a:t>
            </a:r>
            <a:endParaRPr lang="el-GR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…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mark() &amp; reset() -&gt;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σημειώνει τη θέση στο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stream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ώστε να επιστρέψει σε αυτό αργότερα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7000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72027" cy="572700"/>
          </a:xfrm>
        </p:spPr>
        <p:txBody>
          <a:bodyPr>
            <a:normAutofit/>
          </a:bodyPr>
          <a:lstStyle/>
          <a:p>
            <a:r>
              <a:rPr lang="en-US" sz="1600" dirty="0" err="1"/>
              <a:t>ByteArrayInputStream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4535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72027" cy="572700"/>
          </a:xfrm>
        </p:spPr>
        <p:txBody>
          <a:bodyPr>
            <a:normAutofit/>
          </a:bodyPr>
          <a:lstStyle/>
          <a:p>
            <a:r>
              <a:rPr lang="en-US" sz="1600" dirty="0" err="1"/>
              <a:t>ByteArrayOutputStream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646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 stream classes</a:t>
            </a:r>
            <a:r>
              <a:rPr lang="el-GR" dirty="0"/>
              <a:t> παραδείγματα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E28DA-7561-C7C6-3436-E6076CC5DC03}"/>
              </a:ext>
            </a:extLst>
          </p:cNvPr>
          <p:cNvSpPr txBox="1"/>
          <p:nvPr/>
        </p:nvSpPr>
        <p:spPr>
          <a:xfrm>
            <a:off x="311700" y="1191839"/>
            <a:ext cx="8096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Τις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χρησιμο</a:t>
            </a:r>
            <a:r>
              <a:rPr lang="en-US" dirty="0">
                <a:solidFill>
                  <a:schemeClr val="bg2"/>
                </a:solidFill>
              </a:rPr>
              <a:t>ποιούμε για τη διαχείριση I/O operations που λαμβάνουν υπόψη τους character encoding (UTF-8, …, Unicode)</a:t>
            </a:r>
          </a:p>
        </p:txBody>
      </p:sp>
    </p:spTree>
    <p:extLst>
      <p:ext uri="{BB962C8B-B14F-4D97-AF65-F5344CB8AC3E}">
        <p14:creationId xmlns:p14="http://schemas.microsoft.com/office/powerpoint/2010/main" val="53144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5890900" y="194000"/>
            <a:ext cx="3086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77500" lnSpcReduction="20000"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 to Java IO</a:t>
            </a:r>
          </a:p>
        </p:txBody>
      </p:sp>
      <p:sp>
        <p:nvSpPr>
          <p:cNvPr id="71" name="Google Shape;71;p3"/>
          <p:cNvSpPr txBox="1"/>
          <p:nvPr/>
        </p:nvSpPr>
        <p:spPr>
          <a:xfrm>
            <a:off x="567166" y="1399325"/>
            <a:ext cx="7835700" cy="292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l-GR" sz="1600" dirty="0">
                <a:solidFill>
                  <a:schemeClr val="dk1"/>
                </a:solidFill>
              </a:rPr>
              <a:t>Βασικά </a:t>
            </a:r>
            <a:r>
              <a:rPr lang="en-US" sz="1600" dirty="0">
                <a:solidFill>
                  <a:schemeClr val="dk1"/>
                </a:solidFill>
              </a:rPr>
              <a:t>components </a:t>
            </a:r>
            <a:r>
              <a:rPr lang="el-GR" sz="1600" dirty="0">
                <a:solidFill>
                  <a:schemeClr val="dk1"/>
                </a:solidFill>
              </a:rPr>
              <a:t>του </a:t>
            </a:r>
            <a:r>
              <a:rPr lang="en-US" sz="1600" dirty="0">
                <a:solidFill>
                  <a:schemeClr val="dk1"/>
                </a:solidFill>
              </a:rPr>
              <a:t>Java IO</a:t>
            </a:r>
            <a:endParaRPr lang="el-GR" sz="1600" dirty="0">
              <a:solidFill>
                <a:schemeClr val="dk1"/>
              </a:solidFill>
            </a:endParaRPr>
          </a:p>
          <a:p>
            <a:pPr lvl="1">
              <a:buSzPts val="1100"/>
            </a:pPr>
            <a:r>
              <a:rPr lang="el-G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l-GR" sz="1600" dirty="0">
                <a:solidFill>
                  <a:schemeClr val="dk1"/>
                </a:solidFill>
              </a:rPr>
              <a:t>Το </a:t>
            </a:r>
            <a:r>
              <a:rPr lang="en-US" sz="1600" dirty="0">
                <a:solidFill>
                  <a:schemeClr val="dk1"/>
                </a:solidFill>
              </a:rPr>
              <a:t>Java IO (input/output) </a:t>
            </a:r>
            <a:r>
              <a:rPr lang="el-GR" sz="1600" dirty="0">
                <a:solidFill>
                  <a:schemeClr val="dk1"/>
                </a:solidFill>
              </a:rPr>
              <a:t>είναι κομμάτι του </a:t>
            </a:r>
            <a:r>
              <a:rPr lang="en-US" sz="1600" dirty="0">
                <a:solidFill>
                  <a:schemeClr val="dk1"/>
                </a:solidFill>
              </a:rPr>
              <a:t>core Java (</a:t>
            </a:r>
            <a:r>
              <a:rPr lang="en-US" sz="1600" dirty="0" err="1">
                <a:solidFill>
                  <a:schemeClr val="dk1"/>
                </a:solidFill>
              </a:rPr>
              <a:t>java.io.package</a:t>
            </a:r>
            <a:r>
              <a:rPr lang="en-US" sz="1600" dirty="0">
                <a:solidFill>
                  <a:schemeClr val="dk1"/>
                </a:solidFill>
              </a:rPr>
              <a:t>) </a:t>
            </a:r>
            <a:r>
              <a:rPr lang="el-GR" sz="1600" dirty="0">
                <a:solidFill>
                  <a:schemeClr val="dk1"/>
                </a:solidFill>
              </a:rPr>
              <a:t>και  </a:t>
            </a:r>
          </a:p>
          <a:p>
            <a:pPr lvl="1">
              <a:buSzPts val="1100"/>
            </a:pPr>
            <a:r>
              <a:rPr lang="el-GR" sz="1600" dirty="0">
                <a:solidFill>
                  <a:schemeClr val="dk1"/>
                </a:solidFill>
              </a:rPr>
              <a:t>                παρέχει </a:t>
            </a:r>
            <a:r>
              <a:rPr lang="en-US" sz="1600" dirty="0">
                <a:solidFill>
                  <a:schemeClr val="dk1"/>
                </a:solidFill>
              </a:rPr>
              <a:t>classes </a:t>
            </a:r>
            <a:r>
              <a:rPr lang="el-GR" sz="1600" dirty="0">
                <a:solidFill>
                  <a:schemeClr val="dk1"/>
                </a:solidFill>
              </a:rPr>
              <a:t>και </a:t>
            </a:r>
            <a:r>
              <a:rPr lang="en-US" sz="1600" dirty="0">
                <a:solidFill>
                  <a:schemeClr val="dk1"/>
                </a:solidFill>
              </a:rPr>
              <a:t>methods</a:t>
            </a:r>
            <a:r>
              <a:rPr lang="el-GR" sz="1600" dirty="0">
                <a:solidFill>
                  <a:schemeClr val="dk1"/>
                </a:solidFill>
              </a:rPr>
              <a:t> για να διαβάσει και να γράψει κανείς από και </a:t>
            </a:r>
          </a:p>
          <a:p>
            <a:pPr lvl="1">
              <a:buSzPts val="1100"/>
            </a:pPr>
            <a:r>
              <a:rPr lang="el-GR" sz="1600" dirty="0">
                <a:solidFill>
                  <a:schemeClr val="dk1"/>
                </a:solidFill>
              </a:rPr>
              <a:t>                σε πληθώρα πηγές εισόδου και εξόδου αντίστοιχα (πχ, αρχεία, μνήμη, …, </a:t>
            </a:r>
          </a:p>
          <a:p>
            <a:pPr lvl="1">
              <a:buSzPts val="1100"/>
            </a:pPr>
            <a:r>
              <a:rPr lang="el-GR" sz="1600" dirty="0">
                <a:solidFill>
                  <a:schemeClr val="dk1"/>
                </a:solidFill>
              </a:rPr>
              <a:t>                δίκτυα)</a:t>
            </a:r>
            <a:endParaRPr lang="en-US" sz="1600" dirty="0">
              <a:solidFill>
                <a:schemeClr val="dk1"/>
              </a:solidFill>
            </a:endParaRPr>
          </a:p>
          <a:p>
            <a:pPr lvl="1">
              <a:buSzPts val="1100"/>
            </a:pP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5" indent="-285750">
              <a:buSzPts val="1100"/>
              <a:buFont typeface="Arial" panose="020B0604020202020204" pitchFamily="34" charset="0"/>
              <a:buChar char="•"/>
            </a:pPr>
            <a:r>
              <a:rPr lang="el-G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Λειτουργία</a:t>
            </a:r>
          </a:p>
          <a:p>
            <a:pPr lvl="7">
              <a:buSzPts val="1100"/>
            </a:pPr>
            <a:r>
              <a:rPr lang="el-GR" sz="1600" dirty="0">
                <a:solidFill>
                  <a:schemeClr val="dk1"/>
                </a:solidFill>
              </a:rPr>
              <a:t>	Κάνει εφικτή τη μεταφορά δεδομένων μεταξύ ενός </a:t>
            </a:r>
            <a:r>
              <a:rPr lang="en-US" sz="1600" dirty="0">
                <a:solidFill>
                  <a:schemeClr val="dk1"/>
                </a:solidFill>
              </a:rPr>
              <a:t>application kai </a:t>
            </a:r>
          </a:p>
          <a:p>
            <a:pPr lvl="7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                </a:t>
            </a:r>
            <a:r>
              <a:rPr lang="el-GR" sz="1600" dirty="0">
                <a:solidFill>
                  <a:schemeClr val="dk1"/>
                </a:solidFill>
              </a:rPr>
              <a:t>εξωτερικών συστημάτων (</a:t>
            </a:r>
            <a:r>
              <a:rPr lang="en-US" sz="1600" dirty="0">
                <a:solidFill>
                  <a:schemeClr val="dk1"/>
                </a:solidFill>
              </a:rPr>
              <a:t>files, sockets, </a:t>
            </a:r>
            <a:r>
              <a:rPr lang="en-US" sz="1600" dirty="0" err="1">
                <a:solidFill>
                  <a:schemeClr val="dk1"/>
                </a:solidFill>
              </a:rPr>
              <a:t>etc</a:t>
            </a:r>
            <a:r>
              <a:rPr lang="en-US" sz="1600" dirty="0">
                <a:solidFill>
                  <a:schemeClr val="dk1"/>
                </a:solidFill>
              </a:rPr>
              <a:t>)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	</a:t>
            </a:r>
            <a:r>
              <a:rPr lang="el-GR" sz="1600" dirty="0">
                <a:solidFill>
                  <a:schemeClr val="dk1"/>
                </a:solidFill>
              </a:rPr>
              <a:t>Προσφέρει ένα </a:t>
            </a:r>
            <a:r>
              <a:rPr lang="en-US" sz="1600" dirty="0">
                <a:solidFill>
                  <a:schemeClr val="dk1"/>
                </a:solidFill>
              </a:rPr>
              <a:t>standardized </a:t>
            </a:r>
            <a:r>
              <a:rPr lang="el-GR" sz="1600" dirty="0">
                <a:solidFill>
                  <a:schemeClr val="dk1"/>
                </a:solidFill>
              </a:rPr>
              <a:t>τρόπο για </a:t>
            </a:r>
            <a:r>
              <a:rPr lang="en-US" sz="1600" dirty="0">
                <a:solidFill>
                  <a:schemeClr val="dk1"/>
                </a:solidFill>
              </a:rPr>
              <a:t>IO operations handling, </a:t>
            </a:r>
            <a:r>
              <a:rPr lang="el-GR" sz="1600" dirty="0">
                <a:solidFill>
                  <a:schemeClr val="dk1"/>
                </a:solidFill>
              </a:rPr>
              <a:t>σε διαφορετικές </a:t>
            </a:r>
            <a:endParaRPr lang="en-US" sz="1600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                 </a:t>
            </a:r>
            <a:r>
              <a:rPr lang="el-GR" sz="1600" dirty="0">
                <a:solidFill>
                  <a:schemeClr val="dk1"/>
                </a:solidFill>
              </a:rPr>
              <a:t>πλατφόρμες, προσφέροντας έτσι έναν αφηρημένο/</a:t>
            </a:r>
            <a:r>
              <a:rPr lang="en-US" sz="1600" dirty="0">
                <a:solidFill>
                  <a:schemeClr val="dk1"/>
                </a:solidFill>
              </a:rPr>
              <a:t>abstract </a:t>
            </a:r>
            <a:r>
              <a:rPr lang="el-GR" sz="1600" dirty="0">
                <a:solidFill>
                  <a:schemeClr val="dk1"/>
                </a:solidFill>
              </a:rPr>
              <a:t>τρόπο για τη </a:t>
            </a:r>
            <a:endParaRPr lang="en-US" sz="1600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                 </a:t>
            </a:r>
            <a:r>
              <a:rPr lang="el-GR" sz="1600" dirty="0">
                <a:solidFill>
                  <a:schemeClr val="dk1"/>
                </a:solidFill>
              </a:rPr>
              <a:t>διαχείριση </a:t>
            </a:r>
            <a:r>
              <a:rPr lang="en-US" sz="1600" dirty="0">
                <a:solidFill>
                  <a:schemeClr val="dk1"/>
                </a:solidFill>
              </a:rPr>
              <a:t>IO data </a:t>
            </a:r>
            <a:r>
              <a:rPr lang="el-GR" sz="1600" dirty="0">
                <a:solidFill>
                  <a:schemeClr val="dk1"/>
                </a:solidFill>
              </a:rPr>
              <a:t>που δεν χρειάζεται </a:t>
            </a:r>
            <a:r>
              <a:rPr lang="en-US" sz="1600" dirty="0">
                <a:solidFill>
                  <a:schemeClr val="dk1"/>
                </a:solidFill>
              </a:rPr>
              <a:t>low level system specific knowledge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289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Reader/Writer</a:t>
            </a:r>
          </a:p>
        </p:txBody>
      </p:sp>
    </p:spTree>
    <p:extLst>
      <p:ext uri="{BB962C8B-B14F-4D97-AF65-F5344CB8AC3E}">
        <p14:creationId xmlns:p14="http://schemas.microsoft.com/office/powerpoint/2010/main" val="2729876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Reader/Writer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758DB-B57B-B2CB-7450-78F73A70A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Abstact</a:t>
            </a:r>
            <a:r>
              <a:rPr lang="en-US" dirty="0">
                <a:solidFill>
                  <a:schemeClr val="tx1"/>
                </a:solidFill>
              </a:rPr>
              <a:t> class </a:t>
            </a:r>
            <a:r>
              <a:rPr lang="el-GR" dirty="0">
                <a:solidFill>
                  <a:schemeClr val="tx1"/>
                </a:solidFill>
              </a:rPr>
              <a:t>με </a:t>
            </a:r>
            <a:r>
              <a:rPr lang="en-US" dirty="0">
                <a:solidFill>
                  <a:schemeClr val="tx1"/>
                </a:solidFill>
              </a:rPr>
              <a:t>character I/O </a:t>
            </a:r>
            <a:r>
              <a:rPr lang="el-GR" dirty="0" err="1">
                <a:solidFill>
                  <a:schemeClr val="tx1"/>
                </a:solidFill>
              </a:rPr>
              <a:t>υποκλάσεις</a:t>
            </a:r>
            <a:r>
              <a:rPr lang="el-GR" dirty="0">
                <a:solidFill>
                  <a:schemeClr val="tx1"/>
                </a:solidFill>
              </a:rPr>
              <a:t> όπως </a:t>
            </a:r>
            <a:r>
              <a:rPr lang="en-US" dirty="0" err="1">
                <a:solidFill>
                  <a:schemeClr val="tx1"/>
                </a:solidFill>
              </a:rPr>
              <a:t>FileReader</a:t>
            </a:r>
            <a:r>
              <a:rPr lang="en-US" dirty="0">
                <a:solidFill>
                  <a:schemeClr val="tx1"/>
                </a:solidFill>
              </a:rPr>
              <a:t>, …, </a:t>
            </a:r>
            <a:r>
              <a:rPr lang="en-US" dirty="0" err="1">
                <a:solidFill>
                  <a:schemeClr val="tx1"/>
                </a:solidFill>
              </a:rPr>
              <a:t>InputStreamReader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Buffering </a:t>
            </a:r>
            <a:r>
              <a:rPr lang="el-GR" dirty="0">
                <a:solidFill>
                  <a:schemeClr val="tx1"/>
                </a:solidFill>
              </a:rPr>
              <a:t>μέσα από </a:t>
            </a:r>
            <a:r>
              <a:rPr lang="el-GR" dirty="0" err="1">
                <a:solidFill>
                  <a:schemeClr val="tx1"/>
                </a:solidFill>
              </a:rPr>
              <a:t>υποκλάσεις</a:t>
            </a:r>
            <a:r>
              <a:rPr lang="el-GR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BufferedReader</a:t>
            </a:r>
            <a:r>
              <a:rPr lang="en-US" dirty="0">
                <a:solidFill>
                  <a:schemeClr val="tx1"/>
                </a:solidFill>
              </a:rPr>
              <a:t>/Writer)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l-GR" dirty="0">
                <a:solidFill>
                  <a:schemeClr val="tx1"/>
                </a:solidFill>
              </a:rPr>
              <a:t>Αυτόματο </a:t>
            </a:r>
            <a:r>
              <a:rPr lang="en-US" dirty="0">
                <a:solidFill>
                  <a:schemeClr val="tx1"/>
                </a:solidFill>
              </a:rPr>
              <a:t>byte to char stream -&gt; </a:t>
            </a:r>
            <a:r>
              <a:rPr lang="el-GR" dirty="0">
                <a:solidFill>
                  <a:schemeClr val="tx1"/>
                </a:solidFill>
              </a:rPr>
              <a:t>σημαντικό για </a:t>
            </a:r>
            <a:r>
              <a:rPr lang="en-US" dirty="0">
                <a:solidFill>
                  <a:schemeClr val="tx1"/>
                </a:solidFill>
              </a:rPr>
              <a:t>internationalization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IOException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Filesystem full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Disk write errors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End-of-stream detection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File not found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Read errors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924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FileReader</a:t>
            </a:r>
            <a:r>
              <a:rPr lang="en-US" dirty="0"/>
              <a:t>/</a:t>
            </a:r>
            <a:r>
              <a:rPr lang="en-US" dirty="0" err="1"/>
              <a:t>FileWriter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25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FileReader</a:t>
            </a:r>
            <a:r>
              <a:rPr lang="en-US" dirty="0"/>
              <a:t>/</a:t>
            </a:r>
            <a:r>
              <a:rPr lang="en-US" dirty="0" err="1"/>
              <a:t>FileWriter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758DB-B57B-B2CB-7450-78F73A70A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>
                <a:solidFill>
                  <a:schemeClr val="tx1"/>
                </a:solidFill>
              </a:rPr>
              <a:t>Για </a:t>
            </a:r>
            <a:r>
              <a:rPr lang="en-US" dirty="0">
                <a:solidFill>
                  <a:schemeClr val="tx1"/>
                </a:solidFill>
              </a:rPr>
              <a:t>operations </a:t>
            </a:r>
            <a:r>
              <a:rPr lang="el-GR" dirty="0">
                <a:solidFill>
                  <a:schemeClr val="tx1"/>
                </a:solidFill>
              </a:rPr>
              <a:t>με </a:t>
            </a:r>
            <a:r>
              <a:rPr lang="en-US" dirty="0">
                <a:solidFill>
                  <a:schemeClr val="tx1"/>
                </a:solidFill>
              </a:rPr>
              <a:t>characters </a:t>
            </a:r>
            <a:r>
              <a:rPr lang="el-GR" dirty="0">
                <a:solidFill>
                  <a:schemeClr val="tx1"/>
                </a:solidFill>
              </a:rPr>
              <a:t>σε </a:t>
            </a:r>
            <a:r>
              <a:rPr lang="en-US" dirty="0">
                <a:solidFill>
                  <a:schemeClr val="tx1"/>
                </a:solidFill>
              </a:rPr>
              <a:t>files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l-GR" dirty="0">
                <a:solidFill>
                  <a:schemeClr val="tx1"/>
                </a:solidFill>
              </a:rPr>
              <a:t>Δεν έχει </a:t>
            </a:r>
            <a:r>
              <a:rPr lang="en-US" dirty="0">
                <a:solidFill>
                  <a:schemeClr val="tx1"/>
                </a:solidFill>
              </a:rPr>
              <a:t>built-in buffering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l-GR" dirty="0">
                <a:solidFill>
                  <a:schemeClr val="tx1"/>
                </a:solidFill>
              </a:rPr>
              <a:t>Χρησιμοποιεί το </a:t>
            </a:r>
            <a:r>
              <a:rPr lang="en-US" dirty="0">
                <a:solidFill>
                  <a:schemeClr val="tx1"/>
                </a:solidFill>
              </a:rPr>
              <a:t>default character encoding </a:t>
            </a:r>
            <a:r>
              <a:rPr lang="el-GR" dirty="0">
                <a:solidFill>
                  <a:schemeClr val="tx1"/>
                </a:solidFill>
              </a:rPr>
              <a:t>του </a:t>
            </a:r>
            <a:r>
              <a:rPr lang="en-US" dirty="0">
                <a:solidFill>
                  <a:schemeClr val="tx1"/>
                </a:solidFill>
              </a:rPr>
              <a:t>Java Virtual Machine (JVM) </a:t>
            </a:r>
            <a:r>
              <a:rPr lang="el-GR" dirty="0">
                <a:solidFill>
                  <a:schemeClr val="tx1"/>
                </a:solidFill>
              </a:rPr>
              <a:t>εκτός και αν ζητήσουμε να μην το κάνει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l-GR" dirty="0">
                <a:solidFill>
                  <a:schemeClr val="tx1"/>
                </a:solidFill>
              </a:rPr>
              <a:t>Δεν είναι </a:t>
            </a:r>
            <a:r>
              <a:rPr lang="en-US" dirty="0">
                <a:solidFill>
                  <a:schemeClr val="tx1"/>
                </a:solidFill>
              </a:rPr>
              <a:t>synchronized </a:t>
            </a:r>
            <a:r>
              <a:rPr lang="el-GR" dirty="0">
                <a:solidFill>
                  <a:schemeClr val="tx1"/>
                </a:solidFill>
              </a:rPr>
              <a:t>οπότε αν πρέπει να τα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Methods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Append functionality -&gt; new </a:t>
            </a:r>
            <a:r>
              <a:rPr lang="en-US" dirty="0" err="1">
                <a:solidFill>
                  <a:schemeClr val="tx1"/>
                </a:solidFill>
              </a:rPr>
              <a:t>FileWriter</a:t>
            </a:r>
            <a:r>
              <a:rPr lang="en-US" dirty="0">
                <a:solidFill>
                  <a:schemeClr val="tx1"/>
                </a:solidFill>
              </a:rPr>
              <a:t>(“filename”, true);</a:t>
            </a:r>
            <a:endParaRPr lang="el-GR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read(), </a:t>
            </a:r>
            <a:r>
              <a:rPr lang="en-US" dirty="0" err="1">
                <a:solidFill>
                  <a:schemeClr val="tx1"/>
                </a:solidFill>
              </a:rPr>
              <a:t>getEncoding</a:t>
            </a:r>
            <a:r>
              <a:rPr lang="en-US" dirty="0">
                <a:solidFill>
                  <a:schemeClr val="tx1"/>
                </a:solidFill>
              </a:rPr>
              <a:t>, mark() &lt;- marks the current position in the stream, reset(), …, skip()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write() &lt;- several overridden write methods, append, flush, .., close() &lt;- flushes first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2146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72027" cy="572700"/>
          </a:xfrm>
        </p:spPr>
        <p:txBody>
          <a:bodyPr>
            <a:normAutofit/>
          </a:bodyPr>
          <a:lstStyle/>
          <a:p>
            <a:r>
              <a:rPr lang="en-US" sz="1600" dirty="0" err="1"/>
              <a:t>FileReader</a:t>
            </a:r>
            <a:endParaRPr lang="en-US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4D953E-34C0-D590-DBC0-6E27B5DA5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26" y="1017725"/>
            <a:ext cx="7909932" cy="34778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java.io.FileReader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FileReaderExample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Define the path to the file to be read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"input.txt"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Try-with-resources to ensure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is closed after use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character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Read the characters one by one until the end of the file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while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character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 != -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Print each character to the console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char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character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71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72027" cy="572700"/>
          </a:xfrm>
        </p:spPr>
        <p:txBody>
          <a:bodyPr>
            <a:normAutofit/>
          </a:bodyPr>
          <a:lstStyle/>
          <a:p>
            <a:r>
              <a:rPr lang="en-US" sz="1600" dirty="0" err="1"/>
              <a:t>FileWriter</a:t>
            </a:r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0952119-C68F-7552-AAEA-45D9A974D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195" y="848201"/>
            <a:ext cx="5575610" cy="344709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java.io.FileWriter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FileWriterExample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Define the path to the file where data will be written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"output.txt"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Try-with-resources to ensure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FileWriter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is closed after use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FileWriter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writer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FileWriter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Write some text to the file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writer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write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"Hello, this is a test."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writer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write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is a new line in the file."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"Writing to file completed."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98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BufferedReader</a:t>
            </a:r>
            <a:r>
              <a:rPr lang="en-US" dirty="0"/>
              <a:t>/</a:t>
            </a:r>
            <a:r>
              <a:rPr lang="en-US" dirty="0" err="1"/>
              <a:t>BufferedWriter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567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BufferedReader</a:t>
            </a:r>
            <a:r>
              <a:rPr lang="en-US" dirty="0"/>
              <a:t>/</a:t>
            </a:r>
            <a:r>
              <a:rPr lang="en-US" dirty="0" err="1"/>
              <a:t>BufferedWriter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758DB-B57B-B2CB-7450-78F73A70A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>
                <a:solidFill>
                  <a:schemeClr val="tx1"/>
                </a:solidFill>
              </a:rPr>
              <a:t>Βιβλιοθήκη που κάνει </a:t>
            </a:r>
            <a:r>
              <a:rPr lang="en-US" dirty="0">
                <a:solidFill>
                  <a:schemeClr val="tx1"/>
                </a:solidFill>
              </a:rPr>
              <a:t>buffering </a:t>
            </a:r>
            <a:r>
              <a:rPr lang="el-GR" dirty="0">
                <a:solidFill>
                  <a:schemeClr val="tx1"/>
                </a:solidFill>
              </a:rPr>
              <a:t>σε </a:t>
            </a:r>
            <a:r>
              <a:rPr lang="en-US" dirty="0">
                <a:solidFill>
                  <a:schemeClr val="tx1"/>
                </a:solidFill>
              </a:rPr>
              <a:t>character streams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Wrapper class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err="1">
                <a:solidFill>
                  <a:schemeClr val="tx1"/>
                </a:solidFill>
              </a:rPr>
              <a:t>BufferedReader</a:t>
            </a:r>
            <a:r>
              <a:rPr lang="en-US" dirty="0">
                <a:solidFill>
                  <a:schemeClr val="tx1"/>
                </a:solidFill>
              </a:rPr>
              <a:t>(new </a:t>
            </a:r>
            <a:r>
              <a:rPr lang="en-US" dirty="0" err="1">
                <a:solidFill>
                  <a:schemeClr val="tx1"/>
                </a:solidFill>
              </a:rPr>
              <a:t>FileReader</a:t>
            </a:r>
            <a:r>
              <a:rPr lang="en-US" dirty="0">
                <a:solidFill>
                  <a:schemeClr val="tx1"/>
                </a:solidFill>
              </a:rPr>
              <a:t>("filename.txt"))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l-GR" dirty="0">
                <a:solidFill>
                  <a:schemeClr val="tx1"/>
                </a:solidFill>
              </a:rPr>
              <a:t>Πρέπει να το κλείνουμε, αλλά πλέον μπορούμε να χρησιμοποιούμε το </a:t>
            </a:r>
            <a:r>
              <a:rPr lang="el-GR" dirty="0" err="1">
                <a:solidFill>
                  <a:schemeClr val="tx1"/>
                </a:solidFill>
              </a:rPr>
              <a:t>try-with-resources</a:t>
            </a:r>
            <a:r>
              <a:rPr lang="el-GR" dirty="0">
                <a:solidFill>
                  <a:schemeClr val="tx1"/>
                </a:solidFill>
              </a:rPr>
              <a:t> για να το επιτύχουμε αυτό </a:t>
            </a:r>
            <a:r>
              <a:rPr lang="el-GR" dirty="0" err="1">
                <a:solidFill>
                  <a:schemeClr val="tx1"/>
                </a:solidFill>
              </a:rPr>
              <a:t>implicitly</a:t>
            </a:r>
            <a:endParaRPr lang="el-G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Methods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read()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skip()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1691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72027" cy="572700"/>
          </a:xfrm>
        </p:spPr>
        <p:txBody>
          <a:bodyPr>
            <a:normAutofit/>
          </a:bodyPr>
          <a:lstStyle/>
          <a:p>
            <a:r>
              <a:rPr lang="en-US" sz="1600" dirty="0" err="1"/>
              <a:t>BufferedReader</a:t>
            </a:r>
            <a:endParaRPr lang="en-US" sz="16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8EA6F0C-7025-2CFE-51E5-5471054A0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2498"/>
            <a:ext cx="6400800" cy="40934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java.io.BufferedReader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java.io.FileReader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BufferedReaderExample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Specify the path to the file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"path/to/your/file.txt"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Create 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to read the file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Wrap the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with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BufferedReader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Read the file line-by-line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while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line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bufferedReader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 !=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null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72027" cy="572700"/>
          </a:xfrm>
        </p:spPr>
        <p:txBody>
          <a:bodyPr>
            <a:normAutofit/>
          </a:bodyPr>
          <a:lstStyle/>
          <a:p>
            <a:r>
              <a:rPr lang="en-US" sz="1600" dirty="0" err="1"/>
              <a:t>BufferedWriter</a:t>
            </a: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E77695-6016-F12D-A607-F465EF835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745" y="290305"/>
            <a:ext cx="6297255" cy="424731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java.io.BufferedWriter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java.io.FileWriter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java.io.IOException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BufferedWriterExample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Specify the path to the file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"path/to/your/output.txt"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Data to write to the file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"Hello, world!"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"Welcome to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BufferedWriter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example."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"Have a nice day!"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Create a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FileWriter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to write to the file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FileWriter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fileWriter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FileWriter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Wrap the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FileWriter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with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BufferedWriter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BufferedWriter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bufferedWriter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BufferedWriter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fileWriter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Write the data to the file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line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bufferedWriter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write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bufferedWriter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newLine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Write a newline character for each line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70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5890900" y="194000"/>
            <a:ext cx="3086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77500" lnSpcReduction="20000"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l-GR" sz="4000" dirty="0">
                <a:solidFill>
                  <a:schemeClr val="dk1"/>
                </a:solidFill>
              </a:rPr>
              <a:t>Βασικοί ορισμοί</a:t>
            </a:r>
            <a:endParaRPr lang="en-US"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567166" y="1399325"/>
            <a:ext cx="7835700" cy="292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l-GR" sz="1600" dirty="0">
                <a:solidFill>
                  <a:schemeClr val="dk1"/>
                </a:solidFill>
              </a:rPr>
              <a:t>Ορισμός</a:t>
            </a:r>
          </a:p>
          <a:p>
            <a:pPr lvl="1">
              <a:buSzPts val="1100"/>
            </a:pPr>
            <a:r>
              <a:rPr lang="el-G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l-GR" sz="1600" dirty="0">
                <a:solidFill>
                  <a:schemeClr val="dk1"/>
                </a:solidFill>
              </a:rPr>
              <a:t>Το </a:t>
            </a:r>
            <a:r>
              <a:rPr lang="en-US" sz="1600" dirty="0">
                <a:solidFill>
                  <a:schemeClr val="dk1"/>
                </a:solidFill>
              </a:rPr>
              <a:t>Java IO (input/output) </a:t>
            </a:r>
            <a:r>
              <a:rPr lang="el-GR" sz="1600" dirty="0">
                <a:solidFill>
                  <a:schemeClr val="dk1"/>
                </a:solidFill>
              </a:rPr>
              <a:t>είναι κομμάτι του </a:t>
            </a:r>
            <a:r>
              <a:rPr lang="en-US" sz="1600" dirty="0">
                <a:solidFill>
                  <a:schemeClr val="dk1"/>
                </a:solidFill>
              </a:rPr>
              <a:t>core Java (</a:t>
            </a:r>
            <a:r>
              <a:rPr lang="en-US" sz="1600" dirty="0" err="1">
                <a:solidFill>
                  <a:schemeClr val="dk1"/>
                </a:solidFill>
              </a:rPr>
              <a:t>java.io.package</a:t>
            </a:r>
            <a:r>
              <a:rPr lang="en-US" sz="1600" dirty="0">
                <a:solidFill>
                  <a:schemeClr val="dk1"/>
                </a:solidFill>
              </a:rPr>
              <a:t>) </a:t>
            </a:r>
            <a:r>
              <a:rPr lang="el-GR" sz="1600" dirty="0">
                <a:solidFill>
                  <a:schemeClr val="dk1"/>
                </a:solidFill>
              </a:rPr>
              <a:t>και  </a:t>
            </a:r>
          </a:p>
          <a:p>
            <a:pPr lvl="1">
              <a:buSzPts val="1100"/>
            </a:pPr>
            <a:r>
              <a:rPr lang="el-GR" sz="1600" dirty="0">
                <a:solidFill>
                  <a:schemeClr val="dk1"/>
                </a:solidFill>
              </a:rPr>
              <a:t>                παρέχει </a:t>
            </a:r>
            <a:r>
              <a:rPr lang="en-US" sz="1600" dirty="0">
                <a:solidFill>
                  <a:schemeClr val="dk1"/>
                </a:solidFill>
              </a:rPr>
              <a:t>classes </a:t>
            </a:r>
            <a:r>
              <a:rPr lang="el-GR" sz="1600" dirty="0">
                <a:solidFill>
                  <a:schemeClr val="dk1"/>
                </a:solidFill>
              </a:rPr>
              <a:t>και </a:t>
            </a:r>
            <a:r>
              <a:rPr lang="en-US" sz="1600" dirty="0">
                <a:solidFill>
                  <a:schemeClr val="dk1"/>
                </a:solidFill>
              </a:rPr>
              <a:t>methods</a:t>
            </a:r>
            <a:r>
              <a:rPr lang="el-GR" sz="1600" dirty="0">
                <a:solidFill>
                  <a:schemeClr val="dk1"/>
                </a:solidFill>
              </a:rPr>
              <a:t> για να διαβάσει και να γράψει κανείς από και </a:t>
            </a:r>
          </a:p>
          <a:p>
            <a:pPr lvl="1">
              <a:buSzPts val="1100"/>
            </a:pPr>
            <a:r>
              <a:rPr lang="el-GR" sz="1600" dirty="0">
                <a:solidFill>
                  <a:schemeClr val="dk1"/>
                </a:solidFill>
              </a:rPr>
              <a:t>                σε πληθώρα πηγές εισόδου και εξόδου αντίστοιχα (πχ, αρχεία, μνήμη, …, </a:t>
            </a:r>
          </a:p>
          <a:p>
            <a:pPr lvl="1">
              <a:buSzPts val="1100"/>
            </a:pPr>
            <a:r>
              <a:rPr lang="el-GR" sz="1600" dirty="0">
                <a:solidFill>
                  <a:schemeClr val="dk1"/>
                </a:solidFill>
              </a:rPr>
              <a:t>                δίκτυα)</a:t>
            </a:r>
            <a:endParaRPr lang="en-US" sz="1600" dirty="0">
              <a:solidFill>
                <a:schemeClr val="dk1"/>
              </a:solidFill>
            </a:endParaRPr>
          </a:p>
          <a:p>
            <a:pPr lvl="1">
              <a:buSzPts val="1100"/>
            </a:pP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5" indent="-285750">
              <a:buSzPts val="1100"/>
              <a:buFont typeface="Arial" panose="020B0604020202020204" pitchFamily="34" charset="0"/>
              <a:buChar char="•"/>
            </a:pPr>
            <a:r>
              <a:rPr lang="el-G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Λειτουργία</a:t>
            </a:r>
          </a:p>
          <a:p>
            <a:pPr lvl="7">
              <a:buSzPts val="1100"/>
            </a:pPr>
            <a:r>
              <a:rPr lang="el-GR" sz="1600" dirty="0">
                <a:solidFill>
                  <a:schemeClr val="dk1"/>
                </a:solidFill>
              </a:rPr>
              <a:t>	Κάνει εφικτή τη μεταφορά δεδομένων μεταξύ ενός </a:t>
            </a:r>
            <a:r>
              <a:rPr lang="en-US" sz="1600" dirty="0">
                <a:solidFill>
                  <a:schemeClr val="dk1"/>
                </a:solidFill>
              </a:rPr>
              <a:t>application kai </a:t>
            </a:r>
          </a:p>
          <a:p>
            <a:pPr lvl="7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                </a:t>
            </a:r>
            <a:r>
              <a:rPr lang="el-GR" sz="1600" dirty="0">
                <a:solidFill>
                  <a:schemeClr val="dk1"/>
                </a:solidFill>
              </a:rPr>
              <a:t>εξωτερικών συστημάτων (</a:t>
            </a:r>
            <a:r>
              <a:rPr lang="en-US" sz="1600" dirty="0">
                <a:solidFill>
                  <a:schemeClr val="dk1"/>
                </a:solidFill>
              </a:rPr>
              <a:t>files, sockets, </a:t>
            </a:r>
            <a:r>
              <a:rPr lang="en-US" sz="1600" dirty="0" err="1">
                <a:solidFill>
                  <a:schemeClr val="dk1"/>
                </a:solidFill>
              </a:rPr>
              <a:t>etc</a:t>
            </a:r>
            <a:r>
              <a:rPr lang="en-US" sz="1600" dirty="0">
                <a:solidFill>
                  <a:schemeClr val="dk1"/>
                </a:solidFill>
              </a:rPr>
              <a:t>)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	</a:t>
            </a:r>
            <a:r>
              <a:rPr lang="el-GR" sz="1600" dirty="0">
                <a:solidFill>
                  <a:schemeClr val="dk1"/>
                </a:solidFill>
              </a:rPr>
              <a:t>Προσφέρει ένα </a:t>
            </a:r>
            <a:r>
              <a:rPr lang="en-US" sz="1600" dirty="0">
                <a:solidFill>
                  <a:schemeClr val="dk1"/>
                </a:solidFill>
              </a:rPr>
              <a:t>standardized </a:t>
            </a:r>
            <a:r>
              <a:rPr lang="el-GR" sz="1600" dirty="0">
                <a:solidFill>
                  <a:schemeClr val="dk1"/>
                </a:solidFill>
              </a:rPr>
              <a:t>τρόπο για </a:t>
            </a:r>
            <a:r>
              <a:rPr lang="en-US" sz="1600" dirty="0">
                <a:solidFill>
                  <a:schemeClr val="dk1"/>
                </a:solidFill>
              </a:rPr>
              <a:t>IO operations handling, </a:t>
            </a:r>
            <a:r>
              <a:rPr lang="el-GR" sz="1600" dirty="0">
                <a:solidFill>
                  <a:schemeClr val="dk1"/>
                </a:solidFill>
              </a:rPr>
              <a:t>σε διαφορετικές </a:t>
            </a:r>
            <a:endParaRPr lang="en-US" sz="1600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                 </a:t>
            </a:r>
            <a:r>
              <a:rPr lang="el-GR" sz="1600" dirty="0">
                <a:solidFill>
                  <a:schemeClr val="dk1"/>
                </a:solidFill>
              </a:rPr>
              <a:t>πλατφόρμες, προσφέροντας έτσι έναν αφηρημένο/</a:t>
            </a:r>
            <a:r>
              <a:rPr lang="en-US" sz="1600" dirty="0">
                <a:solidFill>
                  <a:schemeClr val="dk1"/>
                </a:solidFill>
              </a:rPr>
              <a:t>abstract </a:t>
            </a:r>
            <a:r>
              <a:rPr lang="el-GR" sz="1600" dirty="0">
                <a:solidFill>
                  <a:schemeClr val="dk1"/>
                </a:solidFill>
              </a:rPr>
              <a:t>τρόπο για τη </a:t>
            </a:r>
            <a:endParaRPr lang="en-US" sz="1600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                 </a:t>
            </a:r>
            <a:r>
              <a:rPr lang="el-GR" sz="1600" dirty="0">
                <a:solidFill>
                  <a:schemeClr val="dk1"/>
                </a:solidFill>
              </a:rPr>
              <a:t>διαχείριση </a:t>
            </a:r>
            <a:r>
              <a:rPr lang="en-US" sz="1600" dirty="0">
                <a:solidFill>
                  <a:schemeClr val="dk1"/>
                </a:solidFill>
              </a:rPr>
              <a:t>IO data </a:t>
            </a:r>
            <a:r>
              <a:rPr lang="el-GR" sz="1600" dirty="0">
                <a:solidFill>
                  <a:schemeClr val="dk1"/>
                </a:solidFill>
              </a:rPr>
              <a:t>που δεν χρειάζεται </a:t>
            </a:r>
            <a:r>
              <a:rPr lang="en-US" sz="1600" dirty="0">
                <a:solidFill>
                  <a:schemeClr val="dk1"/>
                </a:solidFill>
              </a:rPr>
              <a:t>low level system specific knowledge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1392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StringReader</a:t>
            </a:r>
            <a:r>
              <a:rPr lang="en-US" dirty="0"/>
              <a:t>/</a:t>
            </a:r>
            <a:r>
              <a:rPr lang="en-US" dirty="0" err="1"/>
              <a:t>StringWriter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523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StringReader</a:t>
            </a:r>
            <a:r>
              <a:rPr lang="en-US" dirty="0"/>
              <a:t>/</a:t>
            </a:r>
            <a:r>
              <a:rPr lang="en-US" dirty="0" err="1"/>
              <a:t>StringWriter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758DB-B57B-B2CB-7450-78F73A70A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>
                <a:solidFill>
                  <a:schemeClr val="tx1"/>
                </a:solidFill>
              </a:rPr>
              <a:t>Βιβλιοθήκη που δουλεύει στη μνήμη από </a:t>
            </a:r>
            <a:r>
              <a:rPr lang="en-US" dirty="0">
                <a:solidFill>
                  <a:schemeClr val="tx1"/>
                </a:solidFill>
              </a:rPr>
              <a:t>Strings </a:t>
            </a:r>
            <a:r>
              <a:rPr lang="el-GR" dirty="0">
                <a:solidFill>
                  <a:schemeClr val="tx1"/>
                </a:solidFill>
              </a:rPr>
              <a:t>και όχι σε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tx1"/>
                </a:solidFill>
              </a:rPr>
              <a:t>εξωτερικά </a:t>
            </a:r>
            <a:r>
              <a:rPr lang="en-US" dirty="0">
                <a:solidFill>
                  <a:schemeClr val="tx1"/>
                </a:solidFill>
              </a:rPr>
              <a:t>streams, </a:t>
            </a:r>
            <a:r>
              <a:rPr lang="el-GR" dirty="0">
                <a:solidFill>
                  <a:schemeClr val="tx1"/>
                </a:solidFill>
              </a:rPr>
              <a:t>ή </a:t>
            </a:r>
            <a:r>
              <a:rPr lang="en-US" dirty="0">
                <a:solidFill>
                  <a:schemeClr val="tx1"/>
                </a:solidFill>
              </a:rPr>
              <a:t>files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l-GR" dirty="0">
                <a:solidFill>
                  <a:schemeClr val="tx1"/>
                </a:solidFill>
              </a:rPr>
              <a:t>Διαβάζει και γράφει χαρακτήρες και κάνει </a:t>
            </a:r>
            <a:r>
              <a:rPr lang="en-US" dirty="0">
                <a:solidFill>
                  <a:schemeClr val="tx1"/>
                </a:solidFill>
              </a:rPr>
              <a:t>extends </a:t>
            </a:r>
            <a:r>
              <a:rPr lang="el-GR" dirty="0">
                <a:solidFill>
                  <a:schemeClr val="tx1"/>
                </a:solidFill>
              </a:rPr>
              <a:t>τη </a:t>
            </a:r>
            <a:r>
              <a:rPr lang="en-US" dirty="0">
                <a:solidFill>
                  <a:schemeClr val="tx1"/>
                </a:solidFill>
              </a:rPr>
              <a:t>Reader class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l-GR" dirty="0">
                <a:solidFill>
                  <a:schemeClr val="tx1"/>
                </a:solidFill>
              </a:rPr>
              <a:t>Δεν είναι </a:t>
            </a:r>
            <a:r>
              <a:rPr lang="en-US" dirty="0">
                <a:solidFill>
                  <a:schemeClr val="tx1"/>
                </a:solidFill>
              </a:rPr>
              <a:t>thread safe</a:t>
            </a:r>
            <a:endParaRPr lang="el-G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7163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72027" cy="572700"/>
          </a:xfrm>
        </p:spPr>
        <p:txBody>
          <a:bodyPr>
            <a:normAutofit/>
          </a:bodyPr>
          <a:lstStyle/>
          <a:p>
            <a:r>
              <a:rPr lang="en-US" sz="1600" dirty="0" err="1"/>
              <a:t>StringReader</a:t>
            </a:r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9FADBEF-3F42-6310-7542-245B1F417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976" y="573973"/>
            <a:ext cx="6319024" cy="375487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java.io.BufferedReader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java.io.StringReader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StringReaderExample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multiLineString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"Hello, World!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Welcome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Have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a great day!"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multiLineString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while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line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bufferedReader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 !=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null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184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72027" cy="572700"/>
          </a:xfrm>
        </p:spPr>
        <p:txBody>
          <a:bodyPr>
            <a:normAutofit/>
          </a:bodyPr>
          <a:lstStyle/>
          <a:p>
            <a:r>
              <a:rPr lang="en-US" sz="1600" dirty="0" err="1"/>
              <a:t>StringWriter</a:t>
            </a:r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F43B0C-76C4-A33C-C687-35351164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244" y="1096853"/>
            <a:ext cx="6207512" cy="33239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java.io.BufferedWriter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java.io.StringWriter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StringWriterExample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StringWriter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stringWriter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StringWriter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BufferedWriter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bufferedWriter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BufferedWriter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stringWriter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bufferedWriter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write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"Hello, World!"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bufferedWriter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writes a newline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bufferedWriter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write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"Welcome."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bufferedWriter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writes a newline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bufferedWriter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write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"Have a great day!"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result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stringWriter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toString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result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9728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InputStreamReader</a:t>
            </a:r>
            <a:r>
              <a:rPr lang="en-US" dirty="0"/>
              <a:t>/</a:t>
            </a:r>
            <a:r>
              <a:rPr lang="en-US" dirty="0" err="1"/>
              <a:t>OutputStreamWriter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098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InputStreamReader</a:t>
            </a:r>
            <a:r>
              <a:rPr lang="en-US" dirty="0"/>
              <a:t>/</a:t>
            </a:r>
            <a:r>
              <a:rPr lang="en-US" dirty="0" err="1"/>
              <a:t>OutputStreamWriter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758DB-B57B-B2CB-7450-78F73A70A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l-GR" dirty="0">
                <a:solidFill>
                  <a:schemeClr val="tx1"/>
                </a:solidFill>
              </a:rPr>
              <a:t>Μετατρέπουν </a:t>
            </a:r>
            <a:r>
              <a:rPr lang="en-US" dirty="0">
                <a:solidFill>
                  <a:schemeClr val="tx1"/>
                </a:solidFill>
              </a:rPr>
              <a:t>byte</a:t>
            </a:r>
            <a:r>
              <a:rPr lang="el-G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streams </a:t>
            </a:r>
            <a:r>
              <a:rPr lang="el-GR" dirty="0">
                <a:solidFill>
                  <a:schemeClr val="tx1"/>
                </a:solidFill>
              </a:rPr>
              <a:t>σε </a:t>
            </a:r>
            <a:r>
              <a:rPr lang="en-US" dirty="0">
                <a:solidFill>
                  <a:schemeClr val="tx1"/>
                </a:solidFill>
              </a:rPr>
              <a:t>character streams </a:t>
            </a:r>
            <a:r>
              <a:rPr lang="el-GR" dirty="0">
                <a:solidFill>
                  <a:schemeClr val="tx1"/>
                </a:solidFill>
              </a:rPr>
              <a:t>και το αντίστροφο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l-GR" dirty="0">
                <a:solidFill>
                  <a:schemeClr val="tx1"/>
                </a:solidFill>
              </a:rPr>
              <a:t>Συνήθως κάνουμε </a:t>
            </a:r>
            <a:r>
              <a:rPr lang="en-US" dirty="0">
                <a:solidFill>
                  <a:schemeClr val="tx1"/>
                </a:solidFill>
              </a:rPr>
              <a:t>wrap around it </a:t>
            </a:r>
            <a:r>
              <a:rPr lang="el-GR" dirty="0">
                <a:solidFill>
                  <a:schemeClr val="tx1"/>
                </a:solidFill>
              </a:rPr>
              <a:t>τα </a:t>
            </a:r>
            <a:r>
              <a:rPr lang="en-US" dirty="0" err="1">
                <a:solidFill>
                  <a:schemeClr val="tx1"/>
                </a:solidFill>
              </a:rPr>
              <a:t>BufferedReader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BufferedWriter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l-GR" dirty="0">
                <a:solidFill>
                  <a:schemeClr val="tx1"/>
                </a:solidFill>
              </a:rPr>
              <a:t>Πρέπει να θυμόμαστε να κλείνουμε το </a:t>
            </a:r>
            <a:r>
              <a:rPr lang="en-US" dirty="0">
                <a:solidFill>
                  <a:schemeClr val="tx1"/>
                </a:solidFill>
              </a:rPr>
              <a:t>stream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l-G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772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72027" cy="572700"/>
          </a:xfrm>
        </p:spPr>
        <p:txBody>
          <a:bodyPr>
            <a:normAutofit/>
          </a:bodyPr>
          <a:lstStyle/>
          <a:p>
            <a:r>
              <a:rPr lang="en-US" sz="1600" dirty="0" err="1"/>
              <a:t>InputStreamReader</a:t>
            </a: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AA57F7-A849-7339-0AE8-CD8AFBFE8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32" y="1217533"/>
            <a:ext cx="7649736" cy="270843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java.io.FileInputStream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java.io.InputStreamReader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InputStreamReaderExample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InputStreamReader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InputStreamReader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FileInputStream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"example.txt"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"UTF-8"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while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 != -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char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character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char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character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Exception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68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72027" cy="572700"/>
          </a:xfrm>
        </p:spPr>
        <p:txBody>
          <a:bodyPr>
            <a:normAutofit/>
          </a:bodyPr>
          <a:lstStyle/>
          <a:p>
            <a:r>
              <a:rPr lang="en-US" sz="1600" dirty="0" err="1"/>
              <a:t>OutputStreamWriter</a:t>
            </a: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6A4592-E411-6DAC-9B1D-822E7FBC2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1458549"/>
            <a:ext cx="8557237" cy="252376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java.io.FileOutputStream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java.io.OutputStreamWriter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OutputStreamWriterExample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OutputStreamWriter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writer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OutputStreamWriter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FileOutputStream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"output.txt"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"UTF-8"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content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"Hello,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OutputStreamWriter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!"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writer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write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Exception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663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NIO (new input output)</a:t>
            </a:r>
          </a:p>
        </p:txBody>
      </p:sp>
    </p:spTree>
    <p:extLst>
      <p:ext uri="{BB962C8B-B14F-4D97-AF65-F5344CB8AC3E}">
        <p14:creationId xmlns:p14="http://schemas.microsoft.com/office/powerpoint/2010/main" val="34973395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NIO (</a:t>
            </a:r>
            <a:r>
              <a:rPr lang="el-GR" dirty="0"/>
              <a:t>Ν</a:t>
            </a:r>
            <a:r>
              <a:rPr lang="en-US" dirty="0" err="1"/>
              <a:t>ew</a:t>
            </a:r>
            <a:r>
              <a:rPr lang="en-US" dirty="0"/>
              <a:t> </a:t>
            </a:r>
            <a:r>
              <a:rPr lang="el-GR" dirty="0"/>
              <a:t>Ι/</a:t>
            </a:r>
            <a:r>
              <a:rPr lang="el-GR" dirty="0">
                <a:solidFill>
                  <a:srgbClr val="FF0000"/>
                </a:solidFill>
              </a:rPr>
              <a:t>Ο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758DB-B57B-B2CB-7450-78F73A70A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l-GR" dirty="0">
                <a:solidFill>
                  <a:schemeClr val="tx1"/>
                </a:solidFill>
              </a:rPr>
              <a:t>Συλλογή από </a:t>
            </a:r>
            <a:r>
              <a:rPr lang="en-US" dirty="0">
                <a:solidFill>
                  <a:schemeClr val="tx1"/>
                </a:solidFill>
              </a:rPr>
              <a:t>Java APIs, </a:t>
            </a:r>
            <a:r>
              <a:rPr lang="el-GR" dirty="0">
                <a:solidFill>
                  <a:schemeClr val="tx1"/>
                </a:solidFill>
              </a:rPr>
              <a:t>με </a:t>
            </a:r>
            <a:r>
              <a:rPr lang="en-US" dirty="0">
                <a:solidFill>
                  <a:schemeClr val="tx1"/>
                </a:solidFill>
              </a:rPr>
              <a:t>advanced </a:t>
            </a:r>
            <a:r>
              <a:rPr lang="en-US" u="sng" dirty="0">
                <a:solidFill>
                  <a:schemeClr val="tx1"/>
                </a:solidFill>
              </a:rPr>
              <a:t>I/O</a:t>
            </a:r>
            <a:r>
              <a:rPr lang="el-GR" dirty="0">
                <a:solidFill>
                  <a:schemeClr val="tx1"/>
                </a:solidFill>
              </a:rPr>
              <a:t> και </a:t>
            </a:r>
            <a:r>
              <a:rPr lang="en-US" u="sng" dirty="0">
                <a:solidFill>
                  <a:schemeClr val="tx1"/>
                </a:solidFill>
              </a:rPr>
              <a:t>networking</a:t>
            </a:r>
            <a:r>
              <a:rPr lang="en-US" dirty="0">
                <a:solidFill>
                  <a:schemeClr val="tx1"/>
                </a:solidFill>
              </a:rPr>
              <a:t> capabilities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features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Buffers </a:t>
            </a:r>
            <a:r>
              <a:rPr lang="el-GR" dirty="0">
                <a:solidFill>
                  <a:schemeClr val="tx1"/>
                </a:solidFill>
              </a:rPr>
              <a:t>για </a:t>
            </a:r>
            <a:r>
              <a:rPr lang="en-US" dirty="0">
                <a:solidFill>
                  <a:schemeClr val="tx1"/>
                </a:solidFill>
              </a:rPr>
              <a:t>data manipulation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5969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Channels </a:t>
            </a:r>
            <a:r>
              <a:rPr lang="el-GR" dirty="0">
                <a:solidFill>
                  <a:schemeClr val="tx1"/>
                </a:solidFill>
              </a:rPr>
              <a:t>ως </a:t>
            </a:r>
            <a:r>
              <a:rPr lang="en-US" dirty="0">
                <a:solidFill>
                  <a:schemeClr val="tx1"/>
                </a:solidFill>
              </a:rPr>
              <a:t>gateways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abstraction </a:t>
            </a:r>
            <a:r>
              <a:rPr lang="el-GR" dirty="0">
                <a:solidFill>
                  <a:schemeClr val="tx1"/>
                </a:solidFill>
                <a:sym typeface="Wingdings" panose="05000000000000000000" pitchFamily="2" charset="2"/>
              </a:rPr>
              <a:t>για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I/O operations </a:t>
            </a:r>
            <a:r>
              <a:rPr lang="el-GR" dirty="0">
                <a:solidFill>
                  <a:schemeClr val="tx1"/>
                </a:solidFill>
                <a:sym typeface="Wingdings" panose="05000000000000000000" pitchFamily="2" charset="2"/>
              </a:rPr>
              <a:t>που υποστηρίζει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blocking </a:t>
            </a:r>
            <a:r>
              <a:rPr lang="el-GR" dirty="0">
                <a:solidFill>
                  <a:schemeClr val="tx1"/>
                </a:solidFill>
                <a:sym typeface="Wingdings" panose="05000000000000000000" pitchFamily="2" charset="2"/>
              </a:rPr>
              <a:t>και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non-blocking I/O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l-G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95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Βασικά </a:t>
            </a:r>
            <a:r>
              <a:rPr lang="en-US" dirty="0"/>
              <a:t>components </a:t>
            </a:r>
            <a:r>
              <a:rPr lang="el-GR" dirty="0"/>
              <a:t>του </a:t>
            </a:r>
            <a:r>
              <a:rPr lang="en-US" dirty="0"/>
              <a:t>Java 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chemeClr val="tx1"/>
                </a:solidFill>
                <a:effectLst/>
                <a:latin typeface="+mj-lt"/>
              </a:rPr>
              <a:t>Streams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Fundamental concept in Java IO.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Θεμελιώδες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concept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στο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Java IO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Μεταφορά δεδομένων μεταξύ πηγών δεδομένων και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applications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Κατηγοριοποίηση σε 2 τύπους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</a:rPr>
              <a:t>Byte streams: raw binary data handling</a:t>
            </a:r>
          </a:p>
          <a:p>
            <a:pPr lvl="3"/>
            <a:r>
              <a:rPr lang="en-US" dirty="0" err="1">
                <a:solidFill>
                  <a:schemeClr val="tx1"/>
                </a:solidFill>
                <a:latin typeface="+mj-lt"/>
              </a:rPr>
              <a:t>FileInputStream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…,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FileOutputStream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</a:rPr>
              <a:t>Character streams: I/O character data,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τα οποία λαμβάνουν υπόψη τους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character encoding</a:t>
            </a:r>
          </a:p>
          <a:p>
            <a:pPr lvl="3"/>
            <a:r>
              <a:rPr lang="en-US" dirty="0" err="1">
                <a:solidFill>
                  <a:schemeClr val="tx1"/>
                </a:solidFill>
                <a:latin typeface="+mj-lt"/>
              </a:rPr>
              <a:t>FileWriter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…,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FileReader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Files &amp; directories: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Classes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που επιτρέπουν αλληλεπίδραση με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filesystem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</a:rPr>
              <a:t>File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για παράδειγμα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27917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NIO Buffers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758DB-B57B-B2CB-7450-78F73A70A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Data containers </a:t>
            </a:r>
            <a:r>
              <a:rPr lang="el-GR" dirty="0">
                <a:solidFill>
                  <a:schemeClr val="tx1"/>
                </a:solidFill>
              </a:rPr>
              <a:t>που χρησιμοποιούνται από </a:t>
            </a:r>
            <a:r>
              <a:rPr lang="en-US" dirty="0">
                <a:solidFill>
                  <a:schemeClr val="tx1"/>
                </a:solidFill>
              </a:rPr>
              <a:t>channels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Typed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buffers </a:t>
            </a:r>
            <a:r>
              <a:rPr lang="el-GR" dirty="0">
                <a:solidFill>
                  <a:schemeClr val="tx1"/>
                </a:solidFill>
                <a:sym typeface="Wingdings" panose="05000000000000000000" pitchFamily="2" charset="2"/>
              </a:rPr>
              <a:t>για συγκεκριμένο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data type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ByteBuffer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CharBuffer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IntBuffer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Capacity, limit, position, mark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properties </a:t>
            </a:r>
            <a:r>
              <a:rPr lang="el-GR" dirty="0">
                <a:solidFill>
                  <a:schemeClr val="tx1"/>
                </a:solidFill>
              </a:rPr>
              <a:t>που καθορίζουν που μπορούμε να διαβάσουμε και να γράψουμε </a:t>
            </a:r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Capacity: </a:t>
            </a:r>
            <a:r>
              <a:rPr lang="el-GR" dirty="0">
                <a:solidFill>
                  <a:schemeClr val="tx1"/>
                </a:solidFill>
              </a:rPr>
              <a:t>πόσα </a:t>
            </a:r>
            <a:r>
              <a:rPr lang="en-US" dirty="0">
                <a:solidFill>
                  <a:schemeClr val="tx1"/>
                </a:solidFill>
              </a:rPr>
              <a:t>elements </a:t>
            </a:r>
            <a:r>
              <a:rPr lang="el-GR" dirty="0">
                <a:solidFill>
                  <a:schemeClr val="tx1"/>
                </a:solidFill>
              </a:rPr>
              <a:t>μπορεί να κρατήσει το </a:t>
            </a:r>
            <a:r>
              <a:rPr lang="en-US" dirty="0">
                <a:solidFill>
                  <a:schemeClr val="tx1"/>
                </a:solidFill>
              </a:rPr>
              <a:t>buffer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Limit: To index </a:t>
            </a:r>
            <a:r>
              <a:rPr lang="el-GR" dirty="0">
                <a:solidFill>
                  <a:schemeClr val="tx1"/>
                </a:solidFill>
              </a:rPr>
              <a:t>του πρώτου στοιχείου που δεν πρέπει να γίνουν πάνω του </a:t>
            </a:r>
            <a:r>
              <a:rPr lang="en-US" dirty="0">
                <a:solidFill>
                  <a:schemeClr val="tx1"/>
                </a:solidFill>
              </a:rPr>
              <a:t>read/write operations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Position: To </a:t>
            </a:r>
            <a:r>
              <a:rPr lang="el-GR" dirty="0">
                <a:solidFill>
                  <a:schemeClr val="tx1"/>
                </a:solidFill>
              </a:rPr>
              <a:t>επόμενο </a:t>
            </a:r>
            <a:r>
              <a:rPr lang="en-US" dirty="0">
                <a:solidFill>
                  <a:schemeClr val="tx1"/>
                </a:solidFill>
              </a:rPr>
              <a:t>element </a:t>
            </a:r>
            <a:r>
              <a:rPr lang="el-GR" dirty="0">
                <a:solidFill>
                  <a:schemeClr val="tx1"/>
                </a:solidFill>
              </a:rPr>
              <a:t>για </a:t>
            </a:r>
            <a:r>
              <a:rPr lang="en-US" dirty="0">
                <a:solidFill>
                  <a:schemeClr val="tx1"/>
                </a:solidFill>
              </a:rPr>
              <a:t>read/write. </a:t>
            </a:r>
            <a:r>
              <a:rPr lang="el-GR" dirty="0">
                <a:solidFill>
                  <a:schemeClr val="tx1"/>
                </a:solidFill>
              </a:rPr>
              <a:t>Το </a:t>
            </a:r>
            <a:r>
              <a:rPr lang="en-US" dirty="0">
                <a:solidFill>
                  <a:schemeClr val="tx1"/>
                </a:solidFill>
              </a:rPr>
              <a:t>position </a:t>
            </a:r>
            <a:r>
              <a:rPr lang="el-GR" dirty="0">
                <a:solidFill>
                  <a:schemeClr val="tx1"/>
                </a:solidFill>
              </a:rPr>
              <a:t>γίνεται </a:t>
            </a:r>
            <a:r>
              <a:rPr lang="en-US" dirty="0">
                <a:solidFill>
                  <a:schemeClr val="tx1"/>
                </a:solidFill>
              </a:rPr>
              <a:t>increment </a:t>
            </a:r>
            <a:r>
              <a:rPr lang="el-GR" dirty="0">
                <a:solidFill>
                  <a:schemeClr val="tx1"/>
                </a:solidFill>
              </a:rPr>
              <a:t>αυτόματα μετά από κάθε </a:t>
            </a:r>
            <a:r>
              <a:rPr lang="en-US" dirty="0">
                <a:solidFill>
                  <a:schemeClr val="tx1"/>
                </a:solidFill>
              </a:rPr>
              <a:t>put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Mark: </a:t>
            </a:r>
            <a:r>
              <a:rPr lang="el-GR" dirty="0">
                <a:solidFill>
                  <a:schemeClr val="tx1"/>
                </a:solidFill>
              </a:rPr>
              <a:t>ένας σελιδοδείκτης μέσα στο </a:t>
            </a:r>
            <a:r>
              <a:rPr lang="en-US" dirty="0">
                <a:solidFill>
                  <a:schemeClr val="tx1"/>
                </a:solidFill>
              </a:rPr>
              <a:t>buffer </a:t>
            </a:r>
            <a:r>
              <a:rPr lang="el-GR" dirty="0">
                <a:solidFill>
                  <a:schemeClr val="tx1"/>
                </a:solidFill>
              </a:rPr>
              <a:t>που μπορεί να γίνει </a:t>
            </a:r>
            <a:r>
              <a:rPr lang="en-US" dirty="0">
                <a:solidFill>
                  <a:schemeClr val="tx1"/>
                </a:solidFill>
              </a:rPr>
              <a:t>set </a:t>
            </a:r>
            <a:r>
              <a:rPr lang="el-GR" dirty="0">
                <a:solidFill>
                  <a:schemeClr val="tx1"/>
                </a:solidFill>
              </a:rPr>
              <a:t>και </a:t>
            </a:r>
            <a:r>
              <a:rPr lang="en-US" dirty="0">
                <a:solidFill>
                  <a:schemeClr val="tx1"/>
                </a:solidFill>
              </a:rPr>
              <a:t>reset </a:t>
            </a:r>
            <a:r>
              <a:rPr lang="el-GR" dirty="0">
                <a:solidFill>
                  <a:schemeClr val="tx1"/>
                </a:solidFill>
              </a:rPr>
              <a:t>για να θυμάται μια συγκεκριμένη θέση</a:t>
            </a:r>
            <a:endParaRPr lang="en-US" dirty="0">
              <a:solidFill>
                <a:schemeClr val="tx1"/>
              </a:solidFill>
            </a:endParaRPr>
          </a:p>
          <a:p>
            <a:pPr marL="596900" lvl="1" indent="0">
              <a:buNone/>
            </a:pPr>
            <a:endParaRPr lang="el-G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Direct buffers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allocated </a:t>
            </a:r>
            <a:r>
              <a:rPr lang="el-GR" dirty="0">
                <a:solidFill>
                  <a:schemeClr val="tx1"/>
                </a:solidFill>
                <a:sym typeface="Wingdings" panose="05000000000000000000" pitchFamily="2" charset="2"/>
              </a:rPr>
              <a:t>έξω από το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Java heap </a:t>
            </a:r>
            <a:r>
              <a:rPr lang="el-GR" dirty="0">
                <a:solidFill>
                  <a:schemeClr val="tx1"/>
                </a:solidFill>
                <a:sym typeface="Wingdings" panose="05000000000000000000" pitchFamily="2" charset="2"/>
              </a:rPr>
              <a:t>και άρα ποιο </a:t>
            </a:r>
            <a:r>
              <a:rPr lang="el-GR" dirty="0">
                <a:solidFill>
                  <a:srgbClr val="FF0000"/>
                </a:solidFill>
                <a:sym typeface="Wingdings" panose="05000000000000000000" pitchFamily="2" charset="2"/>
              </a:rPr>
              <a:t>γρήγορα</a:t>
            </a:r>
            <a:r>
              <a:rPr lang="el-GR" dirty="0">
                <a:solidFill>
                  <a:schemeClr val="tx1"/>
                </a:solidFill>
                <a:sym typeface="Wingdings" panose="05000000000000000000" pitchFamily="2" charset="2"/>
              </a:rPr>
              <a:t> αφού τα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OS native I/O ops </a:t>
            </a:r>
            <a:r>
              <a:rPr lang="el-GR" dirty="0">
                <a:solidFill>
                  <a:schemeClr val="tx1"/>
                </a:solidFill>
                <a:sym typeface="Wingdings" panose="05000000000000000000" pitchFamily="2" charset="2"/>
              </a:rPr>
              <a:t>μπορούν να τα κάνουν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directly access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Non-direct buffers -&gt; </a:t>
            </a:r>
            <a:r>
              <a:rPr lang="el-GR" dirty="0">
                <a:solidFill>
                  <a:schemeClr val="tx1"/>
                </a:solidFill>
                <a:sym typeface="Wingdings" panose="05000000000000000000" pitchFamily="2" charset="2"/>
              </a:rPr>
              <a:t>ποιο αργά αφού συνήθως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I/O operations </a:t>
            </a:r>
            <a:r>
              <a:rPr lang="el-GR" dirty="0">
                <a:solidFill>
                  <a:schemeClr val="tx1"/>
                </a:solidFill>
                <a:sym typeface="Wingdings" panose="05000000000000000000" pitchFamily="2" charset="2"/>
              </a:rPr>
              <a:t>εμπεριέχουν ενδιάμεσο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copy</a:t>
            </a:r>
          </a:p>
          <a:p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Operations: 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Flip  </a:t>
            </a:r>
            <a:r>
              <a:rPr lang="el-GR" dirty="0">
                <a:solidFill>
                  <a:schemeClr val="tx1"/>
                </a:solidFill>
                <a:sym typeface="Wingdings" panose="05000000000000000000" pitchFamily="2" charset="2"/>
              </a:rPr>
              <a:t>αλλάζει ένα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buffer </a:t>
            </a:r>
            <a:r>
              <a:rPr lang="el-GR" dirty="0">
                <a:solidFill>
                  <a:schemeClr val="tx1"/>
                </a:solidFill>
                <a:sym typeface="Wingdings" panose="05000000000000000000" pitchFamily="2" charset="2"/>
              </a:rPr>
              <a:t>από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read </a:t>
            </a:r>
            <a:r>
              <a:rPr lang="el-GR" dirty="0">
                <a:solidFill>
                  <a:schemeClr val="tx1"/>
                </a:solidFill>
                <a:sym typeface="Wingdings" panose="05000000000000000000" pitchFamily="2" charset="2"/>
              </a:rPr>
              <a:t>σε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write mode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Clear  </a:t>
            </a:r>
            <a:r>
              <a:rPr lang="el-GR" dirty="0">
                <a:solidFill>
                  <a:schemeClr val="tx1"/>
                </a:solidFill>
                <a:sym typeface="Wingdings" panose="05000000000000000000" pitchFamily="2" charset="2"/>
              </a:rPr>
              <a:t>ετοιμάζει το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buffer </a:t>
            </a:r>
            <a:r>
              <a:rPr lang="el-GR" dirty="0">
                <a:solidFill>
                  <a:schemeClr val="tx1"/>
                </a:solidFill>
                <a:sym typeface="Wingdings" panose="05000000000000000000" pitchFamily="2" charset="2"/>
              </a:rPr>
              <a:t>για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writing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Compact </a:t>
            </a:r>
            <a:r>
              <a:rPr lang="el-GR" dirty="0">
                <a:solidFill>
                  <a:schemeClr val="tx1"/>
                </a:solidFill>
                <a:sym typeface="Wingdings" panose="05000000000000000000" pitchFamily="2" charset="2"/>
              </a:rPr>
              <a:t> πετάει διαβασμένα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data</a:t>
            </a:r>
            <a:r>
              <a:rPr lang="el-GR" dirty="0">
                <a:solidFill>
                  <a:schemeClr val="tx1"/>
                </a:solidFill>
                <a:sym typeface="Wingdings" panose="05000000000000000000" pitchFamily="2" charset="2"/>
              </a:rPr>
              <a:t> και αντιγράφει μη-διαβασμένα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data </a:t>
            </a:r>
            <a:r>
              <a:rPr lang="el-GR" dirty="0">
                <a:solidFill>
                  <a:schemeClr val="tx1"/>
                </a:solidFill>
                <a:sym typeface="Wingdings" panose="05000000000000000000" pitchFamily="2" charset="2"/>
              </a:rPr>
              <a:t>στην αρχή του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buffer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Rewind </a:t>
            </a:r>
            <a:r>
              <a:rPr lang="el-GR" dirty="0">
                <a:solidFill>
                  <a:schemeClr val="tx1"/>
                </a:solidFill>
                <a:sym typeface="Wingdings" panose="05000000000000000000" pitchFamily="2" charset="2"/>
              </a:rPr>
              <a:t>κάνει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set </a:t>
            </a:r>
            <a:r>
              <a:rPr lang="el-GR" dirty="0">
                <a:solidFill>
                  <a:schemeClr val="tx1"/>
                </a:solidFill>
                <a:sym typeface="Wingdings" panose="05000000000000000000" pitchFamily="2" charset="2"/>
              </a:rPr>
              <a:t>το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position </a:t>
            </a:r>
            <a:r>
              <a:rPr lang="el-GR" dirty="0">
                <a:solidFill>
                  <a:schemeClr val="tx1"/>
                </a:solidFill>
                <a:sym typeface="Wingdings" panose="05000000000000000000" pitchFamily="2" charset="2"/>
              </a:rPr>
              <a:t>στο 0 για να μπορούμε να ξαναδιαβάσουμε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data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5969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l-G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8136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72027" cy="572700"/>
          </a:xfrm>
        </p:spPr>
        <p:txBody>
          <a:bodyPr>
            <a:normAutofit/>
          </a:bodyPr>
          <a:lstStyle/>
          <a:p>
            <a:r>
              <a:rPr lang="en-US" sz="1600" dirty="0" err="1"/>
              <a:t>ByteBuffer</a:t>
            </a:r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CDB11B-2801-D21D-7A6C-45EA9852A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020" y="0"/>
            <a:ext cx="6831980" cy="464742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java.nio.ByteBuffer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BufferExample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Allocate a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ByteBuffer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with a capacity of 10 bytes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ByteBuffer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ByteBuffer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allocate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Check the initial status of the buffer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"Initial Position: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position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"Initial Limit: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limit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"Capacity: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capacity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Write data into the buffer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byte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'a'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Store letters a, b, c, d, 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Check the status after writing data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"Position after data write: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position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Flip the buffer to prepare it for reading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flip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"Position after flip: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position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"Limit after flip: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limit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Read data from the buffer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while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hasRemaining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char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char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"Read data: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Clear the buffer to make it ready for writing again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clear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"Buffer cleared: 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"Position after clear: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position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"Limit after clear: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limit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8166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72027" cy="572700"/>
          </a:xfrm>
        </p:spPr>
        <p:txBody>
          <a:bodyPr>
            <a:normAutofit/>
          </a:bodyPr>
          <a:lstStyle/>
          <a:p>
            <a:r>
              <a:rPr lang="en-US" sz="1600" dirty="0" err="1"/>
              <a:t>ByteBuffer</a:t>
            </a:r>
            <a:endParaRPr lang="en-US" sz="16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6E81FB-3658-FF21-2F64-A85F3D413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224" y="1309866"/>
            <a:ext cx="4735551" cy="252376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Initial Position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Initial Limit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Capacity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Position after data write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5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Position after flip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Limit after flip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5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 data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 data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 data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 data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 data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 cleared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Position after clear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Limit after clear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549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NIO Channels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758DB-B57B-B2CB-7450-78F73A70A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FileChannel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File read/write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DatagramChannel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UDP network communication</a:t>
            </a:r>
          </a:p>
          <a:p>
            <a:pPr marL="5969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SocketChannel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TCP network communication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ServerSocketChannel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l-GR" dirty="0">
                <a:solidFill>
                  <a:schemeClr val="tx1"/>
                </a:solidFill>
              </a:rPr>
              <a:t>Ακούει για εισερχόμενα </a:t>
            </a:r>
            <a:r>
              <a:rPr lang="en-US" dirty="0">
                <a:solidFill>
                  <a:schemeClr val="tx1"/>
                </a:solidFill>
              </a:rPr>
              <a:t>TCP connections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5969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l-G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539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NIO Channels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758DB-B57B-B2CB-7450-78F73A70A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l-GR" dirty="0" err="1">
                <a:solidFill>
                  <a:schemeClr val="tx1"/>
                </a:solidFill>
              </a:rPr>
              <a:t>ίναι</a:t>
            </a:r>
            <a:r>
              <a:rPr lang="el-GR" dirty="0">
                <a:solidFill>
                  <a:schemeClr val="tx1"/>
                </a:solidFill>
              </a:rPr>
              <a:t> η βάση για </a:t>
            </a:r>
            <a:r>
              <a:rPr lang="en-US" dirty="0">
                <a:solidFill>
                  <a:schemeClr val="tx1"/>
                </a:solidFill>
              </a:rPr>
              <a:t>I/O operations </a:t>
            </a:r>
            <a:r>
              <a:rPr lang="el-GR" dirty="0">
                <a:solidFill>
                  <a:schemeClr val="tx1"/>
                </a:solidFill>
              </a:rPr>
              <a:t>στο </a:t>
            </a:r>
            <a:r>
              <a:rPr lang="en-US" dirty="0">
                <a:solidFill>
                  <a:schemeClr val="tx1"/>
                </a:solidFill>
              </a:rPr>
              <a:t>NIO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l-GR" dirty="0">
                <a:solidFill>
                  <a:schemeClr val="tx1"/>
                </a:solidFill>
              </a:rPr>
              <a:t>Σε αντίθεση με τα </a:t>
            </a:r>
            <a:r>
              <a:rPr lang="en-US" dirty="0">
                <a:solidFill>
                  <a:schemeClr val="tx1"/>
                </a:solidFill>
              </a:rPr>
              <a:t>streams </a:t>
            </a:r>
            <a:r>
              <a:rPr lang="el-GR" dirty="0">
                <a:solidFill>
                  <a:schemeClr val="tx1"/>
                </a:solidFill>
              </a:rPr>
              <a:t>είναι </a:t>
            </a:r>
            <a:r>
              <a:rPr lang="en-US" dirty="0">
                <a:solidFill>
                  <a:schemeClr val="tx1"/>
                </a:solidFill>
              </a:rPr>
              <a:t>bidirectional</a:t>
            </a:r>
          </a:p>
          <a:p>
            <a:pPr lvl="1"/>
            <a:r>
              <a:rPr lang="el-GR" dirty="0" err="1">
                <a:solidFill>
                  <a:schemeClr val="tx1"/>
                </a:solidFill>
              </a:rPr>
              <a:t>Δλδ</a:t>
            </a:r>
            <a:r>
              <a:rPr lang="el-GR" dirty="0">
                <a:solidFill>
                  <a:schemeClr val="tx1"/>
                </a:solidFill>
              </a:rPr>
              <a:t> μπορούμε και να γράψουμε και να διαβάσουμε στο ίδιο </a:t>
            </a:r>
            <a:r>
              <a:rPr lang="en-US" dirty="0">
                <a:solidFill>
                  <a:schemeClr val="tx1"/>
                </a:solidFill>
              </a:rPr>
              <a:t>channel</a:t>
            </a:r>
          </a:p>
          <a:p>
            <a:r>
              <a:rPr lang="en-US" dirty="0">
                <a:solidFill>
                  <a:schemeClr val="tx1"/>
                </a:solidFill>
              </a:rPr>
              <a:t>Buffer-oriented</a:t>
            </a:r>
          </a:p>
          <a:p>
            <a:pPr lvl="1"/>
            <a:r>
              <a:rPr lang="el-GR" dirty="0">
                <a:solidFill>
                  <a:schemeClr val="tx1"/>
                </a:solidFill>
              </a:rPr>
              <a:t>Δουλεύουν πάντα με </a:t>
            </a:r>
            <a:r>
              <a:rPr lang="en-US" dirty="0">
                <a:solidFill>
                  <a:schemeClr val="tx1"/>
                </a:solidFill>
              </a:rPr>
              <a:t>buffers, </a:t>
            </a:r>
            <a:r>
              <a:rPr lang="el-GR" dirty="0">
                <a:solidFill>
                  <a:schemeClr val="tx1"/>
                </a:solidFill>
              </a:rPr>
              <a:t>είτε γράφοντας, είτε διαβάζοντας σε/από αυτά</a:t>
            </a:r>
          </a:p>
          <a:p>
            <a:r>
              <a:rPr lang="en-US" dirty="0" err="1">
                <a:solidFill>
                  <a:schemeClr val="tx1"/>
                </a:solidFill>
              </a:rPr>
              <a:t>Secectable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l-GR" dirty="0">
                <a:solidFill>
                  <a:schemeClr val="tx1"/>
                </a:solidFill>
              </a:rPr>
              <a:t>Ένα </a:t>
            </a:r>
            <a:r>
              <a:rPr lang="en-US" dirty="0">
                <a:solidFill>
                  <a:schemeClr val="tx1"/>
                </a:solidFill>
              </a:rPr>
              <a:t>thread </a:t>
            </a:r>
            <a:r>
              <a:rPr lang="el-GR" dirty="0">
                <a:solidFill>
                  <a:schemeClr val="tx1"/>
                </a:solidFill>
              </a:rPr>
              <a:t>μπορεί να διαχειριστεί πολλά </a:t>
            </a:r>
            <a:r>
              <a:rPr lang="en-US" dirty="0">
                <a:solidFill>
                  <a:schemeClr val="tx1"/>
                </a:solidFill>
              </a:rPr>
              <a:t>channels </a:t>
            </a:r>
            <a:r>
              <a:rPr lang="el-GR" dirty="0">
                <a:solidFill>
                  <a:schemeClr val="tx1"/>
                </a:solidFill>
              </a:rPr>
              <a:t>γιατί υπάρχουν </a:t>
            </a:r>
            <a:r>
              <a:rPr lang="en-US" dirty="0">
                <a:solidFill>
                  <a:schemeClr val="tx1"/>
                </a:solidFill>
              </a:rPr>
              <a:t>channel selectors </a:t>
            </a:r>
            <a:r>
              <a:rPr lang="el-GR" dirty="0">
                <a:solidFill>
                  <a:schemeClr val="tx1"/>
                </a:solidFill>
              </a:rPr>
              <a:t>που κάνουν </a:t>
            </a:r>
            <a:r>
              <a:rPr lang="en-US" dirty="0">
                <a:solidFill>
                  <a:schemeClr val="tx1"/>
                </a:solidFill>
              </a:rPr>
              <a:t>enable </a:t>
            </a:r>
            <a:r>
              <a:rPr lang="el-GR" dirty="0">
                <a:solidFill>
                  <a:schemeClr val="tx1"/>
                </a:solidFill>
              </a:rPr>
              <a:t>το </a:t>
            </a:r>
            <a:r>
              <a:rPr lang="en-US" dirty="0">
                <a:solidFill>
                  <a:schemeClr val="tx1"/>
                </a:solidFill>
              </a:rPr>
              <a:t>non-blocking I/O</a:t>
            </a:r>
          </a:p>
          <a:p>
            <a:r>
              <a:rPr lang="en-US" dirty="0">
                <a:solidFill>
                  <a:schemeClr val="tx1"/>
                </a:solidFill>
              </a:rPr>
              <a:t>File locking </a:t>
            </a:r>
            <a:r>
              <a:rPr lang="el-GR" dirty="0">
                <a:solidFill>
                  <a:schemeClr val="tx1"/>
                </a:solidFill>
              </a:rPr>
              <a:t>και </a:t>
            </a:r>
            <a:r>
              <a:rPr lang="en-US" dirty="0">
                <a:solidFill>
                  <a:schemeClr val="tx1"/>
                </a:solidFill>
              </a:rPr>
              <a:t>memory-mapped files:</a:t>
            </a:r>
          </a:p>
          <a:p>
            <a:pPr lvl="1"/>
            <a:r>
              <a:rPr lang="el-GR" dirty="0">
                <a:solidFill>
                  <a:schemeClr val="tx1"/>
                </a:solidFill>
              </a:rPr>
              <a:t>Αυτά μας επιτρέπουν να επιτυγχάνουμε </a:t>
            </a:r>
            <a:r>
              <a:rPr lang="en-US" dirty="0">
                <a:solidFill>
                  <a:schemeClr val="tx1"/>
                </a:solidFill>
              </a:rPr>
              <a:t>efficient data manipulation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5969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l-G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024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1" y="445025"/>
            <a:ext cx="1390720" cy="572700"/>
          </a:xfrm>
        </p:spPr>
        <p:txBody>
          <a:bodyPr>
            <a:normAutofit fontScale="90000"/>
          </a:bodyPr>
          <a:lstStyle/>
          <a:p>
            <a:r>
              <a:rPr lang="en-US" sz="1600" dirty="0"/>
              <a:t>NIO channels: file locking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0EC525-9347-7C67-F77E-AA0CC0741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21" y="573508"/>
            <a:ext cx="7441579" cy="375487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java.nio.channels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java.nio.file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FileLockingExample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Path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Paths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"example.txt"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RandomAccessFile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RandomAccessFile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path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toFile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FileChannel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fileChannel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getChannel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lock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fileChannel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lock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!=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null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"File is locked for exclusive access"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Perform operations on the file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// Simulate some work with a thread sleep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"Release the lock"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OverlappingFileLockException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|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|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852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5025"/>
            <a:ext cx="1702421" cy="572700"/>
          </a:xfrm>
        </p:spPr>
        <p:txBody>
          <a:bodyPr>
            <a:normAutofit fontScale="90000"/>
          </a:bodyPr>
          <a:lstStyle/>
          <a:p>
            <a:r>
              <a:rPr lang="en-US" sz="1600" dirty="0"/>
              <a:t>NIO channels: memory-mapped files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57713F-DF74-9E92-E6CE-B93D261F3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21" y="0"/>
            <a:ext cx="7441579" cy="45243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java.nio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java.nio.channels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java.nio.file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MemoryMappedFileExample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Path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Paths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example.bin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Ensure the file has size before mapping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RandomAccessFile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RandomAccessFile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path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toFile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setLength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1024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Set file size to 1024 bytes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Use the file channel to map the file into memory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FileChannel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fileChannel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FileChannel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open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StandardOpenOption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StandardOpenOption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WRITE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MappedByteBuffer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fileChannel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FileChannel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MapMode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READ_WRITE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fileChannel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size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Reading from memory-mapped file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byte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byteData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"Read byte: 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byteData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Writing to memory-mapped file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byte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123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"Written 123 at position 0"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Force changes to be written to the file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978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NIO.2</a:t>
            </a:r>
          </a:p>
        </p:txBody>
      </p:sp>
    </p:spTree>
    <p:extLst>
      <p:ext uri="{BB962C8B-B14F-4D97-AF65-F5344CB8AC3E}">
        <p14:creationId xmlns:p14="http://schemas.microsoft.com/office/powerpoint/2010/main" val="37288423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NIO.2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758DB-B57B-B2CB-7450-78F73A70A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l-GR" dirty="0">
                <a:solidFill>
                  <a:schemeClr val="tx1"/>
                </a:solidFill>
              </a:rPr>
              <a:t>Βελτιωμένο </a:t>
            </a:r>
            <a:r>
              <a:rPr lang="en-US" dirty="0">
                <a:solidFill>
                  <a:schemeClr val="tx1"/>
                </a:solidFill>
              </a:rPr>
              <a:t>File system API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Symbolic links, file attributes, advanced file operations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------------------------------------------------------------------</a:t>
            </a:r>
          </a:p>
          <a:p>
            <a:r>
              <a:rPr lang="en-US" dirty="0">
                <a:solidFill>
                  <a:schemeClr val="tx1"/>
                </a:solidFill>
              </a:rPr>
              <a:t>Path class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Methods </a:t>
            </a:r>
            <a:r>
              <a:rPr lang="el-GR" dirty="0">
                <a:solidFill>
                  <a:schemeClr val="tx1"/>
                </a:solidFill>
              </a:rPr>
              <a:t>για </a:t>
            </a:r>
            <a:r>
              <a:rPr lang="en-US" dirty="0">
                <a:solidFill>
                  <a:schemeClr val="tx1"/>
                </a:solidFill>
              </a:rPr>
              <a:t>path operations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Files class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Static methods </a:t>
            </a:r>
            <a:r>
              <a:rPr lang="el-GR" dirty="0">
                <a:solidFill>
                  <a:schemeClr val="tx1"/>
                </a:solidFill>
              </a:rPr>
              <a:t>για </a:t>
            </a:r>
            <a:r>
              <a:rPr lang="en-US" dirty="0">
                <a:solidFill>
                  <a:schemeClr val="tx1"/>
                </a:solidFill>
              </a:rPr>
              <a:t>standard file operations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copy, move, …, delete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Asynchronous File channel</a:t>
            </a:r>
          </a:p>
          <a:p>
            <a:pPr lvl="1"/>
            <a:r>
              <a:rPr lang="el-GR" dirty="0">
                <a:solidFill>
                  <a:schemeClr val="tx1"/>
                </a:solidFill>
              </a:rPr>
              <a:t>Προσφέρει </a:t>
            </a:r>
            <a:r>
              <a:rPr lang="en-US" dirty="0">
                <a:solidFill>
                  <a:schemeClr val="tx1"/>
                </a:solidFill>
              </a:rPr>
              <a:t>async I/O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Watch service</a:t>
            </a:r>
          </a:p>
          <a:p>
            <a:pPr lvl="1"/>
            <a:r>
              <a:rPr lang="el-GR" dirty="0">
                <a:solidFill>
                  <a:schemeClr val="tx1"/>
                </a:solidFill>
              </a:rPr>
              <a:t>Κάνει </a:t>
            </a:r>
            <a:r>
              <a:rPr lang="en-US" dirty="0">
                <a:solidFill>
                  <a:schemeClr val="tx1"/>
                </a:solidFill>
              </a:rPr>
              <a:t>monitor directories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l-G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056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5025"/>
            <a:ext cx="1702421" cy="572700"/>
          </a:xfrm>
        </p:spPr>
        <p:txBody>
          <a:bodyPr>
            <a:normAutofit/>
          </a:bodyPr>
          <a:lstStyle/>
          <a:p>
            <a:r>
              <a:rPr lang="en-US" sz="1600" dirty="0"/>
              <a:t>NIO.2 example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37121A-856F-46F9-FC51-9E12D95D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20" y="373380"/>
            <a:ext cx="7441579" cy="393954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java.nio.file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java.io.IOException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Nio2Example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Define the paths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Path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sourcePath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Paths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"sourceFile.txt"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Path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targetPath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Paths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"targetFile.txt"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Copy a file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copy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sourcePath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targetPath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StandardCopyOption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REPLACE_EXISTING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"File copied successfully."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err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"I/O Exception: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Delete a file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deleteIfExists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targetPath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"File deleted successfully."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err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"I/O Exception: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10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Βασικά </a:t>
            </a:r>
            <a:r>
              <a:rPr lang="en-US" dirty="0"/>
              <a:t>components </a:t>
            </a:r>
            <a:r>
              <a:rPr lang="el-GR" dirty="0"/>
              <a:t>του </a:t>
            </a:r>
            <a:r>
              <a:rPr lang="en-US" dirty="0"/>
              <a:t>Java 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Buffers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buffer management</a:t>
            </a:r>
            <a:endParaRPr lang="en-US" i="0" dirty="0">
              <a:solidFill>
                <a:schemeClr val="tx1"/>
              </a:solidFill>
              <a:effectLst/>
              <a:latin typeface="+mj-lt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Ενισχύουν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IO operations performance,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μειώνοντας τον αριθμό τους μέσω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buffering</a:t>
            </a:r>
          </a:p>
          <a:p>
            <a:pPr lvl="2"/>
            <a:r>
              <a:rPr lang="en-US" dirty="0" err="1">
                <a:solidFill>
                  <a:schemeClr val="tx1"/>
                </a:solidFill>
                <a:latin typeface="+mj-lt"/>
              </a:rPr>
              <a:t>BufferedReader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BufferedWriter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2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2"/>
            <a:endParaRPr lang="en-US" dirty="0">
              <a:solidFill>
                <a:schemeClr val="tx1"/>
              </a:solidFill>
              <a:latin typeface="+mj-lt"/>
            </a:endParaRPr>
          </a:p>
          <a:p>
            <a:pPr marL="1054100" lvl="2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Data streams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object serialization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Διαχείριση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primitives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όπως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int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float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με ποιο αποδοτικό τρόπο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Object serialization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σε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streams</a:t>
            </a:r>
          </a:p>
          <a:p>
            <a:pPr lvl="2"/>
            <a:r>
              <a:rPr lang="en-US" dirty="0" err="1">
                <a:solidFill>
                  <a:schemeClr val="tx1"/>
                </a:solidFill>
                <a:latin typeface="+mj-lt"/>
              </a:rPr>
              <a:t>DataOutputStream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ObjectOutputStream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85943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5025"/>
            <a:ext cx="1702421" cy="572700"/>
          </a:xfrm>
        </p:spPr>
        <p:txBody>
          <a:bodyPr>
            <a:normAutofit/>
          </a:bodyPr>
          <a:lstStyle/>
          <a:p>
            <a:r>
              <a:rPr lang="en-US" sz="1600" dirty="0"/>
              <a:t>NIO.2 example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007B41-F454-C795-7935-F6FE08091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498" y="223209"/>
            <a:ext cx="7337502" cy="424731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Read file attributes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BasicFileAttributes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attrs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readAttributes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sourcePath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BasicFileAttributes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"Creation time: 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attrs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creationTime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"Last access time: 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attrs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lastAccessTime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"Last modified time: 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attrs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lastModifiedTime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"File size: 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attrs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size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 bytes"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err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"I/O Exception: 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getMessage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Create a directory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Path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dirPath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Paths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newDir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createDirectory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dirPath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"Directory created successfully."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err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"I/O Exception: 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getMessage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Directory listing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DirectoryStream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newDirectoryStream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dirPath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Path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getFileName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IOException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|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DirectoryIteratorException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err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"I/O Exception: 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getMessage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637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</a:t>
            </a:r>
            <a:r>
              <a:rPr lang="el-GR" dirty="0"/>
              <a:t>/Ο από τ</a:t>
            </a:r>
            <a:r>
              <a:rPr lang="en-US" dirty="0"/>
              <a:t>o Java 8 </a:t>
            </a:r>
            <a:r>
              <a:rPr lang="el-GR" dirty="0"/>
              <a:t>και μετά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647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</a:t>
            </a:r>
            <a:r>
              <a:rPr lang="el-GR" dirty="0"/>
              <a:t>/Ο από τ</a:t>
            </a:r>
            <a:r>
              <a:rPr lang="en-US" dirty="0"/>
              <a:t>o Java 8 </a:t>
            </a:r>
            <a:r>
              <a:rPr lang="el-GR" dirty="0"/>
              <a:t>και μετά – </a:t>
            </a:r>
            <a:r>
              <a:rPr lang="en-US" dirty="0"/>
              <a:t>highlights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758DB-B57B-B2CB-7450-78F73A70A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l-GR" sz="1200" dirty="0">
                <a:solidFill>
                  <a:schemeClr val="tx1"/>
                </a:solidFill>
              </a:rPr>
              <a:t>Οι βελτιώσεις στο </a:t>
            </a:r>
            <a:r>
              <a:rPr lang="en-US" sz="1200" dirty="0">
                <a:solidFill>
                  <a:schemeClr val="tx1"/>
                </a:solidFill>
              </a:rPr>
              <a:t>Stream API </a:t>
            </a:r>
            <a:r>
              <a:rPr lang="el-GR" sz="1200" dirty="0">
                <a:solidFill>
                  <a:schemeClr val="tx1"/>
                </a:solidFill>
              </a:rPr>
              <a:t>επιτρέπουν καλύτερο </a:t>
            </a:r>
            <a:r>
              <a:rPr lang="en-US" sz="1200" dirty="0">
                <a:solidFill>
                  <a:schemeClr val="tx1"/>
                </a:solidFill>
              </a:rPr>
              <a:t>data processing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l-GR" sz="1200" dirty="0">
                <a:solidFill>
                  <a:schemeClr val="tx1"/>
                </a:solidFill>
              </a:rPr>
              <a:t>Καινούργια </a:t>
            </a:r>
            <a:r>
              <a:rPr lang="en-US" sz="1200" dirty="0">
                <a:solidFill>
                  <a:schemeClr val="tx1"/>
                </a:solidFill>
              </a:rPr>
              <a:t>methods </a:t>
            </a:r>
            <a:r>
              <a:rPr lang="el-GR" sz="1200" dirty="0">
                <a:solidFill>
                  <a:schemeClr val="tx1"/>
                </a:solidFill>
              </a:rPr>
              <a:t>που απλοποιούν </a:t>
            </a:r>
            <a:r>
              <a:rPr lang="en-US" sz="1200" dirty="0">
                <a:solidFill>
                  <a:schemeClr val="tx1"/>
                </a:solidFill>
              </a:rPr>
              <a:t>I/O operations</a:t>
            </a: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E.g. </a:t>
            </a:r>
            <a:r>
              <a:rPr lang="en-US" sz="1000" dirty="0" err="1">
                <a:solidFill>
                  <a:schemeClr val="tx1"/>
                </a:solidFill>
              </a:rPr>
              <a:t>Files.readString</a:t>
            </a:r>
            <a:r>
              <a:rPr lang="en-US" sz="1000" dirty="0">
                <a:solidFill>
                  <a:schemeClr val="tx1"/>
                </a:solidFill>
              </a:rPr>
              <a:t>() </a:t>
            </a:r>
            <a:r>
              <a:rPr lang="el-GR" sz="1000" dirty="0">
                <a:solidFill>
                  <a:schemeClr val="tx1"/>
                </a:solidFill>
              </a:rPr>
              <a:t>και </a:t>
            </a:r>
            <a:r>
              <a:rPr lang="en-US" sz="1000" dirty="0" err="1">
                <a:solidFill>
                  <a:schemeClr val="tx1"/>
                </a:solidFill>
              </a:rPr>
              <a:t>Files.writeString</a:t>
            </a:r>
            <a:r>
              <a:rPr lang="en-US" sz="1000" dirty="0">
                <a:solidFill>
                  <a:schemeClr val="tx1"/>
                </a:solidFill>
              </a:rPr>
              <a:t>() </a:t>
            </a:r>
            <a:r>
              <a:rPr lang="el-GR" sz="1000" dirty="0">
                <a:solidFill>
                  <a:schemeClr val="tx1"/>
                </a:solidFill>
              </a:rPr>
              <a:t>για να διαβάζουμε και να γράφουμε ποιο εύκολα σε </a:t>
            </a:r>
            <a:r>
              <a:rPr lang="en-US" sz="1000" dirty="0">
                <a:solidFill>
                  <a:schemeClr val="tx1"/>
                </a:solidFill>
              </a:rPr>
              <a:t>strings (Java 11)</a:t>
            </a:r>
          </a:p>
          <a:p>
            <a:pPr lvl="1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HTTP/2 Client API (Java 11)</a:t>
            </a: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Support </a:t>
            </a:r>
            <a:r>
              <a:rPr lang="el-GR" sz="1000" dirty="0">
                <a:solidFill>
                  <a:schemeClr val="tx1"/>
                </a:solidFill>
              </a:rPr>
              <a:t>για </a:t>
            </a:r>
            <a:r>
              <a:rPr lang="en-US" sz="1000" dirty="0" err="1">
                <a:solidFill>
                  <a:schemeClr val="tx1"/>
                </a:solidFill>
              </a:rPr>
              <a:t>websockets</a:t>
            </a:r>
            <a:endParaRPr lang="en-US" sz="1000" dirty="0">
              <a:solidFill>
                <a:schemeClr val="tx1"/>
              </a:solidFill>
            </a:endParaRP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Functional </a:t>
            </a:r>
            <a:r>
              <a:rPr lang="el-GR" sz="1000" dirty="0" err="1">
                <a:solidFill>
                  <a:schemeClr val="tx1"/>
                </a:solidFill>
              </a:rPr>
              <a:t>προσέγκιση</a:t>
            </a:r>
            <a:r>
              <a:rPr lang="el-GR" sz="1000" dirty="0">
                <a:solidFill>
                  <a:schemeClr val="tx1"/>
                </a:solidFill>
              </a:rPr>
              <a:t> στις ΗΤΤΠ επικοινωνίες</a:t>
            </a: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Asynchronous request processing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Foreign memory access API (Java 17)</a:t>
            </a:r>
          </a:p>
          <a:p>
            <a:pPr lvl="1"/>
            <a:r>
              <a:rPr lang="el-GR" sz="1000" dirty="0">
                <a:solidFill>
                  <a:schemeClr val="tx1"/>
                </a:solidFill>
              </a:rPr>
              <a:t>Μας επιτρέπει να κάνουμε </a:t>
            </a:r>
            <a:r>
              <a:rPr lang="en-US" sz="1000" dirty="0">
                <a:solidFill>
                  <a:schemeClr val="tx1"/>
                </a:solidFill>
              </a:rPr>
              <a:t>access memory </a:t>
            </a:r>
            <a:r>
              <a:rPr lang="el-GR" sz="1000" dirty="0">
                <a:solidFill>
                  <a:schemeClr val="tx1"/>
                </a:solidFill>
              </a:rPr>
              <a:t>έξω από το </a:t>
            </a:r>
            <a:r>
              <a:rPr lang="en-US" sz="1000" dirty="0">
                <a:solidFill>
                  <a:schemeClr val="tx1"/>
                </a:solidFill>
              </a:rPr>
              <a:t>Java Heap</a:t>
            </a:r>
          </a:p>
          <a:p>
            <a:pPr lvl="1"/>
            <a:endParaRPr lang="en-US" sz="1000" dirty="0">
              <a:solidFill>
                <a:schemeClr val="tx1"/>
              </a:solidFill>
            </a:endParaRPr>
          </a:p>
          <a:p>
            <a:pPr marL="596900" lvl="1" indent="0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Reactive Streams (Java 9)</a:t>
            </a:r>
          </a:p>
          <a:p>
            <a:pPr lvl="1"/>
            <a:r>
              <a:rPr lang="en-US" sz="1000" dirty="0">
                <a:solidFill>
                  <a:schemeClr val="tx1"/>
                </a:solidFill>
              </a:rPr>
              <a:t> asynchronous I/O streaming </a:t>
            </a:r>
            <a:r>
              <a:rPr lang="el-GR" sz="1000" dirty="0">
                <a:solidFill>
                  <a:schemeClr val="tx1"/>
                </a:solidFill>
              </a:rPr>
              <a:t>με </a:t>
            </a:r>
            <a:r>
              <a:rPr lang="en-US" sz="1000" dirty="0">
                <a:solidFill>
                  <a:schemeClr val="tx1"/>
                </a:solidFill>
              </a:rPr>
              <a:t>non-blocking back pressure</a:t>
            </a:r>
          </a:p>
          <a:p>
            <a:pPr lvl="2"/>
            <a:r>
              <a:rPr lang="en-US" sz="1000" dirty="0">
                <a:solidFill>
                  <a:schemeClr val="tx1"/>
                </a:solidFill>
              </a:rPr>
              <a:t>Back pressure: </a:t>
            </a:r>
            <a:r>
              <a:rPr lang="el-GR" sz="1000" dirty="0">
                <a:solidFill>
                  <a:schemeClr val="tx1"/>
                </a:solidFill>
              </a:rPr>
              <a:t>όταν παράγουμε </a:t>
            </a:r>
            <a:r>
              <a:rPr lang="en-US" sz="1000" dirty="0">
                <a:solidFill>
                  <a:schemeClr val="tx1"/>
                </a:solidFill>
              </a:rPr>
              <a:t>data </a:t>
            </a:r>
            <a:r>
              <a:rPr lang="el-GR" sz="1000" dirty="0">
                <a:solidFill>
                  <a:schemeClr val="tx1"/>
                </a:solidFill>
              </a:rPr>
              <a:t>ποιο γρήγορα από ότι μπορούμε να καταναλώσουμε, χρησιμοποιούμε ένα </a:t>
            </a:r>
            <a:r>
              <a:rPr lang="en-US" sz="1000" dirty="0">
                <a:solidFill>
                  <a:schemeClr val="tx1"/>
                </a:solidFill>
              </a:rPr>
              <a:t>signal </a:t>
            </a:r>
            <a:r>
              <a:rPr lang="el-GR" sz="1000" dirty="0">
                <a:solidFill>
                  <a:schemeClr val="tx1"/>
                </a:solidFill>
              </a:rPr>
              <a:t>ώστε να πούμε στους </a:t>
            </a:r>
            <a:r>
              <a:rPr lang="en-US" sz="1000" dirty="0" err="1">
                <a:solidFill>
                  <a:schemeClr val="tx1"/>
                </a:solidFill>
              </a:rPr>
              <a:t>upstreams</a:t>
            </a:r>
            <a:r>
              <a:rPr lang="en-US" sz="1000" dirty="0">
                <a:solidFill>
                  <a:schemeClr val="tx1"/>
                </a:solidFill>
              </a:rPr>
              <a:t> producers </a:t>
            </a:r>
            <a:r>
              <a:rPr lang="el-GR" sz="1000" dirty="0">
                <a:solidFill>
                  <a:schemeClr val="tx1"/>
                </a:solidFill>
              </a:rPr>
              <a:t>να επιβραδύνουν</a:t>
            </a:r>
          </a:p>
          <a:p>
            <a:pPr lvl="2"/>
            <a:r>
              <a:rPr lang="en-US" sz="1000" dirty="0">
                <a:solidFill>
                  <a:schemeClr val="tx1"/>
                </a:solidFill>
              </a:rPr>
              <a:t>Non-blocking back pressure: demand driven approach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300" b="1" dirty="0">
                <a:solidFill>
                  <a:srgbClr val="FF3399"/>
                </a:solidFill>
                <a:sym typeface="Wingdings" panose="05000000000000000000" pitchFamily="2" charset="2"/>
              </a:rPr>
              <a:t>##RXJava## (latest version and not </a:t>
            </a:r>
            <a:r>
              <a:rPr lang="en-US" sz="1300" b="1" dirty="0" err="1">
                <a:solidFill>
                  <a:srgbClr val="FF3399"/>
                </a:solidFill>
                <a:sym typeface="Wingdings" panose="05000000000000000000" pitchFamily="2" charset="2"/>
              </a:rPr>
              <a:t>backwords</a:t>
            </a:r>
            <a:r>
              <a:rPr lang="en-US" sz="1300" b="1" dirty="0">
                <a:solidFill>
                  <a:srgbClr val="FF3399"/>
                </a:solidFill>
                <a:sym typeface="Wingdings" panose="05000000000000000000" pitchFamily="2" charset="2"/>
              </a:rPr>
              <a:t> compatible is </a:t>
            </a:r>
            <a:r>
              <a:rPr lang="en-US" sz="1300" b="1" dirty="0" err="1">
                <a:solidFill>
                  <a:srgbClr val="FF3399"/>
                </a:solidFill>
                <a:sym typeface="Wingdings" panose="05000000000000000000" pitchFamily="2" charset="2"/>
              </a:rPr>
              <a:t>RXJava</a:t>
            </a:r>
            <a:r>
              <a:rPr lang="en-US" sz="1300" b="1" dirty="0">
                <a:solidFill>
                  <a:srgbClr val="FF3399"/>
                </a:solidFill>
                <a:sym typeface="Wingdings" panose="05000000000000000000" pitchFamily="2" charset="2"/>
              </a:rPr>
              <a:t> 3)</a:t>
            </a:r>
            <a:endParaRPr lang="en-US" sz="1000" b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748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3003929" cy="572700"/>
          </a:xfrm>
        </p:spPr>
        <p:txBody>
          <a:bodyPr>
            <a:noAutofit/>
          </a:bodyPr>
          <a:lstStyle/>
          <a:p>
            <a:r>
              <a:rPr lang="en-US" sz="1800" dirty="0" err="1"/>
              <a:t>RXJava</a:t>
            </a:r>
            <a:r>
              <a:rPr lang="en-US" sz="1800" dirty="0"/>
              <a:t> – reference example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80970D7-D4E0-D004-6DCE-D43A56348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356" y="0"/>
            <a:ext cx="6192644" cy="45243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reactivex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rxjava3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Observable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java.nio.file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ReactiveFileReader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Path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dir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Paths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"/path/to/directory"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Create an Observable that lists all files in a directory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Observable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listFiles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Observable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create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emitter -&gt;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DirectoryStream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Files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newDirectoryStream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189F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dir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Path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entry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stream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emitter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onNext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entry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emitter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onComplete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Exception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emitter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onError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Subscribe to the Observable and print each file name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listFiles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subscribe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::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error -&gt;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err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"Error encountered: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error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()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-&gt;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"Completed listing files."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7046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3003929" cy="572700"/>
          </a:xfrm>
        </p:spPr>
        <p:txBody>
          <a:bodyPr>
            <a:noAutofit/>
          </a:bodyPr>
          <a:lstStyle/>
          <a:p>
            <a:r>
              <a:rPr lang="en-US" sz="1800" dirty="0" err="1"/>
              <a:t>RXJava</a:t>
            </a:r>
            <a:r>
              <a:rPr lang="en-US" sz="1800" dirty="0"/>
              <a:t> 3 – reference 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CEC649-A5CC-D1EF-32A8-F53E9237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46" y="2217807"/>
            <a:ext cx="7382107" cy="70788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dependencies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Replace '3.x.y' with the latest version of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RxJava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3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implementation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'io.reactivex.rxjava3:rxjava:3.x.y'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54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3003929" cy="572700"/>
          </a:xfrm>
        </p:spPr>
        <p:txBody>
          <a:bodyPr>
            <a:noAutofit/>
          </a:bodyPr>
          <a:lstStyle/>
          <a:p>
            <a:r>
              <a:rPr lang="en-US" sz="1800" dirty="0" err="1"/>
              <a:t>RXJava</a:t>
            </a:r>
            <a:r>
              <a:rPr lang="en-US" sz="1800" dirty="0"/>
              <a:t> 3 – reference example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3FC77B2-8CBC-7A30-3EF9-6E3CD40A5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49" y="1140589"/>
            <a:ext cx="6423102" cy="286232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reactivex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rxjava3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BackpressureStrategy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reactivex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rxjava3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core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Flowable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reactivex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rxjava3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schedulers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Schedulers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reactivex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rxjava3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subscribers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ResourceSubscriber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RxJavaBackPressureDemo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throws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Flowable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flowable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Flowable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create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emitter -&gt;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++)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emitter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isCancelled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"Emitting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emitter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onNext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simulate some delay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emitter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onComplete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},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BackpressureStrategy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BUFFER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Backpressure strategy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560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3003929" cy="572700"/>
          </a:xfrm>
        </p:spPr>
        <p:txBody>
          <a:bodyPr>
            <a:noAutofit/>
          </a:bodyPr>
          <a:lstStyle/>
          <a:p>
            <a:r>
              <a:rPr lang="en-US" sz="1800" dirty="0" err="1"/>
              <a:t>RXJava</a:t>
            </a:r>
            <a:r>
              <a:rPr lang="en-US" sz="1800" dirty="0"/>
              <a:t> 3 – reference example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06D3F8-436B-5074-0103-73A6658A4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375" y="832812"/>
            <a:ext cx="6237249" cy="34778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flowable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observeOn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Schedulers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subscribeWith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ResourceSubscriber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&lt;&gt;()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8AD1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@Override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8AD1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8AD1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onStart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Requesting the first item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request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8AD1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@Override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8AD1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8AD1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onNext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Processing received item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"Processing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Simulate some work on the thread.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InterruptedException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Requesting the next item after processing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request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787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3003929" cy="572700"/>
          </a:xfrm>
        </p:spPr>
        <p:txBody>
          <a:bodyPr>
            <a:noAutofit/>
          </a:bodyPr>
          <a:lstStyle/>
          <a:p>
            <a:r>
              <a:rPr lang="en-US" sz="1800" dirty="0" err="1"/>
              <a:t>RXJava</a:t>
            </a:r>
            <a:r>
              <a:rPr lang="en-US" sz="1800" dirty="0"/>
              <a:t> 3 – reference example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7183B0-AC7A-673C-2F57-44625F628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4477"/>
            <a:ext cx="9144000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8AD1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@Override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8AD1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8AD1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onError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Throwable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printStackTrace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8AD1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@Override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8AD1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8AD1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onComplete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A8EF7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EA6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"Completed"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      });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Sleep to prevent the program from exiting immediately since the processing is happening on a different thread.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A763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Thread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FFEAB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20000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);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// Sleep longer if you have more items or processing is taking longer.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39DA5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276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/>
          <p:nvPr/>
        </p:nvSpPr>
        <p:spPr>
          <a:xfrm flipH="1">
            <a:off x="3963793" y="2032866"/>
            <a:ext cx="4934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rPr>
              <a:t>Java I/O</a:t>
            </a:r>
            <a:endParaRPr sz="1800" b="0" i="0" u="none" strike="noStrike" cap="none" dirty="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2" name="Google Shape;222;p4"/>
          <p:cNvSpPr txBox="1"/>
          <p:nvPr/>
        </p:nvSpPr>
        <p:spPr>
          <a:xfrm>
            <a:off x="3032059" y="1772817"/>
            <a:ext cx="30480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endParaRPr sz="1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"/>
          <p:cNvSpPr txBox="1"/>
          <p:nvPr/>
        </p:nvSpPr>
        <p:spPr>
          <a:xfrm>
            <a:off x="3032059" y="2558397"/>
            <a:ext cx="30480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sz="7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 txBox="1"/>
          <p:nvPr/>
        </p:nvSpPr>
        <p:spPr>
          <a:xfrm>
            <a:off x="2921382" y="0"/>
            <a:ext cx="60345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"/>
          <p:cNvSpPr txBox="1"/>
          <p:nvPr/>
        </p:nvSpPr>
        <p:spPr>
          <a:xfrm>
            <a:off x="3032061" y="4062495"/>
            <a:ext cx="29601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endParaRPr sz="75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"/>
          <p:cNvSpPr txBox="1"/>
          <p:nvPr/>
        </p:nvSpPr>
        <p:spPr>
          <a:xfrm>
            <a:off x="946825" y="3804966"/>
            <a:ext cx="17025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/>
          <p:nvPr/>
        </p:nvSpPr>
        <p:spPr>
          <a:xfrm flipH="1">
            <a:off x="3231247" y="1738578"/>
            <a:ext cx="4903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rPr>
              <a:t>(de)serialization </a:t>
            </a:r>
            <a:endParaRPr sz="1800" b="0" i="0" u="none" strike="noStrike" cap="none" dirty="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40" name="Google Shape;240;p5"/>
          <p:cNvSpPr txBox="1"/>
          <p:nvPr/>
        </p:nvSpPr>
        <p:spPr>
          <a:xfrm>
            <a:off x="2592079" y="284100"/>
            <a:ext cx="59964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UP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276-3C7B-BCB5-BE9A-9F74E30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Exception handling </a:t>
            </a:r>
            <a:r>
              <a:rPr lang="el-GR" dirty="0"/>
              <a:t>στο </a:t>
            </a:r>
            <a:r>
              <a:rPr lang="en-US" dirty="0"/>
              <a:t>Java 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D8F9-99D4-C2F2-5599-4F848AF5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44" y="1152475"/>
            <a:ext cx="8735656" cy="3416400"/>
          </a:xfrm>
        </p:spPr>
        <p:txBody>
          <a:bodyPr>
            <a:normAutofit fontScale="85000" lnSpcReduction="20000"/>
          </a:bodyPr>
          <a:lstStyle/>
          <a:p>
            <a:r>
              <a:rPr lang="el-GR" dirty="0">
                <a:solidFill>
                  <a:schemeClr val="tx1"/>
                </a:solidFill>
                <a:latin typeface="+mj-lt"/>
              </a:rPr>
              <a:t>ΙΟ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operations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είναι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prone to err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File not found, network error, permission issues,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άλλα</a:t>
            </a: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Έχουμε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checked exceptions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για την αντιμετώπιση αυτών των προβλημάτων</a:t>
            </a:r>
          </a:p>
          <a:p>
            <a:pPr lvl="2"/>
            <a:r>
              <a:rPr lang="el-GR" dirty="0">
                <a:solidFill>
                  <a:schemeClr val="tx1"/>
                </a:solidFill>
                <a:latin typeface="+mj-lt"/>
              </a:rPr>
              <a:t>πχ ΙΟΕ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xception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l-GR" dirty="0">
                <a:solidFill>
                  <a:schemeClr val="tx1"/>
                </a:solidFill>
                <a:latin typeface="+mj-lt"/>
              </a:rPr>
              <a:t>Δεν πρέπει να ξεχνάμε να χρησιμοποιούμε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try and catch blocks</a:t>
            </a: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Java IO,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η εξέλιξη του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Traditional IO (blocking IO)</a:t>
            </a:r>
          </a:p>
          <a:p>
            <a:pPr lvl="2"/>
            <a:r>
              <a:rPr lang="el-GR" dirty="0">
                <a:solidFill>
                  <a:schemeClr val="tx1"/>
                </a:solidFill>
                <a:latin typeface="+mj-lt"/>
              </a:rPr>
              <a:t>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thread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μπλοκάρεται μέχρι να υπάρχουν δεδομένα διαθέσιμα για διάβασμα, ή για γράψιμο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Java NIO (New IO, Non-blocking IO)</a:t>
            </a:r>
          </a:p>
          <a:p>
            <a:pPr lvl="2"/>
            <a:r>
              <a:rPr lang="el-GR" dirty="0">
                <a:solidFill>
                  <a:schemeClr val="tx1"/>
                </a:solidFill>
                <a:latin typeface="+mj-lt"/>
              </a:rPr>
              <a:t>Προσφέρει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non-blocking, buffered,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και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scalable IO operations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Java NIO.2 (Java 7)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</a:rPr>
              <a:t>Paths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και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Path interface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</a:rPr>
              <a:t>Files class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</a:rPr>
              <a:t>Directory operations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με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DirectoryStream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2"/>
            <a:r>
              <a:rPr lang="en-US" b="1" dirty="0">
                <a:solidFill>
                  <a:srgbClr val="FF33CC"/>
                </a:solidFill>
                <a:latin typeface="+mj-lt"/>
              </a:rPr>
              <a:t>Watch service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επιτρέπει το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monitoring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αρχείων και φακέλων, προσφέροντας έτσι την ικανότητα να αντιδράσουμε σε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file system events 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όπως,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creation, deletion</a:t>
            </a:r>
            <a:r>
              <a:rPr lang="el-GR" dirty="0">
                <a:solidFill>
                  <a:schemeClr val="tx1"/>
                </a:solidFill>
                <a:latin typeface="+mj-lt"/>
              </a:rPr>
              <a:t> και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modification</a:t>
            </a:r>
          </a:p>
          <a:p>
            <a:pPr marL="1054100" lvl="2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853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F2060-FC86-7D59-CF55-E145DB53C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5400" b="1" i="0" dirty="0">
                <a:effectLst/>
                <a:latin typeface="+mj-lt"/>
              </a:rPr>
              <a:t>Java IO Libraries Overview</a:t>
            </a:r>
            <a:endParaRPr lang="en-US" sz="28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2E3B16-1CD4-16F3-3392-C5A492732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236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6222</TotalTime>
  <Words>7100</Words>
  <Application>Microsoft Office PowerPoint</Application>
  <PresentationFormat>On-screen Show (16:9)</PresentationFormat>
  <Paragraphs>506</Paragraphs>
  <Slides>79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Consolas</vt:lpstr>
      <vt:lpstr>Arial</vt:lpstr>
      <vt:lpstr>Squada One</vt:lpstr>
      <vt:lpstr>Fira Code</vt:lpstr>
      <vt:lpstr>Simple Light</vt:lpstr>
      <vt:lpstr>PowerPoint Presentation</vt:lpstr>
      <vt:lpstr>IO and Serialization </vt:lpstr>
      <vt:lpstr>Intro to Java IO</vt:lpstr>
      <vt:lpstr>PowerPoint Presentation</vt:lpstr>
      <vt:lpstr>PowerPoint Presentation</vt:lpstr>
      <vt:lpstr>Βασικά components του Java IO</vt:lpstr>
      <vt:lpstr>Βασικά components του Java IO</vt:lpstr>
      <vt:lpstr>Exception handling στο Java IO</vt:lpstr>
      <vt:lpstr>Java IO Libraries Overview</vt:lpstr>
      <vt:lpstr>File based I/O classes</vt:lpstr>
      <vt:lpstr>Byte stream classes</vt:lpstr>
      <vt:lpstr>Character stream classes</vt:lpstr>
      <vt:lpstr>Utility I/O classes</vt:lpstr>
      <vt:lpstr>Άλλα classes</vt:lpstr>
      <vt:lpstr>Exceptions</vt:lpstr>
      <vt:lpstr>Java IO Libraries Examples</vt:lpstr>
      <vt:lpstr>File create</vt:lpstr>
      <vt:lpstr>File read (characters)</vt:lpstr>
      <vt:lpstr>File write (characters</vt:lpstr>
      <vt:lpstr>RandomAccessFile συνοπτικά</vt:lpstr>
      <vt:lpstr>File create σε ‘rw’ mode</vt:lpstr>
      <vt:lpstr>RandomAccessFile -&gt; read</vt:lpstr>
      <vt:lpstr>RandomAccessFile -&gt; write</vt:lpstr>
      <vt:lpstr>Byte stream classes, παραδείγματα</vt:lpstr>
      <vt:lpstr>FileInputStream/FileOutputStream</vt:lpstr>
      <vt:lpstr>FileInputStream read</vt:lpstr>
      <vt:lpstr>FileOutputStream write</vt:lpstr>
      <vt:lpstr>BufferedInputStream/BufferedOutputStream</vt:lpstr>
      <vt:lpstr>BufferedInputStream</vt:lpstr>
      <vt:lpstr>BufferedOutputStream</vt:lpstr>
      <vt:lpstr>DataInputStream/DataOutputStream</vt:lpstr>
      <vt:lpstr>DataInputStream/DataOutputStream</vt:lpstr>
      <vt:lpstr>DataInputStream</vt:lpstr>
      <vt:lpstr>DataOutputStream</vt:lpstr>
      <vt:lpstr>ByteArrayInputStream/ByteArrayOutputStream</vt:lpstr>
      <vt:lpstr>ByteArrayInputStream/ByteArrayOutputStream</vt:lpstr>
      <vt:lpstr>ByteArrayInputStream</vt:lpstr>
      <vt:lpstr>ByteArrayOutputStream</vt:lpstr>
      <vt:lpstr>Character stream classes παραδείγματα</vt:lpstr>
      <vt:lpstr>Reader/Writer</vt:lpstr>
      <vt:lpstr>Reader/Writer</vt:lpstr>
      <vt:lpstr>FileReader/FileWriter</vt:lpstr>
      <vt:lpstr>FileReader/FileWriter</vt:lpstr>
      <vt:lpstr>FileReader</vt:lpstr>
      <vt:lpstr>FileWriter</vt:lpstr>
      <vt:lpstr>BufferedReader/BufferedWriter</vt:lpstr>
      <vt:lpstr>BufferedReader/BufferedWriter</vt:lpstr>
      <vt:lpstr>BufferedReader</vt:lpstr>
      <vt:lpstr>BufferedWriter</vt:lpstr>
      <vt:lpstr>StringReader/StringWriter</vt:lpstr>
      <vt:lpstr>StringReader/StringWriter</vt:lpstr>
      <vt:lpstr>StringReader</vt:lpstr>
      <vt:lpstr>StringWriter</vt:lpstr>
      <vt:lpstr>InputStreamReader/OutputStreamWriter</vt:lpstr>
      <vt:lpstr>InputStreamReader/OutputStreamWriter</vt:lpstr>
      <vt:lpstr>InputStreamReader</vt:lpstr>
      <vt:lpstr>OutputStreamWriter</vt:lpstr>
      <vt:lpstr>NIO (new input output)</vt:lpstr>
      <vt:lpstr>NIO (Νew Ι/Ο)</vt:lpstr>
      <vt:lpstr>NIO Buffers</vt:lpstr>
      <vt:lpstr>ByteBuffer</vt:lpstr>
      <vt:lpstr>ByteBuffer</vt:lpstr>
      <vt:lpstr>NIO Channels</vt:lpstr>
      <vt:lpstr>NIO Channels</vt:lpstr>
      <vt:lpstr>NIO channels: file locking</vt:lpstr>
      <vt:lpstr>NIO channels: memory-mapped files</vt:lpstr>
      <vt:lpstr>NIO.2</vt:lpstr>
      <vt:lpstr>NIO.2</vt:lpstr>
      <vt:lpstr>NIO.2 example</vt:lpstr>
      <vt:lpstr>NIO.2 example</vt:lpstr>
      <vt:lpstr>I/Ο από τo Java 8 και μετά</vt:lpstr>
      <vt:lpstr>I/Ο από τo Java 8 και μετά – highlights</vt:lpstr>
      <vt:lpstr>RXJava – reference example</vt:lpstr>
      <vt:lpstr>RXJava 3 – reference example</vt:lpstr>
      <vt:lpstr>RXJava 3 – reference example</vt:lpstr>
      <vt:lpstr>RXJava 3 – reference example</vt:lpstr>
      <vt:lpstr>RXJava 3 – reference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Malonas</dc:creator>
  <cp:lastModifiedBy>Dimitris Malonas</cp:lastModifiedBy>
  <cp:revision>175</cp:revision>
  <dcterms:modified xsi:type="dcterms:W3CDTF">2023-11-12T18:57:23Z</dcterms:modified>
</cp:coreProperties>
</file>