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84" r:id="rId3"/>
    <p:sldId id="329" r:id="rId4"/>
    <p:sldId id="425" r:id="rId5"/>
    <p:sldId id="426" r:id="rId6"/>
    <p:sldId id="427" r:id="rId7"/>
    <p:sldId id="440" r:id="rId8"/>
    <p:sldId id="442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459" r:id="rId26"/>
    <p:sldId id="461" r:id="rId27"/>
    <p:sldId id="460" r:id="rId28"/>
    <p:sldId id="462" r:id="rId29"/>
    <p:sldId id="464" r:id="rId30"/>
    <p:sldId id="465" r:id="rId31"/>
    <p:sldId id="466" r:id="rId32"/>
    <p:sldId id="467" r:id="rId33"/>
    <p:sldId id="468" r:id="rId34"/>
    <p:sldId id="469" r:id="rId35"/>
    <p:sldId id="471" r:id="rId36"/>
    <p:sldId id="472" r:id="rId37"/>
    <p:sldId id="474" r:id="rId38"/>
    <p:sldId id="475" r:id="rId39"/>
    <p:sldId id="476" r:id="rId40"/>
    <p:sldId id="477" r:id="rId41"/>
    <p:sldId id="478" r:id="rId42"/>
    <p:sldId id="479" r:id="rId43"/>
    <p:sldId id="480" r:id="rId44"/>
    <p:sldId id="481" r:id="rId45"/>
    <p:sldId id="470" r:id="rId46"/>
    <p:sldId id="282" r:id="rId47"/>
    <p:sldId id="283" r:id="rId48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50"/>
      <p:bold r:id="rId51"/>
    </p:embeddedFont>
    <p:embeddedFont>
      <p:font typeface="Squada One" panose="020B0604020202020204" charset="0"/>
      <p:regular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1" roundtripDataSignature="AMtx7mimCcD6baEjdihsXe7Nh7tS8D6Y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38" autoAdjust="0"/>
    <p:restoredTop sz="94510" autoAdjust="0"/>
  </p:normalViewPr>
  <p:slideViewPr>
    <p:cSldViewPr snapToGrid="0">
      <p:cViewPr varScale="1">
        <p:scale>
          <a:sx n="138" d="100"/>
          <a:sy n="138" d="100"/>
        </p:scale>
        <p:origin x="141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7" Type="http://schemas.openxmlformats.org/officeDocument/2006/relationships/slide" Target="slides/slide6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9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9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741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001300" y="4496675"/>
            <a:ext cx="2093976" cy="7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4570800"/>
            <a:ext cx="2093975" cy="572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951650" y="452103"/>
            <a:ext cx="5240700" cy="15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 and Serialization</a:t>
            </a:r>
          </a:p>
        </p:txBody>
      </p:sp>
      <p:sp>
        <p:nvSpPr>
          <p:cNvPr id="55" name="Google Shape;55;p1"/>
          <p:cNvSpPr txBox="1"/>
          <p:nvPr/>
        </p:nvSpPr>
        <p:spPr>
          <a:xfrm>
            <a:off x="2214207" y="2203632"/>
            <a:ext cx="52407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Dimitrios Malonas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JUnit – key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Fixtures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Setup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και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teardown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μηχανισμοί για τη δημιουργία σταθερών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test environment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Test suites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Επιτρέπει 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grouping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από μια ομάδα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test cases,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τα οποία μετά μπορούμε να τρέξουμε όλα μαζί ως ένα ενιαίο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suite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Parameterized tests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Μπορούμε να γράφουμε </a:t>
            </a:r>
            <a:r>
              <a:rPr lang="el-GR" dirty="0" err="1">
                <a:solidFill>
                  <a:schemeClr val="tx1"/>
                </a:solidFill>
                <a:latin typeface="+mj-lt"/>
              </a:rPr>
              <a:t>παραμετροποιημένα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tests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ώστε να τρέχουμε το ίδιο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test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με διαφορετικά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1721699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JUnit 5 – </a:t>
            </a:r>
            <a:r>
              <a:rPr lang="el-GR" dirty="0"/>
              <a:t>βελτιώσεις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Modularity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Απαρτίζεται από μια πλειάδα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modules,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όπως 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Jupiter, Platform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και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Vintage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 για μεγαλύτερη ευελιξία και οργάνωση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Lambda support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Integration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με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features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του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Java 8 (onwards)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για καλύτερα και ποιο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functional-like tests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Dynamic tests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Τα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tests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γίνονται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generate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στο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runtime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και αυτό μας επιτρέπει να καθορίσουμε τη λογική για να κάνουμε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generate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τα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test cases programmatically (@TestFactory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αντί για @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Test)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7043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JUnit 5 – </a:t>
            </a:r>
            <a:r>
              <a:rPr lang="el-GR" dirty="0"/>
              <a:t>βελτιώσεις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Tagging &amp; filtering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Με τη χρήση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tags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μπορούμε να επιτύχουμε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selective running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συγκεκριμένων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test cases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που πληρούν κάποια κριτήρια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Extensions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Ένα μοντέλο για 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customization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και 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extension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της συμπεριφοράς του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framework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0867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Οφέλη από τη χρήση του </a:t>
            </a:r>
            <a:r>
              <a:rPr lang="en-US" dirty="0"/>
              <a:t>JUnit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Simplicity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Community support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TDD friendly –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είναι σχεδιασμένο να τεστάρει συγκεκριμένα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units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κώδικα και άρα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TDD friendly (test driven development AKA write a test for a small feature then write the feature itself)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Integration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 με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IDEs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και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build management tools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3691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JUnit – 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 fontScale="92500"/>
          </a:bodyPr>
          <a:lstStyle/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l-GR" dirty="0">
                <a:solidFill>
                  <a:schemeClr val="tx1"/>
                </a:solidFill>
                <a:latin typeface="+mj-lt"/>
              </a:rPr>
              <a:t>Απομόνωση των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test cases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Δεν πρέπει ένα τεστ να εξαρτάται από άλλα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l-GR" dirty="0">
                <a:solidFill>
                  <a:schemeClr val="tx1"/>
                </a:solidFill>
                <a:latin typeface="+mj-lt"/>
              </a:rPr>
              <a:t>Ακριβείς ονόματα για τα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test case methods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l-GR" dirty="0">
                <a:solidFill>
                  <a:schemeClr val="tx1"/>
                </a:solidFill>
                <a:latin typeface="+mj-lt"/>
              </a:rPr>
              <a:t>Κάθε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test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πρέπει να εστιάζει σε ένα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functionality aspect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T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tests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δεν πρέπει να έχουν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conditional logic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l-GR" dirty="0">
                <a:solidFill>
                  <a:schemeClr val="tx1"/>
                </a:solidFill>
                <a:latin typeface="+mj-lt"/>
              </a:rPr>
              <a:t>Πρέπει να προσπαθούμε να επιτύχουμε υψηλό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test coverage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 (αλλά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meaningfully)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2661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JUnit – Examples</a:t>
            </a:r>
          </a:p>
        </p:txBody>
      </p:sp>
    </p:spTree>
    <p:extLst>
      <p:ext uri="{BB962C8B-B14F-4D97-AF65-F5344CB8AC3E}">
        <p14:creationId xmlns:p14="http://schemas.microsoft.com/office/powerpoint/2010/main" val="3830346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3554056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Dependencies (</a:t>
            </a:r>
            <a:r>
              <a:rPr lang="en-US" dirty="0" err="1"/>
              <a:t>gradle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898673" cy="3416400"/>
          </a:xfrm>
        </p:spPr>
        <p:txBody>
          <a:bodyPr>
            <a:normAutofit/>
          </a:bodyPr>
          <a:lstStyle/>
          <a:p>
            <a:r>
              <a:rPr lang="el-GR" dirty="0">
                <a:solidFill>
                  <a:schemeClr val="tx1"/>
                </a:solidFill>
                <a:latin typeface="+mj-lt"/>
              </a:rPr>
              <a:t>Πρώτα χρειαζόμαστε το κατάλληλο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setup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και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dependencies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στο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gradle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build script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μας (ή στο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pom.xml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του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maven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αρχείου μας αν 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8624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3554056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Dependencies (</a:t>
            </a:r>
            <a:r>
              <a:rPr lang="en-US" dirty="0" err="1"/>
              <a:t>gradle</a:t>
            </a:r>
            <a:r>
              <a:rPr lang="en-US" dirty="0"/>
              <a:t>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DA8228D-85D7-054E-963D-151487D08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683" y="1470814"/>
            <a:ext cx="7322634" cy="267765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plugins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endParaRPr lang="en-US" altLang="en-US" sz="1000" dirty="0">
              <a:solidFill>
                <a:srgbClr val="FFFFFF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'java’</a:t>
            </a:r>
            <a:endParaRPr lang="en-US" altLang="en-US" sz="1000" dirty="0">
              <a:solidFill>
                <a:srgbClr val="FFEA6B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repositories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mavenCentral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</a:t>
            </a:r>
            <a:endParaRPr lang="en-US" altLang="en-US" sz="1000" dirty="0">
              <a:solidFill>
                <a:srgbClr val="FFFFFF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dependencies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testImplementation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'org.junit.jupiter:junit-jupiter:5.8.2'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use the latest version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test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useJUnitPlatform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637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3554056" cy="572700"/>
          </a:xfrm>
        </p:spPr>
        <p:txBody>
          <a:bodyPr>
            <a:normAutofit fontScale="90000"/>
          </a:bodyPr>
          <a:lstStyle/>
          <a:p>
            <a:r>
              <a:rPr lang="el-GR" dirty="0"/>
              <a:t>Απλό </a:t>
            </a:r>
            <a:r>
              <a:rPr lang="en-US" dirty="0"/>
              <a:t>test case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2404EE2-F925-5292-3203-F5F012439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878" y="1617642"/>
            <a:ext cx="6802244" cy="190821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org.junit.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jupiter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api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Test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static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org.junit.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jupiter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api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Assertions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assertEquals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class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MathOperationsTest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@Test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void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testAddition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 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assertEquals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2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Integer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sum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"1 + 1 should equal 2"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997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3554056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Setup </a:t>
            </a:r>
            <a:r>
              <a:rPr lang="el-GR" dirty="0"/>
              <a:t>και </a:t>
            </a:r>
            <a:r>
              <a:rPr lang="en-US" dirty="0"/>
              <a:t>teardown </a:t>
            </a:r>
            <a:r>
              <a:rPr lang="el-GR" dirty="0"/>
              <a:t>ύστερα από κάθε </a:t>
            </a:r>
            <a:r>
              <a:rPr lang="en-US" dirty="0"/>
              <a:t>test case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A5A221-7D16-AEC1-F27A-B04631A38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0956" y="181656"/>
            <a:ext cx="5583044" cy="438581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org.junit.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jupiter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api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AfterEach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org.junit.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jupiter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api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BeforeEach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org.junit.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jupiter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api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Test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java.util.ArrayList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java.util.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static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org.junit.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jupiter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api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Assertions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assertTrue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class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ListTest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private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@BeforeEach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void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setUp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list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ArrayList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&lt;&gt;();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@Test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void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testIsEmpty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assertTrue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isEmpty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@Test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void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testAddItem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add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"item"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assertTrue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contains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"item"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@AfterEach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void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tearDown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clear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16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86A4-1A74-F88E-6C9E-518EEAAF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 and Serialization</a:t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9A792-0226-C106-CD84-FB727EA6E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JUnit fundamentals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lang="en-US" dirty="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lang="en-US" dirty="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Junit examples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lang="en-US" dirty="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lang="en-US" dirty="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Mockito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lang="en-US" dirty="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lang="en-US" dirty="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Mockito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392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3554056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Testing </a:t>
            </a:r>
            <a:r>
              <a:rPr lang="el-GR" dirty="0"/>
              <a:t>για </a:t>
            </a:r>
            <a:r>
              <a:rPr lang="en-US" dirty="0"/>
              <a:t>exceptions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73B97FB-7259-138B-D8C5-F55D419B8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117" y="1463754"/>
            <a:ext cx="5783766" cy="221599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org.junit.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jupiter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api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Test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static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org.junit.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jupiter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api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Assertions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assertThrows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class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ExceptionTest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@Test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void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testException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 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assertThrows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IllegalArgumentException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()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throw new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IllegalArgumentException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"Error occurred"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});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062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3554056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Parameterized tests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E75996D-18E6-7C0B-0093-4F8B4213F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390" y="1155978"/>
            <a:ext cx="6579220" cy="283154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org.junit.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jupiter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params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ParameterizedTest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org.junit.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jupiter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params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provider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ValueSource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static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org.junit.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jupiter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api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Assertions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assertTrue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class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ParameterizedExampleTest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@ParameterizedTest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@ValueSource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189F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strings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{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"racecar"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"radar"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"level"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"refer"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void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testPalindrome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candidate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assertTrue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isPalindrome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candidate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private boolean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isPalindrome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input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return new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StringBuilder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input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).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reverse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().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toString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().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equals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input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223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3554056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Nested tests</a:t>
            </a:r>
            <a:r>
              <a:rPr lang="el-GR" dirty="0"/>
              <a:t> για να </a:t>
            </a:r>
            <a:r>
              <a:rPr lang="en-US" dirty="0" err="1"/>
              <a:t>grouparoume</a:t>
            </a:r>
            <a:r>
              <a:rPr lang="en-US" dirty="0"/>
              <a:t> </a:t>
            </a:r>
            <a:r>
              <a:rPr lang="el-GR" dirty="0"/>
              <a:t>παρόμοια </a:t>
            </a:r>
            <a:r>
              <a:rPr lang="en-US" dirty="0"/>
              <a:t>test cases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140A55-AB1E-561E-474D-789238828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756" y="138499"/>
            <a:ext cx="5278244" cy="424731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org.junit.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jupiter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api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Nested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org.junit.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jupiter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api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static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org.junit.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jupiter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api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Assertions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assertEquals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NestedTestExample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@Nested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AddTest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@Test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void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testAdditionPositive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assertEquals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Integer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@Test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void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testAdditionNegative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assertEquals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(-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Integer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(-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-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@Nested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SubtractTest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@Test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void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testSubtraction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assertEquals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Integer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-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001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907285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Dynamic tests </a:t>
            </a:r>
            <a:r>
              <a:rPr lang="el-GR" dirty="0"/>
              <a:t>που γίνονται </a:t>
            </a:r>
            <a:r>
              <a:rPr lang="en-US" dirty="0"/>
              <a:t>generate at runtime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13975E0-3E31-0060-39BF-743599177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863" y="577769"/>
            <a:ext cx="5516137" cy="375487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org.junit.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jupiter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api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DynamicTest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org.junit.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jupiter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api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TestFactory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java.util.stream.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Stream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static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org.junit.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jupiter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api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Assertions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assertTrue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static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org.junit.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jupiter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api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DynamicTest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dynamicTest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class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DynamicTestExample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@TestFactory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Stream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DynamicTest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translateDynamicTestsFromStream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 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return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Stream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"apple"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"banana"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"cherry"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.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word -&gt; dynamicTest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"Test translate "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word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()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assertTrue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translate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189F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word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).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contains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"trans"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}));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translate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input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return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"trans-"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input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655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Mocking</a:t>
            </a:r>
          </a:p>
        </p:txBody>
      </p:sp>
    </p:spTree>
    <p:extLst>
      <p:ext uri="{BB962C8B-B14F-4D97-AF65-F5344CB8AC3E}">
        <p14:creationId xmlns:p14="http://schemas.microsoft.com/office/powerpoint/2010/main" val="622835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3554056" cy="572700"/>
          </a:xfrm>
        </p:spPr>
        <p:txBody>
          <a:bodyPr>
            <a:normAutofit fontScale="90000"/>
          </a:bodyPr>
          <a:lstStyle/>
          <a:p>
            <a:r>
              <a:rPr lang="el-GR" dirty="0"/>
              <a:t>Τι είναι τα </a:t>
            </a:r>
            <a:r>
              <a:rPr lang="en-US" dirty="0"/>
              <a:t>mocks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898673" cy="3416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Object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το οποίο προσομοιώνει τη συμπεριφορά ενός κανονικού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object,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αλλά με ελεγχόμενο τρόπο. Δηλαδή, αν καλέσουμε τη μέθοδο Χ του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mocked object Y,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τότε θα περιμένουμε η μέθοδος αυτή να μας επιστρέψει πάντοτε συγκεκριμένο αποτέλεσμα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.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Επίσης ελέγχει (κάνει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verify)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ότι μια μέθοδος έχει όντως καλεστεί</a:t>
            </a:r>
          </a:p>
          <a:p>
            <a:endParaRPr lang="el-GR" dirty="0">
              <a:solidFill>
                <a:schemeClr val="tx1"/>
              </a:solidFill>
              <a:latin typeface="+mj-lt"/>
            </a:endParaRPr>
          </a:p>
          <a:p>
            <a:r>
              <a:rPr lang="el-GR" dirty="0">
                <a:solidFill>
                  <a:schemeClr val="tx1"/>
                </a:solidFill>
                <a:latin typeface="+mj-lt"/>
              </a:rPr>
              <a:t>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mocking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μας επιτρέπει να απομονώσουμε 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class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που μας ενδιαφέρει και να το τεστάρουμε ανεξάρτητα από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dependencies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που αυτό έχει σε άλλες κλάσεις</a:t>
            </a:r>
          </a:p>
          <a:p>
            <a:endParaRPr lang="el-GR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Mocking frameworks: Mockito,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EasyMock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…,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JMock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657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3554056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Test double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898673" cy="34164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Dummy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Objects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που τα κινούμε (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pass around)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μέσα στο κώδικα, αλλά δεν τα χρησιμοποιούμε, συνήθως υπάρχουν για να γεμίζουν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parameter lists 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Fake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Objects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που έχουν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implementations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που δουλεύουν αλλά όχι τόσο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elaborate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όσο 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production equivalent.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Για παράδειγμα 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fake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μπορεί να χρησιμοποιεί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in memory database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Stub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Objects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που δίνουν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predefined responses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σε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method calls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Mock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Objects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που χρησιμοποιούνται για να κάνουν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verify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interaction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μεταξύ της κλάσης που τεστάρουμε και του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mock object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Spy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Partial mocks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που καλούν κάποιες από τις μεθόδους του πραγματικού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712755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3554056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Mockito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898673" cy="3416400"/>
          </a:xfrm>
        </p:spPr>
        <p:txBody>
          <a:bodyPr>
            <a:normAutofit fontScale="92500" lnSpcReduction="20000"/>
          </a:bodyPr>
          <a:lstStyle/>
          <a:p>
            <a:r>
              <a:rPr lang="el-GR" dirty="0">
                <a:solidFill>
                  <a:schemeClr val="tx1"/>
                </a:solidFill>
                <a:latin typeface="+mj-lt"/>
              </a:rPr>
              <a:t>Έχει απλό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API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χωρίς πολύ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boilerplate code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l-GR" dirty="0">
                <a:solidFill>
                  <a:schemeClr val="tx1"/>
                </a:solidFill>
                <a:latin typeface="+mj-lt"/>
              </a:rPr>
              <a:t>Επιτρέπει 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mocking interfaces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 εκτός από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concrete classes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l-GR" dirty="0">
                <a:solidFill>
                  <a:schemeClr val="tx1"/>
                </a:solidFill>
                <a:latin typeface="+mj-lt"/>
              </a:rPr>
              <a:t>Προσφέρει τη δυνατότητα να χρησιμοποιήσουμε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spies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σε πραγματικά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objects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 όταν χρειαζόμαστε μόνο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partial mocking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Integration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με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JUnit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l-GR" dirty="0">
                <a:solidFill>
                  <a:schemeClr val="tx1"/>
                </a:solidFill>
                <a:latin typeface="+mj-lt"/>
              </a:rPr>
              <a:t>Επιτρέπει 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verification of interactions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μέσα από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argument matchers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E</a:t>
            </a:r>
            <a:r>
              <a:rPr lang="el-GR" dirty="0" err="1">
                <a:solidFill>
                  <a:schemeClr val="tx1"/>
                </a:solidFill>
                <a:latin typeface="+mj-lt"/>
              </a:rPr>
              <a:t>πιτρέπει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method stubbing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χωρίς να χρειάζεται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implementation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αυτών των μεθόδων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3695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3554056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Mockito dependencies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36B739C-0D15-1DEA-F30B-A33B7BAC7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781" y="1017725"/>
            <a:ext cx="5791200" cy="313932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dependencies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JUnit Jupiter API and Engine for JUnit 5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testImplementation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'org.junit.jupiter:junit-jupiter-api:5.8.2'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testRuntimeOnly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org.junit.jupiter:junit-jupiter-engine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'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Mockito Core for mocking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testImplementation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'org.mockito:mockito-core:4.5.1'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Mockito Inline for final class mocking (optional)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testImplementation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'org.mockito:mockito-inline:4.5.1'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Mockito JUnit Jupiter for JUnit 5 support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testImplementation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'org.mockito:mockito-junit-jupiter:4.5.1’</a:t>
            </a:r>
            <a:endParaRPr lang="en-US" altLang="en-US" sz="1000" dirty="0">
              <a:solidFill>
                <a:srgbClr val="FFEA6B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lang="en-US" altLang="en-US" sz="1000" dirty="0">
              <a:solidFill>
                <a:srgbClr val="FFFFFF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test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endParaRPr lang="en-US" altLang="en-US" sz="1000" dirty="0">
              <a:solidFill>
                <a:srgbClr val="FFFFFF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useJUnitPlatform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</a:t>
            </a:r>
            <a:endParaRPr lang="en-US" altLang="en-US" sz="1000" dirty="0">
              <a:solidFill>
                <a:srgbClr val="FFFFFF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795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445025"/>
            <a:ext cx="6022193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Mockito: </a:t>
            </a:r>
            <a:r>
              <a:rPr lang="el-GR" dirty="0"/>
              <a:t>ένα απλό </a:t>
            </a:r>
            <a:r>
              <a:rPr lang="en-US" dirty="0"/>
              <a:t>mock </a:t>
            </a:r>
            <a:r>
              <a:rPr lang="el-GR" dirty="0"/>
              <a:t>με το </a:t>
            </a:r>
            <a:r>
              <a:rPr lang="en-US" dirty="0"/>
              <a:t>Mockito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898673" cy="341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Mockito.mock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()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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το χρησιμοποιούμε για να δημιουργήσουμε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instances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από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classes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 ή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interfaces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List </a:t>
            </a:r>
            <a:r>
              <a:rPr lang="en-US" b="1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mockedList</a:t>
            </a:r>
            <a:r>
              <a:rPr lang="en-US" b="1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</a:t>
            </a:r>
            <a:r>
              <a:rPr lang="en-US" b="1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Mockito.mock</a:t>
            </a:r>
            <a:r>
              <a:rPr lang="en-US" b="1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List.class</a:t>
            </a:r>
            <a:r>
              <a:rPr lang="en-US" b="1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);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Stubbing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ένα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method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Καθορίζουμε 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behavior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ενός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mocked method,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χρησιμοποιώντας: </a:t>
            </a:r>
            <a:r>
              <a:rPr lang="en-US" b="1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when()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και </a:t>
            </a:r>
            <a:r>
              <a:rPr lang="en-US" b="1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thenReturn</a:t>
            </a:r>
            <a:r>
              <a:rPr lang="en-US" b="1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  <a:p>
            <a:pPr lvl="2"/>
            <a:r>
              <a:rPr lang="en-US" b="1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when(</a:t>
            </a:r>
            <a:r>
              <a:rPr lang="en-US" b="1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mockedList.get</a:t>
            </a:r>
            <a:r>
              <a:rPr lang="en-US" b="1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(0)).</a:t>
            </a:r>
            <a:r>
              <a:rPr lang="en-US" b="1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thenReturn</a:t>
            </a:r>
            <a:r>
              <a:rPr lang="en-US" b="1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(“first element”)</a:t>
            </a:r>
          </a:p>
          <a:p>
            <a:pPr lvl="2"/>
            <a:endParaRPr lang="en-US" b="1" dirty="0">
              <a:solidFill>
                <a:schemeClr val="tx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tx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Verifying behavior</a:t>
            </a:r>
            <a:endParaRPr lang="el-GR" dirty="0">
              <a:solidFill>
                <a:schemeClr val="tx1"/>
              </a:solidFill>
              <a:latin typeface="+mj-lt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Επιβεβαιώνουμε ότι η μέθοδος καλέστηκε με συγκεκριμένα </a:t>
            </a:r>
            <a:r>
              <a:rPr lang="en-US" dirty="0">
                <a:solidFill>
                  <a:schemeClr val="tx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parameters</a:t>
            </a:r>
          </a:p>
          <a:p>
            <a:pPr lvl="2"/>
            <a:r>
              <a:rPr lang="en-US" b="1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Mockito.verify</a:t>
            </a:r>
            <a:r>
              <a:rPr lang="en-US" b="1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mockedList</a:t>
            </a:r>
            <a:r>
              <a:rPr lang="en-US" b="1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).get(0);</a:t>
            </a:r>
          </a:p>
        </p:txBody>
      </p:sp>
    </p:spTree>
    <p:extLst>
      <p:ext uri="{BB962C8B-B14F-4D97-AF65-F5344CB8AC3E}">
        <p14:creationId xmlns:p14="http://schemas.microsoft.com/office/powerpoint/2010/main" val="285642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1F2060-FC86-7D59-CF55-E145DB53CC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82E3B16-1CD4-16F3-3392-C5A492732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Junit/Mockito</a:t>
            </a:r>
          </a:p>
        </p:txBody>
      </p:sp>
    </p:spTree>
    <p:extLst>
      <p:ext uri="{BB962C8B-B14F-4D97-AF65-F5344CB8AC3E}">
        <p14:creationId xmlns:p14="http://schemas.microsoft.com/office/powerpoint/2010/main" val="1816528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445025"/>
            <a:ext cx="6022193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Mockito: </a:t>
            </a:r>
            <a:r>
              <a:rPr lang="el-GR" dirty="0"/>
              <a:t>ένα απλό </a:t>
            </a:r>
            <a:r>
              <a:rPr lang="en-US" dirty="0"/>
              <a:t>mock </a:t>
            </a:r>
            <a:r>
              <a:rPr lang="el-GR" dirty="0"/>
              <a:t>με το </a:t>
            </a:r>
            <a:r>
              <a:rPr lang="en-US" dirty="0"/>
              <a:t>Mockito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CBD0F4-60B0-5DC7-427E-551A34772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414" y="1386810"/>
            <a:ext cx="6133171" cy="236988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@Test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void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whenGetCalled_ReturnFirstElement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Arrange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List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mockedList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Mockito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Mockito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when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mockedList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thenReturn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"first element"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Act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 result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mockedList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Assert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assertEquals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"first element"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result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054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445025"/>
            <a:ext cx="6022193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Mockito: verifying behavior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BF27EE8-AAC7-71F1-FB25-35E2ABA73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39" y="1617642"/>
            <a:ext cx="7820722" cy="190821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Arrange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mockedList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Mockito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Act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mockedList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add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"one"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mockedList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clear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Assert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Mockito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verify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mockedList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add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"one"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Mockito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verify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mockedList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clear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262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445025"/>
            <a:ext cx="6936594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Mockito: verifying method invocation counts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958F48-022E-B6FB-A045-06AC8FCCA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844" y="1771531"/>
            <a:ext cx="6512312" cy="160043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Verifying exact number of invocations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Mockito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verify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mockedList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Mockito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times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add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"one"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Verifying no interaction with the mock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Mockito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verify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mockedList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Mockito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never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add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"two"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Verifying no interactions at all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Mockito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verifyNoMoreInteractions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mockedList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421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445025"/>
            <a:ext cx="6936594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Mockito: verifying invocation order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D07B5AE-51D1-435C-F91D-6506B1B3F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49" y="2156251"/>
            <a:ext cx="5508702" cy="83099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InOrder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inOrder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Mockito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inOrder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mockedList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inOrder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verify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mockedList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add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"one"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inOrder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verify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mockedList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clear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113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445025"/>
            <a:ext cx="6936594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Mockito: verifying arguments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5D8ABE-076A-8C1B-D2DB-48A4D2A77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58" y="1848475"/>
            <a:ext cx="7159083" cy="144655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Argument matchers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Mockito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verify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mockedList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add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Mockito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argThat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argument -&gt;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argument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startsWith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"o"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Capturing arguments for further assertions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ArgumentCaptor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argumentCaptor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ArgumentCaptor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forClass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Mockito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verify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mockedList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add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argumentCaptor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capture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assertEquals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"one"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argumentCaptor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283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445025"/>
            <a:ext cx="6022193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Mockito: stubbing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898673" cy="3416400"/>
          </a:xfrm>
        </p:spPr>
        <p:txBody>
          <a:bodyPr>
            <a:normAutofit/>
          </a:bodyPr>
          <a:lstStyle/>
          <a:p>
            <a:r>
              <a:rPr lang="el-GR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Καθορίζουμε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l-GR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τη συμπεριφορά των μεθόδων όταν καλούνται </a:t>
            </a:r>
          </a:p>
          <a:p>
            <a:endParaRPr lang="el-GR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l-GR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Και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exceptions </a:t>
            </a:r>
            <a:r>
              <a:rPr lang="el-GR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για συγκεκριμένα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inputs </a:t>
            </a:r>
            <a:r>
              <a:rPr lang="el-GR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καθώς και συγκεκριμένο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return value </a:t>
            </a:r>
            <a:r>
              <a:rPr lang="el-GR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για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input X</a:t>
            </a:r>
          </a:p>
          <a:p>
            <a:r>
              <a:rPr lang="el-GR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Παράδειγμα: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689EF2-DCAB-311F-3E31-3CC8850B0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60" y="2961099"/>
            <a:ext cx="5649951" cy="144655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Arrange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Calculator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calculatorMock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Mockito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Calculator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Define stubbing behavior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Mockito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when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calculatorMock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add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20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thenReturn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30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Act &amp; Assert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assertEquals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30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calculatorMock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add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20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1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445025"/>
            <a:ext cx="6022193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Mockito: stubbing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898673" cy="3416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Stubbing </a:t>
            </a:r>
            <a:r>
              <a:rPr lang="el-GR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για να πετάξουμε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exception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Stubbing </a:t>
            </a:r>
            <a:r>
              <a:rPr lang="el-GR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με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argument matchers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4DC65A3-EE5E-9130-B68F-9130AB1A2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99" y="1767252"/>
            <a:ext cx="5397190" cy="83099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Stubbing to throw an exception when a method is called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Mockito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when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calculatorMock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divide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thenThrow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ArithmeticException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"Division by zero"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EFCE523-22B7-B774-EDD8-D543993BD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99" y="3346927"/>
            <a:ext cx="5397190" cy="83099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Using argument matchers to stub for any input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Mockito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when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calculatorMock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add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Mockito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anyInt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Mockito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anyInt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())).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thenReturn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3538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445025"/>
            <a:ext cx="6022193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Mockito: stubbing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898673" cy="3416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Stubbing </a:t>
            </a:r>
            <a:r>
              <a:rPr lang="el-GR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με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consecutive calls (chaining)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Stubbing </a:t>
            </a:r>
            <a:r>
              <a:rPr lang="el-GR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με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answer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0942C2-92EF-2DB6-B34D-5A99A243C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331" y="1721902"/>
            <a:ext cx="5858107" cy="113877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Stubbing consecutive calls to return different outputs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Mockito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when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calculatorMock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add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20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thenReturn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30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thenReturn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50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thenThrow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RuntimeException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FC6D73-4D32-774F-7CB9-2D783B307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5893" y="3122325"/>
            <a:ext cx="5858107" cy="144655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Advanced stubbing with custom logic using Answer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Mockito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when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calculatorMock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multiply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Mockito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anyInt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Mockito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anyInt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thenAnswer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invocation -&gt;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arg1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invocation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getArgument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arg2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invocation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getArgument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arg1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*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5687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445025"/>
            <a:ext cx="6022193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Mockito: stubbing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898673" cy="3416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Stubbing </a:t>
            </a:r>
            <a:r>
              <a:rPr lang="el-GR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με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consecutive calls (chaining)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Stubbing </a:t>
            </a:r>
            <a:r>
              <a:rPr lang="el-GR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με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answer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0942C2-92EF-2DB6-B34D-5A99A243C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331" y="1721902"/>
            <a:ext cx="5858107" cy="113877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Stubbing consecutive calls to return different outputs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Mockito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when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calculatorMock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add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20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thenReturn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30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thenReturn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50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thenThrow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RuntimeException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FC6D73-4D32-774F-7CB9-2D783B307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5893" y="3122325"/>
            <a:ext cx="5858107" cy="144655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Advanced stubbing with custom logic using Answer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Mockito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when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calculatorMock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multiply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Mockito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anyInt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Mockito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anyInt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thenAnswer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invocation -&gt;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arg1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invocation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getArgument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arg2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invocation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getArgument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arg1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*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2815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445025"/>
            <a:ext cx="6022193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Mockito: stubbing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898673" cy="3416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exception stubbing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Όταν το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X mocked method </a:t>
            </a:r>
            <a:r>
              <a:rPr lang="el-GR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καλείται, πετάμε το Υ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exception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128B34E-B97E-CC7D-0218-0B22A1D50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063" y="1949950"/>
            <a:ext cx="7017834" cy="160043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Arrange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FileReader readerMock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Mockito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FileReader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Throw an exception when a specific condition is met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Mockito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when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readerMock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read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"nonexistentfile.txt"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thenThrow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FileNotFoundException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"File not found"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Act &amp; Assert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assertThrows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FileNotFoundException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()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readerMock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read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"nonexistentfile.txt"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03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Unit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 lnSpcReduction="10000"/>
          </a:bodyPr>
          <a:lstStyle/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Code correctness</a:t>
            </a:r>
          </a:p>
          <a:p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l-G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Προσφέρει αυτοπεποίθηση ότι αλλαγές στον κώδικα είναι σωστές</a:t>
            </a:r>
            <a:endParaRPr lang="el-GR" sz="1800" dirty="0">
              <a:solidFill>
                <a:schemeClr val="dk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l-GR" dirty="0">
                <a:solidFill>
                  <a:schemeClr val="tx1"/>
                </a:solidFill>
                <a:latin typeface="+mj-lt"/>
              </a:rPr>
              <a:t>Καλογραμμένα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tests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αποτελούν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documentation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της συμπεριφοράς του κώδικα</a:t>
            </a:r>
          </a:p>
          <a:p>
            <a:endParaRPr lang="el-GR" dirty="0">
              <a:solidFill>
                <a:schemeClr val="tx1"/>
              </a:solidFill>
              <a:latin typeface="+mj-lt"/>
            </a:endParaRPr>
          </a:p>
          <a:p>
            <a:r>
              <a:rPr lang="el-GR" dirty="0">
                <a:solidFill>
                  <a:schemeClr val="tx1"/>
                </a:solidFill>
                <a:latin typeface="+mj-lt"/>
              </a:rPr>
              <a:t>Ποιο υψηλές πιθανότητες για καλύτερο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API design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 και ποιο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modular code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που προκύπτει φυσικά από κώδικα γραμμένο με βάση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testing strategy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l-GR" dirty="0">
                <a:solidFill>
                  <a:schemeClr val="tx1"/>
                </a:solidFill>
                <a:latin typeface="+mj-lt"/>
              </a:rPr>
              <a:t>Διευκολύνει 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maintainability &amp; debugging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86611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445025"/>
            <a:ext cx="6022193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Mockito: stubbing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898673" cy="3416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Custom exception </a:t>
            </a:r>
            <a:r>
              <a:rPr lang="el-GR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με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answer</a:t>
            </a:r>
            <a:endParaRPr lang="el-GR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1"/>
            <a:r>
              <a:rPr lang="el-GR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Εδώ το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exception </a:t>
            </a:r>
            <a:r>
              <a:rPr lang="el-GR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εξαρτάται από το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input argument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41BBC7-A1CB-CA9E-4984-B5B1BC7A6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829" y="2122011"/>
            <a:ext cx="6118302" cy="147732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Using Answer to throw custom exceptions based on arguments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Mockito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when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readerMock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Mockito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anyString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thenAnswer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invocation -&gt;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 argument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invocation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getArgument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error"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equals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argument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throw new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IOException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"Error reading file"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return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"content"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endParaRPr lang="en-US" altLang="en-US" sz="1000" dirty="0">
              <a:solidFill>
                <a:srgbClr val="FFFFFF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971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445025"/>
            <a:ext cx="6022193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Mockito: stubbing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898673" cy="3416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stubbing void methods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Το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when() </a:t>
            </a:r>
            <a:r>
              <a:rPr lang="el-GR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δεν χρησιμοποιείται όταν έχουμε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void method -&gt; </a:t>
            </a:r>
            <a:r>
              <a:rPr lang="en-US" u="sng" dirty="0" err="1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doTrhow</a:t>
            </a:r>
            <a:r>
              <a:rPr lang="en-US" u="sng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Behavioral driven development (BDD) style exception stubbing</a:t>
            </a:r>
            <a:r>
              <a:rPr lang="el-GR" sz="1600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 με το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BDDMockito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l-GR" sz="1600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ένα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class </a:t>
            </a:r>
            <a:r>
              <a:rPr lang="el-GR" sz="1600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του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 Mockito </a:t>
            </a:r>
            <a:r>
              <a:rPr lang="el-GR" sz="1600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που προσφέρει ένα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API </a:t>
            </a:r>
            <a:r>
              <a:rPr lang="el-GR" sz="1600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το οποίο μας επιτρέπει να γράψουμε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tests </a:t>
            </a:r>
            <a:r>
              <a:rPr lang="el-GR" sz="1600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με ποιο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readable </a:t>
            </a:r>
            <a:r>
              <a:rPr lang="el-GR" sz="1600" dirty="0">
                <a:solidFill>
                  <a:schemeClr val="tx1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τρόπο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7463A64-F820-3876-5B94-EF6A81419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10" y="1896055"/>
            <a:ext cx="6608956" cy="83099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Stubbing void methods to throw an exception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doThrow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IllegalStateException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"Invalid operation"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when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readerMock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close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274256B-8456-2E54-6BC6-BF3608A66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5670" y="3627565"/>
            <a:ext cx="4754136" cy="83099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Using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BDDMockito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for behavior-driven development style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BDDMockito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given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readerMock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"badfile.txt"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willThrow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IOException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"IO failure"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4351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445025"/>
            <a:ext cx="6022193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Mockito: stubbing (</a:t>
            </a:r>
            <a:r>
              <a:rPr lang="en-US" dirty="0" err="1"/>
              <a:t>BDDMockito</a:t>
            </a:r>
            <a:r>
              <a:rPr lang="en-US" dirty="0"/>
              <a:t>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FA5A54E-83A7-5EB6-200E-AA295036D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556" y="1017725"/>
            <a:ext cx="7099610" cy="344709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static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org.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mockito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BDDMockito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.*;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class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SomeTest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@Test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void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shouldPerformActionBasedOnServiceResult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 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Given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MyService myService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MyService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given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myService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performAction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willReturn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"expected result"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MyClass myClass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MyClass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myService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When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result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myClass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useService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Then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then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myService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should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performAction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assertThat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result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isEqualTo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"expected result"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1307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445025"/>
            <a:ext cx="6022193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Mockito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2EBBF25-EBBF-7E55-6925-685ED9631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63805"/>
            <a:ext cx="6022193" cy="221599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UserRegistration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private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NotificationService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notificationService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UserRegistration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NotificationService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notificationService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notificationService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notificationService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void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registerUser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User user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Registration logic...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notificationService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sendWelcomeEmail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user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0704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0F6E-6807-81A5-8349-F85EB6F9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Mockito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92384C-57C7-4AFF-DB2E-92C5D3843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697" y="1063645"/>
            <a:ext cx="6140605" cy="301621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org.junit.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static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org.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mockito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Mockito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.*;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UserRegistrationTest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@Test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void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givenNewUser_whenRegistered_thenWelcomeEmailSent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Arrange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NotificationService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mockService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NotificationService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UserRegistration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registration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UserRegistration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mockService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User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newUser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User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"john.doe@example.com"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Act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registration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registerUser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newUser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Assert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verify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mockService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sendWelcomeEmail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"john.doe@example.com"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0942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445025"/>
            <a:ext cx="6936594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Mocking: comparison 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977104-E63B-C21B-3E68-F361812D0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48" y="1507847"/>
            <a:ext cx="7342103" cy="212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644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/>
          <p:cNvSpPr txBox="1"/>
          <p:nvPr/>
        </p:nvSpPr>
        <p:spPr>
          <a:xfrm flipH="1">
            <a:off x="3963793" y="2032866"/>
            <a:ext cx="4934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rPr>
              <a:t>Unit testing</a:t>
            </a:r>
            <a:endParaRPr sz="1800" b="0" i="0" u="none" strike="noStrike" cap="none" dirty="0">
              <a:solidFill>
                <a:schemeClr val="dk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22" name="Google Shape;222;p4"/>
          <p:cNvSpPr txBox="1"/>
          <p:nvPr/>
        </p:nvSpPr>
        <p:spPr>
          <a:xfrm>
            <a:off x="3032059" y="1772817"/>
            <a:ext cx="30480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8"/>
              <a:buFont typeface="Arial"/>
              <a:buNone/>
            </a:pPr>
            <a:endParaRPr sz="1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"/>
          <p:cNvSpPr txBox="1"/>
          <p:nvPr/>
        </p:nvSpPr>
        <p:spPr>
          <a:xfrm>
            <a:off x="3032059" y="2558397"/>
            <a:ext cx="30480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endParaRPr sz="7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"/>
          <p:cNvSpPr txBox="1"/>
          <p:nvPr/>
        </p:nvSpPr>
        <p:spPr>
          <a:xfrm>
            <a:off x="2921382" y="0"/>
            <a:ext cx="60345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"/>
          <p:cNvSpPr txBox="1"/>
          <p:nvPr/>
        </p:nvSpPr>
        <p:spPr>
          <a:xfrm>
            <a:off x="3032061" y="4062495"/>
            <a:ext cx="29601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endParaRPr sz="75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"/>
          <p:cNvSpPr txBox="1"/>
          <p:nvPr/>
        </p:nvSpPr>
        <p:spPr>
          <a:xfrm>
            <a:off x="946825" y="3804966"/>
            <a:ext cx="17025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"/>
          <p:cNvSpPr txBox="1"/>
          <p:nvPr/>
        </p:nvSpPr>
        <p:spPr>
          <a:xfrm flipH="1">
            <a:off x="3231247" y="1738578"/>
            <a:ext cx="49032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rPr>
              <a:t>(de</a:t>
            </a:r>
            <a:r>
              <a:rPr lang="en-US" sz="1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rPr>
              <a:t>)serialization</a:t>
            </a:r>
            <a:endParaRPr sz="1800" b="0" i="0" u="none" strike="noStrike" cap="none" dirty="0">
              <a:solidFill>
                <a:schemeClr val="dk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40" name="Google Shape;240;p5"/>
          <p:cNvSpPr txBox="1"/>
          <p:nvPr/>
        </p:nvSpPr>
        <p:spPr>
          <a:xfrm>
            <a:off x="2592079" y="284100"/>
            <a:ext cx="59964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UP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Unit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 fontScale="92500" lnSpcReduction="20000"/>
          </a:bodyPr>
          <a:lstStyle/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l-GR" dirty="0">
                <a:solidFill>
                  <a:schemeClr val="tx1"/>
                </a:solidFill>
                <a:latin typeface="+mj-lt"/>
              </a:rPr>
              <a:t>Απαραίτητο για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Continuous integration (CI)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pipelines,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αφού τα τεστ διασφαλίζουν ότι καινούργιος κώδικας μπορεί να γίνει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merge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με ασφάλεια στο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main branch</a:t>
            </a:r>
          </a:p>
          <a:p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l-GR" sz="1800" dirty="0">
                <a:solidFill>
                  <a:schemeClr val="dk1"/>
                </a:solidFill>
              </a:rPr>
              <a:t>Καινούργια </a:t>
            </a:r>
            <a:r>
              <a:rPr lang="en-US" sz="1800" dirty="0">
                <a:solidFill>
                  <a:schemeClr val="dk1"/>
                </a:solidFill>
              </a:rPr>
              <a:t>team members </a:t>
            </a:r>
            <a:r>
              <a:rPr lang="el-GR" sz="1800" dirty="0">
                <a:solidFill>
                  <a:schemeClr val="dk1"/>
                </a:solidFill>
              </a:rPr>
              <a:t>μπορούν ποιο εύκολα να καταλάβουν το κώδικα, διαβάζοντας τα τεστ και επίσης να προσθέσουν καινούργιο κώδικα με αυτοπεποίθηση καθώς γνωρίζουν πως αν ο κώδικας που ήδη υπάρχει είναι </a:t>
            </a:r>
            <a:r>
              <a:rPr lang="en-US" sz="1800" dirty="0">
                <a:solidFill>
                  <a:schemeClr val="dk1"/>
                </a:solidFill>
              </a:rPr>
              <a:t>test covered, </a:t>
            </a:r>
            <a:r>
              <a:rPr lang="el-GR" sz="1800" dirty="0">
                <a:solidFill>
                  <a:schemeClr val="dk1"/>
                </a:solidFill>
              </a:rPr>
              <a:t>αν η αλλαγή τους δεν είναι σωστή τότε θα σπάσει κάποιο από τα τεστ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l-GR" dirty="0">
                <a:solidFill>
                  <a:schemeClr val="tx1"/>
                </a:solidFill>
                <a:latin typeface="+mj-lt"/>
              </a:rPr>
              <a:t>Είναι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aligned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με 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agile methodology</a:t>
            </a:r>
            <a:endParaRPr lang="el-GR" dirty="0">
              <a:solidFill>
                <a:schemeClr val="tx1"/>
              </a:solidFill>
              <a:latin typeface="+mj-lt"/>
            </a:endParaRPr>
          </a:p>
          <a:p>
            <a:endParaRPr lang="el-GR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Reliability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ένα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well tested application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προβλέπεται να δουλεύει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per its specification,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και να μην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crasharei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891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Unit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 fontScale="92500" lnSpcReduction="20000"/>
          </a:bodyPr>
          <a:lstStyle/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l-GR" dirty="0">
                <a:solidFill>
                  <a:schemeClr val="tx1"/>
                </a:solidFill>
                <a:latin typeface="+mj-lt"/>
              </a:rPr>
              <a:t>Απαραίτητο για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Continuous integration (CI)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pipelines,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αφού τα τεστ διασφαλίζουν ότι καινούργιος κώδικας μπορεί να γίνει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merge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με ασφάλεια στο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main branch</a:t>
            </a:r>
          </a:p>
          <a:p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l-GR" sz="1800" dirty="0">
                <a:solidFill>
                  <a:schemeClr val="dk1"/>
                </a:solidFill>
              </a:rPr>
              <a:t>Καινούργια </a:t>
            </a:r>
            <a:r>
              <a:rPr lang="en-US" sz="1800" dirty="0">
                <a:solidFill>
                  <a:schemeClr val="dk1"/>
                </a:solidFill>
              </a:rPr>
              <a:t>team members </a:t>
            </a:r>
            <a:r>
              <a:rPr lang="el-GR" sz="1800" dirty="0">
                <a:solidFill>
                  <a:schemeClr val="dk1"/>
                </a:solidFill>
              </a:rPr>
              <a:t>μπορούν ποιο εύκολα να καταλάβουν το κώδικα, διαβάζοντας τα τεστ και επίσης να προσθέσουν καινούργιο κώδικα με αυτοπεποίθηση καθώς γνωρίζουν πως αν ο κώδικας που ήδη υπάρχει είναι </a:t>
            </a:r>
            <a:r>
              <a:rPr lang="en-US" sz="1800" dirty="0">
                <a:solidFill>
                  <a:schemeClr val="dk1"/>
                </a:solidFill>
              </a:rPr>
              <a:t>test covered, </a:t>
            </a:r>
            <a:r>
              <a:rPr lang="el-GR" sz="1800" dirty="0">
                <a:solidFill>
                  <a:schemeClr val="dk1"/>
                </a:solidFill>
              </a:rPr>
              <a:t>αν η αλλαγή τους δεν είναι σωστή τότε θα σπάσει κάποιο από τα τεστ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l-GR" dirty="0">
                <a:solidFill>
                  <a:schemeClr val="tx1"/>
                </a:solidFill>
                <a:latin typeface="+mj-lt"/>
              </a:rPr>
              <a:t>Είναι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aligned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με 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agile methodology</a:t>
            </a:r>
            <a:endParaRPr lang="el-GR" dirty="0">
              <a:solidFill>
                <a:schemeClr val="tx1"/>
              </a:solidFill>
              <a:latin typeface="+mj-lt"/>
            </a:endParaRPr>
          </a:p>
          <a:p>
            <a:endParaRPr lang="el-GR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Reliability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ένα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well tested application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προβλέπεται να δουλεύει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per its specification,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και να μην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crasharei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4172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JUnit</a:t>
            </a:r>
          </a:p>
        </p:txBody>
      </p:sp>
    </p:spTree>
    <p:extLst>
      <p:ext uri="{BB962C8B-B14F-4D97-AF65-F5344CB8AC3E}">
        <p14:creationId xmlns:p14="http://schemas.microsoft.com/office/powerpoint/2010/main" val="2142872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JUnit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l-GR" dirty="0">
                <a:solidFill>
                  <a:schemeClr val="tx1"/>
                </a:solidFill>
                <a:latin typeface="+mj-lt"/>
              </a:rPr>
              <a:t>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JUnit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είναι ένα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open-source testing framework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, που χρησιμοποιείται για τη κατασκευή επαναλαμβανόμενων τεστ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pPr marL="114300" indent="0">
              <a:buNone/>
            </a:pPr>
            <a:endParaRPr lang="el-GR" dirty="0">
              <a:solidFill>
                <a:schemeClr val="tx1"/>
              </a:solidFill>
              <a:latin typeface="+mj-lt"/>
            </a:endParaRPr>
          </a:p>
          <a:p>
            <a:r>
              <a:rPr lang="el-GR" dirty="0">
                <a:solidFill>
                  <a:schemeClr val="tx1"/>
                </a:solidFill>
                <a:latin typeface="+mj-lt"/>
              </a:rPr>
              <a:t>Είναι ευρέως διαδεδομένο στο χώρο του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Java development community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και θεωρείται 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industry standard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για τ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o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κομμάτι του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unit testing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σε ένα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Java application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0435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JUnit – key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Annotations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@Test, @Before, @After @BeforeClass @AfterClass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Assertions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+mj-lt"/>
              </a:rPr>
              <a:t>assertEquals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assertTrue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assertNotNull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Test runners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Για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report generation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82274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4295</TotalTime>
  <Words>3229</Words>
  <Application>Microsoft Office PowerPoint</Application>
  <PresentationFormat>On-screen Show (16:9)</PresentationFormat>
  <Paragraphs>290</Paragraphs>
  <Slides>47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Squada One</vt:lpstr>
      <vt:lpstr>Fira Code</vt:lpstr>
      <vt:lpstr>Simple Light</vt:lpstr>
      <vt:lpstr>PowerPoint Presentation</vt:lpstr>
      <vt:lpstr>IO and Serialization </vt:lpstr>
      <vt:lpstr>Unit Testing</vt:lpstr>
      <vt:lpstr>Unit testing</vt:lpstr>
      <vt:lpstr>Unit testing</vt:lpstr>
      <vt:lpstr>Unit testing</vt:lpstr>
      <vt:lpstr>JUnit</vt:lpstr>
      <vt:lpstr>JUnit</vt:lpstr>
      <vt:lpstr>JUnit – key features</vt:lpstr>
      <vt:lpstr>JUnit – key features</vt:lpstr>
      <vt:lpstr>JUnit 5 – βελτιώσεις</vt:lpstr>
      <vt:lpstr>JUnit 5 – βελτιώσεις</vt:lpstr>
      <vt:lpstr>Οφέλη από τη χρήση του JUnit</vt:lpstr>
      <vt:lpstr>JUnit – best practices</vt:lpstr>
      <vt:lpstr>JUnit – Examples</vt:lpstr>
      <vt:lpstr>Dependencies (gradle)</vt:lpstr>
      <vt:lpstr>Dependencies (gradle)</vt:lpstr>
      <vt:lpstr>Απλό test case</vt:lpstr>
      <vt:lpstr>Setup και teardown ύστερα από κάθε test case</vt:lpstr>
      <vt:lpstr>Testing για exceptions</vt:lpstr>
      <vt:lpstr>Parameterized tests</vt:lpstr>
      <vt:lpstr>Nested tests για να grouparoume παρόμοια test cases</vt:lpstr>
      <vt:lpstr>Dynamic tests που γίνονται generate at runtime</vt:lpstr>
      <vt:lpstr>Mocking</vt:lpstr>
      <vt:lpstr>Τι είναι τα mocks</vt:lpstr>
      <vt:lpstr>Test double types</vt:lpstr>
      <vt:lpstr>Mockito</vt:lpstr>
      <vt:lpstr>Mockito dependencies</vt:lpstr>
      <vt:lpstr>Mockito: ένα απλό mock με το Mockito</vt:lpstr>
      <vt:lpstr>Mockito: ένα απλό mock με το Mockito</vt:lpstr>
      <vt:lpstr>Mockito: verifying behavior</vt:lpstr>
      <vt:lpstr>Mockito: verifying method invocation counts</vt:lpstr>
      <vt:lpstr>Mockito: verifying invocation order</vt:lpstr>
      <vt:lpstr>Mockito: verifying arguments</vt:lpstr>
      <vt:lpstr>Mockito: stubbing</vt:lpstr>
      <vt:lpstr>Mockito: stubbing</vt:lpstr>
      <vt:lpstr>Mockito: stubbing</vt:lpstr>
      <vt:lpstr>Mockito: stubbing</vt:lpstr>
      <vt:lpstr>Mockito: stubbing</vt:lpstr>
      <vt:lpstr>Mockito: stubbing</vt:lpstr>
      <vt:lpstr>Mockito: stubbing</vt:lpstr>
      <vt:lpstr>Mockito: stubbing (BDDMockito)</vt:lpstr>
      <vt:lpstr>Mockito</vt:lpstr>
      <vt:lpstr>Mockito</vt:lpstr>
      <vt:lpstr>Mocking: comparison table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Dimitris Malonas</dc:creator>
  <cp:lastModifiedBy>Dimitris Malonas</cp:lastModifiedBy>
  <cp:revision>257</cp:revision>
  <dcterms:modified xsi:type="dcterms:W3CDTF">2023-11-12T19:02:06Z</dcterms:modified>
</cp:coreProperties>
</file>