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embeddedFontLs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9nldY2R30WuJua62lOaV0P0v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001300" y="4496675"/>
            <a:ext cx="2093976" cy="7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4570800"/>
            <a:ext cx="2093975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335226" y="571050"/>
            <a:ext cx="52407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214207" y="2203632"/>
            <a:ext cx="52407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Dimitrios Malonas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32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564"/>
              <a:buFont typeface="Arial"/>
              <a:buNone/>
            </a:pPr>
            <a:r>
              <a:rPr lang="en" sz="7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Παρένθεση - Higher Order Functions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4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def addN(n):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            def f(x):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                        return x + n ...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return f ...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a = addN(5)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a(6)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b = addN(111)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b(123)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234 </a:t>
            </a:r>
            <a:endParaRPr lang="el-G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▶ Higher order functions</a:t>
            </a:r>
            <a:r>
              <a:rPr lang="en" dirty="0"/>
              <a:t> (</a:t>
            </a:r>
            <a:r>
              <a:rPr lang="el-GR" dirty="0"/>
              <a:t>μπορεί να πάρει </a:t>
            </a:r>
            <a:r>
              <a:rPr lang="en-US" dirty="0"/>
              <a:t>function </a:t>
            </a:r>
            <a:r>
              <a:rPr lang="el-GR" dirty="0"/>
              <a:t>ως </a:t>
            </a:r>
            <a:r>
              <a:rPr lang="en-US" dirty="0"/>
              <a:t>param</a:t>
            </a:r>
            <a:r>
              <a:rPr lang="el-GR" dirty="0"/>
              <a:t> και να επιστρέψει </a:t>
            </a:r>
            <a:r>
              <a:rPr lang="en-US" dirty="0"/>
              <a:t>function)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9090"/>
              <a:buFont typeface="Arial"/>
              <a:buNone/>
            </a:pPr>
            <a:r>
              <a:rPr lang="en" sz="8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Paradigms (2)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Όχι ακριβή και αυστηρά όρια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Π.χ. πρόγραμμα C που χρησιμοποιεί declarative / pure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function approach, όπως το προηγούμενο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Multiparadigm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Ακολουθούν περισσότερα από ένα paradigms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π.χ. Imperative, procedural, object oriented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C++ (imp/oo/fun), Python (imp/oo), Ruby (imp/oo), Scala (fun/oo), Common Lisp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(fun/oo/imp), Elixir (fun/conc)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Java (oo/imp) 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/>
        </p:nvSpPr>
        <p:spPr>
          <a:xfrm>
            <a:off x="4284850" y="194000"/>
            <a:ext cx="47685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Βασικά χαρακτηριστικά του OOP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Τι είναι: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Προσέγγιση οργάνωσης της κατάστασης (state) ενός προγράμματος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State εμπερικλείεται σε οντότητες (”αντικείμενα”)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Αλληλεπίδραση (αλλαγή) του state μέσω αλληλεπίδρασης με τα αντικείμενα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Μοντελοποίηση προβλήματος με βάση τον φυσικό κόσμο (Όχι πάντα)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Code-reusability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32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6923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Βασικές έννοιες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(Θα τις δούμε αναλυτικά </a:t>
            </a:r>
            <a:r>
              <a:rPr lang="el-GR" dirty="0"/>
              <a:t>τις επόμενες ημέρες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Encapsulation (ενθυλάκωση)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Abstraction (αφαίρεση)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Inheritance (κληρονομικότητα)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Polymorphism (πολυμορφισμός) 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5292550" y="194000"/>
            <a:ext cx="3684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OOP σαν οργάνωση του state - Κλάσεις (1)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(”Η οντολογία του OOP”)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Κλάσεις αντικειμένων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Πρότυπα δημιουργίας αντικειμένων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Περιγράφουν Δομή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και Συμπεριφορά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5061625" y="194000"/>
            <a:ext cx="3915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OOP σαν οργάνωση του state - Αντικείμενα (2)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Αντικείμενα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Στιγμιότυπα (instances) κλάσεων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Πολύ πρακτικά: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συλλογές δεδομένων που περιγράφουν ένα state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μέθοδοι (συναρτήσεις/διαδικασίες) που τροποποιούν το state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συν encapsulation / abstraction / inheritance / polymorphism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συνολικά ένα πολύ δυνατό και αποτελεσματικό paradigm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OOP σαν οργάνωση του state (3)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Κληρονομικότητα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Πολυμορφισμός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Αλλά όχι μόνο τα παραπάνω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Αρχιτεκτονική προσέγγιση υλοποίησης διαφόρων κοινών λειτουργιών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Creation patterns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Structural patterns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Behaviour patterns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/>
        </p:nvSpPr>
        <p:spPr>
          <a:xfrm>
            <a:off x="5387025" y="194000"/>
            <a:ext cx="3590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OOP - Αλληλεπίδραση αντικειμένων (1)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574600" y="1399324"/>
            <a:ext cx="39974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Κλήση μεθόδων 4 (Java / C++ / …)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MClass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counter;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MClass()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counter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countUp()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counter += 1;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int getCount() { return counter; } }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5146600" y="1399324"/>
            <a:ext cx="39974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”Μέθοδοι” ονομάζονται οι συναρτήσεις που περιλαμβάνονται σε μια κλάση και μας επιτρέπουν να επικοινωνούμε / αλληλεπιδρούμε με τα στιγμιότυπα της κλάσης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5376525" y="194000"/>
            <a:ext cx="3600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OOP - Αλληλεπίδραση αντικειμένων (2)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574600" y="1399324"/>
            <a:ext cx="39974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Αποστολή Μηνυμάτων 5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 Η επικοινωνία των αντικειμένων με μηνύματα ήταν και η πρώτη και βασικότερη προσέγγιση στον OOP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5146600" y="1399323"/>
            <a:ext cx="39974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subclass: #MyCounter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instanceVariableNames: 'counter’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classVariableNames: ‘’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poolDictionaries: ‘’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category: 'MFoo’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new ^ super new initialize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initialize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counter := 0.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super initialize.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countUp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counter := 1 + counter.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getCount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436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^counter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 flipH="1">
            <a:off x="3239518" y="2104589"/>
            <a:ext cx="4542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Τί άλλα είδη προγραμματισμού υπάρχουν;</a:t>
            </a:r>
            <a:endParaRPr sz="1400" b="0" i="0" u="none" strike="noStrike" cap="none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1" name="Google Shape;61;p2"/>
          <p:cNvSpPr txBox="1"/>
          <p:nvPr/>
        </p:nvSpPr>
        <p:spPr>
          <a:xfrm flipH="1">
            <a:off x="3239518" y="1229773"/>
            <a:ext cx="4542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Τί είναι ο αντικειμενοστραφής προγραμματισμός;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3265002" y="1553890"/>
            <a:ext cx="28053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267089" y="31150"/>
            <a:ext cx="5730600" cy="1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345700" y="1327734"/>
            <a:ext cx="15669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345700" y="2066347"/>
            <a:ext cx="15669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/>
        </p:nvSpPr>
        <p:spPr>
          <a:xfrm>
            <a:off x="4883175" y="194000"/>
            <a:ext cx="409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Περισσότερα για τις κλάσεις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going to need the following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IDE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▶ InteliJ/IDEA (Community Edition)  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▶ Eclipse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▶ Netbeans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▶ Emacs / Vim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JDK ▶ 1.8+ / 1.9+ (τα περισσότερα IDE περιλαμβάνουν JDK)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/>
        </p:nvSpPr>
        <p:spPr>
          <a:xfrm>
            <a:off x="6153300" y="194000"/>
            <a:ext cx="28239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/ Μοντέλο εκτέλεσης της Java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6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Java Virtual Machine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Το διάσημο ”Write Once Run Anywhere”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Garbage Collection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Class-based: όλος ο κώδικας ”ζεί” μέσα σε κλάσεις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αντιπαραδείγματα: Python / Ruby / C++ / Common Lisp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typing: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static ▶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π.χ. C vs Python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nominal (ονομαστικό) – subtyping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explicit (manifest – declare every var used) (newest compile version perform type inference)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Συντακτικές ομοιότητες με την C++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▶ Δομές ελέγχου, επανάληψης κλπ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/>
        </p:nvSpPr>
        <p:spPr>
          <a:xfrm>
            <a:off x="5271550" y="194000"/>
            <a:ext cx="3705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Παρένθεση - Λίγα πράγματα για τα Types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7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Γενικά για το typing των μεταβλητών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Type inference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Τι είναι ορθότητα προγράμματος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Σχέση types με ορθότητα προγράμματος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Σύνθετοι τύποι (union, product) 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/>
        </p:nvSpPr>
        <p:spPr>
          <a:xfrm>
            <a:off x="5513000" y="194000"/>
            <a:ext cx="3464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”Old” Java, ”New” Java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8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Εξελίσσεται συνεχώς σαν γλώσσα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”Παλιά” Java &lt;= 1.4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1.5 ~ 1.7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Εισαγωγή των Generics, Collections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”Νέα” Java &gt;= 1.8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lambdas, streams, type inference, records, . . 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5366025" y="194000"/>
            <a:ext cx="3610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Programming Language (2)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9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Κλάση: Βασική δομική μονάδα ενός προγραμματος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Τα πάντα περιέχονται σε κλάσεις και οι κλάσεις σε packages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entry-point 7 (μπορούν να υπάρχουν πολλά): συνάρτηση main μίας κλάσης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Βασικοί (primitive) Τύποι δεδομένων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▶ (exact) byte(1), short(2), int(4), long(8)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▶ (inexact) float(32bits), double(64bits)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▶ boolean (true | false)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▶ char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Arrays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Objects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/>
        </p:nvSpPr>
        <p:spPr>
          <a:xfrm>
            <a:off x="4851675" y="194000"/>
            <a:ext cx="4125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Closely related to OOP languages:: </a:t>
            </a:r>
            <a:r>
              <a:rPr lang="en"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UML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Γλώσσα μοντελοποίησης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Στενά δεμένη με τον OOP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Εργαλεία που παραάγουν κώδικα από διαγράμματα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▶ class diagrams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▶ behaviour diagrams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▶ state machines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▶ actor diagrams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Θα δούμε τα βασικά των class diagrams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/>
        </p:nvSpPr>
        <p:spPr>
          <a:xfrm flipH="1">
            <a:off x="3034525" y="2141298"/>
            <a:ext cx="49344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OBJECTS </a:t>
            </a:r>
            <a:endParaRPr sz="1800" b="0" i="0" u="none" strike="noStrike" cap="none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9" name="Google Shape;219;p4"/>
          <p:cNvSpPr txBox="1"/>
          <p:nvPr/>
        </p:nvSpPr>
        <p:spPr>
          <a:xfrm flipH="1">
            <a:off x="3034525" y="3028048"/>
            <a:ext cx="4934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IMPERATIVE &amp; DECLARATIVE PROGRAMMING</a:t>
            </a:r>
            <a:endParaRPr sz="1800" b="0" i="0" u="none" strike="noStrike" cap="none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0" name="Google Shape;220;p4"/>
          <p:cNvSpPr txBox="1"/>
          <p:nvPr/>
        </p:nvSpPr>
        <p:spPr>
          <a:xfrm>
            <a:off x="3032059" y="3343980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Here you could describe the topic of the section</a:t>
            </a:r>
            <a:endParaRPr sz="7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7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 txBox="1"/>
          <p:nvPr/>
        </p:nvSpPr>
        <p:spPr>
          <a:xfrm flipH="1">
            <a:off x="3034525" y="1429922"/>
            <a:ext cx="4934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OOP</a:t>
            </a:r>
            <a:endParaRPr sz="1800" b="0" i="0" u="none" strike="noStrike" cap="none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3032059" y="1772817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3032059" y="2558397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7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2921382" y="0"/>
            <a:ext cx="60345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3032061" y="4062495"/>
            <a:ext cx="29601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946825" y="1491183"/>
            <a:ext cx="17025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946825" y="2278532"/>
            <a:ext cx="17025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946825" y="3070092"/>
            <a:ext cx="17025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946825" y="3804966"/>
            <a:ext cx="17025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Εισαγωγή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574600" y="1399325"/>
            <a:ext cx="7835700" cy="20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Βασική ερώτηση: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Τί σημαίνει ”προγραμματίζω”;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Τι κάνουμε όταν προγραμματίζουμε;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”Διαχείριση κατάστασης (state)”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▶ Κατάσταση Προγράμματος (μεταβλητές, δομές δεδομένων, κ.α.)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▶ κατάσταση του υλικού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2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0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Αντικειμενοστραφής Προγραμματισμός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574600" y="1399325"/>
            <a:ext cx="7835700" cy="20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Programming Paradigm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Τί είναι ένα ”Programming Paradigm”; Γιατί χρειαζόμαστε ”Programming Paradigms”?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Τί κάνουμε γενικά όταν προγραμματίζουμε;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Ανάλυση, Συλλογή παραμέτρων / προδιαγραφών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Τελικά όμως, χειριζόμαστε μια ”κατάσταση” (ένα state)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Δύο βασικές προσεγγίσεις στον προγραμματισμό,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Imperative ▶ Declarative (&lt;3)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909"/>
              <a:buFont typeface="Arial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Βασικές Προσεγγίσεις (1)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/>
          <p:nvPr/>
        </p:nvSpPr>
        <p:spPr>
          <a:xfrm>
            <a:off x="574600" y="1399324"/>
            <a:ext cx="3566220" cy="286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Imperative (”επιτακτικός;/προστακτικός;” προγραμματισμός)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βασίζεται στο ”πως” θα εκτελεστεί ένα πρόγραμμα,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ακριβής ορισμός της ροής του προγράμματος,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statements που μεταβάλλουν την κατάσταση, π.χ                                      🡪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5003182" y="1399323"/>
            <a:ext cx="3566220" cy="286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Standard imperative approach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fib(int n)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t;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a0 = 0, a1 = 1;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 = n - 2; // discard a0, a1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while(n &gt; 0)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 = a0 + a1;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a0 = a1;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a1 = 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n = n - 1;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a1;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2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0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Αντικειμενοστραφής Προγραμματισμός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574600" y="1399325"/>
            <a:ext cx="7835700" cy="20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Imperative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Πάντα εξαρτάται από το πως προσεγγίζουμε τον χειρισμό της κατάστασης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C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Pascal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Basic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. . 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32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564"/>
              <a:buFont typeface="Arial"/>
              <a:buNone/>
            </a:pPr>
            <a:r>
              <a:rPr lang="en" sz="7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Βασικές Προσεγγίσεις (3)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574600" y="1399324"/>
            <a:ext cx="3566220" cy="286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Declarative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(”δηλωτικός” προγραμματισμός)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βασίζεται στο ”τι” πρέπει να εκτελεστεί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περιγραφή της ”λογικής” του προγράμματος, όχι της ροής.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Παραδείγματα γλωσσών: SQL, Prolog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5003182" y="1399323"/>
            <a:ext cx="3566220" cy="286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Unoptimized declarative approach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fib(int n)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ιf(n == 0)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else if (n == 1)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1;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else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fib(n-1) + fib(n-2);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909"/>
              <a:buFont typeface="Arial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Βασικές Προσεγγίσεις (4)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/>
          <p:nvPr/>
        </p:nvSpPr>
        <p:spPr>
          <a:xfrm>
            <a:off x="574600" y="1399325"/>
            <a:ext cx="7835700" cy="20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Οι προσεγγίσεις δεν είναι ”αποκλειστικές”.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▶ Όπως και στο παραπάνω παράδειγμα, μπορούμε να χρησιμοποιήσουμε declarative τεχνικές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σε imperative γλώσσες (αν και όχι πάντα το αντίστροφο)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Συνήθως, οι περισσότερες γλώσσες ”ευνοούν” μια προσέγγιση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▶ π.χ. tail recursion στο παραπάνω παράδειγμα ευνοεί τον declarative τρόπο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▶ ύπαρξη της δομής επανάληψης ευνοεί τον imperative τρόπο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0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Paradigms (1)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574600" y="1399324"/>
            <a:ext cx="7835700" cy="27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Προσεγγίσεις στον τρόπο αλληλεπίδρασης με το state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Imperative /Procedural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Imperative: απ’ ευθείας αλλαγή του state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Procedural: Procedures (διαδικασίες) σαν βασική δομή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Functional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Pure functions </a:t>
            </a:r>
            <a:r>
              <a:rPr lang="en" dirty="0"/>
              <a:t>(deterministic output with no side effects)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Higher order functions</a:t>
            </a:r>
            <a:r>
              <a:rPr lang="en" dirty="0"/>
              <a:t> (</a:t>
            </a:r>
            <a:r>
              <a:rPr lang="el-GR" dirty="0"/>
              <a:t>μπορεί να πάρει </a:t>
            </a:r>
            <a:r>
              <a:rPr lang="en-US" dirty="0"/>
              <a:t>function </a:t>
            </a:r>
            <a:r>
              <a:rPr lang="el-GR" dirty="0"/>
              <a:t>ως </a:t>
            </a:r>
            <a:r>
              <a:rPr lang="en-US" dirty="0"/>
              <a:t>param</a:t>
            </a:r>
            <a:r>
              <a:rPr lang="el-GR" dirty="0"/>
              <a:t> και να επιστρέψει </a:t>
            </a:r>
            <a:r>
              <a:rPr lang="en-US" dirty="0"/>
              <a:t>function)</a:t>
            </a:r>
            <a:endParaRPr lang="e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dirty="0"/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closures (</a:t>
            </a:r>
            <a:r>
              <a:rPr lang="en" dirty="0"/>
              <a:t>function </a:t>
            </a:r>
            <a:r>
              <a:rPr lang="el-GR" dirty="0"/>
              <a:t>όπου το </a:t>
            </a:r>
            <a:r>
              <a:rPr lang="en-US" dirty="0"/>
              <a:t>inner function </a:t>
            </a:r>
            <a:r>
              <a:rPr lang="el-GR" dirty="0"/>
              <a:t>έχει </a:t>
            </a:r>
            <a:r>
              <a:rPr lang="en-US" dirty="0"/>
              <a:t>access </a:t>
            </a:r>
            <a:r>
              <a:rPr lang="el-GR" dirty="0"/>
              <a:t>στα </a:t>
            </a:r>
            <a:r>
              <a:rPr lang="en-US" dirty="0"/>
              <a:t>outer (enclosing) function’s variables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Object Oriented Programming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▶ Οργάνωση του state σαν δεδομένα τα οποία αλληλεπιδρούν μεταξύ τους (περισσότερα στη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συνέχεια)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Logic programming (</a:t>
            </a:r>
            <a:r>
              <a:rPr lang="el-GR" dirty="0"/>
              <a:t>προγραμματισμός με </a:t>
            </a:r>
            <a:r>
              <a:rPr lang="en-US" dirty="0"/>
              <a:t>formal logic)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και πάρα πολλά άλλα 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1530</Words>
  <Application>Microsoft Office PowerPoint</Application>
  <PresentationFormat>On-screen Show (16:9)</PresentationFormat>
  <Paragraphs>279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Squada One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Malonas</dc:creator>
  <cp:lastModifiedBy>Dimitris Malonas</cp:lastModifiedBy>
  <cp:revision>6</cp:revision>
  <dcterms:modified xsi:type="dcterms:W3CDTF">2023-11-08T07:45:23Z</dcterms:modified>
</cp:coreProperties>
</file>