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y="5143500" cx="9144000"/>
  <p:notesSz cx="6858000" cy="9144000"/>
  <p:embeddedFontLst>
    <p:embeddedFont>
      <p:font typeface="Squada One"/>
      <p:regular r:id="rId81"/>
    </p:embeddedFont>
    <p:embeddedFont>
      <p:font typeface="Fira Code"/>
      <p:regular r:id="rId82"/>
      <p:bold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84" roundtripDataSignature="AMtx7mgSje6PP8PguX7vW8XCckvVBcYy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1C670D-F477-446A-81DC-A0E0C381EAD8}">
  <a:tblStyle styleId="{5F1C670D-F477-446A-81DC-A0E0C381EAD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a:tcStyle>
        <a:fill>
          <a:solidFill>
            <a:srgbClr val="CDD8FB"/>
          </a:solidFill>
        </a:fill>
      </a:tcStyle>
    </a:band1H>
    <a:band2H>
      <a:tcTxStyle/>
    </a:band2H>
    <a:band1V>
      <a:tcTxStyle/>
      <a:tcStyle>
        <a:fill>
          <a:solidFill>
            <a:srgbClr val="CDD8FB"/>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customschemas.google.com/relationships/presentationmetadata" Target="metadata"/><Relationship Id="rId83" Type="http://schemas.openxmlformats.org/officeDocument/2006/relationships/font" Target="fonts/FiraCode-bold.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font" Target="fonts/FiraCode-regular.fntdata"/><Relationship Id="rId81" Type="http://schemas.openxmlformats.org/officeDocument/2006/relationships/font" Target="fonts/Squada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0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6"/>
          <p:cNvSpPr txBox="1"/>
          <p:nvPr>
            <p:ph idx="12" type="sldNum"/>
          </p:nvPr>
        </p:nvSpPr>
        <p:spPr>
          <a:xfrm>
            <a:off x="7168900" y="4484125"/>
            <a:ext cx="1852200" cy="572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7"/>
          <p:cNvSpPr txBox="1"/>
          <p:nvPr>
            <p:ph idx="12" type="sldNum"/>
          </p:nvPr>
        </p:nvSpPr>
        <p:spPr>
          <a:xfrm>
            <a:off x="7168900" y="4484125"/>
            <a:ext cx="1852200" cy="572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8"/>
          <p:cNvSpPr txBox="1"/>
          <p:nvPr>
            <p:ph idx="12" type="sldNum"/>
          </p:nvPr>
        </p:nvSpPr>
        <p:spPr>
          <a:xfrm>
            <a:off x="7168900" y="4484125"/>
            <a:ext cx="1852200" cy="572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1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10"/>
          <p:cNvSpPr txBox="1"/>
          <p:nvPr>
            <p:ph idx="12" type="sldNum"/>
          </p:nvPr>
        </p:nvSpPr>
        <p:spPr>
          <a:xfrm>
            <a:off x="7168900" y="4484125"/>
            <a:ext cx="1852200" cy="572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9"/>
          <p:cNvSpPr txBox="1"/>
          <p:nvPr>
            <p:ph idx="12" type="sldNum"/>
          </p:nvPr>
        </p:nvSpPr>
        <p:spPr>
          <a:xfrm>
            <a:off x="7168900" y="4484125"/>
            <a:ext cx="1852200" cy="572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1"/>
          <p:cNvSpPr txBox="1"/>
          <p:nvPr>
            <p:ph idx="12" type="sldNum"/>
          </p:nvPr>
        </p:nvSpPr>
        <p:spPr>
          <a:xfrm>
            <a:off x="7168900" y="4484125"/>
            <a:ext cx="1852200" cy="572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2"/>
          <p:cNvSpPr txBox="1"/>
          <p:nvPr>
            <p:ph idx="12" type="sldNum"/>
          </p:nvPr>
        </p:nvSpPr>
        <p:spPr>
          <a:xfrm>
            <a:off x="7168900" y="4484125"/>
            <a:ext cx="1852200" cy="572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3"/>
          <p:cNvSpPr txBox="1"/>
          <p:nvPr>
            <p:ph idx="12" type="sldNum"/>
          </p:nvPr>
        </p:nvSpPr>
        <p:spPr>
          <a:xfrm>
            <a:off x="7168900" y="4484125"/>
            <a:ext cx="1852200" cy="572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4"/>
          <p:cNvSpPr txBox="1"/>
          <p:nvPr>
            <p:ph idx="12" type="sldNum"/>
          </p:nvPr>
        </p:nvSpPr>
        <p:spPr>
          <a:xfrm>
            <a:off x="7168900" y="4484125"/>
            <a:ext cx="1852200" cy="572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5"/>
          <p:cNvSpPr txBox="1"/>
          <p:nvPr>
            <p:ph idx="12" type="sldNum"/>
          </p:nvPr>
        </p:nvSpPr>
        <p:spPr>
          <a:xfrm>
            <a:off x="7168900" y="4484125"/>
            <a:ext cx="1852200" cy="572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pic>
        <p:nvPicPr>
          <p:cNvPr id="8" name="Google Shape;8;p6"/>
          <p:cNvPicPr preferRelativeResize="0"/>
          <p:nvPr/>
        </p:nvPicPr>
        <p:blipFill rotWithShape="1">
          <a:blip r:embed="rId2">
            <a:alphaModFix/>
          </a:blip>
          <a:srcRect b="0" l="0" r="0" t="0"/>
          <a:stretch/>
        </p:blipFill>
        <p:spPr>
          <a:xfrm>
            <a:off x="7001300" y="4496675"/>
            <a:ext cx="2093976" cy="767500"/>
          </a:xfrm>
          <a:prstGeom prst="rect">
            <a:avLst/>
          </a:prstGeom>
          <a:noFill/>
          <a:ln>
            <a:noFill/>
          </a:ln>
        </p:spPr>
      </p:pic>
      <p:pic>
        <p:nvPicPr>
          <p:cNvPr id="9" name="Google Shape;9;p6"/>
          <p:cNvPicPr preferRelativeResize="0"/>
          <p:nvPr/>
        </p:nvPicPr>
        <p:blipFill rotWithShape="1">
          <a:blip r:embed="rId3">
            <a:alphaModFix/>
          </a:blip>
          <a:srcRect b="0" l="0" r="0" t="0"/>
          <a:stretch/>
        </p:blipFill>
        <p:spPr>
          <a:xfrm>
            <a:off x="0" y="4570800"/>
            <a:ext cx="2093975" cy="572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1335226" y="571050"/>
            <a:ext cx="5240700" cy="15591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chemeClr val="dk1"/>
                </a:solidFill>
                <a:latin typeface="Arial"/>
                <a:ea typeface="Arial"/>
                <a:cs typeface="Arial"/>
                <a:sym typeface="Arial"/>
              </a:rPr>
              <a:t>Java basics</a:t>
            </a:r>
            <a:endParaRPr b="0" i="0" sz="3600" u="none" cap="none" strike="noStrike">
              <a:solidFill>
                <a:schemeClr val="dk1"/>
              </a:solidFill>
              <a:latin typeface="Arial"/>
              <a:ea typeface="Arial"/>
              <a:cs typeface="Arial"/>
              <a:sym typeface="Arial"/>
            </a:endParaRPr>
          </a:p>
        </p:txBody>
      </p:sp>
      <p:sp>
        <p:nvSpPr>
          <p:cNvPr id="55" name="Google Shape;55;p1"/>
          <p:cNvSpPr txBox="1"/>
          <p:nvPr/>
        </p:nvSpPr>
        <p:spPr>
          <a:xfrm>
            <a:off x="2214207" y="2203632"/>
            <a:ext cx="5240700" cy="1096500"/>
          </a:xfrm>
          <a:prstGeom prst="rect">
            <a:avLst/>
          </a:prstGeom>
          <a:noFill/>
          <a:ln>
            <a:noFill/>
          </a:ln>
        </p:spPr>
        <p:txBody>
          <a:bodyPr anchorCtr="0" anchor="t" bIns="91425" lIns="91425" spcFirstLastPara="1" rIns="91425" wrap="square" tIns="91425">
            <a:normAutofit/>
          </a:bodyPr>
          <a:lstStyle/>
          <a:p>
            <a:pPr indent="0" lvl="0" marL="0" marR="0" rtl="0" algn="just">
              <a:lnSpc>
                <a:spcPct val="80000"/>
              </a:lnSpc>
              <a:spcBef>
                <a:spcPts val="0"/>
              </a:spcBef>
              <a:spcAft>
                <a:spcPts val="0"/>
              </a:spcAft>
              <a:buClr>
                <a:srgbClr val="000000"/>
              </a:buClr>
              <a:buSzPts val="1800"/>
              <a:buFont typeface="Arial"/>
              <a:buNone/>
            </a:pPr>
            <a:r>
              <a:rPr b="0" i="0" lang="en" sz="1600" u="none" cap="none" strike="noStrike">
                <a:solidFill>
                  <a:srgbClr val="595959"/>
                </a:solidFill>
                <a:latin typeface="Arial"/>
                <a:ea typeface="Arial"/>
                <a:cs typeface="Arial"/>
                <a:sym typeface="Arial"/>
              </a:rPr>
              <a:t>Dimitrios Malonas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5"/>
          <p:cNvSpPr txBox="1"/>
          <p:nvPr/>
        </p:nvSpPr>
        <p:spPr>
          <a:xfrm>
            <a:off x="5890900" y="194000"/>
            <a:ext cx="3086100" cy="838800"/>
          </a:xfrm>
          <a:prstGeom prst="rect">
            <a:avLst/>
          </a:prstGeom>
          <a:noFill/>
          <a:ln>
            <a:noFill/>
          </a:ln>
        </p:spPr>
        <p:txBody>
          <a:bodyPr anchorCtr="0" anchor="b" bIns="91425" lIns="91425" spcFirstLastPara="1" rIns="91425" wrap="square" tIns="91425">
            <a:normAutofit fontScale="85000" lnSpcReduction="20000"/>
          </a:bodyPr>
          <a:lstStyle/>
          <a:p>
            <a:pPr indent="0" lvl="0" marL="0" marR="0" rtl="0" algn="r">
              <a:lnSpc>
                <a:spcPct val="100000"/>
              </a:lnSpc>
              <a:spcBef>
                <a:spcPts val="0"/>
              </a:spcBef>
              <a:spcAft>
                <a:spcPts val="0"/>
              </a:spcAft>
              <a:buClr>
                <a:srgbClr val="000000"/>
              </a:buClr>
              <a:buSzPct val="90909"/>
              <a:buFont typeface="Arial"/>
              <a:buNone/>
            </a:pPr>
            <a:r>
              <a:rPr b="0" i="0" lang="en" sz="6000" u="none" cap="none" strike="noStrike">
                <a:solidFill>
                  <a:srgbClr val="000000"/>
                </a:solidFill>
                <a:latin typeface="Arial"/>
                <a:ea typeface="Arial"/>
                <a:cs typeface="Arial"/>
                <a:sym typeface="Arial"/>
              </a:rPr>
              <a:t>var </a:t>
            </a:r>
            <a:endParaRPr b="0" i="0" sz="1200" u="none" cap="none" strike="noStrike">
              <a:solidFill>
                <a:schemeClr val="dk1"/>
              </a:solidFill>
              <a:latin typeface="Arial"/>
              <a:ea typeface="Arial"/>
              <a:cs typeface="Arial"/>
              <a:sym typeface="Arial"/>
            </a:endParaRPr>
          </a:p>
        </p:txBody>
      </p:sp>
      <p:sp>
        <p:nvSpPr>
          <p:cNvPr id="115" name="Google Shape;115;p45"/>
          <p:cNvSpPr txBox="1"/>
          <p:nvPr/>
        </p:nvSpPr>
        <p:spPr>
          <a:xfrm>
            <a:off x="574600" y="1399325"/>
            <a:ext cx="7835700" cy="20583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Στις τελευταίες εκδόσεις της γλώσσας (10+) μπορούμε να χρησιμοποιήσουμε το keyword var   </a:t>
            </a:r>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αντί να δηλώσουμε ρητά τον τύπο μιας μεταβλητής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Θα πρέπει ο compiler να μπορεί να συμπεράνει τον τύπο της μεταβλητής, π.χ. var t = true;</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6"/>
          <p:cNvSpPr txBox="1"/>
          <p:nvPr/>
        </p:nvSpPr>
        <p:spPr>
          <a:xfrm>
            <a:off x="5890900" y="194000"/>
            <a:ext cx="3086100" cy="838800"/>
          </a:xfrm>
          <a:prstGeom prst="rect">
            <a:avLst/>
          </a:prstGeom>
          <a:noFill/>
          <a:ln>
            <a:noFill/>
          </a:ln>
        </p:spPr>
        <p:txBody>
          <a:bodyPr anchorCtr="0" anchor="b" bIns="91425" lIns="91425" spcFirstLastPara="1" rIns="91425" wrap="square" tIns="91425">
            <a:normAutofit fontScale="70000" lnSpcReduction="20000"/>
          </a:bodyPr>
          <a:lstStyle/>
          <a:p>
            <a:pPr indent="0" lvl="0" marL="0" marR="0" rtl="0" algn="r">
              <a:lnSpc>
                <a:spcPct val="100000"/>
              </a:lnSpc>
              <a:spcBef>
                <a:spcPts val="0"/>
              </a:spcBef>
              <a:spcAft>
                <a:spcPts val="0"/>
              </a:spcAft>
              <a:buClr>
                <a:srgbClr val="000000"/>
              </a:buClr>
              <a:buSzPct val="90909"/>
              <a:buFont typeface="Arial"/>
              <a:buNone/>
            </a:pPr>
            <a:r>
              <a:rPr b="0" i="0" lang="en" sz="7200" u="none" cap="none" strike="noStrike">
                <a:solidFill>
                  <a:srgbClr val="000000"/>
                </a:solidFill>
                <a:latin typeface="Arial"/>
                <a:ea typeface="Arial"/>
                <a:cs typeface="Arial"/>
                <a:sym typeface="Arial"/>
              </a:rPr>
              <a:t>Objects</a:t>
            </a:r>
            <a:endParaRPr b="0" i="0" sz="1200" u="none" cap="none" strike="noStrike">
              <a:solidFill>
                <a:schemeClr val="dk1"/>
              </a:solidFill>
              <a:latin typeface="Arial"/>
              <a:ea typeface="Arial"/>
              <a:cs typeface="Arial"/>
              <a:sym typeface="Arial"/>
            </a:endParaRPr>
          </a:p>
        </p:txBody>
      </p:sp>
      <p:sp>
        <p:nvSpPr>
          <p:cNvPr id="121" name="Google Shape;121;p46"/>
          <p:cNvSpPr txBox="1"/>
          <p:nvPr/>
        </p:nvSpPr>
        <p:spPr>
          <a:xfrm>
            <a:off x="574600" y="1399325"/>
            <a:ext cx="7835700" cy="20583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Κλάσεις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Περιγράφουν κατάσταση και συμπεριφορά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Τυποι αντικειμένων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Στιγμιότυπα κλάσεων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7"/>
          <p:cNvSpPr txBox="1"/>
          <p:nvPr/>
        </p:nvSpPr>
        <p:spPr>
          <a:xfrm>
            <a:off x="5890900" y="194000"/>
            <a:ext cx="3086100" cy="838800"/>
          </a:xfrm>
          <a:prstGeom prst="rect">
            <a:avLst/>
          </a:prstGeom>
          <a:noFill/>
          <a:ln>
            <a:noFill/>
          </a:ln>
        </p:spPr>
        <p:txBody>
          <a:bodyPr anchorCtr="0" anchor="b" bIns="91425" lIns="91425" spcFirstLastPara="1" rIns="91425" wrap="square" tIns="91425">
            <a:normAutofit fontScale="55000" lnSpcReduction="20000"/>
          </a:bodyPr>
          <a:lstStyle/>
          <a:p>
            <a:pPr indent="0" lvl="0" marL="0" marR="0" rtl="0" algn="r">
              <a:lnSpc>
                <a:spcPct val="100000"/>
              </a:lnSpc>
              <a:spcBef>
                <a:spcPts val="0"/>
              </a:spcBef>
              <a:spcAft>
                <a:spcPts val="0"/>
              </a:spcAft>
              <a:buClr>
                <a:srgbClr val="000000"/>
              </a:buClr>
              <a:buSzPct val="90909"/>
              <a:buFont typeface="Arial"/>
              <a:buNone/>
            </a:pPr>
            <a:r>
              <a:rPr b="0" i="0" lang="en" sz="9600" u="none" cap="none" strike="noStrike">
                <a:solidFill>
                  <a:srgbClr val="000000"/>
                </a:solidFill>
                <a:latin typeface="Arial"/>
                <a:ea typeface="Arial"/>
                <a:cs typeface="Arial"/>
                <a:sym typeface="Arial"/>
              </a:rPr>
              <a:t>null </a:t>
            </a:r>
            <a:endParaRPr b="0" i="0" sz="2400" u="none" cap="none" strike="noStrike">
              <a:solidFill>
                <a:schemeClr val="dk1"/>
              </a:solidFill>
              <a:latin typeface="Arial"/>
              <a:ea typeface="Arial"/>
              <a:cs typeface="Arial"/>
              <a:sym typeface="Arial"/>
            </a:endParaRPr>
          </a:p>
        </p:txBody>
      </p:sp>
      <p:sp>
        <p:nvSpPr>
          <p:cNvPr id="127" name="Google Shape;127;p47"/>
          <p:cNvSpPr txBox="1"/>
          <p:nvPr/>
        </p:nvSpPr>
        <p:spPr>
          <a:xfrm>
            <a:off x="574600" y="1399324"/>
            <a:ext cx="3566220" cy="2860441"/>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Αναφορά (reference) σε μή υπαρκτό αντικείμενο. </a:t>
            </a:r>
            <a:endParaRPr b="0" i="0" sz="1100" u="none" cap="none" strike="noStrike">
              <a:solidFill>
                <a:schemeClr val="dk1"/>
              </a:solidFill>
              <a:latin typeface="Arial"/>
              <a:ea typeface="Arial"/>
              <a:cs typeface="Arial"/>
              <a:sym typeface="Arial"/>
            </a:endParaRPr>
          </a:p>
        </p:txBody>
      </p:sp>
      <p:sp>
        <p:nvSpPr>
          <p:cNvPr id="128" name="Google Shape;128;p47"/>
          <p:cNvSpPr/>
          <p:nvPr/>
        </p:nvSpPr>
        <p:spPr>
          <a:xfrm>
            <a:off x="4311805" y="1421080"/>
            <a:ext cx="4832195" cy="1323439"/>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NullExample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Integer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null</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Float </a:t>
            </a:r>
            <a:r>
              <a:rPr b="0" i="0" lang="en" sz="1000" u="none" cap="none" strike="noStrike">
                <a:solidFill>
                  <a:srgbClr val="BA8EF7"/>
                </a:solidFill>
                <a:latin typeface="Fira Code"/>
                <a:ea typeface="Fira Code"/>
                <a:cs typeface="Fira Code"/>
                <a:sym typeface="Fira Code"/>
              </a:rPr>
              <a:t>f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null</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"i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f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f</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null </a:t>
            </a:r>
            <a:r>
              <a:rPr b="0" i="0" lang="en" sz="1000" u="none" cap="none" strike="noStrike">
                <a:solidFill>
                  <a:srgbClr val="BA8EF7"/>
                </a:solidFill>
                <a:latin typeface="Fira Code"/>
                <a:ea typeface="Fira Code"/>
                <a:cs typeface="Fira Code"/>
                <a:sym typeface="Fira Code"/>
              </a:rPr>
              <a:t>f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null</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8"/>
          <p:cNvSpPr txBox="1"/>
          <p:nvPr/>
        </p:nvSpPr>
        <p:spPr>
          <a:xfrm>
            <a:off x="5890900" y="194000"/>
            <a:ext cx="3086100" cy="838800"/>
          </a:xfrm>
          <a:prstGeom prst="rect">
            <a:avLst/>
          </a:prstGeom>
          <a:noFill/>
          <a:ln>
            <a:noFill/>
          </a:ln>
        </p:spPr>
        <p:txBody>
          <a:bodyPr anchorCtr="0" anchor="b" bIns="91425" lIns="91425" spcFirstLastPara="1" rIns="91425" wrap="square" tIns="91425">
            <a:normAutofit fontScale="55000" lnSpcReduction="20000"/>
          </a:bodyPr>
          <a:lstStyle/>
          <a:p>
            <a:pPr indent="0" lvl="0" marL="0" marR="0" rtl="0" algn="r">
              <a:lnSpc>
                <a:spcPct val="100000"/>
              </a:lnSpc>
              <a:spcBef>
                <a:spcPts val="0"/>
              </a:spcBef>
              <a:spcAft>
                <a:spcPts val="0"/>
              </a:spcAft>
              <a:buClr>
                <a:srgbClr val="000000"/>
              </a:buClr>
              <a:buSzPct val="90909"/>
              <a:buFont typeface="Arial"/>
              <a:buNone/>
            </a:pPr>
            <a:r>
              <a:rPr b="0" i="0" lang="en" sz="9600" u="none" cap="none" strike="noStrike">
                <a:solidFill>
                  <a:srgbClr val="000000"/>
                </a:solidFill>
                <a:latin typeface="Arial"/>
                <a:ea typeface="Arial"/>
                <a:cs typeface="Arial"/>
                <a:sym typeface="Arial"/>
              </a:rPr>
              <a:t>Objects </a:t>
            </a:r>
            <a:endParaRPr b="0" i="0" sz="2400" u="none" cap="none" strike="noStrike">
              <a:solidFill>
                <a:schemeClr val="dk1"/>
              </a:solidFill>
              <a:latin typeface="Arial"/>
              <a:ea typeface="Arial"/>
              <a:cs typeface="Arial"/>
              <a:sym typeface="Arial"/>
            </a:endParaRPr>
          </a:p>
        </p:txBody>
      </p:sp>
      <p:sp>
        <p:nvSpPr>
          <p:cNvPr id="134" name="Google Shape;134;p48"/>
          <p:cNvSpPr txBox="1"/>
          <p:nvPr/>
        </p:nvSpPr>
        <p:spPr>
          <a:xfrm>
            <a:off x="574600" y="1399324"/>
            <a:ext cx="3566220" cy="2860441"/>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Όλοι οι βασικοί τύποι έχουν συσχετισμένα αντικείμενα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π.χ. Integer, Long, Boolean, Character, Double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 ”boxing”, ”unboxing” – θα τα δούμε στη συνέχεια</a:t>
            </a:r>
            <a:endParaRPr b="0" i="0" sz="1100" u="none" cap="none" strike="noStrike">
              <a:solidFill>
                <a:schemeClr val="dk1"/>
              </a:solidFill>
              <a:latin typeface="Arial"/>
              <a:ea typeface="Arial"/>
              <a:cs typeface="Arial"/>
              <a:sym typeface="Arial"/>
            </a:endParaRPr>
          </a:p>
        </p:txBody>
      </p:sp>
      <p:sp>
        <p:nvSpPr>
          <p:cNvPr id="135" name="Google Shape;135;p48"/>
          <p:cNvSpPr/>
          <p:nvPr/>
        </p:nvSpPr>
        <p:spPr>
          <a:xfrm>
            <a:off x="4572000" y="1259883"/>
            <a:ext cx="4572000" cy="3139321"/>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BasicObjectsExample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static final int </a:t>
            </a:r>
            <a:r>
              <a:rPr b="0" i="0" lang="en" sz="1000" u="none" cap="none" strike="noStrike">
                <a:solidFill>
                  <a:srgbClr val="BA8EF7"/>
                </a:solidFill>
                <a:latin typeface="Fira Code"/>
                <a:ea typeface="Fira Code"/>
                <a:cs typeface="Fira Code"/>
                <a:sym typeface="Fira Code"/>
              </a:rPr>
              <a:t>MAX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100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Integer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new </a:t>
            </a:r>
            <a:r>
              <a:rPr b="0" i="1" lang="en" sz="1000" u="none" cap="none" strike="noStrike">
                <a:solidFill>
                  <a:srgbClr val="0FFEAB"/>
                </a:solidFill>
                <a:latin typeface="Fira Code"/>
                <a:ea typeface="Fira Code"/>
                <a:cs typeface="Fira Code"/>
                <a:sym typeface="Fira Code"/>
              </a:rPr>
              <a:t>Integer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12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Float </a:t>
            </a:r>
            <a:r>
              <a:rPr b="0" i="0" lang="en" sz="1000" u="none" cap="none" strike="noStrike">
                <a:solidFill>
                  <a:srgbClr val="BA8EF7"/>
                </a:solidFill>
                <a:latin typeface="Fira Code"/>
                <a:ea typeface="Fira Code"/>
                <a:cs typeface="Fira Code"/>
                <a:sym typeface="Fira Code"/>
              </a:rPr>
              <a:t>f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new </a:t>
            </a:r>
            <a:r>
              <a:rPr b="0" i="1" lang="en" sz="1000" u="none" cap="none" strike="noStrike">
                <a:solidFill>
                  <a:srgbClr val="0FFEAB"/>
                </a:solidFill>
                <a:latin typeface="Fira Code"/>
                <a:ea typeface="Fira Code"/>
                <a:cs typeface="Fira Code"/>
                <a:sym typeface="Fira Code"/>
              </a:rPr>
              <a:t>Float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1.23f</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Double </a:t>
            </a:r>
            <a:r>
              <a:rPr b="0" i="0" lang="en" sz="1000" u="none" cap="none" strike="noStrike">
                <a:solidFill>
                  <a:srgbClr val="BA8EF7"/>
                </a:solidFill>
                <a:latin typeface="Fira Code"/>
                <a:ea typeface="Fira Code"/>
                <a:cs typeface="Fira Code"/>
                <a:sym typeface="Fira Code"/>
              </a:rPr>
              <a:t>d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new </a:t>
            </a:r>
            <a:r>
              <a:rPr b="0" i="1" lang="en" sz="1000" u="none" cap="none" strike="noStrike">
                <a:solidFill>
                  <a:srgbClr val="0FFEAB"/>
                </a:solidFill>
                <a:latin typeface="Fira Code"/>
                <a:ea typeface="Fira Code"/>
                <a:cs typeface="Fira Code"/>
                <a:sym typeface="Fira Code"/>
              </a:rPr>
              <a:t>Double</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1.7e63</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"i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f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f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d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d</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Integer </a:t>
            </a:r>
            <a:r>
              <a:rPr b="0" i="0" lang="en" sz="1000" u="none" cap="none" strike="noStrike">
                <a:solidFill>
                  <a:srgbClr val="BA8EF7"/>
                </a:solidFill>
                <a:latin typeface="Fira Code"/>
                <a:ea typeface="Fira Code"/>
                <a:cs typeface="Fira Code"/>
                <a:sym typeface="Fira Code"/>
              </a:rPr>
              <a:t>i2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Integer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parseInt</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"111"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Float </a:t>
            </a:r>
            <a:r>
              <a:rPr b="0" i="0" lang="en" sz="1000" u="none" cap="none" strike="noStrike">
                <a:solidFill>
                  <a:srgbClr val="BA8EF7"/>
                </a:solidFill>
                <a:latin typeface="Fira Code"/>
                <a:ea typeface="Fira Code"/>
                <a:cs typeface="Fira Code"/>
                <a:sym typeface="Fira Code"/>
              </a:rPr>
              <a:t>f2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Float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parseFloat</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"2.17"</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Double </a:t>
            </a:r>
            <a:r>
              <a:rPr b="0" i="0" lang="en" sz="1000" u="none" cap="none" strike="noStrike">
                <a:solidFill>
                  <a:srgbClr val="BA8EF7"/>
                </a:solidFill>
                <a:latin typeface="Fira Code"/>
                <a:ea typeface="Fira Code"/>
                <a:cs typeface="Fira Code"/>
                <a:sym typeface="Fira Code"/>
              </a:rPr>
              <a:t>d2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Double</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parseDouble</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"8.88e131"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"i2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i2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f2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f2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d2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d2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12 </a:t>
            </a:r>
            <a:r>
              <a:rPr b="0" i="0" lang="en" sz="1000" u="none" cap="none" strike="noStrike">
                <a:solidFill>
                  <a:srgbClr val="BA8EF7"/>
                </a:solidFill>
                <a:latin typeface="Fira Code"/>
                <a:ea typeface="Fira Code"/>
                <a:cs typeface="Fira Code"/>
                <a:sym typeface="Fira Code"/>
              </a:rPr>
              <a:t>f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1.23 </a:t>
            </a:r>
            <a:r>
              <a:rPr b="0" i="0" lang="en" sz="1000" u="none" cap="none" strike="noStrike">
                <a:solidFill>
                  <a:srgbClr val="BA8EF7"/>
                </a:solidFill>
                <a:latin typeface="Fira Code"/>
                <a:ea typeface="Fira Code"/>
                <a:cs typeface="Fira Code"/>
                <a:sym typeface="Fira Code"/>
              </a:rPr>
              <a:t>d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1.7E63</a:t>
            </a:r>
            <a:br>
              <a:rPr b="0" i="1" lang="en" sz="1000" u="none" cap="none" strike="noStrike">
                <a:solidFill>
                  <a:srgbClr val="FFFFFF"/>
                </a:solidFill>
                <a:latin typeface="Fira Code"/>
                <a:ea typeface="Fira Code"/>
                <a:cs typeface="Fira Code"/>
                <a:sym typeface="Fira Code"/>
              </a:rPr>
            </a:br>
            <a:r>
              <a:rPr b="0" i="1"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i2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111 </a:t>
            </a:r>
            <a:r>
              <a:rPr b="0" i="0" lang="en" sz="1000" u="none" cap="none" strike="noStrike">
                <a:solidFill>
                  <a:srgbClr val="BA8EF7"/>
                </a:solidFill>
                <a:latin typeface="Fira Code"/>
                <a:ea typeface="Fira Code"/>
                <a:cs typeface="Fira Code"/>
                <a:sym typeface="Fira Code"/>
              </a:rPr>
              <a:t>f2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2.17 </a:t>
            </a:r>
            <a:r>
              <a:rPr b="0" i="0" lang="en" sz="1000" u="none" cap="none" strike="noStrike">
                <a:solidFill>
                  <a:srgbClr val="BA8EF7"/>
                </a:solidFill>
                <a:latin typeface="Fira Code"/>
                <a:ea typeface="Fira Code"/>
                <a:cs typeface="Fira Code"/>
                <a:sym typeface="Fira Code"/>
              </a:rPr>
              <a:t>d2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8.88E131</a:t>
            </a:r>
            <a:br>
              <a:rPr b="0" i="1" lang="en" sz="1000" u="none" cap="none" strike="noStrike">
                <a:solidFill>
                  <a:srgbClr val="FFFFFF"/>
                </a:solidFill>
                <a:latin typeface="Fira Code"/>
                <a:ea typeface="Fira Code"/>
                <a:cs typeface="Fira Code"/>
                <a:sym typeface="Fira Code"/>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9"/>
          <p:cNvSpPr txBox="1"/>
          <p:nvPr/>
        </p:nvSpPr>
        <p:spPr>
          <a:xfrm>
            <a:off x="2118732" y="194000"/>
            <a:ext cx="6858268" cy="838800"/>
          </a:xfrm>
          <a:prstGeom prst="rect">
            <a:avLst/>
          </a:prstGeom>
          <a:noFill/>
          <a:ln>
            <a:noFill/>
          </a:ln>
        </p:spPr>
        <p:txBody>
          <a:bodyPr anchorCtr="0" anchor="b" bIns="91425" lIns="91425" spcFirstLastPara="1" rIns="91425" wrap="square" tIns="91425">
            <a:normAutofit fontScale="25000" lnSpcReduction="20000"/>
          </a:bodyPr>
          <a:lstStyle/>
          <a:p>
            <a:pPr indent="0" lvl="0" marL="0" marR="0" rtl="0" algn="r">
              <a:lnSpc>
                <a:spcPct val="100000"/>
              </a:lnSpc>
              <a:spcBef>
                <a:spcPts val="0"/>
              </a:spcBef>
              <a:spcAft>
                <a:spcPts val="0"/>
              </a:spcAft>
              <a:buClr>
                <a:srgbClr val="000000"/>
              </a:buClr>
              <a:buSzPct val="90909"/>
              <a:buFont typeface="Arial"/>
              <a:buNone/>
            </a:pPr>
            <a:r>
              <a:rPr b="0" i="0" lang="en" sz="9600" u="none" cap="none" strike="noStrike">
                <a:solidFill>
                  <a:srgbClr val="000000"/>
                </a:solidFill>
                <a:latin typeface="Arial"/>
                <a:ea typeface="Arial"/>
                <a:cs typeface="Arial"/>
                <a:sym typeface="Arial"/>
              </a:rPr>
              <a:t>Δηλώσεις μεταβλητών / ιδιοτήτων μιας κλάσης  </a:t>
            </a:r>
            <a:endParaRPr b="0" i="0" sz="2400" u="none" cap="none" strike="noStrike">
              <a:solidFill>
                <a:schemeClr val="dk1"/>
              </a:solidFill>
              <a:latin typeface="Arial"/>
              <a:ea typeface="Arial"/>
              <a:cs typeface="Arial"/>
              <a:sym typeface="Arial"/>
            </a:endParaRPr>
          </a:p>
        </p:txBody>
      </p:sp>
      <p:sp>
        <p:nvSpPr>
          <p:cNvPr id="141" name="Google Shape;141;p49"/>
          <p:cNvSpPr txBox="1"/>
          <p:nvPr/>
        </p:nvSpPr>
        <p:spPr>
          <a:xfrm>
            <a:off x="574600" y="1399324"/>
            <a:ext cx="3566220" cy="2860441"/>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Όνοματα μεταβλητών: Παρόμοια με την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ο πρώτος χαρακτήρας πρέπει να είναι γράμμα (a-zA-Z) ή το [_]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μπορούν να ακολουθούν γράμματα, αριθμοί ή το [_] (και το [$] αλλά δεν συνηθίζεται)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case sensitive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Συνήθως: ονόματα μεταβλητών σε camelCase, κλάσεων σε PascalCase </a:t>
            </a:r>
            <a:endParaRPr b="0" i="0" sz="1100" u="none" cap="none" strike="noStrike">
              <a:solidFill>
                <a:schemeClr val="dk1"/>
              </a:solidFill>
              <a:latin typeface="Arial"/>
              <a:ea typeface="Arial"/>
              <a:cs typeface="Arial"/>
              <a:sym typeface="Arial"/>
            </a:endParaRPr>
          </a:p>
        </p:txBody>
      </p:sp>
      <p:sp>
        <p:nvSpPr>
          <p:cNvPr id="142" name="Google Shape;142;p49"/>
          <p:cNvSpPr/>
          <p:nvPr/>
        </p:nvSpPr>
        <p:spPr>
          <a:xfrm>
            <a:off x="4553683" y="3087913"/>
            <a:ext cx="4423317" cy="707886"/>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939DA5"/>
              </a:buClr>
              <a:buSzPts val="1000"/>
              <a:buFont typeface="Arial"/>
              <a:buNone/>
            </a:pPr>
            <a:r>
              <a:rPr b="0" i="0" lang="en" sz="1000" u="none" cap="none" strike="noStrike">
                <a:solidFill>
                  <a:srgbClr val="939DA5"/>
                </a:solidFill>
                <a:latin typeface="Fira Code"/>
                <a:ea typeface="Fira Code"/>
                <a:cs typeface="Fira Code"/>
                <a:sym typeface="Fira Code"/>
              </a:rPr>
              <a:t>// Οι μεταβλητές</a:t>
            </a:r>
            <a:br>
              <a:rPr b="0" i="0" lang="en" sz="1000" u="none" cap="none" strike="noStrike">
                <a:solidFill>
                  <a:srgbClr val="939DA5"/>
                </a:solidFill>
                <a:latin typeface="Fira Code"/>
                <a:ea typeface="Fira Code"/>
                <a:cs typeface="Fira Code"/>
                <a:sym typeface="Fira Code"/>
              </a:rPr>
            </a:b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aVar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Avar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είναι διαφορετικές</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0"/>
          <p:cNvSpPr txBox="1"/>
          <p:nvPr/>
        </p:nvSpPr>
        <p:spPr>
          <a:xfrm>
            <a:off x="2118732" y="194000"/>
            <a:ext cx="6858268" cy="838800"/>
          </a:xfrm>
          <a:prstGeom prst="rect">
            <a:avLst/>
          </a:prstGeom>
          <a:noFill/>
          <a:ln>
            <a:noFill/>
          </a:ln>
        </p:spPr>
        <p:txBody>
          <a:bodyPr anchorCtr="0" anchor="b" bIns="91425" lIns="91425" spcFirstLastPara="1" rIns="91425" wrap="square" tIns="91425">
            <a:normAutofit fontScale="55000" lnSpcReduction="20000"/>
          </a:bodyPr>
          <a:lstStyle/>
          <a:p>
            <a:pPr indent="0" lvl="0" marL="0" marR="0" rtl="0" algn="r">
              <a:lnSpc>
                <a:spcPct val="100000"/>
              </a:lnSpc>
              <a:spcBef>
                <a:spcPts val="0"/>
              </a:spcBef>
              <a:spcAft>
                <a:spcPts val="0"/>
              </a:spcAft>
              <a:buClr>
                <a:srgbClr val="000000"/>
              </a:buClr>
              <a:buSzPct val="90909"/>
              <a:buFont typeface="Arial"/>
              <a:buNone/>
            </a:pPr>
            <a:r>
              <a:rPr b="0" i="0" lang="en" sz="9600" u="none" cap="none" strike="noStrike">
                <a:solidFill>
                  <a:srgbClr val="000000"/>
                </a:solidFill>
                <a:latin typeface="Arial"/>
                <a:ea typeface="Arial"/>
                <a:cs typeface="Arial"/>
                <a:sym typeface="Arial"/>
              </a:rPr>
              <a:t>Modifiers Μεταβλητών</a:t>
            </a:r>
            <a:endParaRPr b="0" i="0" sz="2400" u="none" cap="none" strike="noStrike">
              <a:solidFill>
                <a:schemeClr val="dk1"/>
              </a:solidFill>
              <a:latin typeface="Arial"/>
              <a:ea typeface="Arial"/>
              <a:cs typeface="Arial"/>
              <a:sym typeface="Arial"/>
            </a:endParaRPr>
          </a:p>
        </p:txBody>
      </p:sp>
      <p:sp>
        <p:nvSpPr>
          <p:cNvPr id="148" name="Google Shape;148;p50"/>
          <p:cNvSpPr txBox="1"/>
          <p:nvPr/>
        </p:nvSpPr>
        <p:spPr>
          <a:xfrm>
            <a:off x="574600" y="1399324"/>
            <a:ext cx="3566220" cy="2860441"/>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final (για μεταβλητές): Αντίστοιχο με το const στην C/C++. Η τιμή δεν μπορεί να αλλάξει μετά τη δήλωση, π.χ</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static (για attributes, ιδιότητες / μεταβλητές ενός αντικειμένου). Η ιδιότητα (πρακτικά μεταβλητή) δεν ”ανήκει” σε κάποιο αντικείμενο, αλλά στην κλάση και όλα τα αντικείμενα βλέπουν την ίδια τιμή</a:t>
            </a:r>
            <a:endParaRPr b="0" i="0" sz="1100" u="none" cap="none" strike="noStrike">
              <a:solidFill>
                <a:schemeClr val="dk1"/>
              </a:solidFill>
              <a:latin typeface="Arial"/>
              <a:ea typeface="Arial"/>
              <a:cs typeface="Arial"/>
              <a:sym typeface="Arial"/>
            </a:endParaRPr>
          </a:p>
        </p:txBody>
      </p:sp>
      <p:sp>
        <p:nvSpPr>
          <p:cNvPr id="149" name="Google Shape;149;p50"/>
          <p:cNvSpPr/>
          <p:nvPr/>
        </p:nvSpPr>
        <p:spPr>
          <a:xfrm>
            <a:off x="4720683" y="1613202"/>
            <a:ext cx="4423318" cy="430887"/>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100"/>
              <a:buFont typeface="Arial"/>
              <a:buNone/>
            </a:pPr>
            <a:r>
              <a:rPr b="0" i="0" lang="en" sz="1100" u="none" cap="none" strike="noStrike">
                <a:solidFill>
                  <a:schemeClr val="lt1"/>
                </a:solidFill>
                <a:latin typeface="Arial"/>
                <a:ea typeface="Arial"/>
                <a:cs typeface="Arial"/>
                <a:sym typeface="Arial"/>
              </a:rPr>
              <a:t>// δεν μπορούμε να αναθέσουμε νέα τιμή στο ίδιο scope (πεδίο ισχύος // της μεταβλητής -- βλ. παρακάτω) final int x = 5;</a:t>
            </a:r>
            <a:endParaRPr b="0" i="0" sz="1800" u="none" cap="none" strike="noStrike">
              <a:solidFill>
                <a:schemeClr val="lt1"/>
              </a:solidFill>
              <a:latin typeface="Arial"/>
              <a:ea typeface="Arial"/>
              <a:cs typeface="Arial"/>
              <a:sym typeface="Arial"/>
            </a:endParaRPr>
          </a:p>
        </p:txBody>
      </p:sp>
      <p:sp>
        <p:nvSpPr>
          <p:cNvPr id="150" name="Google Shape;150;p50"/>
          <p:cNvSpPr/>
          <p:nvPr/>
        </p:nvSpPr>
        <p:spPr>
          <a:xfrm>
            <a:off x="4720682" y="2982540"/>
            <a:ext cx="4423317" cy="738664"/>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0" i="0" lang="en" sz="1400" u="none" cap="none" strike="noStrike">
                <a:solidFill>
                  <a:schemeClr val="lt1"/>
                </a:solidFill>
                <a:latin typeface="Arial"/>
                <a:ea typeface="Arial"/>
                <a:cs typeface="Arial"/>
                <a:sym typeface="Arial"/>
              </a:rPr>
              <a:t>public class StaticVarExample { static int objectCount = 0; // όλα τα αντικείμενα της κλάσης // "βλέπουν" το ίδιο attribute (τιμή) }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1"/>
          <p:cNvSpPr txBox="1"/>
          <p:nvPr/>
        </p:nvSpPr>
        <p:spPr>
          <a:xfrm>
            <a:off x="2118732" y="194000"/>
            <a:ext cx="6858268" cy="838800"/>
          </a:xfrm>
          <a:prstGeom prst="rect">
            <a:avLst/>
          </a:prstGeom>
          <a:noFill/>
          <a:ln>
            <a:noFill/>
          </a:ln>
        </p:spPr>
        <p:txBody>
          <a:bodyPr anchorCtr="0" anchor="b" bIns="91425" lIns="91425" spcFirstLastPara="1" rIns="91425" wrap="square" tIns="91425">
            <a:normAutofit fontScale="55000" lnSpcReduction="20000"/>
          </a:bodyPr>
          <a:lstStyle/>
          <a:p>
            <a:pPr indent="0" lvl="0" marL="0" marR="0" rtl="0" algn="r">
              <a:lnSpc>
                <a:spcPct val="100000"/>
              </a:lnSpc>
              <a:spcBef>
                <a:spcPts val="0"/>
              </a:spcBef>
              <a:spcAft>
                <a:spcPts val="0"/>
              </a:spcAft>
              <a:buClr>
                <a:srgbClr val="000000"/>
              </a:buClr>
              <a:buSzPct val="90909"/>
              <a:buFont typeface="Arial"/>
              <a:buNone/>
            </a:pPr>
            <a:r>
              <a:rPr b="0" i="0" lang="en" sz="9600" u="none" cap="none" strike="noStrike">
                <a:solidFill>
                  <a:srgbClr val="000000"/>
                </a:solidFill>
                <a:latin typeface="Arial"/>
                <a:ea typeface="Arial"/>
                <a:cs typeface="Arial"/>
                <a:sym typeface="Arial"/>
              </a:rPr>
              <a:t>Modifiers Μεταβλητών</a:t>
            </a:r>
            <a:endParaRPr b="0" i="0" sz="2400" u="none" cap="none" strike="noStrike">
              <a:solidFill>
                <a:schemeClr val="dk1"/>
              </a:solidFill>
              <a:latin typeface="Arial"/>
              <a:ea typeface="Arial"/>
              <a:cs typeface="Arial"/>
              <a:sym typeface="Arial"/>
            </a:endParaRPr>
          </a:p>
        </p:txBody>
      </p:sp>
      <p:sp>
        <p:nvSpPr>
          <p:cNvPr id="156" name="Google Shape;156;p51"/>
          <p:cNvSpPr txBox="1"/>
          <p:nvPr/>
        </p:nvSpPr>
        <p:spPr>
          <a:xfrm>
            <a:off x="574600" y="1399324"/>
            <a:ext cx="3566220" cy="2860441"/>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static final (για attributes): Δεν αλλάζει η τιμή τους και όλα τα αντικείμενα βλέπουν την ίδια τιμή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πρακτικά ορίζουν μια σταθερά σε επίπεδο κλάσης που είναι κοινή για όλα τα αντικείμενα της κλάσης</a:t>
            </a:r>
            <a:endParaRPr b="0" i="0" sz="1100" u="none" cap="none" strike="noStrike">
              <a:solidFill>
                <a:schemeClr val="dk1"/>
              </a:solidFill>
              <a:latin typeface="Arial"/>
              <a:ea typeface="Arial"/>
              <a:cs typeface="Arial"/>
              <a:sym typeface="Arial"/>
            </a:endParaRPr>
          </a:p>
        </p:txBody>
      </p:sp>
      <p:sp>
        <p:nvSpPr>
          <p:cNvPr id="157" name="Google Shape;157;p51"/>
          <p:cNvSpPr/>
          <p:nvPr/>
        </p:nvSpPr>
        <p:spPr>
          <a:xfrm>
            <a:off x="4720683" y="1785789"/>
            <a:ext cx="4423317" cy="1169551"/>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0" i="0" lang="en" sz="1400" u="none" cap="none" strike="noStrike">
                <a:solidFill>
                  <a:schemeClr val="lt1"/>
                </a:solidFill>
                <a:latin typeface="Consolas"/>
                <a:ea typeface="Consolas"/>
                <a:cs typeface="Consolas"/>
                <a:sym typeface="Consolas"/>
              </a:rPr>
              <a:t>public class StaticFinalVarExample {</a:t>
            </a:r>
            <a:endParaRPr/>
          </a:p>
          <a:p>
            <a:pPr indent="0" lvl="0" marL="0" marR="0" rtl="0" algn="l">
              <a:lnSpc>
                <a:spcPct val="100000"/>
              </a:lnSpc>
              <a:spcBef>
                <a:spcPts val="0"/>
              </a:spcBef>
              <a:spcAft>
                <a:spcPts val="0"/>
              </a:spcAft>
              <a:buClr>
                <a:schemeClr val="lt1"/>
              </a:buClr>
              <a:buSzPts val="1400"/>
              <a:buFont typeface="Arial"/>
              <a:buNone/>
            </a:pPr>
            <a:r>
              <a:rPr b="0" i="0" lang="en" sz="1400" u="none" cap="none" strike="noStrike">
                <a:solidFill>
                  <a:schemeClr val="lt1"/>
                </a:solidFill>
                <a:latin typeface="Consolas"/>
                <a:ea typeface="Consolas"/>
                <a:cs typeface="Consolas"/>
                <a:sym typeface="Consolas"/>
              </a:rPr>
              <a:t>    // Σταθερά για όλα τα αντικείμενα τύπου    </a:t>
            </a:r>
            <a:endParaRPr/>
          </a:p>
          <a:p>
            <a:pPr indent="0" lvl="0" marL="0" marR="0" rtl="0" algn="l">
              <a:lnSpc>
                <a:spcPct val="100000"/>
              </a:lnSpc>
              <a:spcBef>
                <a:spcPts val="0"/>
              </a:spcBef>
              <a:spcAft>
                <a:spcPts val="0"/>
              </a:spcAft>
              <a:buClr>
                <a:schemeClr val="lt1"/>
              </a:buClr>
              <a:buSzPts val="1400"/>
              <a:buFont typeface="Arial"/>
              <a:buNone/>
            </a:pPr>
            <a:r>
              <a:rPr b="0" i="0" lang="en" sz="1400" u="none" cap="none" strike="noStrike">
                <a:solidFill>
                  <a:schemeClr val="lt1"/>
                </a:solidFill>
                <a:latin typeface="Consolas"/>
                <a:ea typeface="Consolas"/>
                <a:cs typeface="Consolas"/>
                <a:sym typeface="Consolas"/>
              </a:rPr>
              <a:t>    //StaticFinalVarExample </a:t>
            </a:r>
            <a:endParaRPr/>
          </a:p>
          <a:p>
            <a:pPr indent="0" lvl="0" marL="0" marR="0" rtl="0" algn="l">
              <a:lnSpc>
                <a:spcPct val="100000"/>
              </a:lnSpc>
              <a:spcBef>
                <a:spcPts val="0"/>
              </a:spcBef>
              <a:spcAft>
                <a:spcPts val="0"/>
              </a:spcAft>
              <a:buClr>
                <a:schemeClr val="lt1"/>
              </a:buClr>
              <a:buSzPts val="1400"/>
              <a:buFont typeface="Arial"/>
              <a:buNone/>
            </a:pPr>
            <a:r>
              <a:rPr b="0" i="0" lang="en" sz="1400" u="none" cap="none" strike="noStrike">
                <a:solidFill>
                  <a:schemeClr val="lt1"/>
                </a:solidFill>
                <a:latin typeface="Consolas"/>
                <a:ea typeface="Consolas"/>
                <a:cs typeface="Consolas"/>
                <a:sym typeface="Consolas"/>
              </a:rPr>
              <a:t>    static final int MAX_COUNT = 100; </a:t>
            </a:r>
            <a:endParaRPr/>
          </a:p>
          <a:p>
            <a:pPr indent="0" lvl="0" marL="0" marR="0" rtl="0" algn="l">
              <a:lnSpc>
                <a:spcPct val="100000"/>
              </a:lnSpc>
              <a:spcBef>
                <a:spcPts val="0"/>
              </a:spcBef>
              <a:spcAft>
                <a:spcPts val="0"/>
              </a:spcAft>
              <a:buClr>
                <a:schemeClr val="lt1"/>
              </a:buClr>
              <a:buSzPts val="1400"/>
              <a:buFont typeface="Arial"/>
              <a:buNone/>
            </a:pPr>
            <a:r>
              <a:rPr b="0" i="0" lang="en" sz="14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2"/>
          <p:cNvSpPr txBox="1"/>
          <p:nvPr/>
        </p:nvSpPr>
        <p:spPr>
          <a:xfrm>
            <a:off x="2118732" y="194000"/>
            <a:ext cx="6858268" cy="838800"/>
          </a:xfrm>
          <a:prstGeom prst="rect">
            <a:avLst/>
          </a:prstGeom>
          <a:noFill/>
          <a:ln>
            <a:noFill/>
          </a:ln>
        </p:spPr>
        <p:txBody>
          <a:bodyPr anchorCtr="0" anchor="b" bIns="91425" lIns="91425" spcFirstLastPara="1" rIns="91425" wrap="square" tIns="91425">
            <a:normAutofit fontScale="55000" lnSpcReduction="20000"/>
          </a:bodyPr>
          <a:lstStyle/>
          <a:p>
            <a:pPr indent="0" lvl="0" marL="0" marR="0" rtl="0" algn="r">
              <a:lnSpc>
                <a:spcPct val="100000"/>
              </a:lnSpc>
              <a:spcBef>
                <a:spcPts val="0"/>
              </a:spcBef>
              <a:spcAft>
                <a:spcPts val="0"/>
              </a:spcAft>
              <a:buClr>
                <a:srgbClr val="000000"/>
              </a:buClr>
              <a:buSzPct val="90909"/>
              <a:buFont typeface="Arial"/>
              <a:buNone/>
            </a:pPr>
            <a:r>
              <a:rPr b="0" i="0" lang="en" sz="9600" u="none" cap="none" strike="noStrike">
                <a:solidFill>
                  <a:srgbClr val="000000"/>
                </a:solidFill>
                <a:latin typeface="Arial"/>
                <a:ea typeface="Arial"/>
                <a:cs typeface="Arial"/>
                <a:sym typeface="Arial"/>
              </a:rPr>
              <a:t>Modifiers Μεταβλητών</a:t>
            </a:r>
            <a:endParaRPr b="0" i="0" sz="2400" u="none" cap="none" strike="noStrike">
              <a:solidFill>
                <a:schemeClr val="dk1"/>
              </a:solidFill>
              <a:latin typeface="Arial"/>
              <a:ea typeface="Arial"/>
              <a:cs typeface="Arial"/>
              <a:sym typeface="Arial"/>
            </a:endParaRPr>
          </a:p>
        </p:txBody>
      </p:sp>
      <p:sp>
        <p:nvSpPr>
          <p:cNvPr id="163" name="Google Shape;163;p52"/>
          <p:cNvSpPr txBox="1"/>
          <p:nvPr/>
        </p:nvSpPr>
        <p:spPr>
          <a:xfrm>
            <a:off x="574600" y="1399324"/>
            <a:ext cx="8071312" cy="2860441"/>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public (attributes / classes / methods): η ιδιότητα / κλάση / μέθοδος είναι ”ορατή” (προσπελάσιμη) από όλους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 ”όλους” = οι υπόλοιπες κλάσεις / αντικείμενα / μέθοδοι. Δηλαδή μπορεί να χρησιμοποιηθεί σε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expressions / statements χωρίς περιορισμό.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Θα δούμε τα public / private / protected στα επόμενα μαθήματα αναλυτικά.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Υπάρχουν πολλοί ακόμα modifiers που μπορούν να εφαρμοστούν σε: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 Μεταβλητές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 Properties / attributes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 Μεθόδους</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 Κλάσεις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3"/>
          <p:cNvSpPr txBox="1"/>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600"/>
              </a:spcAft>
              <a:buNone/>
            </a:pPr>
            <a:r>
              <a:rPr b="0" i="0" lang="en" sz="2200" u="none" cap="none" strike="noStrike">
                <a:solidFill>
                  <a:schemeClr val="dk1"/>
                </a:solidFill>
                <a:latin typeface="Arial"/>
                <a:ea typeface="Arial"/>
                <a:cs typeface="Arial"/>
                <a:sym typeface="Arial"/>
              </a:rPr>
              <a:t>Conversions</a:t>
            </a:r>
            <a:endParaRPr/>
          </a:p>
        </p:txBody>
      </p:sp>
      <p:sp>
        <p:nvSpPr>
          <p:cNvPr id="169" name="Google Shape;169;p53"/>
          <p:cNvSpPr txBox="1"/>
          <p:nvPr/>
        </p:nvSpPr>
        <p:spPr>
          <a:xfrm>
            <a:off x="311700" y="1152475"/>
            <a:ext cx="3999900" cy="572700"/>
          </a:xfrm>
          <a:prstGeom prst="rect">
            <a:avLst/>
          </a:prstGeom>
          <a:noFill/>
          <a:ln>
            <a:noFill/>
          </a:ln>
        </p:spPr>
        <p:txBody>
          <a:bodyPr anchorCtr="0" anchor="t" bIns="91425" lIns="91425" spcFirstLastPara="1" rIns="91425" wrap="square" tIns="91425">
            <a:normAutofit/>
          </a:bodyPr>
          <a:lstStyle/>
          <a:p>
            <a:pPr indent="-317500" lvl="0" marL="457200" marR="0" rtl="0" algn="l">
              <a:lnSpc>
                <a:spcPct val="105000"/>
              </a:lnSpc>
              <a:spcBef>
                <a:spcPts val="0"/>
              </a:spcBef>
              <a:spcAft>
                <a:spcPts val="600"/>
              </a:spcAft>
              <a:buClr>
                <a:schemeClr val="dk2"/>
              </a:buClr>
              <a:buSzPts val="1400"/>
              <a:buFont typeface="Arial"/>
              <a:buChar char="●"/>
            </a:pPr>
            <a:r>
              <a:rPr b="0" i="0" lang="en" sz="1050" u="none" cap="none" strike="noStrike">
                <a:solidFill>
                  <a:srgbClr val="000000"/>
                </a:solidFill>
                <a:latin typeface="Arial"/>
                <a:ea typeface="Arial"/>
                <a:cs typeface="Arial"/>
                <a:sym typeface="Arial"/>
              </a:rPr>
              <a:t> </a:t>
            </a:r>
            <a:r>
              <a:rPr b="0" i="0" lang="en" sz="1600" u="none" cap="none" strike="noStrike">
                <a:solidFill>
                  <a:srgbClr val="000000"/>
                </a:solidFill>
                <a:latin typeface="Arial"/>
                <a:ea typeface="Arial"/>
                <a:cs typeface="Arial"/>
                <a:sym typeface="Arial"/>
              </a:rPr>
              <a:t>Casting</a:t>
            </a:r>
            <a:r>
              <a:rPr b="0" i="0" lang="en" sz="1050" u="none" cap="none" strike="noStrike">
                <a:solidFill>
                  <a:srgbClr val="000000"/>
                </a:solidFill>
                <a:latin typeface="Arial"/>
                <a:ea typeface="Arial"/>
                <a:cs typeface="Arial"/>
                <a:sym typeface="Arial"/>
              </a:rPr>
              <a:t> </a:t>
            </a:r>
            <a:endParaRPr b="0" i="0" sz="900" u="none" cap="none" strike="noStrike">
              <a:solidFill>
                <a:schemeClr val="dk2"/>
              </a:solidFill>
              <a:latin typeface="Arial"/>
              <a:ea typeface="Arial"/>
              <a:cs typeface="Arial"/>
              <a:sym typeface="Arial"/>
            </a:endParaRPr>
          </a:p>
        </p:txBody>
      </p:sp>
      <p:pic>
        <p:nvPicPr>
          <p:cNvPr id="170" name="Google Shape;170;p53"/>
          <p:cNvPicPr preferRelativeResize="0"/>
          <p:nvPr/>
        </p:nvPicPr>
        <p:blipFill rotWithShape="1">
          <a:blip r:embed="rId3">
            <a:alphaModFix/>
          </a:blip>
          <a:srcRect b="0" l="0" r="0" t="0"/>
          <a:stretch/>
        </p:blipFill>
        <p:spPr>
          <a:xfrm>
            <a:off x="4918742" y="1801403"/>
            <a:ext cx="3558848" cy="2118544"/>
          </a:xfrm>
          <a:prstGeom prst="rect">
            <a:avLst/>
          </a:prstGeom>
          <a:noFill/>
          <a:ln>
            <a:noFill/>
          </a:ln>
        </p:spPr>
      </p:pic>
      <p:sp>
        <p:nvSpPr>
          <p:cNvPr id="171" name="Google Shape;171;p53"/>
          <p:cNvSpPr txBox="1"/>
          <p:nvPr/>
        </p:nvSpPr>
        <p:spPr>
          <a:xfrm>
            <a:off x="4918742" y="4024102"/>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Μετατροπές μεταξύ αριθμητικών τύπων</a:t>
            </a:r>
            <a:endParaRPr b="0" i="0" sz="1400" u="none" cap="none" strike="noStrike">
              <a:solidFill>
                <a:srgbClr val="000000"/>
              </a:solidFill>
              <a:latin typeface="Arial"/>
              <a:ea typeface="Arial"/>
              <a:cs typeface="Arial"/>
              <a:sym typeface="Arial"/>
            </a:endParaRPr>
          </a:p>
        </p:txBody>
      </p:sp>
      <p:sp>
        <p:nvSpPr>
          <p:cNvPr id="172" name="Google Shape;172;p53"/>
          <p:cNvSpPr txBox="1"/>
          <p:nvPr/>
        </p:nvSpPr>
        <p:spPr>
          <a:xfrm>
            <a:off x="470210" y="2135829"/>
            <a:ext cx="47467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3" name="Google Shape;173;p53"/>
          <p:cNvSpPr/>
          <p:nvPr/>
        </p:nvSpPr>
        <p:spPr>
          <a:xfrm>
            <a:off x="470210" y="1831619"/>
            <a:ext cx="2362200" cy="400110"/>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double </a:t>
            </a:r>
            <a:r>
              <a:rPr b="0" i="0" lang="en" sz="1000" u="none" cap="none" strike="noStrike">
                <a:solidFill>
                  <a:srgbClr val="BA8EF7"/>
                </a:solidFill>
                <a:latin typeface="Fira Code"/>
                <a:ea typeface="Fira Code"/>
                <a:cs typeface="Fira Code"/>
                <a:sym typeface="Fira Code"/>
              </a:rPr>
              <a:t>d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1" lang="en" sz="1000" u="none" cap="none" strike="noStrike">
                <a:solidFill>
                  <a:srgbClr val="CED0D6"/>
                </a:solidFill>
                <a:latin typeface="Fira Code"/>
                <a:ea typeface="Fira Code"/>
                <a:cs typeface="Fira Code"/>
                <a:sym typeface="Fira Code"/>
              </a:rPr>
              <a:t>float </a:t>
            </a:r>
            <a:r>
              <a:rPr b="0" i="0" lang="en" sz="1000" u="none" cap="none" strike="noStrike">
                <a:solidFill>
                  <a:srgbClr val="BA8EF7"/>
                </a:solidFill>
                <a:latin typeface="Fira Code"/>
                <a:ea typeface="Fira Code"/>
                <a:cs typeface="Fira Code"/>
                <a:sym typeface="Fira Code"/>
              </a:rPr>
              <a:t>f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1.0f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float</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d</a:t>
            </a:r>
            <a:r>
              <a:rPr b="0" i="0" lang="en" sz="1000" u="none" cap="none" strike="noStrike">
                <a:solidFill>
                  <a:srgbClr val="FFFFFF"/>
                </a:solidFill>
                <a:latin typeface="Fira Code"/>
                <a:ea typeface="Fira Code"/>
                <a:cs typeface="Fira Code"/>
                <a:sym typeface="Fira Code"/>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Τελεστές </a:t>
            </a:r>
            <a:endParaRPr/>
          </a:p>
        </p:txBody>
      </p:sp>
      <p:sp>
        <p:nvSpPr>
          <p:cNvPr id="179" name="Google Shape;179;p54"/>
          <p:cNvSpPr txBox="1"/>
          <p:nvPr>
            <p:ph idx="1" type="body"/>
          </p:nvPr>
        </p:nvSpPr>
        <p:spPr>
          <a:xfrm>
            <a:off x="311700" y="1152475"/>
            <a:ext cx="4327207"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Αριθμητικοί: + - / % ++ --  ++ / --</a:t>
            </a:r>
            <a:endParaRPr/>
          </a:p>
        </p:txBody>
      </p:sp>
      <p:sp>
        <p:nvSpPr>
          <p:cNvPr id="180" name="Google Shape;180;p54"/>
          <p:cNvSpPr/>
          <p:nvPr/>
        </p:nvSpPr>
        <p:spPr>
          <a:xfrm>
            <a:off x="4572000" y="860088"/>
            <a:ext cx="4572000" cy="3293209"/>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PrePostIncDecExample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a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5</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b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Χρήση και μετά αύξηση</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"b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b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a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b = 5, a = 6</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c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Άυξηση και μετά χρήση</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"c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c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a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c = 7, a = 7</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d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Χρήση και μετά μείωση</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"d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d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a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d = 7, a = 6</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e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Μείωση και μετά χρήση</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"e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e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a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e = 5, a = 5;</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 name="Google Shape;181;p54"/>
          <p:cNvSpPr txBox="1"/>
          <p:nvPr/>
        </p:nvSpPr>
        <p:spPr>
          <a:xfrm>
            <a:off x="579863" y="2086144"/>
            <a:ext cx="457200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b = 5 a = 6 </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c = 7 a = 7 </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d = 7 a = 6 </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e = 5 a = 5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nvSpPr>
        <p:spPr>
          <a:xfrm flipH="1">
            <a:off x="3239518" y="1275790"/>
            <a:ext cx="4542000" cy="4374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800"/>
              <a:buFont typeface="Arial"/>
              <a:buNone/>
            </a:pPr>
            <a:r>
              <a:rPr b="0" i="0" lang="en" sz="1400" u="none" cap="none" strike="noStrike">
                <a:solidFill>
                  <a:srgbClr val="000000"/>
                </a:solidFill>
                <a:latin typeface="Arial"/>
                <a:ea typeface="Arial"/>
                <a:cs typeface="Arial"/>
                <a:sym typeface="Arial"/>
              </a:rPr>
              <a:t>Program state management</a:t>
            </a:r>
            <a:endParaRPr b="0" i="0" sz="1400" u="none" cap="none" strike="noStrike">
              <a:solidFill>
                <a:srgbClr val="000000"/>
              </a:solidFill>
              <a:latin typeface="Arial"/>
              <a:ea typeface="Arial"/>
              <a:cs typeface="Arial"/>
              <a:sym typeface="Arial"/>
            </a:endParaRPr>
          </a:p>
        </p:txBody>
      </p:sp>
      <p:sp>
        <p:nvSpPr>
          <p:cNvPr id="61" name="Google Shape;61;p2"/>
          <p:cNvSpPr txBox="1"/>
          <p:nvPr/>
        </p:nvSpPr>
        <p:spPr>
          <a:xfrm>
            <a:off x="3265002" y="1553890"/>
            <a:ext cx="2805300" cy="3186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rgbClr val="000000"/>
              </a:buClr>
              <a:buSzPct val="100000"/>
              <a:buFont typeface="Arial"/>
              <a:buNone/>
            </a:pPr>
            <a:r>
              <a:t/>
            </a:r>
            <a:endParaRPr b="0" i="0" sz="1000" u="none" cap="none" strike="noStrike">
              <a:solidFill>
                <a:srgbClr val="595959"/>
              </a:solidFill>
              <a:latin typeface="Arial"/>
              <a:ea typeface="Arial"/>
              <a:cs typeface="Arial"/>
              <a:sym typeface="Arial"/>
            </a:endParaRPr>
          </a:p>
        </p:txBody>
      </p:sp>
      <p:sp>
        <p:nvSpPr>
          <p:cNvPr id="62" name="Google Shape;62;p2"/>
          <p:cNvSpPr txBox="1"/>
          <p:nvPr/>
        </p:nvSpPr>
        <p:spPr>
          <a:xfrm>
            <a:off x="3267089" y="31150"/>
            <a:ext cx="5730600" cy="10365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INTRODUCTION</a:t>
            </a:r>
            <a:endParaRPr b="0" i="0" sz="2400" u="none" cap="none" strike="noStrike">
              <a:solidFill>
                <a:schemeClr val="dk1"/>
              </a:solidFill>
              <a:latin typeface="Arial"/>
              <a:ea typeface="Arial"/>
              <a:cs typeface="Arial"/>
              <a:sym typeface="Arial"/>
            </a:endParaRPr>
          </a:p>
        </p:txBody>
      </p:sp>
      <p:sp>
        <p:nvSpPr>
          <p:cNvPr id="63" name="Google Shape;63;p2"/>
          <p:cNvSpPr txBox="1"/>
          <p:nvPr/>
        </p:nvSpPr>
        <p:spPr>
          <a:xfrm>
            <a:off x="1345700" y="1327734"/>
            <a:ext cx="1566900" cy="437400"/>
          </a:xfrm>
          <a:prstGeom prst="rect">
            <a:avLst/>
          </a:prstGeom>
          <a:noFill/>
          <a:ln>
            <a:noFill/>
          </a:ln>
        </p:spPr>
        <p:txBody>
          <a:bodyPr anchorCtr="0" anchor="t" bIns="91425" lIns="91425" spcFirstLastPara="1" rIns="91425" wrap="square" tIns="91425">
            <a:normAutofit lnSpcReduction="10000"/>
          </a:bodyPr>
          <a:lstStyle/>
          <a:p>
            <a:pPr indent="0" lvl="0" marL="0" marR="0" rtl="0" algn="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Τελεστές</a:t>
            </a:r>
            <a:endParaRPr/>
          </a:p>
        </p:txBody>
      </p:sp>
      <p:sp>
        <p:nvSpPr>
          <p:cNvPr id="187" name="Google Shape;187;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Λογικοί </a:t>
            </a:r>
            <a:endParaRPr/>
          </a:p>
          <a:p>
            <a:pPr indent="-342900" lvl="0" marL="457200" rtl="0" algn="l">
              <a:lnSpc>
                <a:spcPct val="115000"/>
              </a:lnSpc>
              <a:spcBef>
                <a:spcPts val="0"/>
              </a:spcBef>
              <a:spcAft>
                <a:spcPts val="0"/>
              </a:spcAft>
              <a:buSzPts val="1800"/>
              <a:buChar char="●"/>
            </a:pPr>
            <a:r>
              <a:rPr lang="en"/>
              <a:t>λογικό and: &amp;&amp; </a:t>
            </a:r>
            <a:endParaRPr/>
          </a:p>
          <a:p>
            <a:pPr indent="-342900" lvl="0" marL="457200" rtl="0" algn="l">
              <a:lnSpc>
                <a:spcPct val="115000"/>
              </a:lnSpc>
              <a:spcBef>
                <a:spcPts val="0"/>
              </a:spcBef>
              <a:spcAft>
                <a:spcPts val="0"/>
              </a:spcAft>
              <a:buSzPts val="1800"/>
              <a:buChar char="●"/>
            </a:pPr>
            <a:r>
              <a:rPr lang="en"/>
              <a:t>λογικό or: || </a:t>
            </a:r>
            <a:endParaRPr/>
          </a:p>
          <a:p>
            <a:pPr indent="-342900" lvl="0" marL="457200" rtl="0" algn="l">
              <a:lnSpc>
                <a:spcPct val="115000"/>
              </a:lnSpc>
              <a:spcBef>
                <a:spcPts val="0"/>
              </a:spcBef>
              <a:spcAft>
                <a:spcPts val="0"/>
              </a:spcAft>
              <a:buSzPts val="1800"/>
              <a:buChar char="●"/>
            </a:pPr>
            <a:r>
              <a:rPr lang="en"/>
              <a:t>λογικό not: ! </a:t>
            </a:r>
            <a:endParaRPr/>
          </a:p>
          <a:p>
            <a:pPr indent="-342900" lvl="0" marL="457200" rtl="0" algn="l">
              <a:lnSpc>
                <a:spcPct val="115000"/>
              </a:lnSpc>
              <a:spcBef>
                <a:spcPts val="0"/>
              </a:spcBef>
              <a:spcAft>
                <a:spcPts val="0"/>
              </a:spcAft>
              <a:buSzPts val="1800"/>
              <a:buChar char="●"/>
            </a:pPr>
            <a:r>
              <a:rPr lang="en"/>
              <a:t>shortcuts</a:t>
            </a:r>
            <a:endParaRPr/>
          </a:p>
        </p:txBody>
      </p:sp>
      <p:sp>
        <p:nvSpPr>
          <p:cNvPr id="188" name="Google Shape;188;p55"/>
          <p:cNvSpPr/>
          <p:nvPr/>
        </p:nvSpPr>
        <p:spPr>
          <a:xfrm>
            <a:off x="3746809" y="728513"/>
            <a:ext cx="5397191" cy="3754874"/>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939DA5"/>
              </a:buClr>
              <a:buSzPts val="1000"/>
              <a:buFont typeface="Arial"/>
              <a:buNone/>
            </a:pPr>
            <a:r>
              <a:rPr b="0" i="0" lang="en" sz="1000" u="none" cap="none" strike="noStrike">
                <a:solidFill>
                  <a:srgbClr val="939DA5"/>
                </a:solidFill>
                <a:latin typeface="Fira Code"/>
                <a:ea typeface="Fira Code"/>
                <a:cs typeface="Fira Code"/>
                <a:sym typeface="Fira Code"/>
              </a:rPr>
              <a:t>// Some examples with operators</a:t>
            </a:r>
            <a:br>
              <a:rPr b="0" i="0" lang="en" sz="1000" u="none" cap="none" strike="noStrike">
                <a:solidFill>
                  <a:srgbClr val="939DA5"/>
                </a:solidFill>
                <a:latin typeface="Fira Code"/>
                <a:ea typeface="Fira Code"/>
                <a:cs typeface="Fira Code"/>
                <a:sym typeface="Fira Code"/>
              </a:rPr>
            </a:b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BooleanOperatorExample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boolean</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vals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true</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false</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for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&lt; </a:t>
            </a:r>
            <a:r>
              <a:rPr b="0" i="0" lang="en" sz="1000" u="none" cap="none" strike="noStrike">
                <a:solidFill>
                  <a:srgbClr val="BA8EF7"/>
                </a:solidFill>
                <a:latin typeface="Fira Code"/>
                <a:ea typeface="Fira Code"/>
                <a:cs typeface="Fira Code"/>
                <a:sym typeface="Fira Code"/>
              </a:rPr>
              <a:t>vals</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length</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for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j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j </a:t>
            </a:r>
            <a:r>
              <a:rPr b="0" i="0" lang="en" sz="1000" u="none" cap="none" strike="noStrike">
                <a:solidFill>
                  <a:srgbClr val="FFFFFF"/>
                </a:solidFill>
                <a:latin typeface="Fira Code"/>
                <a:ea typeface="Fira Code"/>
                <a:cs typeface="Fira Code"/>
                <a:sym typeface="Fira Code"/>
              </a:rPr>
              <a:t>&lt; </a:t>
            </a:r>
            <a:r>
              <a:rPr b="0" i="0" lang="en" sz="1000" u="none" cap="none" strike="noStrike">
                <a:solidFill>
                  <a:srgbClr val="BA8EF7"/>
                </a:solidFill>
                <a:latin typeface="Fira Code"/>
                <a:ea typeface="Fira Code"/>
                <a:cs typeface="Fira Code"/>
                <a:sym typeface="Fira Code"/>
              </a:rPr>
              <a:t>vals</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length</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j</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practice, starting println with a ""</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vals</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 + </a:t>
            </a:r>
            <a:r>
              <a:rPr b="0" i="0" lang="en" sz="1000" u="none" cap="none" strike="noStrike">
                <a:solidFill>
                  <a:srgbClr val="FFEA6B"/>
                </a:solidFill>
                <a:latin typeface="Fira Code"/>
                <a:ea typeface="Fira Code"/>
                <a:cs typeface="Fira Code"/>
                <a:sym typeface="Fira Code"/>
              </a:rPr>
              <a:t>" and "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vals</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j</a:t>
            </a:r>
            <a:r>
              <a:rPr b="0" i="0" lang="en" sz="1000" u="none" cap="none" strike="noStrike">
                <a:solidFill>
                  <a:srgbClr val="FFFFFF"/>
                </a:solidFill>
                <a:latin typeface="Fira Code"/>
                <a:ea typeface="Fira Code"/>
                <a:cs typeface="Fira Code"/>
                <a:sym typeface="Fira Code"/>
              </a:rPr>
              <a:t>] + </a:t>
            </a:r>
            <a:r>
              <a:rPr b="0" i="0" lang="en" sz="1000" u="none" cap="none" strike="noStrike">
                <a:solidFill>
                  <a:srgbClr val="FFEA6B"/>
                </a:solidFill>
                <a:latin typeface="Fira Code"/>
                <a:ea typeface="Fira Code"/>
                <a:cs typeface="Fira Code"/>
                <a:sym typeface="Fira Code"/>
              </a:rPr>
              <a:t>"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vals</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 &amp;&amp; </a:t>
            </a:r>
            <a:r>
              <a:rPr b="0" i="0" lang="en" sz="1000" u="none" cap="none" strike="noStrike">
                <a:solidFill>
                  <a:srgbClr val="BA8EF7"/>
                </a:solidFill>
                <a:latin typeface="Fira Code"/>
                <a:ea typeface="Fira Code"/>
                <a:cs typeface="Fira Code"/>
                <a:sym typeface="Fira Code"/>
              </a:rPr>
              <a:t>vals</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j</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vals</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 + </a:t>
            </a:r>
            <a:r>
              <a:rPr b="0" i="0" lang="en" sz="1000" u="none" cap="none" strike="noStrike">
                <a:solidFill>
                  <a:srgbClr val="FFEA6B"/>
                </a:solidFill>
                <a:latin typeface="Fira Code"/>
                <a:ea typeface="Fira Code"/>
                <a:cs typeface="Fira Code"/>
                <a:sym typeface="Fira Code"/>
              </a:rPr>
              <a:t>" or "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vals</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j</a:t>
            </a:r>
            <a:r>
              <a:rPr b="0" i="0" lang="en" sz="1000" u="none" cap="none" strike="noStrike">
                <a:solidFill>
                  <a:srgbClr val="FFFFFF"/>
                </a:solidFill>
                <a:latin typeface="Fira Code"/>
                <a:ea typeface="Fira Code"/>
                <a:cs typeface="Fira Code"/>
                <a:sym typeface="Fira Code"/>
              </a:rPr>
              <a:t>] + </a:t>
            </a:r>
            <a:r>
              <a:rPr b="0" i="0" lang="en" sz="1000" u="none" cap="none" strike="noStrike">
                <a:solidFill>
                  <a:srgbClr val="FFEA6B"/>
                </a:solidFill>
                <a:latin typeface="Fira Code"/>
                <a:ea typeface="Fira Code"/>
                <a:cs typeface="Fira Code"/>
                <a:sym typeface="Fira Code"/>
              </a:rPr>
              <a:t>"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vals</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 || </a:t>
            </a:r>
            <a:r>
              <a:rPr b="0" i="0" lang="en" sz="1000" u="none" cap="none" strike="noStrike">
                <a:solidFill>
                  <a:srgbClr val="BA8EF7"/>
                </a:solidFill>
                <a:latin typeface="Fira Code"/>
                <a:ea typeface="Fira Code"/>
                <a:cs typeface="Fira Code"/>
                <a:sym typeface="Fira Code"/>
              </a:rPr>
              <a:t>vals</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j</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shortcuts</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x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boolean </a:t>
            </a:r>
            <a:r>
              <a:rPr b="0" i="0" lang="en" sz="1000" u="none" cap="none" strike="noStrike">
                <a:solidFill>
                  <a:srgbClr val="BA8EF7"/>
                </a:solidFill>
                <a:latin typeface="Fira Code"/>
                <a:ea typeface="Fira Code"/>
                <a:cs typeface="Fira Code"/>
                <a:sym typeface="Fira Code"/>
              </a:rPr>
              <a:t>res1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x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&amp;&amp; ((</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x</a:t>
            </a:r>
            <a:r>
              <a:rPr b="0" i="0" lang="en" sz="1000" u="none" cap="none" strike="noStrike">
                <a:solidFill>
                  <a:srgbClr val="FFFFFF"/>
                </a:solidFill>
                <a:latin typeface="Fira Code"/>
                <a:ea typeface="Fira Code"/>
                <a:cs typeface="Fira Code"/>
                <a:sym typeface="Fira Code"/>
              </a:rPr>
              <a:t>) &gt; </a:t>
            </a:r>
            <a:r>
              <a:rPr b="0" i="1" lang="en" sz="1000" u="none" cap="none" strike="noStrike">
                <a:solidFill>
                  <a:srgbClr val="FFFFFF"/>
                </a:solidFill>
                <a:latin typeface="Fira Code"/>
                <a:ea typeface="Fira Code"/>
                <a:cs typeface="Fira Code"/>
                <a:sym typeface="Fira Code"/>
              </a:rPr>
              <a:t>2</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boolean </a:t>
            </a:r>
            <a:r>
              <a:rPr b="0" i="0" lang="en" sz="1000" u="none" cap="none" strike="noStrike">
                <a:solidFill>
                  <a:srgbClr val="BA8EF7"/>
                </a:solidFill>
                <a:latin typeface="Fira Code"/>
                <a:ea typeface="Fira Code"/>
                <a:cs typeface="Fira Code"/>
                <a:sym typeface="Fira Code"/>
              </a:rPr>
              <a:t>res2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x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 ((</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x</a:t>
            </a:r>
            <a:r>
              <a:rPr b="0" i="0" lang="en" sz="1000" u="none" cap="none" strike="noStrike">
                <a:solidFill>
                  <a:srgbClr val="FFFFFF"/>
                </a:solidFill>
                <a:latin typeface="Fira Code"/>
                <a:ea typeface="Fira Code"/>
                <a:cs typeface="Fira Code"/>
                <a:sym typeface="Fira Code"/>
              </a:rPr>
              <a:t>) &gt; </a:t>
            </a:r>
            <a:r>
              <a:rPr b="0" i="1" lang="en" sz="1000" u="none" cap="none" strike="noStrike">
                <a:solidFill>
                  <a:srgbClr val="FFFFFF"/>
                </a:solidFill>
                <a:latin typeface="Fira Code"/>
                <a:ea typeface="Fira Code"/>
                <a:cs typeface="Fira Code"/>
                <a:sym typeface="Fira Code"/>
              </a:rPr>
              <a:t>2</a:t>
            </a:r>
            <a:r>
              <a:rPr b="0" i="0" lang="en" sz="1000" u="none" cap="none" strike="noStrike">
                <a:solidFill>
                  <a:srgbClr val="FFFFFF"/>
                </a:solidFill>
                <a:latin typeface="Fira Code"/>
                <a:ea typeface="Fira Code"/>
                <a:cs typeface="Fira Code"/>
                <a:sym typeface="Fira Code"/>
              </a:rPr>
              <a:t>);    </a:t>
            </a:r>
            <a:endParaRPr/>
          </a:p>
          <a:p>
            <a:pPr indent="0" lvl="0" marL="0" marR="0" rtl="0" algn="l">
              <a:lnSpc>
                <a:spcPct val="100000"/>
              </a:lnSpc>
              <a:spcBef>
                <a:spcPts val="0"/>
              </a:spcBef>
              <a:spcAft>
                <a:spcPts val="0"/>
              </a:spcAft>
              <a:buClr>
                <a:srgbClr val="FFFFFF"/>
              </a:buClr>
              <a:buSzPts val="1000"/>
              <a:buFont typeface="Arial"/>
              <a:buNone/>
            </a:pP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"res1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res1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"res2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res2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Τελεστές (λογικοί: results)</a:t>
            </a:r>
            <a:endParaRPr/>
          </a:p>
        </p:txBody>
      </p:sp>
      <p:sp>
        <p:nvSpPr>
          <p:cNvPr id="194" name="Google Shape;194;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true and true = true </a:t>
            </a:r>
            <a:endParaRPr/>
          </a:p>
          <a:p>
            <a:pPr indent="-342900" lvl="0" marL="457200" rtl="0" algn="l">
              <a:lnSpc>
                <a:spcPct val="115000"/>
              </a:lnSpc>
              <a:spcBef>
                <a:spcPts val="0"/>
              </a:spcBef>
              <a:spcAft>
                <a:spcPts val="0"/>
              </a:spcAft>
              <a:buSzPts val="1800"/>
              <a:buChar char="●"/>
            </a:pPr>
            <a:r>
              <a:rPr lang="en"/>
              <a:t>true or true = true</a:t>
            </a:r>
            <a:endParaRPr/>
          </a:p>
          <a:p>
            <a:pPr indent="-342900" lvl="0" marL="457200" rtl="0" algn="l">
              <a:lnSpc>
                <a:spcPct val="115000"/>
              </a:lnSpc>
              <a:spcBef>
                <a:spcPts val="0"/>
              </a:spcBef>
              <a:spcAft>
                <a:spcPts val="0"/>
              </a:spcAft>
              <a:buSzPts val="1800"/>
              <a:buChar char="●"/>
            </a:pPr>
            <a:r>
              <a:rPr lang="en"/>
              <a:t> true and false = false</a:t>
            </a:r>
            <a:endParaRPr/>
          </a:p>
          <a:p>
            <a:pPr indent="-342900" lvl="0" marL="457200" rtl="0" algn="l">
              <a:lnSpc>
                <a:spcPct val="115000"/>
              </a:lnSpc>
              <a:spcBef>
                <a:spcPts val="0"/>
              </a:spcBef>
              <a:spcAft>
                <a:spcPts val="0"/>
              </a:spcAft>
              <a:buSzPts val="1800"/>
              <a:buChar char="●"/>
            </a:pPr>
            <a:r>
              <a:rPr lang="en"/>
              <a:t> true or false = true</a:t>
            </a:r>
            <a:endParaRPr/>
          </a:p>
          <a:p>
            <a:pPr indent="-342900" lvl="0" marL="457200" rtl="0" algn="l">
              <a:lnSpc>
                <a:spcPct val="115000"/>
              </a:lnSpc>
              <a:spcBef>
                <a:spcPts val="0"/>
              </a:spcBef>
              <a:spcAft>
                <a:spcPts val="0"/>
              </a:spcAft>
              <a:buSzPts val="1800"/>
              <a:buChar char="●"/>
            </a:pPr>
            <a:r>
              <a:rPr lang="en"/>
              <a:t> false and true = false</a:t>
            </a:r>
            <a:endParaRPr/>
          </a:p>
          <a:p>
            <a:pPr indent="-342900" lvl="0" marL="457200" rtl="0" algn="l">
              <a:lnSpc>
                <a:spcPct val="115000"/>
              </a:lnSpc>
              <a:spcBef>
                <a:spcPts val="0"/>
              </a:spcBef>
              <a:spcAft>
                <a:spcPts val="0"/>
              </a:spcAft>
              <a:buSzPts val="1800"/>
              <a:buChar char="●"/>
            </a:pPr>
            <a:r>
              <a:rPr lang="en"/>
              <a:t> false or true = true</a:t>
            </a:r>
            <a:endParaRPr/>
          </a:p>
          <a:p>
            <a:pPr indent="-342900" lvl="0" marL="457200" rtl="0" algn="l">
              <a:lnSpc>
                <a:spcPct val="115000"/>
              </a:lnSpc>
              <a:spcBef>
                <a:spcPts val="0"/>
              </a:spcBef>
              <a:spcAft>
                <a:spcPts val="0"/>
              </a:spcAft>
              <a:buSzPts val="1800"/>
              <a:buChar char="●"/>
            </a:pPr>
            <a:r>
              <a:rPr lang="en"/>
              <a:t> false and false = false</a:t>
            </a:r>
            <a:endParaRPr/>
          </a:p>
          <a:p>
            <a:pPr indent="-342900" lvl="0" marL="457200" rtl="0" algn="l">
              <a:lnSpc>
                <a:spcPct val="115000"/>
              </a:lnSpc>
              <a:spcBef>
                <a:spcPts val="0"/>
              </a:spcBef>
              <a:spcAft>
                <a:spcPts val="0"/>
              </a:spcAft>
              <a:buSzPts val="1800"/>
              <a:buChar char="●"/>
            </a:pPr>
            <a:r>
              <a:rPr lang="en"/>
              <a:t> false or false = false</a:t>
            </a:r>
            <a:endParaRPr/>
          </a:p>
          <a:p>
            <a:pPr indent="-342900" lvl="0" marL="457200" rtl="0" algn="l">
              <a:lnSpc>
                <a:spcPct val="115000"/>
              </a:lnSpc>
              <a:spcBef>
                <a:spcPts val="0"/>
              </a:spcBef>
              <a:spcAft>
                <a:spcPts val="0"/>
              </a:spcAft>
              <a:buSzPts val="1800"/>
              <a:buChar char="●"/>
            </a:pPr>
            <a:r>
              <a:rPr lang="en"/>
              <a:t> res1 = false </a:t>
            </a:r>
            <a:endParaRPr/>
          </a:p>
          <a:p>
            <a:pPr indent="-342900" lvl="0" marL="457200" rtl="0" algn="l">
              <a:lnSpc>
                <a:spcPct val="115000"/>
              </a:lnSpc>
              <a:spcBef>
                <a:spcPts val="0"/>
              </a:spcBef>
              <a:spcAft>
                <a:spcPts val="0"/>
              </a:spcAft>
              <a:buSzPts val="1800"/>
              <a:buChar char="●"/>
            </a:pPr>
            <a:r>
              <a:rPr lang="en"/>
              <a:t> res2 = true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Τελεστές σύγκρκισης</a:t>
            </a:r>
            <a:endParaRPr/>
          </a:p>
        </p:txBody>
      </p:sp>
      <p:sp>
        <p:nvSpPr>
          <p:cNvPr id="200" name="Google Shape;200;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Σύγκρισης: , &lt;=, &gt;= </a:t>
            </a:r>
            <a:endParaRPr/>
          </a:p>
          <a:p>
            <a:pPr indent="-317500" lvl="1" marL="914400" rtl="0" algn="l">
              <a:lnSpc>
                <a:spcPct val="115000"/>
              </a:lnSpc>
              <a:spcBef>
                <a:spcPts val="0"/>
              </a:spcBef>
              <a:spcAft>
                <a:spcPts val="0"/>
              </a:spcAft>
              <a:buSzPts val="1400"/>
              <a:buChar char="○"/>
            </a:pPr>
            <a:r>
              <a:rPr lang="en"/>
              <a:t>ισότητα == </a:t>
            </a:r>
            <a:endParaRPr/>
          </a:p>
          <a:p>
            <a:pPr indent="-317500" lvl="1" marL="914400" rtl="0" algn="l">
              <a:lnSpc>
                <a:spcPct val="115000"/>
              </a:lnSpc>
              <a:spcBef>
                <a:spcPts val="0"/>
              </a:spcBef>
              <a:spcAft>
                <a:spcPts val="0"/>
              </a:spcAft>
              <a:buSzPts val="1400"/>
              <a:buChar char="○"/>
            </a:pPr>
            <a:r>
              <a:rPr lang="en"/>
              <a:t> διάφορο != </a:t>
            </a:r>
            <a:endParaRPr/>
          </a:p>
          <a:p>
            <a:pPr indent="-342900" lvl="0" marL="457200" rtl="0" algn="l">
              <a:lnSpc>
                <a:spcPct val="115000"/>
              </a:lnSpc>
              <a:spcBef>
                <a:spcPts val="0"/>
              </a:spcBef>
              <a:spcAft>
                <a:spcPts val="0"/>
              </a:spcAft>
              <a:buSzPts val="1800"/>
              <a:buChar char="●"/>
            </a:pPr>
            <a:r>
              <a:rPr lang="en"/>
              <a:t>Bitwise (πράξεις σε επίπεδο bit): &amp; | ~ ^ &gt;&gt; &gt;&gt;&gt; &lt;&lt; </a:t>
            </a:r>
            <a:endParaRPr/>
          </a:p>
          <a:p>
            <a:pPr indent="-317500" lvl="1" marL="914400" rtl="0" algn="l">
              <a:lnSpc>
                <a:spcPct val="115000"/>
              </a:lnSpc>
              <a:spcBef>
                <a:spcPts val="0"/>
              </a:spcBef>
              <a:spcAft>
                <a:spcPts val="0"/>
              </a:spcAft>
              <a:buSzPts val="1400"/>
              <a:buChar char="○"/>
            </a:pPr>
            <a:r>
              <a:rPr lang="en"/>
              <a:t>bit and: &amp; </a:t>
            </a:r>
            <a:endParaRPr/>
          </a:p>
          <a:p>
            <a:pPr indent="-317500" lvl="1" marL="914400" rtl="0" algn="l">
              <a:lnSpc>
                <a:spcPct val="115000"/>
              </a:lnSpc>
              <a:spcBef>
                <a:spcPts val="0"/>
              </a:spcBef>
              <a:spcAft>
                <a:spcPts val="0"/>
              </a:spcAft>
              <a:buSzPts val="1400"/>
              <a:buChar char="○"/>
            </a:pPr>
            <a:r>
              <a:rPr lang="en"/>
              <a:t>bit or: | </a:t>
            </a:r>
            <a:endParaRPr/>
          </a:p>
          <a:p>
            <a:pPr indent="-317500" lvl="1" marL="914400" rtl="0" algn="l">
              <a:lnSpc>
                <a:spcPct val="115000"/>
              </a:lnSpc>
              <a:spcBef>
                <a:spcPts val="0"/>
              </a:spcBef>
              <a:spcAft>
                <a:spcPts val="0"/>
              </a:spcAft>
              <a:buSzPts val="1400"/>
              <a:buChar char="○"/>
            </a:pPr>
            <a:r>
              <a:rPr lang="en"/>
              <a:t>bit not: ~ </a:t>
            </a:r>
            <a:endParaRPr/>
          </a:p>
          <a:p>
            <a:pPr indent="-317500" lvl="1" marL="914400" rtl="0" algn="l">
              <a:lnSpc>
                <a:spcPct val="115000"/>
              </a:lnSpc>
              <a:spcBef>
                <a:spcPts val="0"/>
              </a:spcBef>
              <a:spcAft>
                <a:spcPts val="0"/>
              </a:spcAft>
              <a:buSzPts val="1400"/>
              <a:buChar char="○"/>
            </a:pPr>
            <a:r>
              <a:rPr lang="en"/>
              <a:t>bit xor: ^ </a:t>
            </a:r>
            <a:endParaRPr/>
          </a:p>
          <a:p>
            <a:pPr indent="-317500" lvl="1" marL="914400" rtl="0" algn="l">
              <a:lnSpc>
                <a:spcPct val="115000"/>
              </a:lnSpc>
              <a:spcBef>
                <a:spcPts val="0"/>
              </a:spcBef>
              <a:spcAft>
                <a:spcPts val="0"/>
              </a:spcAft>
              <a:buSzPts val="1400"/>
              <a:buChar char="○"/>
            </a:pPr>
            <a:r>
              <a:rPr lang="en"/>
              <a:t>&gt;&gt;, &lt;&gt;&gt; τελεστές ”ολίσθησης”</a:t>
            </a:r>
            <a:endParaRPr/>
          </a:p>
          <a:p>
            <a:pPr indent="-342900" lvl="0" marL="457200" rtl="0" algn="l">
              <a:lnSpc>
                <a:spcPct val="115000"/>
              </a:lnSpc>
              <a:spcBef>
                <a:spcPts val="0"/>
              </a:spcBef>
              <a:spcAft>
                <a:spcPts val="0"/>
              </a:spcAft>
              <a:buSzPts val="1800"/>
              <a:buChar char="●"/>
            </a:pPr>
            <a:r>
              <a:rPr lang="en"/>
              <a:t> Διαφορά &gt;&gt; από &gt;&gt;&gt; (unsigned bit operator)</a:t>
            </a:r>
            <a:endParaRPr/>
          </a:p>
          <a:p>
            <a:pPr indent="-317500" lvl="1" marL="914400" rtl="0" algn="l">
              <a:lnSpc>
                <a:spcPct val="115000"/>
              </a:lnSpc>
              <a:spcBef>
                <a:spcPts val="0"/>
              </a:spcBef>
              <a:spcAft>
                <a:spcPts val="0"/>
              </a:spcAft>
              <a:buSzPts val="1400"/>
              <a:buChar char="○"/>
            </a:pPr>
            <a:r>
              <a:rPr lang="en"/>
              <a:t> &gt;&gt; επέκταση προσήμου </a:t>
            </a:r>
            <a:endParaRPr/>
          </a:p>
          <a:p>
            <a:pPr indent="-317500" lvl="1" marL="914400" rtl="0" algn="l">
              <a:lnSpc>
                <a:spcPct val="115000"/>
              </a:lnSpc>
              <a:spcBef>
                <a:spcPts val="0"/>
              </a:spcBef>
              <a:spcAft>
                <a:spcPts val="0"/>
              </a:spcAft>
              <a:buSzPts val="1400"/>
              <a:buChar char="○"/>
            </a:pPr>
            <a:r>
              <a:rPr lang="en"/>
              <a:t>&gt;&gt;&gt; επέκταση μηδενικών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Τελεστές σύγκρκισης</a:t>
            </a:r>
            <a:endParaRPr/>
          </a:p>
        </p:txBody>
      </p:sp>
      <p:sp>
        <p:nvSpPr>
          <p:cNvPr id="206" name="Google Shape;206;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&gt;&gt;&gt; (unsigned bit operator)</a:t>
            </a:r>
            <a:endParaRPr/>
          </a:p>
          <a:p>
            <a:pPr indent="-317500" lvl="1" marL="914400" rtl="0" algn="l">
              <a:lnSpc>
                <a:spcPct val="115000"/>
              </a:lnSpc>
              <a:spcBef>
                <a:spcPts val="0"/>
              </a:spcBef>
              <a:spcAft>
                <a:spcPts val="0"/>
              </a:spcAft>
              <a:buSzPts val="1400"/>
              <a:buChar char="○"/>
            </a:pPr>
            <a:r>
              <a:rPr lang="en"/>
              <a:t>&gt;&gt;&gt; επέκταση μηδενικών – το αποτέλεσμα θα είναι πάντα θετικό ακόμα και αν ο αρχικός αριθμός δεν ήταν αφού προσθέτουμε 0δενικά από τα αριστερά</a:t>
            </a:r>
            <a:endParaRPr/>
          </a:p>
          <a:p>
            <a:pPr indent="-228600" lvl="1" marL="914400" rtl="0" algn="l">
              <a:lnSpc>
                <a:spcPct val="115000"/>
              </a:lnSpc>
              <a:spcBef>
                <a:spcPts val="0"/>
              </a:spcBef>
              <a:spcAft>
                <a:spcPts val="0"/>
              </a:spcAft>
              <a:buSzPts val="1400"/>
              <a:buNone/>
            </a:pPr>
            <a:r>
              <a:t/>
            </a:r>
            <a:endParaRPr/>
          </a:p>
          <a:p>
            <a:pPr indent="-228600" lvl="1" marL="914400" rtl="0" algn="l">
              <a:lnSpc>
                <a:spcPct val="115000"/>
              </a:lnSpc>
              <a:spcBef>
                <a:spcPts val="0"/>
              </a:spcBef>
              <a:spcAft>
                <a:spcPts val="0"/>
              </a:spcAft>
              <a:buSzPts val="1400"/>
              <a:buNone/>
            </a:pPr>
            <a:r>
              <a:t/>
            </a:r>
            <a:endParaRPr/>
          </a:p>
          <a:p>
            <a:pPr indent="-342900" lvl="0" marL="457200" rtl="0" algn="l">
              <a:lnSpc>
                <a:spcPct val="115000"/>
              </a:lnSpc>
              <a:spcBef>
                <a:spcPts val="0"/>
              </a:spcBef>
              <a:spcAft>
                <a:spcPts val="0"/>
              </a:spcAft>
              <a:buSzPts val="1800"/>
              <a:buChar char="●"/>
            </a:pPr>
            <a:r>
              <a:rPr lang="en"/>
              <a:t>Δεν υπάρχει &lt;&lt;&lt; στο Java</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1" marL="914400" rtl="0" algn="l">
              <a:lnSpc>
                <a:spcPct val="115000"/>
              </a:lnSpc>
              <a:spcBef>
                <a:spcPts val="0"/>
              </a:spcBef>
              <a:spcAft>
                <a:spcPts val="0"/>
              </a:spcAft>
              <a:buSzPts val="1400"/>
              <a:buNone/>
            </a:pPr>
            <a:r>
              <a:t/>
            </a:r>
            <a:endParaRPr/>
          </a:p>
        </p:txBody>
      </p:sp>
      <p:sp>
        <p:nvSpPr>
          <p:cNvPr id="207" name="Google Shape;207;p58"/>
          <p:cNvSpPr/>
          <p:nvPr/>
        </p:nvSpPr>
        <p:spPr>
          <a:xfrm>
            <a:off x="996176" y="2143095"/>
            <a:ext cx="7300331" cy="400110"/>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negativeNumber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8</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Binary: 11111111 11111111 11111111 11111000</a:t>
            </a:r>
            <a:br>
              <a:rPr b="0" i="0" lang="en" sz="1000" u="none" cap="none" strike="noStrike">
                <a:solidFill>
                  <a:srgbClr val="939DA5"/>
                </a:solidFill>
                <a:latin typeface="Fira Code"/>
                <a:ea typeface="Fira Code"/>
                <a:cs typeface="Fira Code"/>
                <a:sym typeface="Fira Code"/>
              </a:rPr>
            </a:b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shifted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negativeNumber </a:t>
            </a:r>
            <a:r>
              <a:rPr b="0" i="0" lang="en" sz="1000" u="none" cap="none" strike="noStrike">
                <a:solidFill>
                  <a:srgbClr val="FFFFFF"/>
                </a:solidFill>
                <a:latin typeface="Fira Code"/>
                <a:ea typeface="Fira Code"/>
                <a:cs typeface="Fira Code"/>
                <a:sym typeface="Fira Code"/>
              </a:rPr>
              <a:t>&gt;&gt;&gt; </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Binary: 01111111 11111111 11111111 11111100</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Τελεστές– εξήγηση στο επόμενο slide</a:t>
            </a:r>
            <a:endParaRPr/>
          </a:p>
        </p:txBody>
      </p:sp>
      <p:sp>
        <p:nvSpPr>
          <p:cNvPr id="213" name="Google Shape;213;p59"/>
          <p:cNvSpPr/>
          <p:nvPr/>
        </p:nvSpPr>
        <p:spPr>
          <a:xfrm>
            <a:off x="311700" y="1017725"/>
            <a:ext cx="8363949" cy="3477875"/>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BitwiseOperatorExample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a0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a1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2</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a2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4</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a3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8</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s0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1000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s1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1000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"a0 or a1 or a2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a0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a1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"15 and (a0 or a3) = "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15 </a:t>
            </a:r>
            <a:r>
              <a:rPr b="0" i="0" lang="en" sz="1000" u="none" cap="none" strike="noStrike">
                <a:solidFill>
                  <a:srgbClr val="FFFFFF"/>
                </a:solidFill>
                <a:latin typeface="Fira Code"/>
                <a:ea typeface="Fira Code"/>
                <a:cs typeface="Fira Code"/>
                <a:sym typeface="Fira Code"/>
              </a:rPr>
              <a:t>&amp; (</a:t>
            </a:r>
            <a:r>
              <a:rPr b="0" i="0" lang="en" sz="1000" u="none" cap="none" strike="noStrike">
                <a:solidFill>
                  <a:srgbClr val="BA8EF7"/>
                </a:solidFill>
                <a:latin typeface="Fira Code"/>
                <a:ea typeface="Fira Code"/>
                <a:cs typeface="Fira Code"/>
                <a:sym typeface="Fira Code"/>
              </a:rPr>
              <a:t>a0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a3</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"s0 &gt;&gt; 1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s0 </a:t>
            </a:r>
            <a:r>
              <a:rPr b="0" i="0" lang="en" sz="1000" u="none" cap="none" strike="noStrike">
                <a:solidFill>
                  <a:srgbClr val="FFFFFF"/>
                </a:solidFill>
                <a:latin typeface="Fira Code"/>
                <a:ea typeface="Fira Code"/>
                <a:cs typeface="Fira Code"/>
                <a:sym typeface="Fira Code"/>
              </a:rPr>
              <a:t>&gt;&gt; </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 + </a:t>
            </a:r>
            <a:r>
              <a:rPr b="0" i="0" lang="en" sz="1000" u="none" cap="none" strike="noStrike">
                <a:solidFill>
                  <a:srgbClr val="FFEA6B"/>
                </a:solidFill>
                <a:latin typeface="Fira Code"/>
                <a:ea typeface="Fira Code"/>
                <a:cs typeface="Fira Code"/>
                <a:sym typeface="Fira Code"/>
              </a:rPr>
              <a:t>", s0 &lt;&lt; 2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s0 </a:t>
            </a:r>
            <a:r>
              <a:rPr b="0" i="0" lang="en" sz="1000" u="none" cap="none" strike="noStrike">
                <a:solidFill>
                  <a:srgbClr val="FFFFFF"/>
                </a:solidFill>
                <a:latin typeface="Fira Code"/>
                <a:ea typeface="Fira Code"/>
                <a:cs typeface="Fira Code"/>
                <a:sym typeface="Fira Code"/>
              </a:rPr>
              <a:t>&lt;&lt; </a:t>
            </a:r>
            <a:r>
              <a:rPr b="0" i="1" lang="en" sz="1000" u="none" cap="none" strike="noStrike">
                <a:solidFill>
                  <a:srgbClr val="FFFFFF"/>
                </a:solidFill>
                <a:latin typeface="Fira Code"/>
                <a:ea typeface="Fira Code"/>
                <a:cs typeface="Fira Code"/>
                <a:sym typeface="Fira Code"/>
              </a:rPr>
              <a:t>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"s0 &gt;&gt;&gt; 1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s0 </a:t>
            </a:r>
            <a:r>
              <a:rPr b="0" i="0" lang="en" sz="1000" u="none" cap="none" strike="noStrike">
                <a:solidFill>
                  <a:srgbClr val="FFFFFF"/>
                </a:solidFill>
                <a:latin typeface="Fira Code"/>
                <a:ea typeface="Fira Code"/>
                <a:cs typeface="Fira Code"/>
                <a:sym typeface="Fira Code"/>
              </a:rPr>
              <a:t>&gt;&gt;&gt; </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 + </a:t>
            </a:r>
            <a:r>
              <a:rPr b="0" i="0" lang="en" sz="1000" u="none" cap="none" strike="noStrike">
                <a:solidFill>
                  <a:srgbClr val="FFEA6B"/>
                </a:solidFill>
                <a:latin typeface="Fira Code"/>
                <a:ea typeface="Fira Code"/>
                <a:cs typeface="Fira Code"/>
                <a:sym typeface="Fira Code"/>
              </a:rPr>
              <a:t>" s0 &gt;&gt; 1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s0 </a:t>
            </a:r>
            <a:r>
              <a:rPr b="0" i="0" lang="en" sz="1000" u="none" cap="none" strike="noStrike">
                <a:solidFill>
                  <a:srgbClr val="FFFFFF"/>
                </a:solidFill>
                <a:latin typeface="Fira Code"/>
                <a:ea typeface="Fira Code"/>
                <a:cs typeface="Fira Code"/>
                <a:sym typeface="Fira Code"/>
              </a:rPr>
              <a:t>&gt;&gt; </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"s1 &gt;&gt;&gt; 1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s1 </a:t>
            </a:r>
            <a:r>
              <a:rPr b="0" i="0" lang="en" sz="1000" u="none" cap="none" strike="noStrike">
                <a:solidFill>
                  <a:srgbClr val="FFFFFF"/>
                </a:solidFill>
                <a:latin typeface="Fira Code"/>
                <a:ea typeface="Fira Code"/>
                <a:cs typeface="Fira Code"/>
                <a:sym typeface="Fira Code"/>
              </a:rPr>
              <a:t>&gt;&gt;&gt; </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 + </a:t>
            </a:r>
            <a:r>
              <a:rPr b="0" i="0" lang="en" sz="1000" u="none" cap="none" strike="noStrike">
                <a:solidFill>
                  <a:srgbClr val="FFEA6B"/>
                </a:solidFill>
                <a:latin typeface="Fira Code"/>
                <a:ea typeface="Fira Code"/>
                <a:cs typeface="Fira Code"/>
                <a:sym typeface="Fira Code"/>
              </a:rPr>
              <a:t>" s1 &gt;&gt; 1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s1 </a:t>
            </a:r>
            <a:r>
              <a:rPr b="0" i="0" lang="en" sz="1000" u="none" cap="none" strike="noStrike">
                <a:solidFill>
                  <a:srgbClr val="FFFFFF"/>
                </a:solidFill>
                <a:latin typeface="Fira Code"/>
                <a:ea typeface="Fira Code"/>
                <a:cs typeface="Fira Code"/>
                <a:sym typeface="Fira Code"/>
              </a:rPr>
              <a:t>&gt;&gt; </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endParaRPr b="0" i="0" sz="1000" u="none" cap="none" strike="noStrike">
              <a:solidFill>
                <a:srgbClr val="FFFFFF"/>
              </a:solidFill>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Fira Code"/>
              <a:ea typeface="Fira Code"/>
              <a:cs typeface="Fira Code"/>
              <a:sym typeface="Fira Code"/>
            </a:endParaRPr>
          </a:p>
          <a:p>
            <a:pPr indent="0" lvl="0" marL="0" marR="0" rtl="0" algn="l">
              <a:lnSpc>
                <a:spcPct val="100000"/>
              </a:lnSpc>
              <a:spcBef>
                <a:spcPts val="0"/>
              </a:spcBef>
              <a:spcAft>
                <a:spcPts val="0"/>
              </a:spcAft>
              <a:buClr>
                <a:schemeClr val="lt1"/>
              </a:buClr>
              <a:buSzPts val="1400"/>
              <a:buFont typeface="Arial"/>
              <a:buNone/>
            </a:pPr>
            <a:r>
              <a:rPr b="0" i="0" lang="en" sz="1400" u="none" cap="none" strike="noStrike">
                <a:solidFill>
                  <a:schemeClr val="lt1"/>
                </a:solidFill>
                <a:latin typeface="Arial"/>
                <a:ea typeface="Arial"/>
                <a:cs typeface="Arial"/>
                <a:sym typeface="Arial"/>
              </a:rPr>
              <a:t>a0 or a1 or a2 = 7</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400"/>
              <a:buFont typeface="Arial"/>
              <a:buNone/>
            </a:pPr>
            <a:r>
              <a:rPr b="0" i="0" lang="en" sz="1400" u="none" cap="none" strike="noStrike">
                <a:solidFill>
                  <a:schemeClr val="lt1"/>
                </a:solidFill>
                <a:latin typeface="Arial"/>
                <a:ea typeface="Arial"/>
                <a:cs typeface="Arial"/>
                <a:sym typeface="Arial"/>
              </a:rPr>
              <a:t>15 and (a0 or a3) = 9</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400"/>
              <a:buFont typeface="Arial"/>
              <a:buNone/>
            </a:pPr>
            <a:r>
              <a:rPr b="0" i="0" lang="en" sz="1400" u="none" cap="none" strike="noStrike">
                <a:solidFill>
                  <a:schemeClr val="lt1"/>
                </a:solidFill>
                <a:latin typeface="Arial"/>
                <a:ea typeface="Arial"/>
                <a:cs typeface="Arial"/>
                <a:sym typeface="Arial"/>
              </a:rPr>
              <a:t>s0 » 1 = 500	 	s0 « 2 = 4000</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400"/>
              <a:buFont typeface="Arial"/>
              <a:buNone/>
            </a:pPr>
            <a:r>
              <a:rPr b="0" i="0" lang="en" sz="1400" u="none" cap="none" strike="noStrike">
                <a:solidFill>
                  <a:schemeClr val="lt1"/>
                </a:solidFill>
                <a:latin typeface="Arial"/>
                <a:ea typeface="Arial"/>
                <a:cs typeface="Arial"/>
                <a:sym typeface="Arial"/>
              </a:rPr>
              <a:t>s0 »&gt; 1 = 500	 	s0 » 1 = 500</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400"/>
              <a:buFont typeface="Arial"/>
              <a:buNone/>
            </a:pPr>
            <a:r>
              <a:rPr b="0" i="0" lang="en" sz="1400" u="none" cap="none" strike="noStrike">
                <a:solidFill>
                  <a:schemeClr val="lt1"/>
                </a:solidFill>
                <a:latin typeface="Arial"/>
                <a:ea typeface="Arial"/>
                <a:cs typeface="Arial"/>
                <a:sym typeface="Arial"/>
              </a:rPr>
              <a:t>s1 »&gt; 1 = 2147483148	 	s1 » 1 = -500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Τελεστές</a:t>
            </a:r>
            <a:endParaRPr/>
          </a:p>
        </p:txBody>
      </p:sp>
      <p:sp>
        <p:nvSpPr>
          <p:cNvPr id="219" name="Google Shape;219;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07000"/>
              </a:lnSpc>
              <a:spcBef>
                <a:spcPts val="0"/>
              </a:spcBef>
              <a:spcAft>
                <a:spcPts val="0"/>
              </a:spcAft>
              <a:buSzPts val="1800"/>
              <a:buNone/>
            </a:pPr>
            <a:r>
              <a:rPr lang="en" sz="1800">
                <a:solidFill>
                  <a:schemeClr val="dk1"/>
                </a:solidFill>
                <a:latin typeface="Calibri"/>
                <a:ea typeface="Calibri"/>
                <a:cs typeface="Calibri"/>
                <a:sym typeface="Calibri"/>
              </a:rPr>
              <a:t>a0: 0001 (binary for 1)</a:t>
            </a:r>
            <a:endParaRPr/>
          </a:p>
          <a:p>
            <a:pPr indent="0" lvl="0" marL="0" marR="0" rtl="0" algn="l">
              <a:lnSpc>
                <a:spcPct val="107000"/>
              </a:lnSpc>
              <a:spcBef>
                <a:spcPts val="800"/>
              </a:spcBef>
              <a:spcAft>
                <a:spcPts val="0"/>
              </a:spcAft>
              <a:buSzPts val="1800"/>
              <a:buNone/>
            </a:pPr>
            <a:r>
              <a:rPr lang="en" sz="1800">
                <a:solidFill>
                  <a:schemeClr val="dk1"/>
                </a:solidFill>
                <a:latin typeface="Calibri"/>
                <a:ea typeface="Calibri"/>
                <a:cs typeface="Calibri"/>
                <a:sym typeface="Calibri"/>
              </a:rPr>
              <a:t>a3: 1000 (binary for 8)</a:t>
            </a:r>
            <a:endParaRPr/>
          </a:p>
          <a:p>
            <a:pPr indent="0" lvl="0" marL="0" marR="0" rtl="0" algn="l">
              <a:lnSpc>
                <a:spcPct val="107000"/>
              </a:lnSpc>
              <a:spcBef>
                <a:spcPts val="800"/>
              </a:spcBef>
              <a:spcAft>
                <a:spcPts val="0"/>
              </a:spcAft>
              <a:buSzPts val="1800"/>
              <a:buNone/>
            </a:pPr>
            <a:r>
              <a:rPr b="1" lang="en" sz="1800">
                <a:solidFill>
                  <a:schemeClr val="dk1"/>
                </a:solidFill>
                <a:latin typeface="Calibri"/>
                <a:ea typeface="Calibri"/>
                <a:cs typeface="Calibri"/>
                <a:sym typeface="Calibri"/>
              </a:rPr>
              <a:t>OR: 1001 (binary for 9)</a:t>
            </a:r>
            <a:endParaRPr/>
          </a:p>
          <a:p>
            <a:pPr indent="0" lvl="0" marL="114300" rtl="0" algn="l">
              <a:lnSpc>
                <a:spcPct val="115000"/>
              </a:lnSpc>
              <a:spcBef>
                <a:spcPts val="800"/>
              </a:spcBef>
              <a:spcAft>
                <a:spcPts val="0"/>
              </a:spcAft>
              <a:buSzPts val="1800"/>
              <a:buNone/>
            </a:pPr>
            <a:r>
              <a:t/>
            </a:r>
            <a:endParaRPr/>
          </a:p>
          <a:p>
            <a:pPr indent="0" lvl="0" marL="0" marR="0" rtl="0" algn="l">
              <a:lnSpc>
                <a:spcPct val="107000"/>
              </a:lnSpc>
              <a:spcBef>
                <a:spcPts val="0"/>
              </a:spcBef>
              <a:spcAft>
                <a:spcPts val="0"/>
              </a:spcAft>
              <a:buSzPts val="1800"/>
              <a:buNone/>
            </a:pPr>
            <a:r>
              <a:rPr lang="en" sz="1800">
                <a:latin typeface="Calibri"/>
                <a:ea typeface="Calibri"/>
                <a:cs typeface="Calibri"/>
                <a:sym typeface="Calibri"/>
              </a:rPr>
              <a:t>15: 1111 (binary for 15)</a:t>
            </a:r>
            <a:endParaRPr/>
          </a:p>
          <a:p>
            <a:pPr indent="0" lvl="0" marL="0" marR="0" rtl="0" algn="l">
              <a:lnSpc>
                <a:spcPct val="107000"/>
              </a:lnSpc>
              <a:spcBef>
                <a:spcPts val="800"/>
              </a:spcBef>
              <a:spcAft>
                <a:spcPts val="0"/>
              </a:spcAft>
              <a:buSzPts val="1800"/>
              <a:buNone/>
            </a:pPr>
            <a:r>
              <a:rPr lang="en" sz="1800">
                <a:latin typeface="Calibri"/>
                <a:ea typeface="Calibri"/>
                <a:cs typeface="Calibri"/>
                <a:sym typeface="Calibri"/>
              </a:rPr>
              <a:t>(a0 | a3): 1001 (binary for 9)</a:t>
            </a:r>
            <a:endParaRPr/>
          </a:p>
          <a:p>
            <a:pPr indent="0" lvl="0" marL="0" marR="0" rtl="0" algn="l">
              <a:lnSpc>
                <a:spcPct val="107000"/>
              </a:lnSpc>
              <a:spcBef>
                <a:spcPts val="800"/>
              </a:spcBef>
              <a:spcAft>
                <a:spcPts val="0"/>
              </a:spcAft>
              <a:buSzPts val="1800"/>
              <a:buNone/>
            </a:pPr>
            <a:r>
              <a:rPr b="1" lang="en" sz="1800">
                <a:latin typeface="Calibri"/>
                <a:ea typeface="Calibri"/>
                <a:cs typeface="Calibri"/>
                <a:sym typeface="Calibri"/>
              </a:rPr>
              <a:t>AND: 1001 (binary for 9)</a:t>
            </a:r>
            <a:endParaRPr/>
          </a:p>
          <a:p>
            <a:pPr indent="0" lvl="0" marL="114300" rtl="0" algn="l">
              <a:lnSpc>
                <a:spcPct val="115000"/>
              </a:lnSpc>
              <a:spcBef>
                <a:spcPts val="80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Τελεστές (&gt;&gt;, &lt;&lt;)</a:t>
            </a:r>
            <a:endParaRPr/>
          </a:p>
        </p:txBody>
      </p:sp>
      <p:sp>
        <p:nvSpPr>
          <p:cNvPr id="225" name="Google Shape;225;p61"/>
          <p:cNvSpPr/>
          <p:nvPr/>
        </p:nvSpPr>
        <p:spPr>
          <a:xfrm>
            <a:off x="367990" y="954628"/>
            <a:ext cx="8408019" cy="3539430"/>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800"/>
              <a:buFont typeface="Arial"/>
              <a:buNone/>
            </a:pPr>
            <a:r>
              <a:rPr b="0" i="1" lang="en" sz="800" u="none" cap="none" strike="noStrike">
                <a:solidFill>
                  <a:srgbClr val="CED0D6"/>
                </a:solidFill>
                <a:latin typeface="Fira Code"/>
                <a:ea typeface="Fira Code"/>
                <a:cs typeface="Fira Code"/>
                <a:sym typeface="Fira Code"/>
              </a:rPr>
              <a:t>public class </a:t>
            </a:r>
            <a:r>
              <a:rPr b="0" i="0" lang="en" sz="800" u="none" cap="none" strike="noStrike">
                <a:solidFill>
                  <a:srgbClr val="FFA763"/>
                </a:solidFill>
                <a:latin typeface="Fira Code"/>
                <a:ea typeface="Fira Code"/>
                <a:cs typeface="Fira Code"/>
                <a:sym typeface="Fira Code"/>
              </a:rPr>
              <a:t>ShiftOperatorExample </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CED0D6"/>
                </a:solidFill>
                <a:latin typeface="Fira Code"/>
                <a:ea typeface="Fira Code"/>
                <a:cs typeface="Fira Code"/>
                <a:sym typeface="Fira Code"/>
              </a:rPr>
              <a:t>public static void </a:t>
            </a:r>
            <a:r>
              <a:rPr b="0" i="0" lang="en" sz="800" u="none" cap="none" strike="noStrike">
                <a:solidFill>
                  <a:srgbClr val="0FFEAB"/>
                </a:solidFill>
                <a:latin typeface="Fira Code"/>
                <a:ea typeface="Fira Code"/>
                <a:cs typeface="Fira Code"/>
                <a:sym typeface="Fira Code"/>
              </a:rPr>
              <a:t>main</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FFA763"/>
                </a:solidFill>
                <a:latin typeface="Fira Code"/>
                <a:ea typeface="Fira Code"/>
                <a:cs typeface="Fira Code"/>
                <a:sym typeface="Fira Code"/>
              </a:rPr>
              <a:t>String</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args</a:t>
            </a:r>
            <a:r>
              <a:rPr b="0" i="0" lang="en" sz="800" u="none" cap="none" strike="noStrike">
                <a:solidFill>
                  <a:srgbClr val="FFFFFF"/>
                </a:solidFill>
                <a:latin typeface="Fira Code"/>
                <a:ea typeface="Fira Code"/>
                <a:cs typeface="Fira Code"/>
                <a:sym typeface="Fira Code"/>
              </a:rPr>
              <a:t>) {</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939DA5"/>
                </a:solidFill>
                <a:latin typeface="Fira Code"/>
                <a:ea typeface="Fira Code"/>
                <a:cs typeface="Fira Code"/>
                <a:sym typeface="Fira Code"/>
              </a:rPr>
              <a:t>// Starting with a positive number 4</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a:t>
            </a:r>
            <a:r>
              <a:rPr b="0" i="1" lang="en" sz="800" u="none" cap="none" strike="noStrike">
                <a:solidFill>
                  <a:srgbClr val="CED0D6"/>
                </a:solidFill>
                <a:latin typeface="Fira Code"/>
                <a:ea typeface="Fira Code"/>
                <a:cs typeface="Fira Code"/>
                <a:sym typeface="Fira Code"/>
              </a:rPr>
              <a:t>int </a:t>
            </a:r>
            <a:r>
              <a:rPr b="0" i="0" lang="en" sz="800" u="none" cap="none" strike="noStrike">
                <a:solidFill>
                  <a:srgbClr val="BA8EF7"/>
                </a:solidFill>
                <a:latin typeface="Fira Code"/>
                <a:ea typeface="Fira Code"/>
                <a:cs typeface="Fira Code"/>
                <a:sym typeface="Fira Code"/>
              </a:rPr>
              <a:t>positiveNumber </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4</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939DA5"/>
                </a:solidFill>
                <a:latin typeface="Fira Code"/>
                <a:ea typeface="Fira Code"/>
                <a:cs typeface="Fira Code"/>
                <a:sym typeface="Fira Code"/>
              </a:rPr>
              <a:t>// binary: 0000 0000 0000 0000 0000 0000 0000 0100</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 Left shift the positive number by 1 (multiplies by 2)</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a:t>
            </a:r>
            <a:r>
              <a:rPr b="0" i="1" lang="en" sz="800" u="none" cap="none" strike="noStrike">
                <a:solidFill>
                  <a:srgbClr val="CED0D6"/>
                </a:solidFill>
                <a:latin typeface="Fira Code"/>
                <a:ea typeface="Fira Code"/>
                <a:cs typeface="Fira Code"/>
                <a:sym typeface="Fira Code"/>
              </a:rPr>
              <a:t>int </a:t>
            </a:r>
            <a:r>
              <a:rPr b="0" i="0" lang="en" sz="800" u="none" cap="none" strike="noStrike">
                <a:solidFill>
                  <a:srgbClr val="BA8EF7"/>
                </a:solidFill>
                <a:latin typeface="Fira Code"/>
                <a:ea typeface="Fira Code"/>
                <a:cs typeface="Fira Code"/>
                <a:sym typeface="Fira Code"/>
              </a:rPr>
              <a:t>leftShifted </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positiveNumber </a:t>
            </a:r>
            <a:r>
              <a:rPr b="0" i="0" lang="en" sz="800" u="none" cap="none" strike="noStrike">
                <a:solidFill>
                  <a:srgbClr val="FFFFFF"/>
                </a:solidFill>
                <a:latin typeface="Fira Code"/>
                <a:ea typeface="Fira Code"/>
                <a:cs typeface="Fira Code"/>
                <a:sym typeface="Fira Code"/>
              </a:rPr>
              <a:t>&lt;&lt; </a:t>
            </a:r>
            <a:r>
              <a:rPr b="0" i="1" lang="en" sz="800" u="none" cap="none" strike="noStrike">
                <a:solidFill>
                  <a:srgbClr val="FFFFFF"/>
                </a:solidFill>
                <a:latin typeface="Fira Code"/>
                <a:ea typeface="Fira Code"/>
                <a:cs typeface="Fira Code"/>
                <a:sym typeface="Fira Code"/>
              </a:rPr>
              <a:t>1</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939DA5"/>
                </a:solidFill>
                <a:latin typeface="Fira Code"/>
                <a:ea typeface="Fira Code"/>
                <a:cs typeface="Fira Code"/>
                <a:sym typeface="Fira Code"/>
              </a:rPr>
              <a:t>// binary after shift: 0000 0000 0000 0000 0000 0000 0000 1000</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 Right shift the positive number by 1 (divides by 2)</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a:t>
            </a:r>
            <a:r>
              <a:rPr b="0" i="1" lang="en" sz="800" u="none" cap="none" strike="noStrike">
                <a:solidFill>
                  <a:srgbClr val="CED0D6"/>
                </a:solidFill>
                <a:latin typeface="Fira Code"/>
                <a:ea typeface="Fira Code"/>
                <a:cs typeface="Fira Code"/>
                <a:sym typeface="Fira Code"/>
              </a:rPr>
              <a:t>int </a:t>
            </a:r>
            <a:r>
              <a:rPr b="0" i="0" lang="en" sz="800" u="none" cap="none" strike="noStrike">
                <a:solidFill>
                  <a:srgbClr val="BA8EF7"/>
                </a:solidFill>
                <a:latin typeface="Fira Code"/>
                <a:ea typeface="Fira Code"/>
                <a:cs typeface="Fira Code"/>
                <a:sym typeface="Fira Code"/>
              </a:rPr>
              <a:t>rightShifted </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positiveNumber </a:t>
            </a:r>
            <a:r>
              <a:rPr b="0" i="0" lang="en" sz="800" u="none" cap="none" strike="noStrike">
                <a:solidFill>
                  <a:srgbClr val="FFFFFF"/>
                </a:solidFill>
                <a:latin typeface="Fira Code"/>
                <a:ea typeface="Fira Code"/>
                <a:cs typeface="Fira Code"/>
                <a:sym typeface="Fira Code"/>
              </a:rPr>
              <a:t>&gt;&gt; </a:t>
            </a:r>
            <a:r>
              <a:rPr b="0" i="1" lang="en" sz="800" u="none" cap="none" strike="noStrike">
                <a:solidFill>
                  <a:srgbClr val="FFFFFF"/>
                </a:solidFill>
                <a:latin typeface="Fira Code"/>
                <a:ea typeface="Fira Code"/>
                <a:cs typeface="Fira Code"/>
                <a:sym typeface="Fira Code"/>
              </a:rPr>
              <a:t>1</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939DA5"/>
                </a:solidFill>
                <a:latin typeface="Fira Code"/>
                <a:ea typeface="Fira Code"/>
                <a:cs typeface="Fira Code"/>
                <a:sym typeface="Fira Code"/>
              </a:rPr>
              <a:t>// binary after shift: 0000 0000 0000 0000 0000 0000 0000 0010</a:t>
            </a:r>
            <a:br>
              <a:rPr b="0" i="0" lang="en" sz="800" u="none" cap="none" strike="noStrike">
                <a:solidFill>
                  <a:srgbClr val="939DA5"/>
                </a:solidFill>
                <a:latin typeface="Fira Code"/>
                <a:ea typeface="Fira Code"/>
                <a:cs typeface="Fira Code"/>
                <a:sym typeface="Fira Code"/>
              </a:rPr>
            </a:b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a:t>
            </a:r>
            <a:r>
              <a:rPr b="0" i="0" lang="en" sz="800" u="none" cap="none" strike="noStrike">
                <a:solidFill>
                  <a:srgbClr val="FFA763"/>
                </a:solidFill>
                <a:latin typeface="Fira Code"/>
                <a:ea typeface="Fira Code"/>
                <a:cs typeface="Fira Code"/>
                <a:sym typeface="Fira Code"/>
              </a:rPr>
              <a:t>System</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out</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0FFEAB"/>
                </a:solidFill>
                <a:latin typeface="Fira Code"/>
                <a:ea typeface="Fira Code"/>
                <a:cs typeface="Fira Code"/>
                <a:sym typeface="Fira Code"/>
              </a:rPr>
              <a:t>println</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FFEA6B"/>
                </a:solidFill>
                <a:latin typeface="Fira Code"/>
                <a:ea typeface="Fira Code"/>
                <a:cs typeface="Fira Code"/>
                <a:sym typeface="Fira Code"/>
              </a:rPr>
              <a:t>"Positive Number: " </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positiveNumber</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FFA763"/>
                </a:solidFill>
                <a:latin typeface="Fira Code"/>
                <a:ea typeface="Fira Code"/>
                <a:cs typeface="Fira Code"/>
                <a:sym typeface="Fira Code"/>
              </a:rPr>
              <a:t>System</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out</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0FFEAB"/>
                </a:solidFill>
                <a:latin typeface="Fira Code"/>
                <a:ea typeface="Fira Code"/>
                <a:cs typeface="Fira Code"/>
                <a:sym typeface="Fira Code"/>
              </a:rPr>
              <a:t>println</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FFEA6B"/>
                </a:solidFill>
                <a:latin typeface="Fira Code"/>
                <a:ea typeface="Fira Code"/>
                <a:cs typeface="Fira Code"/>
                <a:sym typeface="Fira Code"/>
              </a:rPr>
              <a:t>"Left Shifted (positiveNumber &lt;&lt; 1): " </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leftShifted</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FFA763"/>
                </a:solidFill>
                <a:latin typeface="Fira Code"/>
                <a:ea typeface="Fira Code"/>
                <a:cs typeface="Fira Code"/>
                <a:sym typeface="Fira Code"/>
              </a:rPr>
              <a:t>System</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out</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0FFEAB"/>
                </a:solidFill>
                <a:latin typeface="Fira Code"/>
                <a:ea typeface="Fira Code"/>
                <a:cs typeface="Fira Code"/>
                <a:sym typeface="Fira Code"/>
              </a:rPr>
              <a:t>println</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FFEA6B"/>
                </a:solidFill>
                <a:latin typeface="Fira Code"/>
                <a:ea typeface="Fira Code"/>
                <a:cs typeface="Fira Code"/>
                <a:sym typeface="Fira Code"/>
              </a:rPr>
              <a:t>"Right Shifted (positiveNumber &gt;&gt; 1): " </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rightShifted</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939DA5"/>
                </a:solidFill>
                <a:latin typeface="Fira Code"/>
                <a:ea typeface="Fira Code"/>
                <a:cs typeface="Fira Code"/>
                <a:sym typeface="Fira Code"/>
              </a:rPr>
              <a:t>// Starting with a negative number -4</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 In 32-bit binary using two's complement: 1111 1111 1111 1111 1111 1111 1111 1100</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a:t>
            </a:r>
            <a:r>
              <a:rPr b="0" i="1" lang="en" sz="800" u="none" cap="none" strike="noStrike">
                <a:solidFill>
                  <a:srgbClr val="CED0D6"/>
                </a:solidFill>
                <a:latin typeface="Fira Code"/>
                <a:ea typeface="Fira Code"/>
                <a:cs typeface="Fira Code"/>
                <a:sym typeface="Fira Code"/>
              </a:rPr>
              <a:t>int </a:t>
            </a:r>
            <a:r>
              <a:rPr b="0" i="0" lang="en" sz="800" u="none" cap="none" strike="noStrike">
                <a:solidFill>
                  <a:srgbClr val="BA8EF7"/>
                </a:solidFill>
                <a:latin typeface="Fira Code"/>
                <a:ea typeface="Fira Code"/>
                <a:cs typeface="Fira Code"/>
                <a:sym typeface="Fira Code"/>
              </a:rPr>
              <a:t>negativeNumber </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4</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939DA5"/>
                </a:solidFill>
                <a:latin typeface="Fira Code"/>
                <a:ea typeface="Fira Code"/>
                <a:cs typeface="Fira Code"/>
                <a:sym typeface="Fira Code"/>
              </a:rPr>
              <a:t>// Left shift the negative number by 1 (multiplies by 2, stays negative)</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 binary after shift: 1111 1111 1111 1111 1111 1111 1111 1000 (represents -8 in two's complement)</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a:t>
            </a:r>
            <a:r>
              <a:rPr b="0" i="1" lang="en" sz="800" u="none" cap="none" strike="noStrike">
                <a:solidFill>
                  <a:srgbClr val="CED0D6"/>
                </a:solidFill>
                <a:latin typeface="Fira Code"/>
                <a:ea typeface="Fira Code"/>
                <a:cs typeface="Fira Code"/>
                <a:sym typeface="Fira Code"/>
              </a:rPr>
              <a:t>int </a:t>
            </a:r>
            <a:r>
              <a:rPr b="0" i="0" lang="en" sz="800" u="none" cap="none" strike="noStrike">
                <a:solidFill>
                  <a:srgbClr val="BA8EF7"/>
                </a:solidFill>
                <a:latin typeface="Fira Code"/>
                <a:ea typeface="Fira Code"/>
                <a:cs typeface="Fira Code"/>
                <a:sym typeface="Fira Code"/>
              </a:rPr>
              <a:t>leftShiftedNegative </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negativeNumber </a:t>
            </a:r>
            <a:r>
              <a:rPr b="0" i="0" lang="en" sz="800" u="none" cap="none" strike="noStrike">
                <a:solidFill>
                  <a:srgbClr val="FFFFFF"/>
                </a:solidFill>
                <a:latin typeface="Fira Code"/>
                <a:ea typeface="Fira Code"/>
                <a:cs typeface="Fira Code"/>
                <a:sym typeface="Fira Code"/>
              </a:rPr>
              <a:t>&lt;&lt; </a:t>
            </a:r>
            <a:r>
              <a:rPr b="0" i="1" lang="en" sz="800" u="none" cap="none" strike="noStrike">
                <a:solidFill>
                  <a:srgbClr val="FFFFFF"/>
                </a:solidFill>
                <a:latin typeface="Fira Code"/>
                <a:ea typeface="Fira Code"/>
                <a:cs typeface="Fira Code"/>
                <a:sym typeface="Fira Code"/>
              </a:rPr>
              <a:t>1</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939DA5"/>
                </a:solidFill>
                <a:latin typeface="Fira Code"/>
                <a:ea typeface="Fira Code"/>
                <a:cs typeface="Fira Code"/>
                <a:sym typeface="Fira Code"/>
              </a:rPr>
              <a:t>// Right shift the negative number by 1 (divides by 2, stays negative)</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 binary after shift: 1111 1111 1111 1111 1111 1111 1111 1110 (represents -2 in two's complement)</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a:t>
            </a:r>
            <a:r>
              <a:rPr b="0" i="1" lang="en" sz="800" u="none" cap="none" strike="noStrike">
                <a:solidFill>
                  <a:srgbClr val="CED0D6"/>
                </a:solidFill>
                <a:latin typeface="Fira Code"/>
                <a:ea typeface="Fira Code"/>
                <a:cs typeface="Fira Code"/>
                <a:sym typeface="Fira Code"/>
              </a:rPr>
              <a:t>int </a:t>
            </a:r>
            <a:r>
              <a:rPr b="0" i="0" lang="en" sz="800" u="none" cap="none" strike="noStrike">
                <a:solidFill>
                  <a:srgbClr val="BA8EF7"/>
                </a:solidFill>
                <a:latin typeface="Fira Code"/>
                <a:ea typeface="Fira Code"/>
                <a:cs typeface="Fira Code"/>
                <a:sym typeface="Fira Code"/>
              </a:rPr>
              <a:t>rightShiftedNegative </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negativeNumber </a:t>
            </a:r>
            <a:r>
              <a:rPr b="0" i="0" lang="en" sz="800" u="none" cap="none" strike="noStrike">
                <a:solidFill>
                  <a:srgbClr val="FFFFFF"/>
                </a:solidFill>
                <a:latin typeface="Fira Code"/>
                <a:ea typeface="Fira Code"/>
                <a:cs typeface="Fira Code"/>
                <a:sym typeface="Fira Code"/>
              </a:rPr>
              <a:t>&gt;&gt; </a:t>
            </a:r>
            <a:r>
              <a:rPr b="0" i="1" lang="en" sz="800" u="none" cap="none" strike="noStrike">
                <a:solidFill>
                  <a:srgbClr val="FFFFFF"/>
                </a:solidFill>
                <a:latin typeface="Fira Code"/>
                <a:ea typeface="Fira Code"/>
                <a:cs typeface="Fira Code"/>
                <a:sym typeface="Fira Code"/>
              </a:rPr>
              <a:t>1</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FFA763"/>
                </a:solidFill>
                <a:latin typeface="Fira Code"/>
                <a:ea typeface="Fira Code"/>
                <a:cs typeface="Fira Code"/>
                <a:sym typeface="Fira Code"/>
              </a:rPr>
              <a:t>System</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out</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0FFEAB"/>
                </a:solidFill>
                <a:latin typeface="Fira Code"/>
                <a:ea typeface="Fira Code"/>
                <a:cs typeface="Fira Code"/>
                <a:sym typeface="Fira Code"/>
              </a:rPr>
              <a:t>println</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FFEA6B"/>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\n</a:t>
            </a:r>
            <a:r>
              <a:rPr b="0" i="0" lang="en" sz="800" u="none" cap="none" strike="noStrike">
                <a:solidFill>
                  <a:srgbClr val="FFEA6B"/>
                </a:solidFill>
                <a:latin typeface="Fira Code"/>
                <a:ea typeface="Fira Code"/>
                <a:cs typeface="Fira Code"/>
                <a:sym typeface="Fira Code"/>
              </a:rPr>
              <a:t>Negative Number: " </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negativeNumber</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FFA763"/>
                </a:solidFill>
                <a:latin typeface="Fira Code"/>
                <a:ea typeface="Fira Code"/>
                <a:cs typeface="Fira Code"/>
                <a:sym typeface="Fira Code"/>
              </a:rPr>
              <a:t>System</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out</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0FFEAB"/>
                </a:solidFill>
                <a:latin typeface="Fira Code"/>
                <a:ea typeface="Fira Code"/>
                <a:cs typeface="Fira Code"/>
                <a:sym typeface="Fira Code"/>
              </a:rPr>
              <a:t>println</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FFEA6B"/>
                </a:solidFill>
                <a:latin typeface="Fira Code"/>
                <a:ea typeface="Fira Code"/>
                <a:cs typeface="Fira Code"/>
                <a:sym typeface="Fira Code"/>
              </a:rPr>
              <a:t>"Left Shifted (negativeNumber &lt;&lt; 1): " </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leftShiftedNegative</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FFA763"/>
                </a:solidFill>
                <a:latin typeface="Fira Code"/>
                <a:ea typeface="Fira Code"/>
                <a:cs typeface="Fira Code"/>
                <a:sym typeface="Fira Code"/>
              </a:rPr>
              <a:t>System</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out</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0FFEAB"/>
                </a:solidFill>
                <a:latin typeface="Fira Code"/>
                <a:ea typeface="Fira Code"/>
                <a:cs typeface="Fira Code"/>
                <a:sym typeface="Fira Code"/>
              </a:rPr>
              <a:t>println</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FFEA6B"/>
                </a:solidFill>
                <a:latin typeface="Fira Code"/>
                <a:ea typeface="Fira Code"/>
                <a:cs typeface="Fira Code"/>
                <a:sym typeface="Fira Code"/>
              </a:rPr>
              <a:t>"Right Shifted (negativeNumber &gt;&gt; 1): " </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rightShiftedNegative</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Unsigned bit operator (~)</a:t>
            </a:r>
            <a:endParaRPr/>
          </a:p>
        </p:txBody>
      </p:sp>
      <p:sp>
        <p:nvSpPr>
          <p:cNvPr id="231" name="Google Shape;231;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Κάνει τα 0, 1 και το αντίστροφο</a:t>
            </a:r>
            <a:endParaRPr/>
          </a:p>
          <a:p>
            <a:pPr indent="-228600" lvl="1" marL="914400" rtl="0" algn="l">
              <a:lnSpc>
                <a:spcPct val="115000"/>
              </a:lnSpc>
              <a:spcBef>
                <a:spcPts val="0"/>
              </a:spcBef>
              <a:spcAft>
                <a:spcPts val="0"/>
              </a:spcAft>
              <a:buSzPts val="1400"/>
              <a:buNone/>
            </a:pPr>
            <a:r>
              <a:t/>
            </a:r>
            <a:endParaRPr/>
          </a:p>
          <a:p>
            <a:pPr indent="-228600" lvl="1" marL="914400" rtl="0" algn="l">
              <a:lnSpc>
                <a:spcPct val="115000"/>
              </a:lnSpc>
              <a:spcBef>
                <a:spcPts val="0"/>
              </a:spcBef>
              <a:spcAft>
                <a:spcPts val="0"/>
              </a:spcAft>
              <a:buSzPts val="1400"/>
              <a:buNone/>
            </a:pPr>
            <a:r>
              <a:t/>
            </a:r>
            <a:endParaRPr/>
          </a:p>
          <a:p>
            <a:pPr indent="0" lvl="0" marL="1143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1" marL="914400" rtl="0" algn="l">
              <a:lnSpc>
                <a:spcPct val="115000"/>
              </a:lnSpc>
              <a:spcBef>
                <a:spcPts val="0"/>
              </a:spcBef>
              <a:spcAft>
                <a:spcPts val="0"/>
              </a:spcAft>
              <a:buSzPts val="1400"/>
              <a:buNone/>
            </a:pPr>
            <a:r>
              <a:t/>
            </a:r>
            <a:endParaRPr/>
          </a:p>
        </p:txBody>
      </p:sp>
      <p:sp>
        <p:nvSpPr>
          <p:cNvPr id="232" name="Google Shape;232;p62"/>
          <p:cNvSpPr/>
          <p:nvPr/>
        </p:nvSpPr>
        <p:spPr>
          <a:xfrm>
            <a:off x="858644" y="1669622"/>
            <a:ext cx="7426712" cy="2708434"/>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BitwiseComplementExample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The number 10 in 32-bit binary (space separated for clarity):</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00000000 00000000 00000000 00001010</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number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Applying the bitwise NOT operator to the number 10:</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Before: 00000000 00000000 00000000 00001010</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After:  11111111 11111111 11111111 11110101</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All the 0 bits are inverted to 1, and all the 1 bits are inverted to 0.</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complement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number</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When we print the complement, it displays as -11 in decimal,</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because 11110101 is the binary two's complement representation of -11.</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"Bitwise NOT of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number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is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complement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XOR operator</a:t>
            </a:r>
            <a:endParaRPr/>
          </a:p>
        </p:txBody>
      </p:sp>
      <p:sp>
        <p:nvSpPr>
          <p:cNvPr id="238" name="Google Shape;238;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n"/>
              <a:t>Truth table</a:t>
            </a:r>
            <a:endParaRPr/>
          </a:p>
          <a:p>
            <a:pPr indent="0" lvl="0" marL="0" marR="0" rtl="0" algn="l">
              <a:lnSpc>
                <a:spcPct val="107000"/>
              </a:lnSpc>
              <a:spcBef>
                <a:spcPts val="0"/>
              </a:spcBef>
              <a:spcAft>
                <a:spcPts val="0"/>
              </a:spcAft>
              <a:buSzPts val="1800"/>
              <a:buNone/>
            </a:pPr>
            <a:r>
              <a:t/>
            </a:r>
            <a:endParaRPr sz="1800">
              <a:latin typeface="Calibri"/>
              <a:ea typeface="Calibri"/>
              <a:cs typeface="Calibri"/>
              <a:sym typeface="Calibri"/>
            </a:endParaRPr>
          </a:p>
          <a:p>
            <a:pPr indent="0" lvl="0" marL="0" marR="0" rtl="0" algn="l">
              <a:lnSpc>
                <a:spcPct val="107000"/>
              </a:lnSpc>
              <a:spcBef>
                <a:spcPts val="800"/>
              </a:spcBef>
              <a:spcAft>
                <a:spcPts val="0"/>
              </a:spcAft>
              <a:buSzPts val="1800"/>
              <a:buNone/>
            </a:pPr>
            <a:r>
              <a:rPr lang="en" sz="1800">
                <a:latin typeface="Calibri"/>
                <a:ea typeface="Calibri"/>
                <a:cs typeface="Calibri"/>
                <a:sym typeface="Calibri"/>
              </a:rPr>
              <a:t>A B | A ^ B</a:t>
            </a:r>
            <a:endParaRPr/>
          </a:p>
          <a:p>
            <a:pPr indent="0" lvl="0" marL="0" marR="0" rtl="0" algn="l">
              <a:lnSpc>
                <a:spcPct val="107000"/>
              </a:lnSpc>
              <a:spcBef>
                <a:spcPts val="800"/>
              </a:spcBef>
              <a:spcAft>
                <a:spcPts val="0"/>
              </a:spcAft>
              <a:buSzPts val="1800"/>
              <a:buNone/>
            </a:pPr>
            <a:r>
              <a:rPr lang="en" sz="1800">
                <a:latin typeface="Calibri"/>
                <a:ea typeface="Calibri"/>
                <a:cs typeface="Calibri"/>
                <a:sym typeface="Calibri"/>
              </a:rPr>
              <a:t>---------</a:t>
            </a:r>
            <a:endParaRPr/>
          </a:p>
          <a:p>
            <a:pPr indent="0" lvl="0" marL="0" marR="0" rtl="0" algn="l">
              <a:lnSpc>
                <a:spcPct val="107000"/>
              </a:lnSpc>
              <a:spcBef>
                <a:spcPts val="800"/>
              </a:spcBef>
              <a:spcAft>
                <a:spcPts val="0"/>
              </a:spcAft>
              <a:buSzPts val="1800"/>
              <a:buNone/>
            </a:pPr>
            <a:r>
              <a:rPr lang="en" sz="1800">
                <a:latin typeface="Calibri"/>
                <a:ea typeface="Calibri"/>
                <a:cs typeface="Calibri"/>
                <a:sym typeface="Calibri"/>
              </a:rPr>
              <a:t>0 0 |   0</a:t>
            </a:r>
            <a:endParaRPr/>
          </a:p>
          <a:p>
            <a:pPr indent="0" lvl="0" marL="0" marR="0" rtl="0" algn="l">
              <a:lnSpc>
                <a:spcPct val="107000"/>
              </a:lnSpc>
              <a:spcBef>
                <a:spcPts val="800"/>
              </a:spcBef>
              <a:spcAft>
                <a:spcPts val="0"/>
              </a:spcAft>
              <a:buSzPts val="1800"/>
              <a:buNone/>
            </a:pPr>
            <a:r>
              <a:rPr lang="en" sz="1800">
                <a:latin typeface="Calibri"/>
                <a:ea typeface="Calibri"/>
                <a:cs typeface="Calibri"/>
                <a:sym typeface="Calibri"/>
              </a:rPr>
              <a:t>0 1 |   1</a:t>
            </a:r>
            <a:endParaRPr/>
          </a:p>
          <a:p>
            <a:pPr indent="0" lvl="0" marL="0" marR="0" rtl="0" algn="l">
              <a:lnSpc>
                <a:spcPct val="107000"/>
              </a:lnSpc>
              <a:spcBef>
                <a:spcPts val="800"/>
              </a:spcBef>
              <a:spcAft>
                <a:spcPts val="0"/>
              </a:spcAft>
              <a:buSzPts val="1800"/>
              <a:buNone/>
            </a:pPr>
            <a:r>
              <a:rPr lang="en" sz="1800">
                <a:latin typeface="Calibri"/>
                <a:ea typeface="Calibri"/>
                <a:cs typeface="Calibri"/>
                <a:sym typeface="Calibri"/>
              </a:rPr>
              <a:t>1 0 |   1</a:t>
            </a:r>
            <a:endParaRPr/>
          </a:p>
          <a:p>
            <a:pPr indent="0" lvl="0" marL="0" marR="0" rtl="0" algn="l">
              <a:lnSpc>
                <a:spcPct val="107000"/>
              </a:lnSpc>
              <a:spcBef>
                <a:spcPts val="800"/>
              </a:spcBef>
              <a:spcAft>
                <a:spcPts val="0"/>
              </a:spcAft>
              <a:buSzPts val="1800"/>
              <a:buNone/>
            </a:pPr>
            <a:r>
              <a:rPr lang="en" sz="1800">
                <a:latin typeface="Calibri"/>
                <a:ea typeface="Calibri"/>
                <a:cs typeface="Calibri"/>
                <a:sym typeface="Calibri"/>
              </a:rPr>
              <a:t>1 1 |   0</a:t>
            </a:r>
            <a:endParaRPr/>
          </a:p>
          <a:p>
            <a:pPr indent="-228600" lvl="0" marL="457200" rtl="0" algn="l">
              <a:lnSpc>
                <a:spcPct val="115000"/>
              </a:lnSpc>
              <a:spcBef>
                <a:spcPts val="800"/>
              </a:spcBef>
              <a:spcAft>
                <a:spcPts val="0"/>
              </a:spcAft>
              <a:buSzPts val="1800"/>
              <a:buNone/>
            </a:pPr>
            <a:r>
              <a:t/>
            </a:r>
            <a:endParaRPr/>
          </a:p>
          <a:p>
            <a:pPr indent="-228600" lvl="1" marL="914400" rtl="0" algn="l">
              <a:lnSpc>
                <a:spcPct val="115000"/>
              </a:lnSpc>
              <a:spcBef>
                <a:spcPts val="0"/>
              </a:spcBef>
              <a:spcAft>
                <a:spcPts val="0"/>
              </a:spcAft>
              <a:buSzPts val="1400"/>
              <a:buNone/>
            </a:pPr>
            <a:r>
              <a:t/>
            </a:r>
            <a:endParaRPr/>
          </a:p>
        </p:txBody>
      </p:sp>
      <p:sp>
        <p:nvSpPr>
          <p:cNvPr id="239" name="Google Shape;239;p63"/>
          <p:cNvSpPr/>
          <p:nvPr/>
        </p:nvSpPr>
        <p:spPr>
          <a:xfrm>
            <a:off x="2460702" y="937112"/>
            <a:ext cx="5739161" cy="3631763"/>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XOROperatorExample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Initialize two boolean variables</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boolean </a:t>
            </a:r>
            <a:r>
              <a:rPr b="0" i="0" lang="en" sz="1000" u="none" cap="none" strike="noStrike">
                <a:solidFill>
                  <a:srgbClr val="BA8EF7"/>
                </a:solidFill>
                <a:latin typeface="Fira Code"/>
                <a:ea typeface="Fira Code"/>
                <a:cs typeface="Fira Code"/>
                <a:sym typeface="Fira Code"/>
              </a:rPr>
              <a:t>A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true</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boolean </a:t>
            </a:r>
            <a:r>
              <a:rPr b="0" i="0" lang="en" sz="1000" u="none" cap="none" strike="noStrike">
                <a:solidFill>
                  <a:srgbClr val="BA8EF7"/>
                </a:solidFill>
                <a:latin typeface="Fira Code"/>
                <a:ea typeface="Fira Code"/>
                <a:cs typeface="Fira Code"/>
                <a:sym typeface="Fira Code"/>
              </a:rPr>
              <a:t>B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false</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Perform XOR operation on A and B</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boolean </a:t>
            </a:r>
            <a:r>
              <a:rPr b="0" i="0" lang="en" sz="1000" u="none" cap="none" strike="noStrike">
                <a:solidFill>
                  <a:srgbClr val="BA8EF7"/>
                </a:solidFill>
                <a:latin typeface="Fira Code"/>
                <a:ea typeface="Fira Code"/>
                <a:cs typeface="Fira Code"/>
                <a:sym typeface="Fira Code"/>
              </a:rPr>
              <a:t>result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B</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Print the result of A XOR B</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"A XOR B: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result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Perform XOR operation with both values true</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result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This will be false</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"A XOR A: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result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Perform XOR operation with both values false</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result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B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B</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This will be false as well</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"B XOR B: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result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Perform XOR operation with A true and B false</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result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B</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This will be true</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"A XOR B: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result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Perform XOR operation with A false and B true</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result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B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This will be true as well</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"B XOR A: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result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Arrays</a:t>
            </a:r>
            <a:endParaRPr/>
          </a:p>
        </p:txBody>
      </p:sp>
      <p:sp>
        <p:nvSpPr>
          <p:cNvPr id="245" name="Google Shape;245;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Δήλωση πίνακα: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lang="en"/>
              <a:t>τύπος[] όνομα;</a:t>
            </a:r>
            <a:endParaRPr/>
          </a:p>
          <a:p>
            <a:pPr indent="0" lvl="0" marL="114300" rtl="0" algn="l">
              <a:lnSpc>
                <a:spcPct val="115000"/>
              </a:lnSpc>
              <a:spcBef>
                <a:spcPts val="0"/>
              </a:spcBef>
              <a:spcAft>
                <a:spcPts val="0"/>
              </a:spcAft>
              <a:buSzPts val="1800"/>
              <a:buNone/>
            </a:pPr>
            <a:r>
              <a:rPr lang="en"/>
              <a:t>τύπος[] όνομα = {αρχικές τιμές}</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nvSpPr>
        <p:spPr>
          <a:xfrm>
            <a:off x="5890900" y="194000"/>
            <a:ext cx="3086100" cy="838800"/>
          </a:xfrm>
          <a:prstGeom prst="rect">
            <a:avLst/>
          </a:prstGeom>
          <a:noFill/>
          <a:ln>
            <a:noFill/>
          </a:ln>
        </p:spPr>
        <p:txBody>
          <a:bodyPr anchorCtr="0" anchor="b" bIns="91425" lIns="91425" spcFirstLastPara="1" rIns="91425" wrap="square" tIns="91425">
            <a:normAutofit fontScale="40000" lnSpcReduction="20000"/>
          </a:bodyPr>
          <a:lstStyle/>
          <a:p>
            <a:pPr indent="0" lvl="0" marL="0" marR="0" rtl="0" algn="r">
              <a:lnSpc>
                <a:spcPct val="100000"/>
              </a:lnSpc>
              <a:spcBef>
                <a:spcPts val="0"/>
              </a:spcBef>
              <a:spcAft>
                <a:spcPts val="0"/>
              </a:spcAft>
              <a:buClr>
                <a:srgbClr val="000000"/>
              </a:buClr>
              <a:buSzPct val="150000"/>
              <a:buFont typeface="Arial"/>
              <a:buNone/>
            </a:pPr>
            <a:r>
              <a:rPr b="0" i="0" lang="en" sz="4000" u="none" cap="none" strike="noStrike">
                <a:solidFill>
                  <a:srgbClr val="000000"/>
                </a:solidFill>
                <a:latin typeface="Arial"/>
                <a:ea typeface="Arial"/>
                <a:cs typeface="Arial"/>
                <a:sym typeface="Arial"/>
              </a:rPr>
              <a:t>Γλώσσα προγραμματισμού vs Περιβάλλον Προγραμματισμού</a:t>
            </a:r>
            <a:endParaRPr b="0" i="0" sz="2400" u="none" cap="none" strike="noStrike">
              <a:solidFill>
                <a:schemeClr val="dk1"/>
              </a:solidFill>
              <a:latin typeface="Arial"/>
              <a:ea typeface="Arial"/>
              <a:cs typeface="Arial"/>
              <a:sym typeface="Arial"/>
            </a:endParaRPr>
          </a:p>
        </p:txBody>
      </p:sp>
      <p:sp>
        <p:nvSpPr>
          <p:cNvPr id="69" name="Google Shape;69;p3"/>
          <p:cNvSpPr txBox="1"/>
          <p:nvPr/>
        </p:nvSpPr>
        <p:spPr>
          <a:xfrm>
            <a:off x="574600" y="1399325"/>
            <a:ext cx="7835700" cy="20583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”Περιβάλλον”, όχι IDE </a:t>
            </a:r>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 Uniformity στις βιβλιοθήκες / standard library </a:t>
            </a:r>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 Εφαρμογές =&gt; uniform across different OS / platforms </a:t>
            </a:r>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πολλά πράγματα built-in στο περιβάλλον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 Window system</a:t>
            </a:r>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 Threads </a:t>
            </a:r>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Πλούσιο Standard Library </a:t>
            </a:r>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 https: //docs.oracle.com/javase/(version)/docs/api </a:t>
            </a:r>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Class based language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Arrays</a:t>
            </a:r>
            <a:endParaRPr/>
          </a:p>
        </p:txBody>
      </p:sp>
      <p:sp>
        <p:nvSpPr>
          <p:cNvPr id="251" name="Google Shape;251;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342900" lvl="0" marL="457200" rtl="0" algn="l">
              <a:lnSpc>
                <a:spcPct val="115000"/>
              </a:lnSpc>
              <a:spcBef>
                <a:spcPts val="0"/>
              </a:spcBef>
              <a:spcAft>
                <a:spcPts val="0"/>
              </a:spcAft>
              <a:buSzPct val="117647"/>
              <a:buChar char="●"/>
            </a:pPr>
            <a:r>
              <a:rPr lang="en"/>
              <a:t>Container με συγκεκριμένο (fixed) αριθμό από αξίες ενός συγκεκριμένου τύπου π.χ. int, ή Course</a:t>
            </a:r>
            <a:endParaRPr/>
          </a:p>
          <a:p>
            <a:pPr indent="0" lvl="0" marL="114300" rtl="0" algn="l">
              <a:lnSpc>
                <a:spcPct val="115000"/>
              </a:lnSpc>
              <a:spcBef>
                <a:spcPts val="0"/>
              </a:spcBef>
              <a:spcAft>
                <a:spcPts val="0"/>
              </a:spcAft>
              <a:buSzPct val="117647"/>
              <a:buNone/>
            </a:pPr>
            <a:r>
              <a:t/>
            </a:r>
            <a:endParaRPr/>
          </a:p>
          <a:p>
            <a:pPr indent="-342900" lvl="0" marL="457200" rtl="0" algn="l">
              <a:lnSpc>
                <a:spcPct val="115000"/>
              </a:lnSpc>
              <a:spcBef>
                <a:spcPts val="0"/>
              </a:spcBef>
              <a:spcAft>
                <a:spcPts val="0"/>
              </a:spcAft>
              <a:buSzPct val="117647"/>
              <a:buChar char="●"/>
            </a:pPr>
            <a:r>
              <a:rPr lang="en"/>
              <a:t>Ποιο πρακτικό από το να δηλώνουμε πολλά ξεχωριστά variables</a:t>
            </a:r>
            <a:endParaRPr/>
          </a:p>
          <a:p>
            <a:pPr indent="-228600" lvl="0" marL="457200" rtl="0" algn="l">
              <a:lnSpc>
                <a:spcPct val="115000"/>
              </a:lnSpc>
              <a:spcBef>
                <a:spcPts val="0"/>
              </a:spcBef>
              <a:spcAft>
                <a:spcPts val="0"/>
              </a:spcAft>
              <a:buSzPct val="117647"/>
              <a:buNone/>
            </a:pPr>
            <a:r>
              <a:t/>
            </a:r>
            <a:endParaRPr/>
          </a:p>
          <a:p>
            <a:pPr indent="-342900" lvl="0" marL="457200" rtl="0" algn="l">
              <a:lnSpc>
                <a:spcPct val="115000"/>
              </a:lnSpc>
              <a:spcBef>
                <a:spcPts val="0"/>
              </a:spcBef>
              <a:spcAft>
                <a:spcPts val="0"/>
              </a:spcAft>
              <a:buSzPct val="117647"/>
              <a:buChar char="●"/>
            </a:pPr>
            <a:r>
              <a:rPr lang="en"/>
              <a:t>Index out of bounds exception</a:t>
            </a:r>
            <a:endParaRPr/>
          </a:p>
          <a:p>
            <a:pPr indent="-228600" lvl="0" marL="457200" rtl="0" algn="l">
              <a:lnSpc>
                <a:spcPct val="115000"/>
              </a:lnSpc>
              <a:spcBef>
                <a:spcPts val="0"/>
              </a:spcBef>
              <a:spcAft>
                <a:spcPts val="0"/>
              </a:spcAft>
              <a:buSzPct val="117647"/>
              <a:buNone/>
            </a:pPr>
            <a:r>
              <a:t/>
            </a:r>
            <a:endParaRPr/>
          </a:p>
          <a:p>
            <a:pPr indent="-342900" lvl="0" marL="457200" rtl="0" algn="l">
              <a:lnSpc>
                <a:spcPct val="115000"/>
              </a:lnSpc>
              <a:spcBef>
                <a:spcPts val="0"/>
              </a:spcBef>
              <a:spcAft>
                <a:spcPts val="0"/>
              </a:spcAft>
              <a:buSzPct val="117647"/>
              <a:buChar char="●"/>
            </a:pPr>
            <a:r>
              <a:rPr lang="en"/>
              <a:t>Type safety: αποθηκεύει μόνο ένα data type</a:t>
            </a:r>
            <a:endParaRPr/>
          </a:p>
          <a:p>
            <a:pPr indent="-228600" lvl="0" marL="457200" rtl="0" algn="l">
              <a:lnSpc>
                <a:spcPct val="115000"/>
              </a:lnSpc>
              <a:spcBef>
                <a:spcPts val="0"/>
              </a:spcBef>
              <a:spcAft>
                <a:spcPts val="0"/>
              </a:spcAft>
              <a:buSzPct val="117647"/>
              <a:buNone/>
            </a:pPr>
            <a:r>
              <a:t/>
            </a:r>
            <a:endParaRPr/>
          </a:p>
          <a:p>
            <a:pPr indent="-342900" lvl="0" marL="457200" rtl="0" algn="l">
              <a:lnSpc>
                <a:spcPct val="115000"/>
              </a:lnSpc>
              <a:spcBef>
                <a:spcPts val="0"/>
              </a:spcBef>
              <a:spcAft>
                <a:spcPts val="0"/>
              </a:spcAft>
              <a:buSzPct val="117647"/>
              <a:buChar char="●"/>
            </a:pPr>
            <a:r>
              <a:rPr lang="en"/>
              <a:t>Fixed size: τα List από την άλλη είναι dynamic και συνήθως καλύτερη επιλογή</a:t>
            </a:r>
            <a:endParaRPr/>
          </a:p>
          <a:p>
            <a:pPr indent="-228600" lvl="0" marL="457200" rtl="0" algn="l">
              <a:lnSpc>
                <a:spcPct val="115000"/>
              </a:lnSpc>
              <a:spcBef>
                <a:spcPts val="0"/>
              </a:spcBef>
              <a:spcAft>
                <a:spcPts val="0"/>
              </a:spcAft>
              <a:buSzPct val="117647"/>
              <a:buNone/>
            </a:pPr>
            <a:r>
              <a:t/>
            </a:r>
            <a:endParaRPr/>
          </a:p>
          <a:p>
            <a:pPr indent="-342900" lvl="0" marL="457200" rtl="0" algn="l">
              <a:lnSpc>
                <a:spcPct val="115000"/>
              </a:lnSpc>
              <a:spcBef>
                <a:spcPts val="0"/>
              </a:spcBef>
              <a:spcAft>
                <a:spcPts val="0"/>
              </a:spcAft>
              <a:buSzPct val="117647"/>
              <a:buChar char="●"/>
            </a:pPr>
            <a:r>
              <a:rPr lang="en"/>
              <a:t>Δήλωση (declaration) πίνακα</a:t>
            </a:r>
            <a:endParaRPr/>
          </a:p>
          <a:p>
            <a:pPr indent="0" lvl="0" marL="114300" rtl="0" algn="l">
              <a:lnSpc>
                <a:spcPct val="115000"/>
              </a:lnSpc>
              <a:spcBef>
                <a:spcPts val="0"/>
              </a:spcBef>
              <a:spcAft>
                <a:spcPts val="0"/>
              </a:spcAft>
              <a:buSzPct val="117647"/>
              <a:buNone/>
            </a:pPr>
            <a:r>
              <a:rPr lang="en"/>
              <a:t>     τύπος[] όνομα;</a:t>
            </a:r>
            <a:endParaRPr/>
          </a:p>
          <a:p>
            <a:pPr indent="0" lvl="0" marL="114300" rtl="0" algn="l">
              <a:lnSpc>
                <a:spcPct val="115000"/>
              </a:lnSpc>
              <a:spcBef>
                <a:spcPts val="0"/>
              </a:spcBef>
              <a:spcAft>
                <a:spcPts val="0"/>
              </a:spcAft>
              <a:buSzPct val="117647"/>
              <a:buNone/>
            </a:pPr>
            <a:r>
              <a:rPr lang="en"/>
              <a:t>     τύπος[] όνομα = {αρχικές τιμές}</a:t>
            </a:r>
            <a:endParaRPr/>
          </a:p>
          <a:p>
            <a:pPr indent="0" lvl="0" marL="114300" rtl="0" algn="l">
              <a:lnSpc>
                <a:spcPct val="115000"/>
              </a:lnSpc>
              <a:spcBef>
                <a:spcPts val="0"/>
              </a:spcBef>
              <a:spcAft>
                <a:spcPts val="0"/>
              </a:spcAft>
              <a:buSzPct val="117647"/>
              <a:buNone/>
            </a:pPr>
            <a:r>
              <a:t/>
            </a:r>
            <a:endParaRPr/>
          </a:p>
          <a:p>
            <a:pPr indent="0" lvl="0" marL="114300" rtl="0" algn="l">
              <a:lnSpc>
                <a:spcPct val="115000"/>
              </a:lnSpc>
              <a:spcBef>
                <a:spcPts val="0"/>
              </a:spcBef>
              <a:spcAft>
                <a:spcPts val="0"/>
              </a:spcAft>
              <a:buSzPct val="117647"/>
              <a:buNone/>
            </a:pPr>
            <a:r>
              <a:t/>
            </a:r>
            <a:endParaRPr/>
          </a:p>
          <a:p>
            <a:pPr indent="-228600" lvl="0" marL="457200" rtl="0" algn="l">
              <a:lnSpc>
                <a:spcPct val="115000"/>
              </a:lnSpc>
              <a:spcBef>
                <a:spcPts val="0"/>
              </a:spcBef>
              <a:spcAft>
                <a:spcPts val="0"/>
              </a:spcAft>
              <a:buSzPct val="117647"/>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Arrays (δήλωση, allocation, αρχικοποίηση)</a:t>
            </a:r>
            <a:endParaRPr/>
          </a:p>
        </p:txBody>
      </p:sp>
      <p:sp>
        <p:nvSpPr>
          <p:cNvPr id="257" name="Google Shape;257;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Δήλωση (declaration)</a:t>
            </a:r>
            <a:endParaRPr/>
          </a:p>
          <a:p>
            <a:pPr indent="-317500" lvl="1" marL="914400" rtl="0" algn="l">
              <a:lnSpc>
                <a:spcPct val="115000"/>
              </a:lnSpc>
              <a:spcBef>
                <a:spcPts val="0"/>
              </a:spcBef>
              <a:spcAft>
                <a:spcPts val="0"/>
              </a:spcAft>
              <a:buSzPts val="1400"/>
              <a:buChar char="○"/>
            </a:pPr>
            <a:r>
              <a:rPr lang="en"/>
              <a:t>int[] myArray;</a:t>
            </a:r>
            <a:endParaRPr/>
          </a:p>
          <a:p>
            <a:pPr indent="0" lvl="1" marL="596900" rtl="0" algn="l">
              <a:lnSpc>
                <a:spcPct val="115000"/>
              </a:lnSpc>
              <a:spcBef>
                <a:spcPts val="0"/>
              </a:spcBef>
              <a:spcAft>
                <a:spcPts val="0"/>
              </a:spcAft>
              <a:buSzPts val="1400"/>
              <a:buNone/>
            </a:pPr>
            <a:r>
              <a:t/>
            </a:r>
            <a:endParaRPr/>
          </a:p>
          <a:p>
            <a:pPr indent="-342900" lvl="0" marL="457200" rtl="0" algn="l">
              <a:lnSpc>
                <a:spcPct val="115000"/>
              </a:lnSpc>
              <a:spcBef>
                <a:spcPts val="0"/>
              </a:spcBef>
              <a:spcAft>
                <a:spcPts val="0"/>
              </a:spcAft>
              <a:buSzPts val="1800"/>
              <a:buChar char="●"/>
            </a:pPr>
            <a:r>
              <a:rPr lang="en"/>
              <a:t>Allocation (στη μνήμη)</a:t>
            </a:r>
            <a:endParaRPr/>
          </a:p>
          <a:p>
            <a:pPr indent="-317500" lvl="1" marL="914400" rtl="0" algn="l">
              <a:lnSpc>
                <a:spcPct val="115000"/>
              </a:lnSpc>
              <a:spcBef>
                <a:spcPts val="0"/>
              </a:spcBef>
              <a:spcAft>
                <a:spcPts val="0"/>
              </a:spcAft>
              <a:buSzPts val="1400"/>
              <a:buChar char="○"/>
            </a:pPr>
            <a:r>
              <a:rPr lang="en"/>
              <a:t>myArray = new int[10];</a:t>
            </a:r>
            <a:endParaRPr/>
          </a:p>
          <a:p>
            <a:pPr indent="0" lvl="1" marL="596900" rtl="0" algn="l">
              <a:lnSpc>
                <a:spcPct val="115000"/>
              </a:lnSpc>
              <a:spcBef>
                <a:spcPts val="0"/>
              </a:spcBef>
              <a:spcAft>
                <a:spcPts val="0"/>
              </a:spcAft>
              <a:buSzPts val="1400"/>
              <a:buNone/>
            </a:pPr>
            <a:r>
              <a:t/>
            </a:r>
            <a:endParaRPr/>
          </a:p>
          <a:p>
            <a:pPr indent="-342900" lvl="0" marL="457200" rtl="0" algn="l">
              <a:lnSpc>
                <a:spcPct val="115000"/>
              </a:lnSpc>
              <a:spcBef>
                <a:spcPts val="0"/>
              </a:spcBef>
              <a:spcAft>
                <a:spcPts val="0"/>
              </a:spcAft>
              <a:buSzPts val="1800"/>
              <a:buChar char="●"/>
            </a:pPr>
            <a:r>
              <a:rPr lang="en"/>
              <a:t>Αρχικοποίηση</a:t>
            </a:r>
            <a:endParaRPr/>
          </a:p>
          <a:p>
            <a:pPr indent="-317500" lvl="1" marL="914400" rtl="0" algn="l">
              <a:lnSpc>
                <a:spcPct val="115000"/>
              </a:lnSpc>
              <a:spcBef>
                <a:spcPts val="0"/>
              </a:spcBef>
              <a:spcAft>
                <a:spcPts val="0"/>
              </a:spcAft>
              <a:buSzPts val="1400"/>
              <a:buChar char="○"/>
            </a:pPr>
            <a:r>
              <a:rPr lang="en"/>
              <a:t>Όταν κάνουμε τη δήλωση</a:t>
            </a:r>
            <a:endParaRPr/>
          </a:p>
          <a:p>
            <a:pPr indent="-317500" lvl="2" marL="1371600" rtl="0" algn="l">
              <a:lnSpc>
                <a:spcPct val="115000"/>
              </a:lnSpc>
              <a:spcBef>
                <a:spcPts val="0"/>
              </a:spcBef>
              <a:spcAft>
                <a:spcPts val="0"/>
              </a:spcAft>
              <a:buSzPts val="1400"/>
              <a:buChar char="■"/>
            </a:pPr>
            <a:r>
              <a:rPr lang="en"/>
              <a:t>int[] myArray = {1, 2, 3, 4, 5};</a:t>
            </a:r>
            <a:endParaRPr/>
          </a:p>
          <a:p>
            <a:pPr indent="-317500" lvl="1" marL="914400" rtl="0" algn="l">
              <a:lnSpc>
                <a:spcPct val="115000"/>
              </a:lnSpc>
              <a:spcBef>
                <a:spcPts val="0"/>
              </a:spcBef>
              <a:spcAft>
                <a:spcPts val="0"/>
              </a:spcAft>
              <a:buSzPts val="1400"/>
              <a:buChar char="○"/>
            </a:pPr>
            <a:r>
              <a:rPr lang="en"/>
              <a:t>Μετά τη δήλωση</a:t>
            </a:r>
            <a:endParaRPr/>
          </a:p>
          <a:p>
            <a:pPr indent="-317500" lvl="2" marL="1371600" rtl="0" algn="l">
              <a:lnSpc>
                <a:spcPct val="115000"/>
              </a:lnSpc>
              <a:spcBef>
                <a:spcPts val="0"/>
              </a:spcBef>
              <a:spcAft>
                <a:spcPts val="0"/>
              </a:spcAft>
              <a:buSzPts val="1400"/>
              <a:buChar char="■"/>
            </a:pPr>
            <a:r>
              <a:rPr lang="en"/>
              <a:t>myArray = new int[]{1, 2, 3, 4, 5};</a:t>
            </a:r>
            <a:endParaRPr/>
          </a:p>
          <a:p>
            <a:pPr indent="0" lvl="0" marL="1143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Arrays (manipulation)</a:t>
            </a:r>
            <a:endParaRPr/>
          </a:p>
        </p:txBody>
      </p:sp>
      <p:sp>
        <p:nvSpPr>
          <p:cNvPr id="263" name="Google Shape;263;p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342900" lvl="0" marL="457200" rtl="0" algn="l">
              <a:lnSpc>
                <a:spcPct val="115000"/>
              </a:lnSpc>
              <a:spcBef>
                <a:spcPts val="0"/>
              </a:spcBef>
              <a:spcAft>
                <a:spcPts val="0"/>
              </a:spcAft>
              <a:buSzPct val="117647"/>
              <a:buChar char="●"/>
            </a:pPr>
            <a:r>
              <a:rPr lang="en"/>
              <a:t>Πρόσβαση με index</a:t>
            </a:r>
            <a:endParaRPr/>
          </a:p>
          <a:p>
            <a:pPr indent="-317500" lvl="1" marL="914400" rtl="0" algn="l">
              <a:lnSpc>
                <a:spcPct val="115000"/>
              </a:lnSpc>
              <a:spcBef>
                <a:spcPts val="0"/>
              </a:spcBef>
              <a:spcAft>
                <a:spcPts val="0"/>
              </a:spcAft>
              <a:buSzPct val="117647"/>
              <a:buChar char="○"/>
            </a:pPr>
            <a:r>
              <a:rPr lang="en"/>
              <a:t>myArray[0]</a:t>
            </a:r>
            <a:endParaRPr/>
          </a:p>
          <a:p>
            <a:pPr indent="0" lvl="1" marL="596900" rtl="0" algn="l">
              <a:lnSpc>
                <a:spcPct val="115000"/>
              </a:lnSpc>
              <a:spcBef>
                <a:spcPts val="0"/>
              </a:spcBef>
              <a:spcAft>
                <a:spcPts val="0"/>
              </a:spcAft>
              <a:buSzPct val="117647"/>
              <a:buNone/>
            </a:pPr>
            <a:r>
              <a:t/>
            </a:r>
            <a:endParaRPr/>
          </a:p>
          <a:p>
            <a:pPr indent="-342900" lvl="0" marL="457200" rtl="0" algn="l">
              <a:lnSpc>
                <a:spcPct val="115000"/>
              </a:lnSpc>
              <a:spcBef>
                <a:spcPts val="0"/>
              </a:spcBef>
              <a:spcAft>
                <a:spcPts val="0"/>
              </a:spcAft>
              <a:buSzPct val="117647"/>
              <a:buChar char="●"/>
            </a:pPr>
            <a:r>
              <a:rPr lang="en"/>
              <a:t>Πρόσβαση με for loop</a:t>
            </a:r>
            <a:endParaRPr/>
          </a:p>
          <a:p>
            <a:pPr indent="-228600" lvl="0" marL="457200" rtl="0" algn="l">
              <a:lnSpc>
                <a:spcPct val="115000"/>
              </a:lnSpc>
              <a:spcBef>
                <a:spcPts val="0"/>
              </a:spcBef>
              <a:spcAft>
                <a:spcPts val="0"/>
              </a:spcAft>
              <a:buSzPct val="117647"/>
              <a:buNone/>
            </a:pPr>
            <a:r>
              <a:t/>
            </a:r>
            <a:endParaRPr/>
          </a:p>
          <a:p>
            <a:pPr indent="-228600" lvl="0" marL="457200" rtl="0" algn="l">
              <a:lnSpc>
                <a:spcPct val="115000"/>
              </a:lnSpc>
              <a:spcBef>
                <a:spcPts val="0"/>
              </a:spcBef>
              <a:spcAft>
                <a:spcPts val="0"/>
              </a:spcAft>
              <a:buSzPct val="117647"/>
              <a:buNone/>
            </a:pPr>
            <a:r>
              <a:t/>
            </a:r>
            <a:endParaRPr/>
          </a:p>
          <a:p>
            <a:pPr indent="-228600" lvl="0" marL="457200" rtl="0" algn="l">
              <a:lnSpc>
                <a:spcPct val="115000"/>
              </a:lnSpc>
              <a:spcBef>
                <a:spcPts val="0"/>
              </a:spcBef>
              <a:spcAft>
                <a:spcPts val="0"/>
              </a:spcAft>
              <a:buSzPct val="117647"/>
              <a:buNone/>
            </a:pPr>
            <a:r>
              <a:t/>
            </a:r>
            <a:endParaRPr/>
          </a:p>
          <a:p>
            <a:pPr indent="-228600" lvl="0" marL="457200" rtl="0" algn="l">
              <a:lnSpc>
                <a:spcPct val="115000"/>
              </a:lnSpc>
              <a:spcBef>
                <a:spcPts val="0"/>
              </a:spcBef>
              <a:spcAft>
                <a:spcPts val="0"/>
              </a:spcAft>
              <a:buSzPct val="117647"/>
              <a:buNone/>
            </a:pPr>
            <a:r>
              <a:t/>
            </a:r>
            <a:endParaRPr/>
          </a:p>
          <a:p>
            <a:pPr indent="-228600" lvl="0" marL="457200" rtl="0" algn="l">
              <a:lnSpc>
                <a:spcPct val="115000"/>
              </a:lnSpc>
              <a:spcBef>
                <a:spcPts val="0"/>
              </a:spcBef>
              <a:spcAft>
                <a:spcPts val="0"/>
              </a:spcAft>
              <a:buSzPct val="117647"/>
              <a:buNone/>
            </a:pPr>
            <a:r>
              <a:t/>
            </a:r>
            <a:endParaRPr/>
          </a:p>
          <a:p>
            <a:pPr indent="-228600" lvl="0" marL="457200" rtl="0" algn="l">
              <a:lnSpc>
                <a:spcPct val="115000"/>
              </a:lnSpc>
              <a:spcBef>
                <a:spcPts val="0"/>
              </a:spcBef>
              <a:spcAft>
                <a:spcPts val="0"/>
              </a:spcAft>
              <a:buSzPct val="117647"/>
              <a:buNone/>
            </a:pPr>
            <a:r>
              <a:t/>
            </a:r>
            <a:endParaRPr/>
          </a:p>
          <a:p>
            <a:pPr indent="-228600" lvl="0" marL="457200" rtl="0" algn="l">
              <a:lnSpc>
                <a:spcPct val="115000"/>
              </a:lnSpc>
              <a:spcBef>
                <a:spcPts val="0"/>
              </a:spcBef>
              <a:spcAft>
                <a:spcPts val="0"/>
              </a:spcAft>
              <a:buSzPct val="117647"/>
              <a:buNone/>
            </a:pPr>
            <a:r>
              <a:t/>
            </a:r>
            <a:endParaRPr/>
          </a:p>
          <a:p>
            <a:pPr indent="-228600" lvl="0" marL="457200" rtl="0" algn="l">
              <a:lnSpc>
                <a:spcPct val="115000"/>
              </a:lnSpc>
              <a:spcBef>
                <a:spcPts val="0"/>
              </a:spcBef>
              <a:spcAft>
                <a:spcPts val="0"/>
              </a:spcAft>
              <a:buSzPct val="117647"/>
              <a:buNone/>
            </a:pPr>
            <a:r>
              <a:t/>
            </a:r>
            <a:endParaRPr/>
          </a:p>
          <a:p>
            <a:pPr indent="-228600" lvl="0" marL="457200" rtl="0" algn="l">
              <a:lnSpc>
                <a:spcPct val="115000"/>
              </a:lnSpc>
              <a:spcBef>
                <a:spcPts val="0"/>
              </a:spcBef>
              <a:spcAft>
                <a:spcPts val="0"/>
              </a:spcAft>
              <a:buSzPct val="117647"/>
              <a:buNone/>
            </a:pPr>
            <a:r>
              <a:t/>
            </a:r>
            <a:endParaRPr/>
          </a:p>
          <a:p>
            <a:pPr indent="-228600" lvl="0" marL="457200" rtl="0" algn="l">
              <a:lnSpc>
                <a:spcPct val="115000"/>
              </a:lnSpc>
              <a:spcBef>
                <a:spcPts val="0"/>
              </a:spcBef>
              <a:spcAft>
                <a:spcPts val="0"/>
              </a:spcAft>
              <a:buSzPct val="117647"/>
              <a:buNone/>
            </a:pPr>
            <a:r>
              <a:t/>
            </a:r>
            <a:endParaRPr/>
          </a:p>
          <a:p>
            <a:pPr indent="-342900" lvl="0" marL="457200" rtl="0" algn="l">
              <a:lnSpc>
                <a:spcPct val="115000"/>
              </a:lnSpc>
              <a:spcBef>
                <a:spcPts val="0"/>
              </a:spcBef>
              <a:spcAft>
                <a:spcPts val="0"/>
              </a:spcAft>
              <a:buSzPct val="117647"/>
              <a:buChar char="●"/>
            </a:pPr>
            <a:r>
              <a:rPr lang="en"/>
              <a:t>array.length() επιστρέφει το μήκος του array</a:t>
            </a:r>
            <a:endParaRPr/>
          </a:p>
          <a:p>
            <a:pPr indent="-228600" lvl="0" marL="457200" rtl="0" algn="l">
              <a:lnSpc>
                <a:spcPct val="115000"/>
              </a:lnSpc>
              <a:spcBef>
                <a:spcPts val="0"/>
              </a:spcBef>
              <a:spcAft>
                <a:spcPts val="0"/>
              </a:spcAft>
              <a:buSzPct val="117647"/>
              <a:buNone/>
            </a:pPr>
            <a:r>
              <a:t/>
            </a:r>
            <a:endParaRPr/>
          </a:p>
        </p:txBody>
      </p:sp>
      <p:sp>
        <p:nvSpPr>
          <p:cNvPr id="264" name="Google Shape;264;p67"/>
          <p:cNvSpPr/>
          <p:nvPr/>
        </p:nvSpPr>
        <p:spPr>
          <a:xfrm>
            <a:off x="840058" y="2114203"/>
            <a:ext cx="7062973" cy="1938992"/>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ArrayIterationExample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Declare and initialize an array of integers</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numbers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2</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4</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6</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8</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Use a for loop to iterate over the array</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for </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&lt; </a:t>
            </a:r>
            <a:r>
              <a:rPr b="0" i="0" lang="en" sz="1000" u="none" cap="none" strike="noStrike">
                <a:solidFill>
                  <a:srgbClr val="BA8EF7"/>
                </a:solidFill>
                <a:latin typeface="Fira Code"/>
                <a:ea typeface="Fira Code"/>
                <a:cs typeface="Fira Code"/>
                <a:sym typeface="Fira Code"/>
              </a:rPr>
              <a:t>numbers</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length</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Access and print each element of the array</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"Element at index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numbers</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Arrays παράδειγμα</a:t>
            </a:r>
            <a:endParaRPr/>
          </a:p>
        </p:txBody>
      </p:sp>
      <p:sp>
        <p:nvSpPr>
          <p:cNvPr id="270" name="Google Shape;270;p68"/>
          <p:cNvSpPr/>
          <p:nvPr/>
        </p:nvSpPr>
        <p:spPr>
          <a:xfrm>
            <a:off x="0" y="1130365"/>
            <a:ext cx="6296721" cy="3170099"/>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ArrayEx0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printArr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CED0D6"/>
                </a:solidFill>
                <a:latin typeface="Fira Code"/>
                <a:ea typeface="Fira Code"/>
                <a:cs typeface="Fira Code"/>
                <a:sym typeface="Fira Code"/>
              </a:rPr>
              <a:t>int</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arr</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for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&lt; </a:t>
            </a:r>
            <a:r>
              <a:rPr b="0" i="0" lang="en" sz="1000" u="none" cap="none" strike="noStrike">
                <a:solidFill>
                  <a:srgbClr val="BA8EF7"/>
                </a:solidFill>
                <a:latin typeface="Fira Code"/>
                <a:ea typeface="Fira Code"/>
                <a:cs typeface="Fira Code"/>
                <a:sym typeface="Fira Code"/>
              </a:rPr>
              <a:t>arr</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length</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=&gt;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arr</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array (not initialized)</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b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new int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10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array and assignment</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c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3</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5</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7</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9</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array and initialization</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0FFEAB"/>
                </a:solidFill>
                <a:latin typeface="Fira Code"/>
                <a:ea typeface="Fira Code"/>
                <a:cs typeface="Fira Code"/>
                <a:sym typeface="Fira Code"/>
              </a:rPr>
              <a:t>printArr</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c</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anonymous array</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new int[3] {1,2,3}</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c </a:t>
            </a:r>
            <a:r>
              <a:rPr b="0" i="0" lang="en" sz="1000" u="none" cap="none" strike="noStrike">
                <a:solidFill>
                  <a:srgbClr val="FFFFFF"/>
                </a:solidFill>
                <a:latin typeface="Fira Code"/>
                <a:ea typeface="Fira Code"/>
                <a:cs typeface="Fira Code"/>
                <a:sym typeface="Fira Code"/>
              </a:rPr>
              <a:t>= new int[]{</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2</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3</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//new int[] {1,2,3}; // re-initialize the array</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0FFEAB"/>
                </a:solidFill>
                <a:latin typeface="Fira Code"/>
                <a:ea typeface="Fira Code"/>
                <a:cs typeface="Fira Code"/>
                <a:sym typeface="Fira Code"/>
              </a:rPr>
              <a:t>printArr</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c</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endParaRPr b="0" i="0" sz="1800" u="none" cap="none" strike="noStrike">
              <a:solidFill>
                <a:schemeClr val="dk1"/>
              </a:solidFill>
              <a:latin typeface="Arial"/>
              <a:ea typeface="Arial"/>
              <a:cs typeface="Arial"/>
              <a:sym typeface="Arial"/>
            </a:endParaRPr>
          </a:p>
        </p:txBody>
      </p:sp>
      <p:sp>
        <p:nvSpPr>
          <p:cNvPr id="271" name="Google Shape;271;p68"/>
          <p:cNvSpPr/>
          <p:nvPr/>
        </p:nvSpPr>
        <p:spPr>
          <a:xfrm>
            <a:off x="6378498" y="1899806"/>
            <a:ext cx="2765502" cy="1631216"/>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BA8EF7"/>
              </a:buClr>
              <a:buSzPts val="1000"/>
              <a:buFont typeface="Arial"/>
              <a:buNone/>
            </a:pPr>
            <a:r>
              <a:rPr b="0" i="0" lang="en" sz="1000" u="none" cap="none" strike="noStrike">
                <a:solidFill>
                  <a:srgbClr val="BA8EF7"/>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OUTPUT------------</a:t>
            </a:r>
            <a:br>
              <a:rPr b="0" i="0" lang="en" sz="1000" u="none" cap="none" strike="noStrike">
                <a:solidFill>
                  <a:srgbClr val="BA8EF7"/>
                </a:solidFill>
                <a:latin typeface="Fira Code"/>
                <a:ea typeface="Fira Code"/>
                <a:cs typeface="Fira Code"/>
                <a:sym typeface="Fira Code"/>
              </a:rPr>
            </a:br>
            <a:r>
              <a:rPr b="0" i="0" lang="en" sz="1000" u="none" cap="none" strike="noStrike">
                <a:solidFill>
                  <a:srgbClr val="BA8EF7"/>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=&gt; </a:t>
            </a:r>
            <a:r>
              <a:rPr b="0" i="1" lang="en" sz="1000" u="none" cap="none" strike="noStrike">
                <a:solidFill>
                  <a:srgbClr val="FFFFFF"/>
                </a:solidFill>
                <a:latin typeface="Fira Code"/>
                <a:ea typeface="Fira Code"/>
                <a:cs typeface="Fira Code"/>
                <a:sym typeface="Fira Code"/>
              </a:rPr>
              <a:t>1</a:t>
            </a:r>
            <a:br>
              <a:rPr b="0" i="1" lang="en" sz="1000" u="none" cap="none" strike="noStrike">
                <a:solidFill>
                  <a:srgbClr val="FFFFFF"/>
                </a:solidFill>
                <a:latin typeface="Fira Code"/>
                <a:ea typeface="Fira Code"/>
                <a:cs typeface="Fira Code"/>
                <a:sym typeface="Fira Code"/>
              </a:rPr>
            </a:br>
            <a:r>
              <a:rPr b="0" i="1" lang="en" sz="1000" u="none" cap="none" strike="noStrike">
                <a:solidFill>
                  <a:srgbClr val="FFFFFF"/>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=&gt; </a:t>
            </a:r>
            <a:r>
              <a:rPr b="0" i="1" lang="en" sz="1000" u="none" cap="none" strike="noStrike">
                <a:solidFill>
                  <a:srgbClr val="FFFFFF"/>
                </a:solidFill>
                <a:latin typeface="Fira Code"/>
                <a:ea typeface="Fira Code"/>
                <a:cs typeface="Fira Code"/>
                <a:sym typeface="Fira Code"/>
              </a:rPr>
              <a:t>3</a:t>
            </a:r>
            <a:br>
              <a:rPr b="0" i="1" lang="en" sz="1000" u="none" cap="none" strike="noStrike">
                <a:solidFill>
                  <a:srgbClr val="FFFFFF"/>
                </a:solidFill>
                <a:latin typeface="Fira Code"/>
                <a:ea typeface="Fira Code"/>
                <a:cs typeface="Fira Code"/>
                <a:sym typeface="Fira Code"/>
              </a:rPr>
            </a:br>
            <a:r>
              <a:rPr b="0" i="1" lang="en" sz="1000" u="none" cap="none" strike="noStrike">
                <a:solidFill>
                  <a:srgbClr val="FFFFFF"/>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=&gt; </a:t>
            </a:r>
            <a:r>
              <a:rPr b="0" i="1" lang="en" sz="1000" u="none" cap="none" strike="noStrike">
                <a:solidFill>
                  <a:srgbClr val="FFFFFF"/>
                </a:solidFill>
                <a:latin typeface="Fira Code"/>
                <a:ea typeface="Fira Code"/>
                <a:cs typeface="Fira Code"/>
                <a:sym typeface="Fira Code"/>
              </a:rPr>
              <a:t>5</a:t>
            </a:r>
            <a:br>
              <a:rPr b="0" i="1" lang="en" sz="1000" u="none" cap="none" strike="noStrike">
                <a:solidFill>
                  <a:srgbClr val="FFFFFF"/>
                </a:solidFill>
                <a:latin typeface="Fira Code"/>
                <a:ea typeface="Fira Code"/>
                <a:cs typeface="Fira Code"/>
                <a:sym typeface="Fira Code"/>
              </a:rPr>
            </a:br>
            <a:r>
              <a:rPr b="0" i="1" lang="en" sz="1000" u="none" cap="none" strike="noStrike">
                <a:solidFill>
                  <a:srgbClr val="FFFFFF"/>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=&gt; </a:t>
            </a:r>
            <a:r>
              <a:rPr b="0" i="1" lang="en" sz="1000" u="none" cap="none" strike="noStrike">
                <a:solidFill>
                  <a:srgbClr val="FFFFFF"/>
                </a:solidFill>
                <a:latin typeface="Fira Code"/>
                <a:ea typeface="Fira Code"/>
                <a:cs typeface="Fira Code"/>
                <a:sym typeface="Fira Code"/>
              </a:rPr>
              <a:t>7</a:t>
            </a:r>
            <a:br>
              <a:rPr b="0" i="1" lang="en" sz="1000" u="none" cap="none" strike="noStrike">
                <a:solidFill>
                  <a:srgbClr val="FFFFFF"/>
                </a:solidFill>
                <a:latin typeface="Fira Code"/>
                <a:ea typeface="Fira Code"/>
                <a:cs typeface="Fira Code"/>
                <a:sym typeface="Fira Code"/>
              </a:rPr>
            </a:br>
            <a:r>
              <a:rPr b="0" i="1" lang="en" sz="1000" u="none" cap="none" strike="noStrike">
                <a:solidFill>
                  <a:srgbClr val="FFFFFF"/>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=&gt; </a:t>
            </a:r>
            <a:r>
              <a:rPr b="0" i="1" lang="en" sz="1000" u="none" cap="none" strike="noStrike">
                <a:solidFill>
                  <a:srgbClr val="FFFFFF"/>
                </a:solidFill>
                <a:latin typeface="Fira Code"/>
                <a:ea typeface="Fira Code"/>
                <a:cs typeface="Fira Code"/>
                <a:sym typeface="Fira Code"/>
              </a:rPr>
              <a:t>9</a:t>
            </a:r>
            <a:br>
              <a:rPr b="0" i="1" lang="en" sz="1000" u="none" cap="none" strike="noStrike">
                <a:solidFill>
                  <a:srgbClr val="FFFFFF"/>
                </a:solidFill>
                <a:latin typeface="Fira Code"/>
                <a:ea typeface="Fira Code"/>
                <a:cs typeface="Fira Code"/>
                <a:sym typeface="Fira Code"/>
              </a:rPr>
            </a:br>
            <a:r>
              <a:rPr b="0" i="1"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t>
            </a:r>
            <a:br>
              <a:rPr b="0" i="0" lang="en" sz="1000" u="none" cap="none" strike="noStrike">
                <a:solidFill>
                  <a:srgbClr val="BA8EF7"/>
                </a:solidFill>
                <a:latin typeface="Fira Code"/>
                <a:ea typeface="Fira Code"/>
                <a:cs typeface="Fira Code"/>
                <a:sym typeface="Fira Code"/>
              </a:rPr>
            </a:br>
            <a:r>
              <a:rPr b="0" i="0" lang="en" sz="1000" u="none" cap="none" strike="noStrike">
                <a:solidFill>
                  <a:srgbClr val="BA8EF7"/>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=&gt; </a:t>
            </a:r>
            <a:r>
              <a:rPr b="0" i="1" lang="en" sz="1000" u="none" cap="none" strike="noStrike">
                <a:solidFill>
                  <a:srgbClr val="FFFFFF"/>
                </a:solidFill>
                <a:latin typeface="Fira Code"/>
                <a:ea typeface="Fira Code"/>
                <a:cs typeface="Fira Code"/>
                <a:sym typeface="Fira Code"/>
              </a:rPr>
              <a:t>1</a:t>
            </a:r>
            <a:br>
              <a:rPr b="0" i="1" lang="en" sz="1000" u="none" cap="none" strike="noStrike">
                <a:solidFill>
                  <a:srgbClr val="FFFFFF"/>
                </a:solidFill>
                <a:latin typeface="Fira Code"/>
                <a:ea typeface="Fira Code"/>
                <a:cs typeface="Fira Code"/>
                <a:sym typeface="Fira Code"/>
              </a:rPr>
            </a:br>
            <a:r>
              <a:rPr b="0" i="1" lang="en" sz="1000" u="none" cap="none" strike="noStrike">
                <a:solidFill>
                  <a:srgbClr val="FFFFFF"/>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=&gt; </a:t>
            </a:r>
            <a:r>
              <a:rPr b="0" i="1" lang="en" sz="1000" u="none" cap="none" strike="noStrike">
                <a:solidFill>
                  <a:srgbClr val="FFFFFF"/>
                </a:solidFill>
                <a:latin typeface="Fira Code"/>
                <a:ea typeface="Fira Code"/>
                <a:cs typeface="Fira Code"/>
                <a:sym typeface="Fira Code"/>
              </a:rPr>
              <a:t>2</a:t>
            </a:r>
            <a:br>
              <a:rPr b="0" i="1" lang="en" sz="1000" u="none" cap="none" strike="noStrike">
                <a:solidFill>
                  <a:srgbClr val="FFFFFF"/>
                </a:solidFill>
                <a:latin typeface="Fira Code"/>
                <a:ea typeface="Fira Code"/>
                <a:cs typeface="Fira Code"/>
                <a:sym typeface="Fira Code"/>
              </a:rPr>
            </a:br>
            <a:r>
              <a:rPr b="0" i="1" lang="en" sz="1000" u="none" cap="none" strike="noStrike">
                <a:solidFill>
                  <a:srgbClr val="FFFFFF"/>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=&gt; </a:t>
            </a:r>
            <a:r>
              <a:rPr b="0" i="1" lang="en" sz="1000" u="none" cap="none" strike="noStrike">
                <a:solidFill>
                  <a:srgbClr val="FFFFFF"/>
                </a:solidFill>
                <a:latin typeface="Fira Code"/>
                <a:ea typeface="Fira Code"/>
                <a:cs typeface="Fira Code"/>
                <a:sym typeface="Fira Code"/>
              </a:rPr>
              <a:t>3</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69"/>
          <p:cNvSpPr txBox="1"/>
          <p:nvPr>
            <p:ph type="title"/>
          </p:nvPr>
        </p:nvSpPr>
        <p:spPr>
          <a:xfrm>
            <a:off x="311700" y="445025"/>
            <a:ext cx="2751168"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Multidimensional arrays παράδειγμα</a:t>
            </a:r>
            <a:endParaRPr/>
          </a:p>
        </p:txBody>
      </p:sp>
      <p:sp>
        <p:nvSpPr>
          <p:cNvPr id="277" name="Google Shape;277;p69"/>
          <p:cNvSpPr/>
          <p:nvPr/>
        </p:nvSpPr>
        <p:spPr>
          <a:xfrm>
            <a:off x="3382537" y="0"/>
            <a:ext cx="5761463" cy="4401205"/>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800"/>
              <a:buFont typeface="Arial"/>
              <a:buNone/>
            </a:pPr>
            <a:r>
              <a:rPr b="0" i="1" lang="en" sz="800" u="none" cap="none" strike="noStrike">
                <a:solidFill>
                  <a:srgbClr val="CED0D6"/>
                </a:solidFill>
                <a:latin typeface="Fira Code"/>
                <a:ea typeface="Fira Code"/>
                <a:cs typeface="Fira Code"/>
                <a:sym typeface="Fira Code"/>
              </a:rPr>
              <a:t>package </a:t>
            </a:r>
            <a:r>
              <a:rPr b="0" i="0" lang="en" sz="800" u="none" cap="none" strike="noStrike">
                <a:solidFill>
                  <a:srgbClr val="FFA763"/>
                </a:solidFill>
                <a:latin typeface="Fira Code"/>
                <a:ea typeface="Fira Code"/>
                <a:cs typeface="Fira Code"/>
                <a:sym typeface="Fira Code"/>
              </a:rPr>
              <a:t>org.example</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br>
              <a:rPr b="0" i="0" lang="en" sz="800" u="none" cap="none" strike="noStrike">
                <a:solidFill>
                  <a:srgbClr val="FFFFFF"/>
                </a:solidFill>
                <a:latin typeface="Fira Code"/>
                <a:ea typeface="Fira Code"/>
                <a:cs typeface="Fira Code"/>
                <a:sym typeface="Fira Code"/>
              </a:rPr>
            </a:br>
            <a:r>
              <a:rPr b="0" i="1" lang="en" sz="800" u="none" cap="none" strike="noStrike">
                <a:solidFill>
                  <a:srgbClr val="CED0D6"/>
                </a:solidFill>
                <a:latin typeface="Fira Code"/>
                <a:ea typeface="Fira Code"/>
                <a:cs typeface="Fira Code"/>
                <a:sym typeface="Fira Code"/>
              </a:rPr>
              <a:t>public class </a:t>
            </a:r>
            <a:r>
              <a:rPr b="0" i="0" lang="en" sz="800" u="none" cap="none" strike="noStrike">
                <a:solidFill>
                  <a:srgbClr val="FFA763"/>
                </a:solidFill>
                <a:latin typeface="Fira Code"/>
                <a:ea typeface="Fira Code"/>
                <a:cs typeface="Fira Code"/>
                <a:sym typeface="Fira Code"/>
              </a:rPr>
              <a:t>MultiDimensionalArray </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CED0D6"/>
                </a:solidFill>
                <a:latin typeface="Fira Code"/>
                <a:ea typeface="Fira Code"/>
                <a:cs typeface="Fira Code"/>
                <a:sym typeface="Fira Code"/>
              </a:rPr>
              <a:t>public static void </a:t>
            </a:r>
            <a:r>
              <a:rPr b="0" i="0" lang="en" sz="800" u="none" cap="none" strike="noStrike">
                <a:solidFill>
                  <a:srgbClr val="0FFEAB"/>
                </a:solidFill>
                <a:latin typeface="Fira Code"/>
                <a:ea typeface="Fira Code"/>
                <a:cs typeface="Fira Code"/>
                <a:sym typeface="Fira Code"/>
              </a:rPr>
              <a:t>main</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FFA763"/>
                </a:solidFill>
                <a:latin typeface="Fira Code"/>
                <a:ea typeface="Fira Code"/>
                <a:cs typeface="Fira Code"/>
                <a:sym typeface="Fira Code"/>
              </a:rPr>
              <a:t>String</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args</a:t>
            </a:r>
            <a:r>
              <a:rPr b="0" i="0" lang="en" sz="800" u="none" cap="none" strike="noStrike">
                <a:solidFill>
                  <a:srgbClr val="FFFFFF"/>
                </a:solidFill>
                <a:latin typeface="Fira Code"/>
                <a:ea typeface="Fira Code"/>
                <a:cs typeface="Fira Code"/>
                <a:sym typeface="Fira Code"/>
              </a:rPr>
              <a:t>) {</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939DA5"/>
                </a:solidFill>
                <a:latin typeface="Fira Code"/>
                <a:ea typeface="Fira Code"/>
                <a:cs typeface="Fira Code"/>
                <a:sym typeface="Fira Code"/>
              </a:rPr>
              <a:t>// Declare and initialize a 2D array</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a:t>
            </a:r>
            <a:r>
              <a:rPr b="0" i="1" lang="en" sz="800" u="none" cap="none" strike="noStrike">
                <a:solidFill>
                  <a:srgbClr val="CED0D6"/>
                </a:solidFill>
                <a:latin typeface="Fira Code"/>
                <a:ea typeface="Fira Code"/>
                <a:cs typeface="Fira Code"/>
                <a:sym typeface="Fira Code"/>
              </a:rPr>
              <a:t>int</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matrix </a:t>
            </a:r>
            <a:r>
              <a:rPr b="0" i="0" lang="en" sz="800" u="none" cap="none" strike="noStrike">
                <a:solidFill>
                  <a:srgbClr val="FFFFFF"/>
                </a:solidFill>
                <a:latin typeface="Fira Code"/>
                <a:ea typeface="Fira Code"/>
                <a:cs typeface="Fira Code"/>
                <a:sym typeface="Fira Code"/>
              </a:rPr>
              <a:t>= {</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1</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2</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3</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4</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5</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6</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7</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8</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9</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br>
              <a:rPr b="0" i="0" lang="en" sz="800" u="none" cap="none" strike="noStrike">
                <a:solidFill>
                  <a:srgbClr val="FFFFFF"/>
                </a:solidFill>
                <a:latin typeface="Fira Code"/>
                <a:ea typeface="Fira Code"/>
                <a:cs typeface="Fira Code"/>
                <a:sym typeface="Fira Code"/>
              </a:rPr>
            </a:b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939DA5"/>
                </a:solidFill>
                <a:latin typeface="Fira Code"/>
                <a:ea typeface="Fira Code"/>
                <a:cs typeface="Fira Code"/>
                <a:sym typeface="Fira Code"/>
              </a:rPr>
              <a:t>// Nested loops to access and print elements</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a:t>
            </a:r>
            <a:r>
              <a:rPr b="0" i="1" lang="en" sz="800" u="none" cap="none" strike="noStrike">
                <a:solidFill>
                  <a:srgbClr val="CED0D6"/>
                </a:solidFill>
                <a:latin typeface="Fira Code"/>
                <a:ea typeface="Fira Code"/>
                <a:cs typeface="Fira Code"/>
                <a:sym typeface="Fira Code"/>
              </a:rPr>
              <a:t>for </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CED0D6"/>
                </a:solidFill>
                <a:latin typeface="Fira Code"/>
                <a:ea typeface="Fira Code"/>
                <a:cs typeface="Fira Code"/>
                <a:sym typeface="Fira Code"/>
              </a:rPr>
              <a:t>int </a:t>
            </a:r>
            <a:r>
              <a:rPr b="0" i="0" lang="en" sz="800" u="none" cap="none" strike="noStrike">
                <a:solidFill>
                  <a:srgbClr val="BA8EF7"/>
                </a:solidFill>
                <a:latin typeface="Fira Code"/>
                <a:ea typeface="Fira Code"/>
                <a:cs typeface="Fira Code"/>
                <a:sym typeface="Fira Code"/>
              </a:rPr>
              <a:t>i </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0</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i </a:t>
            </a:r>
            <a:r>
              <a:rPr b="0" i="0" lang="en" sz="800" u="none" cap="none" strike="noStrike">
                <a:solidFill>
                  <a:srgbClr val="FFFFFF"/>
                </a:solidFill>
                <a:latin typeface="Fira Code"/>
                <a:ea typeface="Fira Code"/>
                <a:cs typeface="Fira Code"/>
                <a:sym typeface="Fira Code"/>
              </a:rPr>
              <a:t>&lt; </a:t>
            </a:r>
            <a:r>
              <a:rPr b="0" i="0" lang="en" sz="800" u="none" cap="none" strike="noStrike">
                <a:solidFill>
                  <a:srgbClr val="BA8EF7"/>
                </a:solidFill>
                <a:latin typeface="Fira Code"/>
                <a:ea typeface="Fira Code"/>
                <a:cs typeface="Fira Code"/>
                <a:sym typeface="Fira Code"/>
              </a:rPr>
              <a:t>matrix</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length</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i</a:t>
            </a:r>
            <a:r>
              <a:rPr b="0" i="0" lang="en" sz="800" u="none" cap="none" strike="noStrike">
                <a:solidFill>
                  <a:srgbClr val="FFFFFF"/>
                </a:solidFill>
                <a:latin typeface="Fira Code"/>
                <a:ea typeface="Fira Code"/>
                <a:cs typeface="Fira Code"/>
                <a:sym typeface="Fira Code"/>
              </a:rPr>
              <a:t>++) {</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CED0D6"/>
                </a:solidFill>
                <a:latin typeface="Fira Code"/>
                <a:ea typeface="Fira Code"/>
                <a:cs typeface="Fira Code"/>
                <a:sym typeface="Fira Code"/>
              </a:rPr>
              <a:t>for </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CED0D6"/>
                </a:solidFill>
                <a:latin typeface="Fira Code"/>
                <a:ea typeface="Fira Code"/>
                <a:cs typeface="Fira Code"/>
                <a:sym typeface="Fira Code"/>
              </a:rPr>
              <a:t>int </a:t>
            </a:r>
            <a:r>
              <a:rPr b="0" i="0" lang="en" sz="800" u="none" cap="none" strike="noStrike">
                <a:solidFill>
                  <a:srgbClr val="BA8EF7"/>
                </a:solidFill>
                <a:latin typeface="Fira Code"/>
                <a:ea typeface="Fira Code"/>
                <a:cs typeface="Fira Code"/>
                <a:sym typeface="Fira Code"/>
              </a:rPr>
              <a:t>j </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0</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j </a:t>
            </a:r>
            <a:r>
              <a:rPr b="0" i="0" lang="en" sz="800" u="none" cap="none" strike="noStrike">
                <a:solidFill>
                  <a:srgbClr val="FFFFFF"/>
                </a:solidFill>
                <a:latin typeface="Fira Code"/>
                <a:ea typeface="Fira Code"/>
                <a:cs typeface="Fira Code"/>
                <a:sym typeface="Fira Code"/>
              </a:rPr>
              <a:t>&lt; </a:t>
            </a:r>
            <a:r>
              <a:rPr b="0" i="0" lang="en" sz="800" u="none" cap="none" strike="noStrike">
                <a:solidFill>
                  <a:srgbClr val="BA8EF7"/>
                </a:solidFill>
                <a:latin typeface="Fira Code"/>
                <a:ea typeface="Fira Code"/>
                <a:cs typeface="Fira Code"/>
                <a:sym typeface="Fira Code"/>
              </a:rPr>
              <a:t>matrix</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i</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length</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j</a:t>
            </a:r>
            <a:r>
              <a:rPr b="0" i="0" lang="en" sz="800" u="none" cap="none" strike="noStrike">
                <a:solidFill>
                  <a:srgbClr val="FFFFFF"/>
                </a:solidFill>
                <a:latin typeface="Fira Code"/>
                <a:ea typeface="Fira Code"/>
                <a:cs typeface="Fira Code"/>
                <a:sym typeface="Fira Code"/>
              </a:rPr>
              <a:t>++) {</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FFA763"/>
                </a:solidFill>
                <a:latin typeface="Fira Code"/>
                <a:ea typeface="Fira Code"/>
                <a:cs typeface="Fira Code"/>
                <a:sym typeface="Fira Code"/>
              </a:rPr>
              <a:t>System</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out</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0FFEAB"/>
                </a:solidFill>
                <a:latin typeface="Fira Code"/>
                <a:ea typeface="Fira Code"/>
                <a:cs typeface="Fira Code"/>
                <a:sym typeface="Fira Code"/>
              </a:rPr>
              <a:t>print</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matrix</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i</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j</a:t>
            </a:r>
            <a:r>
              <a:rPr b="0" i="0" lang="en" sz="800" u="none" cap="none" strike="noStrike">
                <a:solidFill>
                  <a:srgbClr val="FFFFFF"/>
                </a:solidFill>
                <a:latin typeface="Fira Code"/>
                <a:ea typeface="Fira Code"/>
                <a:cs typeface="Fira Code"/>
                <a:sym typeface="Fira Code"/>
              </a:rPr>
              <a:t>] + </a:t>
            </a:r>
            <a:r>
              <a:rPr b="0" i="0" lang="en" sz="800" u="none" cap="none" strike="noStrike">
                <a:solidFill>
                  <a:srgbClr val="FFEA6B"/>
                </a:solidFill>
                <a:latin typeface="Fira Code"/>
                <a:ea typeface="Fira Code"/>
                <a:cs typeface="Fira Code"/>
                <a:sym typeface="Fira Code"/>
              </a:rPr>
              <a:t>" "</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FFA763"/>
                </a:solidFill>
                <a:latin typeface="Fira Code"/>
                <a:ea typeface="Fira Code"/>
                <a:cs typeface="Fira Code"/>
                <a:sym typeface="Fira Code"/>
              </a:rPr>
              <a:t>System</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out</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0FFEAB"/>
                </a:solidFill>
                <a:latin typeface="Fira Code"/>
                <a:ea typeface="Fira Code"/>
                <a:cs typeface="Fira Code"/>
                <a:sym typeface="Fira Code"/>
              </a:rPr>
              <a:t>println</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939DA5"/>
                </a:solidFill>
                <a:latin typeface="Fira Code"/>
                <a:ea typeface="Fira Code"/>
                <a:cs typeface="Fira Code"/>
                <a:sym typeface="Fira Code"/>
              </a:rPr>
              <a:t>// Newline after each row</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939DA5"/>
                </a:solidFill>
                <a:latin typeface="Fira Code"/>
                <a:ea typeface="Fira Code"/>
                <a:cs typeface="Fira Code"/>
                <a:sym typeface="Fira Code"/>
              </a:rPr>
              <a:t>// Reverse the 2D array by rows</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a:t>
            </a:r>
            <a:r>
              <a:rPr b="0" i="1" lang="en" sz="800" u="none" cap="none" strike="noStrike">
                <a:solidFill>
                  <a:srgbClr val="CED0D6"/>
                </a:solidFill>
                <a:latin typeface="Fira Code"/>
                <a:ea typeface="Fira Code"/>
                <a:cs typeface="Fira Code"/>
                <a:sym typeface="Fira Code"/>
              </a:rPr>
              <a:t>for</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CED0D6"/>
                </a:solidFill>
                <a:latin typeface="Fira Code"/>
                <a:ea typeface="Fira Code"/>
                <a:cs typeface="Fira Code"/>
                <a:sym typeface="Fira Code"/>
              </a:rPr>
              <a:t>int </a:t>
            </a:r>
            <a:r>
              <a:rPr b="0" i="0" lang="en" sz="800" u="none" cap="none" strike="noStrike">
                <a:solidFill>
                  <a:srgbClr val="BA8EF7"/>
                </a:solidFill>
                <a:latin typeface="Fira Code"/>
                <a:ea typeface="Fira Code"/>
                <a:cs typeface="Fira Code"/>
                <a:sym typeface="Fira Code"/>
              </a:rPr>
              <a:t>i </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0</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i </a:t>
            </a:r>
            <a:r>
              <a:rPr b="0" i="0" lang="en" sz="800" u="none" cap="none" strike="noStrike">
                <a:solidFill>
                  <a:srgbClr val="FFFFFF"/>
                </a:solidFill>
                <a:latin typeface="Fira Code"/>
                <a:ea typeface="Fira Code"/>
                <a:cs typeface="Fira Code"/>
                <a:sym typeface="Fira Code"/>
              </a:rPr>
              <a:t>&lt; </a:t>
            </a:r>
            <a:r>
              <a:rPr b="0" i="0" lang="en" sz="800" u="none" cap="none" strike="noStrike">
                <a:solidFill>
                  <a:srgbClr val="BA8EF7"/>
                </a:solidFill>
                <a:latin typeface="Fira Code"/>
                <a:ea typeface="Fira Code"/>
                <a:cs typeface="Fira Code"/>
                <a:sym typeface="Fira Code"/>
              </a:rPr>
              <a:t>matrix</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length </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2</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i</a:t>
            </a:r>
            <a:r>
              <a:rPr b="0" i="0" lang="en" sz="800" u="none" cap="none" strike="noStrike">
                <a:solidFill>
                  <a:srgbClr val="FFFFFF"/>
                </a:solidFill>
                <a:latin typeface="Fira Code"/>
                <a:ea typeface="Fira Code"/>
                <a:cs typeface="Fira Code"/>
                <a:sym typeface="Fira Code"/>
              </a:rPr>
              <a:t>++) {</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CED0D6"/>
                </a:solidFill>
                <a:latin typeface="Fira Code"/>
                <a:ea typeface="Fira Code"/>
                <a:cs typeface="Fira Code"/>
                <a:sym typeface="Fira Code"/>
              </a:rPr>
              <a:t>int</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temp </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matrix</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i</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matrix</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i</a:t>
            </a:r>
            <a:r>
              <a:rPr b="0" i="0" lang="en" sz="800" u="none" cap="none" strike="noStrike">
                <a:solidFill>
                  <a:srgbClr val="FFFFFF"/>
                </a:solidFill>
                <a:latin typeface="Fira Code"/>
                <a:ea typeface="Fira Code"/>
                <a:cs typeface="Fira Code"/>
                <a:sym typeface="Fira Code"/>
              </a:rPr>
              <a:t>] = </a:t>
            </a:r>
            <a:r>
              <a:rPr b="0" i="0" lang="en" sz="800" u="none" cap="none" strike="noStrike">
                <a:solidFill>
                  <a:srgbClr val="BA8EF7"/>
                </a:solidFill>
                <a:latin typeface="Fira Code"/>
                <a:ea typeface="Fira Code"/>
                <a:cs typeface="Fira Code"/>
                <a:sym typeface="Fira Code"/>
              </a:rPr>
              <a:t>matrix</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matrix</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length </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1 </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i</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matrix</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matrix</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length </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1 </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i</a:t>
            </a:r>
            <a:r>
              <a:rPr b="0" i="0" lang="en" sz="800" u="none" cap="none" strike="noStrike">
                <a:solidFill>
                  <a:srgbClr val="FFFFFF"/>
                </a:solidFill>
                <a:latin typeface="Fira Code"/>
                <a:ea typeface="Fira Code"/>
                <a:cs typeface="Fira Code"/>
                <a:sym typeface="Fira Code"/>
              </a:rPr>
              <a:t>] = </a:t>
            </a:r>
            <a:r>
              <a:rPr b="0" i="0" lang="en" sz="800" u="none" cap="none" strike="noStrike">
                <a:solidFill>
                  <a:srgbClr val="BA8EF7"/>
                </a:solidFill>
                <a:latin typeface="Fira Code"/>
                <a:ea typeface="Fira Code"/>
                <a:cs typeface="Fira Code"/>
                <a:sym typeface="Fira Code"/>
              </a:rPr>
              <a:t>temp</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FFA763"/>
                </a:solidFill>
                <a:latin typeface="Fira Code"/>
                <a:ea typeface="Fira Code"/>
                <a:cs typeface="Fira Code"/>
                <a:sym typeface="Fira Code"/>
              </a:rPr>
              <a:t>System</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out</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0FFEAB"/>
                </a:solidFill>
                <a:latin typeface="Fira Code"/>
                <a:ea typeface="Fira Code"/>
                <a:cs typeface="Fira Code"/>
                <a:sym typeface="Fira Code"/>
              </a:rPr>
              <a:t>println</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939DA5"/>
                </a:solidFill>
                <a:latin typeface="Fira Code"/>
                <a:ea typeface="Fira Code"/>
                <a:cs typeface="Fira Code"/>
                <a:sym typeface="Fira Code"/>
              </a:rPr>
              <a:t>// Nested loops to print the reversed matrix</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a:t>
            </a:r>
            <a:r>
              <a:rPr b="0" i="1" lang="en" sz="800" u="none" cap="none" strike="noStrike">
                <a:solidFill>
                  <a:srgbClr val="CED0D6"/>
                </a:solidFill>
                <a:latin typeface="Fira Code"/>
                <a:ea typeface="Fira Code"/>
                <a:cs typeface="Fira Code"/>
                <a:sym typeface="Fira Code"/>
              </a:rPr>
              <a:t>for </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CED0D6"/>
                </a:solidFill>
                <a:latin typeface="Fira Code"/>
                <a:ea typeface="Fira Code"/>
                <a:cs typeface="Fira Code"/>
                <a:sym typeface="Fira Code"/>
              </a:rPr>
              <a:t>int </a:t>
            </a:r>
            <a:r>
              <a:rPr b="0" i="0" lang="en" sz="800" u="none" cap="none" strike="noStrike">
                <a:solidFill>
                  <a:srgbClr val="BA8EF7"/>
                </a:solidFill>
                <a:latin typeface="Fira Code"/>
                <a:ea typeface="Fira Code"/>
                <a:cs typeface="Fira Code"/>
                <a:sym typeface="Fira Code"/>
              </a:rPr>
              <a:t>i </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0</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i </a:t>
            </a:r>
            <a:r>
              <a:rPr b="0" i="0" lang="en" sz="800" u="none" cap="none" strike="noStrike">
                <a:solidFill>
                  <a:srgbClr val="FFFFFF"/>
                </a:solidFill>
                <a:latin typeface="Fira Code"/>
                <a:ea typeface="Fira Code"/>
                <a:cs typeface="Fira Code"/>
                <a:sym typeface="Fira Code"/>
              </a:rPr>
              <a:t>&lt; </a:t>
            </a:r>
            <a:r>
              <a:rPr b="0" i="0" lang="en" sz="800" u="none" cap="none" strike="noStrike">
                <a:solidFill>
                  <a:srgbClr val="BA8EF7"/>
                </a:solidFill>
                <a:latin typeface="Fira Code"/>
                <a:ea typeface="Fira Code"/>
                <a:cs typeface="Fira Code"/>
                <a:sym typeface="Fira Code"/>
              </a:rPr>
              <a:t>matrix</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length</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i</a:t>
            </a:r>
            <a:r>
              <a:rPr b="0" i="0" lang="en" sz="800" u="none" cap="none" strike="noStrike">
                <a:solidFill>
                  <a:srgbClr val="FFFFFF"/>
                </a:solidFill>
                <a:latin typeface="Fira Code"/>
                <a:ea typeface="Fira Code"/>
                <a:cs typeface="Fira Code"/>
                <a:sym typeface="Fira Code"/>
              </a:rPr>
              <a:t>++) {</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CED0D6"/>
                </a:solidFill>
                <a:latin typeface="Fira Code"/>
                <a:ea typeface="Fira Code"/>
                <a:cs typeface="Fira Code"/>
                <a:sym typeface="Fira Code"/>
              </a:rPr>
              <a:t>for </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CED0D6"/>
                </a:solidFill>
                <a:latin typeface="Fira Code"/>
                <a:ea typeface="Fira Code"/>
                <a:cs typeface="Fira Code"/>
                <a:sym typeface="Fira Code"/>
              </a:rPr>
              <a:t>int </a:t>
            </a:r>
            <a:r>
              <a:rPr b="0" i="0" lang="en" sz="800" u="none" cap="none" strike="noStrike">
                <a:solidFill>
                  <a:srgbClr val="BA8EF7"/>
                </a:solidFill>
                <a:latin typeface="Fira Code"/>
                <a:ea typeface="Fira Code"/>
                <a:cs typeface="Fira Code"/>
                <a:sym typeface="Fira Code"/>
              </a:rPr>
              <a:t>j </a:t>
            </a:r>
            <a:r>
              <a:rPr b="0" i="0" lang="en" sz="800" u="none" cap="none" strike="noStrike">
                <a:solidFill>
                  <a:srgbClr val="FFFFFF"/>
                </a:solidFill>
                <a:latin typeface="Fira Code"/>
                <a:ea typeface="Fira Code"/>
                <a:cs typeface="Fira Code"/>
                <a:sym typeface="Fira Code"/>
              </a:rPr>
              <a:t>= </a:t>
            </a:r>
            <a:r>
              <a:rPr b="0" i="1" lang="en" sz="800" u="none" cap="none" strike="noStrike">
                <a:solidFill>
                  <a:srgbClr val="FFFFFF"/>
                </a:solidFill>
                <a:latin typeface="Fira Code"/>
                <a:ea typeface="Fira Code"/>
                <a:cs typeface="Fira Code"/>
                <a:sym typeface="Fira Code"/>
              </a:rPr>
              <a:t>0</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j </a:t>
            </a:r>
            <a:r>
              <a:rPr b="0" i="0" lang="en" sz="800" u="none" cap="none" strike="noStrike">
                <a:solidFill>
                  <a:srgbClr val="FFFFFF"/>
                </a:solidFill>
                <a:latin typeface="Fira Code"/>
                <a:ea typeface="Fira Code"/>
                <a:cs typeface="Fira Code"/>
                <a:sym typeface="Fira Code"/>
              </a:rPr>
              <a:t>&lt; </a:t>
            </a:r>
            <a:r>
              <a:rPr b="0" i="0" lang="en" sz="800" u="none" cap="none" strike="noStrike">
                <a:solidFill>
                  <a:srgbClr val="BA8EF7"/>
                </a:solidFill>
                <a:latin typeface="Fira Code"/>
                <a:ea typeface="Fira Code"/>
                <a:cs typeface="Fira Code"/>
                <a:sym typeface="Fira Code"/>
              </a:rPr>
              <a:t>matrix</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i</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length</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BA8EF7"/>
                </a:solidFill>
                <a:latin typeface="Fira Code"/>
                <a:ea typeface="Fira Code"/>
                <a:cs typeface="Fira Code"/>
                <a:sym typeface="Fira Code"/>
              </a:rPr>
              <a:t>j</a:t>
            </a:r>
            <a:r>
              <a:rPr b="0" i="0" lang="en" sz="800" u="none" cap="none" strike="noStrike">
                <a:solidFill>
                  <a:srgbClr val="FFFFFF"/>
                </a:solidFill>
                <a:latin typeface="Fira Code"/>
                <a:ea typeface="Fira Code"/>
                <a:cs typeface="Fira Code"/>
                <a:sym typeface="Fira Code"/>
              </a:rPr>
              <a:t>++) {</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FFA763"/>
                </a:solidFill>
                <a:latin typeface="Fira Code"/>
                <a:ea typeface="Fira Code"/>
                <a:cs typeface="Fira Code"/>
                <a:sym typeface="Fira Code"/>
              </a:rPr>
              <a:t>System</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out</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0FFEAB"/>
                </a:solidFill>
                <a:latin typeface="Fira Code"/>
                <a:ea typeface="Fira Code"/>
                <a:cs typeface="Fira Code"/>
                <a:sym typeface="Fira Code"/>
              </a:rPr>
              <a:t>print</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matrix</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i</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j</a:t>
            </a:r>
            <a:r>
              <a:rPr b="0" i="0" lang="en" sz="800" u="none" cap="none" strike="noStrike">
                <a:solidFill>
                  <a:srgbClr val="FFFFFF"/>
                </a:solidFill>
                <a:latin typeface="Fira Code"/>
                <a:ea typeface="Fira Code"/>
                <a:cs typeface="Fira Code"/>
                <a:sym typeface="Fira Code"/>
              </a:rPr>
              <a:t>] + </a:t>
            </a:r>
            <a:r>
              <a:rPr b="0" i="0" lang="en" sz="800" u="none" cap="none" strike="noStrike">
                <a:solidFill>
                  <a:srgbClr val="FFEA6B"/>
                </a:solidFill>
                <a:latin typeface="Fira Code"/>
                <a:ea typeface="Fira Code"/>
                <a:cs typeface="Fira Code"/>
                <a:sym typeface="Fira Code"/>
              </a:rPr>
              <a:t>" "</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FFA763"/>
                </a:solidFill>
                <a:latin typeface="Fira Code"/>
                <a:ea typeface="Fira Code"/>
                <a:cs typeface="Fira Code"/>
                <a:sym typeface="Fira Code"/>
              </a:rPr>
              <a:t>System</a:t>
            </a:r>
            <a:r>
              <a:rPr b="0" i="0" lang="en" sz="800" u="none" cap="none" strike="noStrike">
                <a:solidFill>
                  <a:srgbClr val="FFFFFF"/>
                </a:solidFill>
                <a:latin typeface="Fira Code"/>
                <a:ea typeface="Fira Code"/>
                <a:cs typeface="Fira Code"/>
                <a:sym typeface="Fira Code"/>
              </a:rPr>
              <a:t>.</a:t>
            </a:r>
            <a:r>
              <a:rPr b="0" i="0" lang="en" sz="800" u="none" cap="none" strike="noStrike">
                <a:solidFill>
                  <a:srgbClr val="BA8EF7"/>
                </a:solidFill>
                <a:latin typeface="Fira Code"/>
                <a:ea typeface="Fira Code"/>
                <a:cs typeface="Fira Code"/>
                <a:sym typeface="Fira Code"/>
              </a:rPr>
              <a:t>out</a:t>
            </a:r>
            <a:r>
              <a:rPr b="0" i="0" lang="en" sz="800" u="none" cap="none" strike="noStrike">
                <a:solidFill>
                  <a:srgbClr val="FFFFFF"/>
                </a:solidFill>
                <a:latin typeface="Fira Code"/>
                <a:ea typeface="Fira Code"/>
                <a:cs typeface="Fira Code"/>
                <a:sym typeface="Fira Code"/>
              </a:rPr>
              <a:t>.</a:t>
            </a:r>
            <a:r>
              <a:rPr b="0" i="1" lang="en" sz="800" u="none" cap="none" strike="noStrike">
                <a:solidFill>
                  <a:srgbClr val="0FFEAB"/>
                </a:solidFill>
                <a:latin typeface="Fira Code"/>
                <a:ea typeface="Fira Code"/>
                <a:cs typeface="Fira Code"/>
                <a:sym typeface="Fira Code"/>
              </a:rPr>
              <a:t>println</a:t>
            </a:r>
            <a:r>
              <a:rPr b="0" i="0" lang="en" sz="800" u="none" cap="none" strike="noStrike">
                <a:solidFill>
                  <a:srgbClr val="FFFFFF"/>
                </a:solidFill>
                <a:latin typeface="Fira Code"/>
                <a:ea typeface="Fira Code"/>
                <a:cs typeface="Fira Code"/>
                <a:sym typeface="Fira Code"/>
              </a:rPr>
              <a:t>(); </a:t>
            </a:r>
            <a:r>
              <a:rPr b="0" i="0" lang="en" sz="800" u="none" cap="none" strike="noStrike">
                <a:solidFill>
                  <a:srgbClr val="939DA5"/>
                </a:solidFill>
                <a:latin typeface="Fira Code"/>
                <a:ea typeface="Fira Code"/>
                <a:cs typeface="Fira Code"/>
                <a:sym typeface="Fira Code"/>
              </a:rPr>
              <a:t>// Newline after each row</a:t>
            </a:r>
            <a:br>
              <a:rPr b="0" i="0" lang="en" sz="800" u="none" cap="none" strike="noStrike">
                <a:solidFill>
                  <a:srgbClr val="939DA5"/>
                </a:solidFill>
                <a:latin typeface="Fira Code"/>
                <a:ea typeface="Fira Code"/>
                <a:cs typeface="Fira Code"/>
                <a:sym typeface="Fira Code"/>
              </a:rPr>
            </a:br>
            <a:r>
              <a:rPr b="0" i="0" lang="en" sz="800" u="none" cap="none" strike="noStrike">
                <a:solidFill>
                  <a:srgbClr val="939DA5"/>
                </a:solidFill>
                <a:latin typeface="Fira Code"/>
                <a:ea typeface="Fira Code"/>
                <a:cs typeface="Fira Code"/>
                <a:sym typeface="Fira Code"/>
              </a:rPr>
              <a:t>        </a:t>
            </a:r>
            <a:r>
              <a:rPr b="0" i="0" lang="en" sz="800" u="none" cap="none" strike="noStrike">
                <a:solidFill>
                  <a:srgbClr val="FFFFFF"/>
                </a:solidFill>
                <a:latin typeface="Fira Code"/>
                <a:ea typeface="Fira Code"/>
                <a:cs typeface="Fira Code"/>
                <a:sym typeface="Fira Code"/>
              </a:rPr>
              <a:t>}</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    }</a:t>
            </a:r>
            <a:br>
              <a:rPr b="0" i="0" lang="en" sz="800" u="none" cap="none" strike="noStrike">
                <a:solidFill>
                  <a:srgbClr val="FFFFFF"/>
                </a:solidFill>
                <a:latin typeface="Fira Code"/>
                <a:ea typeface="Fira Code"/>
                <a:cs typeface="Fira Code"/>
                <a:sym typeface="Fira Code"/>
              </a:rPr>
            </a:br>
            <a:r>
              <a:rPr b="0" i="0" lang="en" sz="800" u="none" cap="none" strike="noStrike">
                <a:solidFill>
                  <a:srgbClr val="FFFFFF"/>
                </a:solidFill>
                <a:latin typeface="Fira Code"/>
                <a:ea typeface="Fira Code"/>
                <a:cs typeface="Fira Code"/>
                <a:sym typeface="Fira Code"/>
              </a:rPr>
              <a: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70"/>
          <p:cNvSpPr txBox="1"/>
          <p:nvPr>
            <p:ph type="title"/>
          </p:nvPr>
        </p:nvSpPr>
        <p:spPr>
          <a:xfrm>
            <a:off x="311699" y="445025"/>
            <a:ext cx="7412379"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arrays με lambdas </a:t>
            </a:r>
            <a:r>
              <a:rPr lang="en" sz="2200"/>
              <a:t>(αφότου τα κάνουμε convert σε stream)</a:t>
            </a:r>
            <a:endParaRPr/>
          </a:p>
        </p:txBody>
      </p:sp>
      <p:sp>
        <p:nvSpPr>
          <p:cNvPr id="283" name="Google Shape;283;p70"/>
          <p:cNvSpPr/>
          <p:nvPr/>
        </p:nvSpPr>
        <p:spPr>
          <a:xfrm>
            <a:off x="1687284" y="2417861"/>
            <a:ext cx="5761463" cy="307777"/>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0" i="0" lang="en" sz="1400" u="none" cap="none" strike="noStrike">
                <a:solidFill>
                  <a:schemeClr val="lt1"/>
                </a:solidFill>
                <a:latin typeface="Arial"/>
                <a:ea typeface="Arial"/>
                <a:cs typeface="Arial"/>
                <a:sym typeface="Arial"/>
              </a:rPr>
              <a:t>package :: arrays_with_lambda</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71"/>
          <p:cNvSpPr txBox="1"/>
          <p:nvPr>
            <p:ph type="title"/>
          </p:nvPr>
        </p:nvSpPr>
        <p:spPr>
          <a:xfrm>
            <a:off x="311699" y="445025"/>
            <a:ext cx="7449549"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Multidimensional arrays παράδειγμα - battleship</a:t>
            </a:r>
            <a:endParaRPr/>
          </a:p>
        </p:txBody>
      </p:sp>
      <p:sp>
        <p:nvSpPr>
          <p:cNvPr id="289" name="Google Shape;289;p71"/>
          <p:cNvSpPr/>
          <p:nvPr/>
        </p:nvSpPr>
        <p:spPr>
          <a:xfrm>
            <a:off x="1687284" y="2417861"/>
            <a:ext cx="5761463" cy="307777"/>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0" i="0" lang="en" sz="1400" u="none" cap="none" strike="noStrike">
                <a:solidFill>
                  <a:schemeClr val="lt1"/>
                </a:solidFill>
                <a:latin typeface="Arial"/>
                <a:ea typeface="Arial"/>
                <a:cs typeface="Arial"/>
                <a:sym typeface="Arial"/>
              </a:rPr>
              <a:t>package :: battleship</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Τμήματα κώδικα (Blocks), Πεδίο ισχύος μεταβλητών</a:t>
            </a:r>
            <a:endParaRPr/>
          </a:p>
        </p:txBody>
      </p:sp>
      <p:sp>
        <p:nvSpPr>
          <p:cNvPr id="295" name="Google Shape;295;p72"/>
          <p:cNvSpPr txBox="1"/>
          <p:nvPr>
            <p:ph idx="1" type="body"/>
          </p:nvPr>
        </p:nvSpPr>
        <p:spPr>
          <a:xfrm>
            <a:off x="311700" y="1152475"/>
            <a:ext cx="4156222"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block: {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”Συμπεριφέρεται”</a:t>
            </a:r>
            <a:endParaRPr/>
          </a:p>
          <a:p>
            <a:pPr indent="0" lvl="0" marL="114300" rtl="0" algn="l">
              <a:lnSpc>
                <a:spcPct val="115000"/>
              </a:lnSpc>
              <a:spcBef>
                <a:spcPts val="0"/>
              </a:spcBef>
              <a:spcAft>
                <a:spcPts val="0"/>
              </a:spcAft>
              <a:buSzPts val="1800"/>
              <a:buNone/>
            </a:pPr>
            <a:r>
              <a:rPr lang="en"/>
              <a:t>   σαν ένα statement </a:t>
            </a:r>
            <a:endParaRPr/>
          </a:p>
        </p:txBody>
      </p:sp>
      <p:sp>
        <p:nvSpPr>
          <p:cNvPr id="296" name="Google Shape;296;p72"/>
          <p:cNvSpPr/>
          <p:nvPr/>
        </p:nvSpPr>
        <p:spPr>
          <a:xfrm>
            <a:off x="2765502" y="1013976"/>
            <a:ext cx="6125736" cy="3600986"/>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ScopeExample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n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111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"n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n</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 </a:t>
            </a:r>
            <a:r>
              <a:rPr b="0" i="0" lang="en" sz="1000" u="none" cap="none" strike="noStrike">
                <a:solidFill>
                  <a:srgbClr val="939DA5"/>
                </a:solidFill>
                <a:latin typeface="Fira Code"/>
                <a:ea typeface="Fira Code"/>
                <a:cs typeface="Fira Code"/>
                <a:sym typeface="Fira Code"/>
              </a:rPr>
              <a:t>// αρχή block κώδικα</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k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222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"k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k</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Δεν μπορώ να δηλώσω πάλι την n μέσα στο block.</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αν βγάλω το σχόλιο από την παρακάτω γραμμή παίρνω</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σφάλμα</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int n = 213;</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τέλος block κώδικα</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Η "k" δεν υπάρχει εδώ</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System.out.println("k = " + k); // &lt;- σφάλμα στο compilation</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k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333</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διαφορετική k, είναι σε άλλο block</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"k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k</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endParaRPr b="0" i="0" sz="1000" u="none" cap="none" strike="noStrike">
              <a:solidFill>
                <a:srgbClr val="FFFFFF"/>
              </a:solidFill>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Fira Code"/>
              <a:ea typeface="Fira Code"/>
              <a:cs typeface="Fira Code"/>
              <a:sym typeface="Fira Code"/>
            </a:endParaRPr>
          </a:p>
          <a:p>
            <a:pPr indent="0" lvl="0" marL="0" marR="0" rtl="0" algn="l">
              <a:lnSpc>
                <a:spcPct val="100000"/>
              </a:lnSpc>
              <a:spcBef>
                <a:spcPts val="0"/>
              </a:spcBef>
              <a:spcAft>
                <a:spcPts val="0"/>
              </a:spcAft>
              <a:buClr>
                <a:schemeClr val="lt1"/>
              </a:buClr>
              <a:buSzPts val="1800"/>
              <a:buFont typeface="Arial"/>
              <a:buNone/>
            </a:pPr>
            <a:r>
              <a:rPr b="0" i="0" lang="en" sz="1800" u="none" cap="none" strike="noStrike">
                <a:solidFill>
                  <a:schemeClr val="lt1"/>
                </a:solidFill>
                <a:latin typeface="Consolas"/>
                <a:ea typeface="Consolas"/>
                <a:cs typeface="Consolas"/>
                <a:sym typeface="Consolas"/>
              </a:rPr>
              <a:t>n = 111 k = 222 k = 333</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73"/>
          <p:cNvSpPr txBox="1"/>
          <p:nvPr>
            <p:ph type="title"/>
          </p:nvPr>
        </p:nvSpPr>
        <p:spPr>
          <a:xfrm>
            <a:off x="311700" y="445025"/>
            <a:ext cx="2490973"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Έλεγχος ροής προγράμματος (if)</a:t>
            </a:r>
            <a:endParaRPr/>
          </a:p>
        </p:txBody>
      </p:sp>
      <p:sp>
        <p:nvSpPr>
          <p:cNvPr id="302" name="Google Shape;302;p73"/>
          <p:cNvSpPr/>
          <p:nvPr/>
        </p:nvSpPr>
        <p:spPr>
          <a:xfrm>
            <a:off x="2869580" y="445025"/>
            <a:ext cx="6274420" cy="4062651"/>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import </a:t>
            </a:r>
            <a:r>
              <a:rPr b="0" i="0" lang="en" sz="1000" u="none" cap="none" strike="noStrike">
                <a:solidFill>
                  <a:srgbClr val="FFA763"/>
                </a:solidFill>
                <a:latin typeface="Fira Code"/>
                <a:ea typeface="Fira Code"/>
                <a:cs typeface="Fira Code"/>
                <a:sym typeface="Fira Code"/>
              </a:rPr>
              <a:t>java.util.</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IfExample0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Scanner </a:t>
            </a:r>
            <a:r>
              <a:rPr b="0" i="0" lang="en" sz="1000" u="none" cap="none" strike="noStrike">
                <a:solidFill>
                  <a:srgbClr val="BA8EF7"/>
                </a:solidFill>
                <a:latin typeface="Fira Code"/>
                <a:ea typeface="Fira Code"/>
                <a:cs typeface="Fira Code"/>
                <a:sym typeface="Fira Code"/>
              </a:rPr>
              <a:t>s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new </a:t>
            </a:r>
            <a:r>
              <a:rPr b="0" i="1" lang="en" sz="1000" u="none" cap="none" strike="noStrike">
                <a:solidFill>
                  <a:srgbClr val="0FFEAB"/>
                </a:solidFill>
                <a:latin typeface="Fira Code"/>
                <a:ea typeface="Fira Code"/>
                <a:cs typeface="Fira Code"/>
                <a:sym typeface="Fira Code"/>
              </a:rPr>
              <a:t>Scanner</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in</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"Integer 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a1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nextInt</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.nextInt() του scanner διαβάζει τον επόμενο ακέραιο</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"Integer 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a2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nextInt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if</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a1 </a:t>
            </a:r>
            <a:r>
              <a:rPr b="0" i="0" lang="en" sz="1000" u="none" cap="none" strike="noStrike">
                <a:solidFill>
                  <a:srgbClr val="FFFFFF"/>
                </a:solidFill>
                <a:latin typeface="Fira Code"/>
                <a:ea typeface="Fira Code"/>
                <a:cs typeface="Fira Code"/>
                <a:sym typeface="Fira Code"/>
              </a:rPr>
              <a:t>&gt; </a:t>
            </a:r>
            <a:r>
              <a:rPr b="0" i="0" lang="en" sz="1000" u="none" cap="none" strike="noStrike">
                <a:solidFill>
                  <a:srgbClr val="BA8EF7"/>
                </a:solidFill>
                <a:latin typeface="Fira Code"/>
                <a:ea typeface="Fira Code"/>
                <a:cs typeface="Fira Code"/>
                <a:sym typeface="Fira Code"/>
              </a:rPr>
              <a:t>a2</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"First &gt; Second"</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 </a:t>
            </a:r>
            <a:r>
              <a:rPr b="0" i="1" lang="en" sz="1000" u="none" cap="none" strike="noStrike">
                <a:solidFill>
                  <a:srgbClr val="CED0D6"/>
                </a:solidFill>
                <a:latin typeface="Fira Code"/>
                <a:ea typeface="Fira Code"/>
                <a:cs typeface="Fira Code"/>
                <a:sym typeface="Fira Code"/>
              </a:rPr>
              <a:t>else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"Second &gt;= First"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"if-else Chain"</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if</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a1 </a:t>
            </a:r>
            <a:r>
              <a:rPr b="0" i="0" lang="en" sz="1000" u="none" cap="none" strike="noStrike">
                <a:solidFill>
                  <a:srgbClr val="FFFFFF"/>
                </a:solidFill>
                <a:latin typeface="Fira Code"/>
                <a:ea typeface="Fira Code"/>
                <a:cs typeface="Fira Code"/>
                <a:sym typeface="Fira Code"/>
              </a:rPr>
              <a:t>&gt; </a:t>
            </a:r>
            <a:r>
              <a:rPr b="0" i="0" lang="en" sz="1000" u="none" cap="none" strike="noStrike">
                <a:solidFill>
                  <a:srgbClr val="BA8EF7"/>
                </a:solidFill>
                <a:latin typeface="Fira Code"/>
                <a:ea typeface="Fira Code"/>
                <a:cs typeface="Fira Code"/>
                <a:sym typeface="Fira Code"/>
              </a:rPr>
              <a:t>a2</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"First &gt; Second"</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 </a:t>
            </a:r>
            <a:r>
              <a:rPr b="0" i="1" lang="en" sz="1000" u="none" cap="none" strike="noStrike">
                <a:solidFill>
                  <a:srgbClr val="CED0D6"/>
                </a:solidFill>
                <a:latin typeface="Fira Code"/>
                <a:ea typeface="Fira Code"/>
                <a:cs typeface="Fira Code"/>
                <a:sym typeface="Fira Code"/>
              </a:rPr>
              <a:t>else if </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a1 </a:t>
            </a:r>
            <a:r>
              <a:rPr b="0" i="0" lang="en" sz="1000" u="none" cap="none" strike="noStrike">
                <a:solidFill>
                  <a:srgbClr val="FFFFFF"/>
                </a:solidFill>
                <a:latin typeface="Fira Code"/>
                <a:ea typeface="Fira Code"/>
                <a:cs typeface="Fira Code"/>
                <a:sym typeface="Fira Code"/>
              </a:rPr>
              <a:t>&lt; </a:t>
            </a:r>
            <a:r>
              <a:rPr b="0" i="0" lang="en" sz="1000" u="none" cap="none" strike="noStrike">
                <a:solidFill>
                  <a:srgbClr val="BA8EF7"/>
                </a:solidFill>
                <a:latin typeface="Fira Code"/>
                <a:ea typeface="Fira Code"/>
                <a:cs typeface="Fira Code"/>
                <a:sym typeface="Fira Code"/>
              </a:rPr>
              <a:t>a2</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"Second &gt; First"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 </a:t>
            </a:r>
            <a:r>
              <a:rPr b="0" i="1" lang="en" sz="1000" u="none" cap="none" strike="noStrike">
                <a:solidFill>
                  <a:srgbClr val="CED0D6"/>
                </a:solidFill>
                <a:latin typeface="Fira Code"/>
                <a:ea typeface="Fira Code"/>
                <a:cs typeface="Fira Code"/>
                <a:sym typeface="Fira Code"/>
              </a:rPr>
              <a:t>else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"Second == First"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74"/>
          <p:cNvSpPr txBox="1"/>
          <p:nvPr>
            <p:ph type="title"/>
          </p:nvPr>
        </p:nvSpPr>
        <p:spPr>
          <a:xfrm>
            <a:off x="311699" y="445025"/>
            <a:ext cx="5932983"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Έλεγχος ροής </a:t>
            </a:r>
            <a:r>
              <a:rPr lang="en" u="sng"/>
              <a:t>προγράμματος (switch)</a:t>
            </a:r>
            <a:endParaRPr/>
          </a:p>
        </p:txBody>
      </p:sp>
      <p:sp>
        <p:nvSpPr>
          <p:cNvPr id="308" name="Google Shape;308;p74"/>
          <p:cNvSpPr txBox="1"/>
          <p:nvPr>
            <p:ph idx="1" type="body"/>
          </p:nvPr>
        </p:nvSpPr>
        <p:spPr>
          <a:xfrm>
            <a:off x="1731889" y="1444903"/>
            <a:ext cx="5680222" cy="2831544"/>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Fira Code"/>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SwitchExample0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ch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switch</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ch</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case </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"1 was selected"</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break</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case </a:t>
            </a:r>
            <a:r>
              <a:rPr b="0" i="1" lang="en" sz="1000" u="none" cap="none" strike="noStrike">
                <a:solidFill>
                  <a:srgbClr val="FFFFFF"/>
                </a:solidFill>
                <a:latin typeface="Fira Code"/>
                <a:ea typeface="Fira Code"/>
                <a:cs typeface="Fira Code"/>
                <a:sym typeface="Fira Code"/>
              </a:rPr>
              <a:t>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"2 was selected"</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break</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default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"Neither 1 nor 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break</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8"/>
          <p:cNvSpPr txBox="1"/>
          <p:nvPr/>
        </p:nvSpPr>
        <p:spPr>
          <a:xfrm>
            <a:off x="5890900" y="194000"/>
            <a:ext cx="3086100" cy="838800"/>
          </a:xfrm>
          <a:prstGeom prst="rect">
            <a:avLst/>
          </a:prstGeom>
          <a:noFill/>
          <a:ln>
            <a:noFill/>
          </a:ln>
        </p:spPr>
        <p:txBody>
          <a:bodyPr anchorCtr="0" anchor="b" bIns="91425" lIns="91425" spcFirstLastPara="1" rIns="91425" wrap="square" tIns="91425">
            <a:normAutofit fontScale="92500" lnSpcReduction="10000"/>
          </a:bodyPr>
          <a:lstStyle/>
          <a:p>
            <a:pPr indent="0" lvl="0" marL="0" marR="0" rtl="0" algn="r">
              <a:lnSpc>
                <a:spcPct val="100000"/>
              </a:lnSpc>
              <a:spcBef>
                <a:spcPts val="0"/>
              </a:spcBef>
              <a:spcAft>
                <a:spcPts val="0"/>
              </a:spcAft>
              <a:buClr>
                <a:srgbClr val="000000"/>
              </a:buClr>
              <a:buSzPct val="96000"/>
              <a:buFont typeface="Arial"/>
              <a:buNone/>
            </a:pPr>
            <a:r>
              <a:rPr b="0" i="0" lang="en" sz="4800" u="none" cap="none" strike="noStrike">
                <a:solidFill>
                  <a:srgbClr val="000000"/>
                </a:solidFill>
                <a:latin typeface="Arial"/>
                <a:ea typeface="Arial"/>
                <a:cs typeface="Arial"/>
                <a:sym typeface="Arial"/>
              </a:rPr>
              <a:t>Βιβλίο </a:t>
            </a:r>
            <a:endParaRPr b="0" i="0" sz="2400" u="none" cap="none" strike="noStrike">
              <a:solidFill>
                <a:schemeClr val="dk1"/>
              </a:solidFill>
              <a:latin typeface="Arial"/>
              <a:ea typeface="Arial"/>
              <a:cs typeface="Arial"/>
              <a:sym typeface="Arial"/>
            </a:endParaRPr>
          </a:p>
        </p:txBody>
      </p:sp>
      <p:sp>
        <p:nvSpPr>
          <p:cNvPr id="75" name="Google Shape;75;p18"/>
          <p:cNvSpPr txBox="1"/>
          <p:nvPr/>
        </p:nvSpPr>
        <p:spPr>
          <a:xfrm>
            <a:off x="574600" y="1399325"/>
            <a:ext cx="7835700" cy="20583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Core Java 11th Edition</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75"/>
          <p:cNvSpPr txBox="1"/>
          <p:nvPr>
            <p:ph type="title"/>
          </p:nvPr>
        </p:nvSpPr>
        <p:spPr>
          <a:xfrm>
            <a:off x="311699" y="445025"/>
            <a:ext cx="5932983"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Έλεγχος ροής </a:t>
            </a:r>
            <a:r>
              <a:rPr lang="en" u="sng"/>
              <a:t>προγράμματος (switch)</a:t>
            </a:r>
            <a:endParaRPr/>
          </a:p>
        </p:txBody>
      </p:sp>
      <p:sp>
        <p:nvSpPr>
          <p:cNvPr id="314" name="Google Shape;314;p75"/>
          <p:cNvSpPr txBox="1"/>
          <p:nvPr>
            <p:ph idx="1" type="body"/>
          </p:nvPr>
        </p:nvSpPr>
        <p:spPr>
          <a:xfrm>
            <a:off x="1906858" y="1291500"/>
            <a:ext cx="5330284" cy="3170099"/>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Arial"/>
              <a:buNone/>
            </a:pPr>
            <a:r>
              <a:t/>
            </a:r>
            <a:endParaRPr b="0" i="1" sz="1000" u="none" cap="none" strike="noStrike">
              <a:solidFill>
                <a:srgbClr val="CED0D6"/>
              </a:solidFill>
              <a:latin typeface="Fira Code"/>
              <a:ea typeface="Fira Code"/>
              <a:cs typeface="Fira Code"/>
              <a:sym typeface="Fira Code"/>
            </a:endParaRPr>
          </a:p>
          <a:p>
            <a:pPr indent="0" lvl="0" marL="0" marR="0" rtl="0" algn="l">
              <a:lnSpc>
                <a:spcPct val="100000"/>
              </a:lnSpc>
              <a:spcBef>
                <a:spcPts val="0"/>
              </a:spcBef>
              <a:spcAft>
                <a:spcPts val="0"/>
              </a:spcAft>
              <a:buClr>
                <a:srgbClr val="CED0D6"/>
              </a:buClr>
              <a:buSzPts val="1000"/>
              <a:buFont typeface="Fira Code"/>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SwitchExample1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s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"bar"</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switch</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case </a:t>
            </a:r>
            <a:r>
              <a:rPr b="0" i="0" lang="en" sz="1000" u="none" cap="none" strike="noStrike">
                <a:solidFill>
                  <a:srgbClr val="FFEA6B"/>
                </a:solidFill>
                <a:latin typeface="Fira Code"/>
                <a:ea typeface="Fira Code"/>
                <a:cs typeface="Fira Code"/>
                <a:sym typeface="Fira Code"/>
              </a:rPr>
              <a:t>"foo"</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"Str was foo"</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break</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case </a:t>
            </a:r>
            <a:r>
              <a:rPr b="0" i="0" lang="en" sz="1000" u="none" cap="none" strike="noStrike">
                <a:solidFill>
                  <a:srgbClr val="FFEA6B"/>
                </a:solidFill>
                <a:latin typeface="Fira Code"/>
                <a:ea typeface="Fira Code"/>
                <a:cs typeface="Fira Code"/>
                <a:sym typeface="Fira Code"/>
              </a:rPr>
              <a:t>"bar"</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"Str was bar"</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break</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default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"Neither foo nor bar"</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break</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Str was bar</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Έλεγχος ροής προγράμματος (2c) </a:t>
            </a:r>
            <a:endParaRPr/>
          </a:p>
        </p:txBody>
      </p:sp>
      <p:sp>
        <p:nvSpPr>
          <p:cNvPr id="320" name="Google Shape;320;p76"/>
          <p:cNvSpPr txBox="1"/>
          <p:nvPr>
            <p:ph idx="1" type="body"/>
          </p:nvPr>
        </p:nvSpPr>
        <p:spPr>
          <a:xfrm>
            <a:off x="1607176" y="1352570"/>
            <a:ext cx="5929648" cy="3016210"/>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Fira Code"/>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SwitchExample2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ΠΡΟΣΟΧΗ! Αν δεν υπάρχει break, εκτελούνται όλα τα cases μέχρι</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το επόμενο break (Fallthrough)</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s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"foo"</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switch</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case </a:t>
            </a:r>
            <a:r>
              <a:rPr b="0" i="0" lang="en" sz="1000" u="none" cap="none" strike="noStrike">
                <a:solidFill>
                  <a:srgbClr val="FFEA6B"/>
                </a:solidFill>
                <a:latin typeface="Fira Code"/>
                <a:ea typeface="Fira Code"/>
                <a:cs typeface="Fira Code"/>
                <a:sym typeface="Fira Code"/>
              </a:rPr>
              <a:t>"foo"</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"Str was foo"</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case </a:t>
            </a:r>
            <a:r>
              <a:rPr b="0" i="0" lang="en" sz="1000" u="none" cap="none" strike="noStrike">
                <a:solidFill>
                  <a:srgbClr val="FFEA6B"/>
                </a:solidFill>
                <a:latin typeface="Fira Code"/>
                <a:ea typeface="Fira Code"/>
                <a:cs typeface="Fira Code"/>
                <a:sym typeface="Fira Code"/>
              </a:rPr>
              <a:t>"bar"</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"Str was bar"</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default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"Neither foo nor bar"</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break</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BA8EF7"/>
                </a:solidFill>
                <a:latin typeface="Fira Code"/>
                <a:ea typeface="Fira Code"/>
                <a:cs typeface="Fira Code"/>
                <a:sym typeface="Fira Code"/>
              </a:rPr>
              <a:t>Str was foo</a:t>
            </a:r>
            <a:br>
              <a:rPr b="0" i="0" lang="en" sz="1000" u="none" cap="none" strike="noStrike">
                <a:solidFill>
                  <a:srgbClr val="BA8EF7"/>
                </a:solidFill>
                <a:latin typeface="Fira Code"/>
                <a:ea typeface="Fira Code"/>
                <a:cs typeface="Fira Code"/>
                <a:sym typeface="Fira Code"/>
              </a:rPr>
            </a:br>
            <a:r>
              <a:rPr b="0" i="0" lang="en" sz="1000" u="none" cap="none" strike="noStrike">
                <a:solidFill>
                  <a:srgbClr val="BA8EF7"/>
                </a:solidFill>
                <a:latin typeface="Fira Code"/>
                <a:ea typeface="Fira Code"/>
                <a:cs typeface="Fira Code"/>
                <a:sym typeface="Fira Code"/>
              </a:rPr>
              <a:t>    Str was bar</a:t>
            </a:r>
            <a:br>
              <a:rPr b="0" i="0" lang="en" sz="1000" u="none" cap="none" strike="noStrike">
                <a:solidFill>
                  <a:srgbClr val="BA8EF7"/>
                </a:solidFill>
                <a:latin typeface="Fira Code"/>
                <a:ea typeface="Fira Code"/>
                <a:cs typeface="Fira Code"/>
                <a:sym typeface="Fira Code"/>
              </a:rPr>
            </a:br>
            <a:r>
              <a:rPr b="0" i="0" lang="en" sz="1000" u="none" cap="none" strike="noStrike">
                <a:solidFill>
                  <a:srgbClr val="BA8EF7"/>
                </a:solidFill>
                <a:latin typeface="Fira Code"/>
                <a:ea typeface="Fira Code"/>
                <a:cs typeface="Fira Code"/>
                <a:sym typeface="Fira Code"/>
              </a:rPr>
              <a:t>    Neither foo nor bar</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Δομές επανάληψης</a:t>
            </a:r>
            <a:endParaRPr/>
          </a:p>
        </p:txBody>
      </p:sp>
      <p:sp>
        <p:nvSpPr>
          <p:cNvPr id="326" name="Google Shape;326;p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for(statement 1; condition; statement 2) </a:t>
            </a:r>
            <a:endParaRPr/>
          </a:p>
          <a:p>
            <a:pPr indent="-317500" lvl="1" marL="914400" rtl="0" algn="l">
              <a:lnSpc>
                <a:spcPct val="115000"/>
              </a:lnSpc>
              <a:spcBef>
                <a:spcPts val="0"/>
              </a:spcBef>
              <a:spcAft>
                <a:spcPts val="0"/>
              </a:spcAft>
              <a:buSzPts val="1400"/>
              <a:buChar char="○"/>
            </a:pPr>
            <a:r>
              <a:rPr lang="en"/>
              <a:t>statement 1 εκτελείται μια φορά στην αρχή </a:t>
            </a:r>
            <a:endParaRPr/>
          </a:p>
          <a:p>
            <a:pPr indent="-317500" lvl="1" marL="914400" rtl="0" algn="l">
              <a:lnSpc>
                <a:spcPct val="115000"/>
              </a:lnSpc>
              <a:spcBef>
                <a:spcPts val="0"/>
              </a:spcBef>
              <a:spcAft>
                <a:spcPts val="0"/>
              </a:spcAft>
              <a:buSzPts val="1400"/>
              <a:buChar char="○"/>
            </a:pPr>
            <a:r>
              <a:rPr lang="en"/>
              <a:t>condition ελέγχεται σε κάθε επανάληψη </a:t>
            </a:r>
            <a:endParaRPr/>
          </a:p>
          <a:p>
            <a:pPr indent="-317500" lvl="1" marL="914400" rtl="0" algn="l">
              <a:lnSpc>
                <a:spcPct val="115000"/>
              </a:lnSpc>
              <a:spcBef>
                <a:spcPts val="0"/>
              </a:spcBef>
              <a:spcAft>
                <a:spcPts val="0"/>
              </a:spcAft>
              <a:buSzPts val="1400"/>
              <a:buChar char="○"/>
            </a:pPr>
            <a:r>
              <a:rPr lang="en"/>
              <a:t>statement 2 εκτελείται μετά το τέλος κάθε επανάληψης</a:t>
            </a:r>
            <a:endParaRPr/>
          </a:p>
          <a:p>
            <a:pPr indent="-228600" lvl="1" marL="914400" rtl="0" algn="l">
              <a:lnSpc>
                <a:spcPct val="115000"/>
              </a:lnSpc>
              <a:spcBef>
                <a:spcPts val="0"/>
              </a:spcBef>
              <a:spcAft>
                <a:spcPts val="0"/>
              </a:spcAft>
              <a:buSzPts val="1400"/>
              <a:buNone/>
            </a:pPr>
            <a:r>
              <a:t/>
            </a:r>
            <a:endParaRPr/>
          </a:p>
          <a:p>
            <a:pPr indent="-342900" lvl="0" marL="457200" rtl="0" algn="l">
              <a:lnSpc>
                <a:spcPct val="115000"/>
              </a:lnSpc>
              <a:spcBef>
                <a:spcPts val="0"/>
              </a:spcBef>
              <a:spcAft>
                <a:spcPts val="0"/>
              </a:spcAft>
              <a:buSzPts val="1800"/>
              <a:buChar char="●"/>
            </a:pPr>
            <a:r>
              <a:rPr lang="en"/>
              <a:t> for(τύπος : Iterable)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Δομές επανάληψης (for)</a:t>
            </a:r>
            <a:endParaRPr/>
          </a:p>
        </p:txBody>
      </p:sp>
      <p:sp>
        <p:nvSpPr>
          <p:cNvPr id="332" name="Google Shape;332;p78"/>
          <p:cNvSpPr/>
          <p:nvPr/>
        </p:nvSpPr>
        <p:spPr>
          <a:xfrm>
            <a:off x="464634" y="1350101"/>
            <a:ext cx="8214732" cy="3139321"/>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ForExamples0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arr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2</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3</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4</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5</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6</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prefix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for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&lt; </a:t>
            </a:r>
            <a:r>
              <a:rPr b="0" i="0" lang="en" sz="1000" u="none" cap="none" strike="noStrike">
                <a:solidFill>
                  <a:srgbClr val="BA8EF7"/>
                </a:solidFill>
                <a:latin typeface="Fira Code"/>
                <a:ea typeface="Fira Code"/>
                <a:cs typeface="Fira Code"/>
                <a:sym typeface="Fira Code"/>
              </a:rPr>
              <a:t>arr</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length</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format</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"%sa[%d] =&gt; %d"</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prefix</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arr</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prefix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prefix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for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val</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arr</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format</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"%s=&gt; %d"</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prefix</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val</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prefix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=&gt; </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 =&gt; </a:t>
            </a:r>
            <a:r>
              <a:rPr b="0" i="1" lang="en" sz="1000" u="none" cap="none" strike="noStrike">
                <a:solidFill>
                  <a:srgbClr val="FFFFFF"/>
                </a:solidFill>
                <a:latin typeface="Fira Code"/>
                <a:ea typeface="Fira Code"/>
                <a:cs typeface="Fira Code"/>
                <a:sym typeface="Fira Code"/>
              </a:rPr>
              <a:t>2</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2</a:t>
            </a:r>
            <a:r>
              <a:rPr b="0" i="0" lang="en" sz="1000" u="none" cap="none" strike="noStrike">
                <a:solidFill>
                  <a:srgbClr val="FFFFFF"/>
                </a:solidFill>
                <a:latin typeface="Fira Code"/>
                <a:ea typeface="Fira Code"/>
                <a:cs typeface="Fira Code"/>
                <a:sym typeface="Fira Code"/>
              </a:rPr>
              <a:t>] =&gt; </a:t>
            </a:r>
            <a:r>
              <a:rPr b="0" i="1" lang="en" sz="1000" u="none" cap="none" strike="noStrike">
                <a:solidFill>
                  <a:srgbClr val="FFFFFF"/>
                </a:solidFill>
                <a:latin typeface="Fira Code"/>
                <a:ea typeface="Fira Code"/>
                <a:cs typeface="Fira Code"/>
                <a:sym typeface="Fira Code"/>
              </a:rPr>
              <a:t>3</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3</a:t>
            </a:r>
            <a:r>
              <a:rPr b="0" i="0" lang="en" sz="1000" u="none" cap="none" strike="noStrike">
                <a:solidFill>
                  <a:srgbClr val="FFFFFF"/>
                </a:solidFill>
                <a:latin typeface="Fira Code"/>
                <a:ea typeface="Fira Code"/>
                <a:cs typeface="Fira Code"/>
                <a:sym typeface="Fira Code"/>
              </a:rPr>
              <a:t>] =&gt; </a:t>
            </a:r>
            <a:r>
              <a:rPr b="0" i="1" lang="en" sz="1000" u="none" cap="none" strike="noStrike">
                <a:solidFill>
                  <a:srgbClr val="FFFFFF"/>
                </a:solidFill>
                <a:latin typeface="Fira Code"/>
                <a:ea typeface="Fira Code"/>
                <a:cs typeface="Fira Code"/>
                <a:sym typeface="Fira Code"/>
              </a:rPr>
              <a:t>4</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4</a:t>
            </a:r>
            <a:r>
              <a:rPr b="0" i="0" lang="en" sz="1000" u="none" cap="none" strike="noStrike">
                <a:solidFill>
                  <a:srgbClr val="FFFFFF"/>
                </a:solidFill>
                <a:latin typeface="Fira Code"/>
                <a:ea typeface="Fira Code"/>
                <a:cs typeface="Fira Code"/>
                <a:sym typeface="Fira Code"/>
              </a:rPr>
              <a:t>] =&gt; </a:t>
            </a:r>
            <a:r>
              <a:rPr b="0" i="1" lang="en" sz="1000" u="none" cap="none" strike="noStrike">
                <a:solidFill>
                  <a:srgbClr val="FFFFFF"/>
                </a:solidFill>
                <a:latin typeface="Fira Code"/>
                <a:ea typeface="Fira Code"/>
                <a:cs typeface="Fira Code"/>
                <a:sym typeface="Fira Code"/>
              </a:rPr>
              <a:t>5</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5</a:t>
            </a:r>
            <a:r>
              <a:rPr b="0" i="0" lang="en" sz="1000" u="none" cap="none" strike="noStrike">
                <a:solidFill>
                  <a:srgbClr val="FFFFFF"/>
                </a:solidFill>
                <a:latin typeface="Fira Code"/>
                <a:ea typeface="Fira Code"/>
                <a:cs typeface="Fira Code"/>
                <a:sym typeface="Fira Code"/>
              </a:rPr>
              <a:t>] =&gt; </a:t>
            </a:r>
            <a:r>
              <a:rPr b="0" i="1" lang="en" sz="1000" u="none" cap="none" strike="noStrike">
                <a:solidFill>
                  <a:srgbClr val="FFFFFF"/>
                </a:solidFill>
                <a:latin typeface="Fira Code"/>
                <a:ea typeface="Fira Code"/>
                <a:cs typeface="Fira Code"/>
                <a:sym typeface="Fira Code"/>
              </a:rPr>
              <a:t>6</a:t>
            </a:r>
            <a:br>
              <a:rPr b="0" i="1" lang="en" sz="1000" u="none" cap="none" strike="noStrike">
                <a:solidFill>
                  <a:srgbClr val="FFFFFF"/>
                </a:solidFill>
                <a:latin typeface="Fira Code"/>
                <a:ea typeface="Fira Code"/>
                <a:cs typeface="Fira Code"/>
                <a:sym typeface="Fira Code"/>
              </a:rPr>
            </a:br>
            <a:r>
              <a:rPr b="0" i="1" lang="en" sz="1000" u="none" cap="none" strike="noStrike">
                <a:solidFill>
                  <a:srgbClr val="FFFFFF"/>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=&gt; </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 =&gt; </a:t>
            </a:r>
            <a:r>
              <a:rPr b="0" i="1" lang="en" sz="1000" u="none" cap="none" strike="noStrike">
                <a:solidFill>
                  <a:srgbClr val="FFFFFF"/>
                </a:solidFill>
                <a:latin typeface="Fira Code"/>
                <a:ea typeface="Fira Code"/>
                <a:cs typeface="Fira Code"/>
                <a:sym typeface="Fira Code"/>
              </a:rPr>
              <a:t>2</a:t>
            </a:r>
            <a:r>
              <a:rPr b="0" i="0" lang="en" sz="1000" u="none" cap="none" strike="noStrike">
                <a:solidFill>
                  <a:srgbClr val="FFFFFF"/>
                </a:solidFill>
                <a:latin typeface="Fira Code"/>
                <a:ea typeface="Fira Code"/>
                <a:cs typeface="Fira Code"/>
                <a:sym typeface="Fira Code"/>
              </a:rPr>
              <a:t>, =&gt; </a:t>
            </a:r>
            <a:r>
              <a:rPr b="0" i="1" lang="en" sz="1000" u="none" cap="none" strike="noStrike">
                <a:solidFill>
                  <a:srgbClr val="FFFFFF"/>
                </a:solidFill>
                <a:latin typeface="Fira Code"/>
                <a:ea typeface="Fira Code"/>
                <a:cs typeface="Fira Code"/>
                <a:sym typeface="Fira Code"/>
              </a:rPr>
              <a:t>3</a:t>
            </a:r>
            <a:r>
              <a:rPr b="0" i="0" lang="en" sz="1000" u="none" cap="none" strike="noStrike">
                <a:solidFill>
                  <a:srgbClr val="FFFFFF"/>
                </a:solidFill>
                <a:latin typeface="Fira Code"/>
                <a:ea typeface="Fira Code"/>
                <a:cs typeface="Fira Code"/>
                <a:sym typeface="Fira Code"/>
              </a:rPr>
              <a:t>, =&gt; </a:t>
            </a:r>
            <a:r>
              <a:rPr b="0" i="1" lang="en" sz="1000" u="none" cap="none" strike="noStrike">
                <a:solidFill>
                  <a:srgbClr val="FFFFFF"/>
                </a:solidFill>
                <a:latin typeface="Fira Code"/>
                <a:ea typeface="Fira Code"/>
                <a:cs typeface="Fira Code"/>
                <a:sym typeface="Fira Code"/>
              </a:rPr>
              <a:t>4</a:t>
            </a:r>
            <a:r>
              <a:rPr b="0" i="0" lang="en" sz="1000" u="none" cap="none" strike="noStrike">
                <a:solidFill>
                  <a:srgbClr val="FFFFFF"/>
                </a:solidFill>
                <a:latin typeface="Fira Code"/>
                <a:ea typeface="Fira Code"/>
                <a:cs typeface="Fira Code"/>
                <a:sym typeface="Fira Code"/>
              </a:rPr>
              <a:t>, =&gt; </a:t>
            </a:r>
            <a:r>
              <a:rPr b="0" i="1" lang="en" sz="1000" u="none" cap="none" strike="noStrike">
                <a:solidFill>
                  <a:srgbClr val="FFFFFF"/>
                </a:solidFill>
                <a:latin typeface="Fira Code"/>
                <a:ea typeface="Fira Code"/>
                <a:cs typeface="Fira Code"/>
                <a:sym typeface="Fira Code"/>
              </a:rPr>
              <a:t>5</a:t>
            </a:r>
            <a:r>
              <a:rPr b="0" i="0" lang="en" sz="1000" u="none" cap="none" strike="noStrike">
                <a:solidFill>
                  <a:srgbClr val="FFFFFF"/>
                </a:solidFill>
                <a:latin typeface="Fira Code"/>
                <a:ea typeface="Fira Code"/>
                <a:cs typeface="Fira Code"/>
                <a:sym typeface="Fira Code"/>
              </a:rPr>
              <a:t>, =&gt; </a:t>
            </a:r>
            <a:r>
              <a:rPr b="0" i="1" lang="en" sz="1000" u="none" cap="none" strike="noStrike">
                <a:solidFill>
                  <a:srgbClr val="FFFFFF"/>
                </a:solidFill>
                <a:latin typeface="Fira Code"/>
                <a:ea typeface="Fira Code"/>
                <a:cs typeface="Fira Code"/>
                <a:sym typeface="Fira Code"/>
              </a:rPr>
              <a:t>6</a:t>
            </a:r>
            <a:br>
              <a:rPr b="0" i="1" lang="en" sz="1000" u="none" cap="none" strike="noStrike">
                <a:solidFill>
                  <a:srgbClr val="FFFFFF"/>
                </a:solidFill>
                <a:latin typeface="Fira Code"/>
                <a:ea typeface="Fira Code"/>
                <a:cs typeface="Fira Code"/>
                <a:sym typeface="Fira Code"/>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Δομές επανάληψης (while)</a:t>
            </a:r>
            <a:endParaRPr/>
          </a:p>
        </p:txBody>
      </p:sp>
      <p:sp>
        <p:nvSpPr>
          <p:cNvPr id="338" name="Google Shape;338;p79"/>
          <p:cNvSpPr/>
          <p:nvPr/>
        </p:nvSpPr>
        <p:spPr>
          <a:xfrm>
            <a:off x="4750420" y="0"/>
            <a:ext cx="4393580" cy="4216539"/>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Test1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while(συνθήκη) εντολή</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do εντολή while(συνθήκη)</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x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while</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x </a:t>
            </a:r>
            <a:r>
              <a:rPr b="0" i="0" lang="en" sz="1000" u="none" cap="none" strike="noStrike">
                <a:solidFill>
                  <a:srgbClr val="FFFFFF"/>
                </a:solidFill>
                <a:latin typeface="Fira Code"/>
                <a:ea typeface="Fira Code"/>
                <a:cs typeface="Fira Code"/>
                <a:sym typeface="Fira Code"/>
              </a:rPr>
              <a:t>&lt; </a:t>
            </a:r>
            <a:r>
              <a:rPr b="0" i="1" lang="en" sz="1000" u="none" cap="none" strike="noStrike">
                <a:solidFill>
                  <a:srgbClr val="FFFFFF"/>
                </a:solidFill>
                <a:latin typeface="Fira Code"/>
                <a:ea typeface="Fira Code"/>
                <a:cs typeface="Fira Code"/>
                <a:sym typeface="Fira Code"/>
              </a:rPr>
              <a:t>10</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x</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//x+=1;</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x</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for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&lt; </a:t>
            </a:r>
            <a:r>
              <a:rPr b="0" i="1" lang="en" sz="1000" u="none" cap="none" strike="noStrike">
                <a:solidFill>
                  <a:srgbClr val="FFFFFF"/>
                </a:solidFill>
                <a:latin typeface="Fira Code"/>
                <a:ea typeface="Fira Code"/>
                <a:cs typeface="Fira Code"/>
                <a:sym typeface="Fira Code"/>
              </a:rPr>
              <a:t>10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x</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do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x</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x</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 </a:t>
            </a:r>
            <a:r>
              <a:rPr b="0" i="1" lang="en" sz="1000" u="none" cap="none" strike="noStrike">
                <a:solidFill>
                  <a:srgbClr val="CED0D6"/>
                </a:solidFill>
                <a:latin typeface="Fira Code"/>
                <a:ea typeface="Fira Code"/>
                <a:cs typeface="Fira Code"/>
                <a:sym typeface="Fira Code"/>
              </a:rPr>
              <a:t>while</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x</a:t>
            </a:r>
            <a:r>
              <a:rPr b="0" i="0" lang="en" sz="1000" u="none" cap="none" strike="noStrike">
                <a:solidFill>
                  <a:srgbClr val="FFFFFF"/>
                </a:solidFill>
                <a:latin typeface="Fira Code"/>
                <a:ea typeface="Fira Code"/>
                <a:cs typeface="Fira Code"/>
                <a:sym typeface="Fira Code"/>
              </a:rPr>
              <a:t>&lt;</a:t>
            </a:r>
            <a:r>
              <a:rPr b="0" i="1" lang="en" sz="1000" u="none" cap="none" strike="noStrike">
                <a:solidFill>
                  <a:srgbClr val="FFFFFF"/>
                </a:solidFill>
                <a:latin typeface="Fira Code"/>
                <a:ea typeface="Fira Code"/>
                <a:cs typeface="Fira Code"/>
                <a:sym typeface="Fira Code"/>
              </a:rPr>
              <a:t>10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x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x</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x</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for</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x </a:t>
            </a:r>
            <a:r>
              <a:rPr b="0" i="0" lang="en" sz="1000" u="none" cap="none" strike="noStrike">
                <a:solidFill>
                  <a:srgbClr val="FFFFFF"/>
                </a:solidFill>
                <a:latin typeface="Fira Code"/>
                <a:ea typeface="Fira Code"/>
                <a:cs typeface="Fira Code"/>
                <a:sym typeface="Fira Code"/>
              </a:rPr>
              <a:t>&lt; </a:t>
            </a:r>
            <a:r>
              <a:rPr b="0" i="1" lang="en" sz="1000" u="none" cap="none" strike="noStrike">
                <a:solidFill>
                  <a:srgbClr val="FFFFFF"/>
                </a:solidFill>
                <a:latin typeface="Fira Code"/>
                <a:ea typeface="Fira Code"/>
                <a:cs typeface="Fira Code"/>
                <a:sym typeface="Fira Code"/>
              </a:rPr>
              <a:t>10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x</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x</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80"/>
          <p:cNvSpPr txBox="1"/>
          <p:nvPr>
            <p:ph type="title"/>
          </p:nvPr>
        </p:nvSpPr>
        <p:spPr>
          <a:xfrm>
            <a:off x="311700" y="445025"/>
            <a:ext cx="2193607"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Δομές επανάληψης (nested for)</a:t>
            </a:r>
            <a:endParaRPr/>
          </a:p>
        </p:txBody>
      </p:sp>
      <p:sp>
        <p:nvSpPr>
          <p:cNvPr id="344" name="Google Shape;344;p80"/>
          <p:cNvSpPr/>
          <p:nvPr/>
        </p:nvSpPr>
        <p:spPr>
          <a:xfrm>
            <a:off x="2505308" y="0"/>
            <a:ext cx="4542264" cy="5016758"/>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Test1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x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float </a:t>
            </a:r>
            <a:r>
              <a:rPr b="0" i="0" lang="en" sz="1000" u="none" cap="none" strike="noStrike">
                <a:solidFill>
                  <a:srgbClr val="BA8EF7"/>
                </a:solidFill>
                <a:latin typeface="Fira Code"/>
                <a:ea typeface="Fira Code"/>
                <a:cs typeface="Fira Code"/>
                <a:sym typeface="Fira Code"/>
              </a:rPr>
              <a:t>f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5.0f</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while</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f </a:t>
            </a:r>
            <a:r>
              <a:rPr b="0" i="0" lang="en" sz="1000" u="none" cap="none" strike="noStrike">
                <a:solidFill>
                  <a:srgbClr val="FFFFFF"/>
                </a:solidFill>
                <a:latin typeface="Fira Code"/>
                <a:ea typeface="Fira Code"/>
                <a:cs typeface="Fira Code"/>
                <a:sym typeface="Fira Code"/>
              </a:rPr>
              <a:t>&gt; </a:t>
            </a:r>
            <a:r>
              <a:rPr b="0" i="1" lang="en" sz="1000" u="none" cap="none" strike="noStrike">
                <a:solidFill>
                  <a:srgbClr val="FFFFFF"/>
                </a:solidFill>
                <a:latin typeface="Fira Code"/>
                <a:ea typeface="Fira Code"/>
                <a:cs typeface="Fira Code"/>
                <a:sym typeface="Fira Code"/>
              </a:rPr>
              <a:t>1e-6</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do something</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f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f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0.1f</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f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5.0f</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for</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if</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f </a:t>
            </a:r>
            <a:r>
              <a:rPr b="0" i="0" lang="en" sz="1000" u="none" cap="none" strike="noStrike">
                <a:solidFill>
                  <a:srgbClr val="FFFFFF"/>
                </a:solidFill>
                <a:latin typeface="Fira Code"/>
                <a:ea typeface="Fira Code"/>
                <a:cs typeface="Fira Code"/>
                <a:sym typeface="Fira Code"/>
              </a:rPr>
              <a:t>&lt;= </a:t>
            </a:r>
            <a:r>
              <a:rPr b="0" i="1" lang="en" sz="1000" u="none" cap="none" strike="noStrike">
                <a:solidFill>
                  <a:srgbClr val="FFFFFF"/>
                </a:solidFill>
                <a:latin typeface="Fira Code"/>
                <a:ea typeface="Fira Code"/>
                <a:cs typeface="Fira Code"/>
                <a:sym typeface="Fira Code"/>
              </a:rPr>
              <a:t>1e-6</a:t>
            </a:r>
            <a:r>
              <a:rPr b="0" i="0" lang="en" sz="1000" u="none" cap="none" strike="noStrike">
                <a:solidFill>
                  <a:srgbClr val="FFFFFF"/>
                </a:solidFill>
                <a:latin typeface="Fira Code"/>
                <a:ea typeface="Fira Code"/>
                <a:cs typeface="Fira Code"/>
                <a:sym typeface="Fira Code"/>
              </a:rPr>
              <a:t>) { //0.000001</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μας μεταφέρει έξω από τον βρόχο που</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την περιβάλλει</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break</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f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f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0.1f</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εντολή "break label"</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out1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for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&lt; </a:t>
            </a:r>
            <a:r>
              <a:rPr b="0" i="1" lang="en" sz="1000" u="none" cap="none" strike="noStrike">
                <a:solidFill>
                  <a:srgbClr val="FFFFFF"/>
                </a:solidFill>
                <a:latin typeface="Fira Code"/>
                <a:ea typeface="Fira Code"/>
                <a:cs typeface="Fira Code"/>
                <a:sym typeface="Fira Code"/>
              </a:rPr>
              <a:t>10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for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j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j </a:t>
            </a:r>
            <a:r>
              <a:rPr b="0" i="0" lang="en" sz="1000" u="none" cap="none" strike="noStrike">
                <a:solidFill>
                  <a:srgbClr val="FFFFFF"/>
                </a:solidFill>
                <a:latin typeface="Fira Code"/>
                <a:ea typeface="Fira Code"/>
                <a:cs typeface="Fira Code"/>
                <a:sym typeface="Fira Code"/>
              </a:rPr>
              <a:t>&lt; </a:t>
            </a:r>
            <a:r>
              <a:rPr b="0" i="1" lang="en" sz="1000" u="none" cap="none" strike="noStrike">
                <a:solidFill>
                  <a:srgbClr val="FFFFFF"/>
                </a:solidFill>
                <a:latin typeface="Fira Code"/>
                <a:ea typeface="Fira Code"/>
                <a:cs typeface="Fira Code"/>
                <a:sym typeface="Fira Code"/>
              </a:rPr>
              <a:t>10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j</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"i+j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j</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if</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j </a:t>
            </a:r>
            <a:r>
              <a:rPr b="0" i="0" lang="en" sz="1000" u="none" cap="none" strike="noStrike">
                <a:solidFill>
                  <a:srgbClr val="FFFFFF"/>
                </a:solidFill>
                <a:latin typeface="Fira Code"/>
                <a:ea typeface="Fira Code"/>
                <a:cs typeface="Fira Code"/>
                <a:sym typeface="Fira Code"/>
              </a:rPr>
              <a:t>&gt; </a:t>
            </a:r>
            <a:r>
              <a:rPr b="0" i="1" lang="en" sz="1000" u="none" cap="none" strike="noStrike">
                <a:solidFill>
                  <a:srgbClr val="FFFFFF"/>
                </a:solidFill>
                <a:latin typeface="Fira Code"/>
                <a:ea typeface="Fira Code"/>
                <a:cs typeface="Fira Code"/>
                <a:sym typeface="Fira Code"/>
              </a:rPr>
              <a:t>9</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μας μεταφέρει στο label "out1",</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το οποίο, επειδή και βρίσκεται</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έξω από τις επαναλήψεις, έχει σαν</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αποτέλεσμα να βγούμε τερματίσουν</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 οι επαναλήψεις</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break </a:t>
            </a:r>
            <a:r>
              <a:rPr b="0" i="0" lang="en" sz="1000" u="none" cap="none" strike="noStrike">
                <a:solidFill>
                  <a:srgbClr val="BA8EF7"/>
                </a:solidFill>
                <a:latin typeface="Fira Code"/>
                <a:ea typeface="Fira Code"/>
                <a:cs typeface="Fira Code"/>
                <a:sym typeface="Fira Code"/>
              </a:rPr>
              <a:t>out1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Δομές επανάληψης</a:t>
            </a:r>
            <a:endParaRPr/>
          </a:p>
        </p:txBody>
      </p:sp>
      <p:sp>
        <p:nvSpPr>
          <p:cNvPr id="350" name="Google Shape;350;p8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break: Βγαίνει από την επανάληψη (στην οποία βρίσκεται) </a:t>
            </a:r>
            <a:endParaRPr/>
          </a:p>
          <a:p>
            <a:pPr indent="-317500" lvl="1" marL="914400" rtl="0" algn="l">
              <a:lnSpc>
                <a:spcPct val="115000"/>
              </a:lnSpc>
              <a:spcBef>
                <a:spcPts val="0"/>
              </a:spcBef>
              <a:spcAft>
                <a:spcPts val="0"/>
              </a:spcAft>
              <a:buSzPts val="1400"/>
              <a:buChar char="○"/>
            </a:pPr>
            <a:r>
              <a:rPr lang="en"/>
              <a:t>break label: Μας επιτρέπει να βγούμε από εμφωλευμένες while</a:t>
            </a:r>
            <a:endParaRPr/>
          </a:p>
          <a:p>
            <a:pPr indent="-228600" lvl="1" marL="914400" rtl="0" algn="l">
              <a:lnSpc>
                <a:spcPct val="115000"/>
              </a:lnSpc>
              <a:spcBef>
                <a:spcPts val="0"/>
              </a:spcBef>
              <a:spcAft>
                <a:spcPts val="0"/>
              </a:spcAft>
              <a:buSzPts val="1400"/>
              <a:buNone/>
            </a:pPr>
            <a:r>
              <a:t/>
            </a:r>
            <a:endParaRPr/>
          </a:p>
          <a:p>
            <a:pPr indent="0" lvl="1" marL="596900" rtl="0" algn="l">
              <a:lnSpc>
                <a:spcPct val="115000"/>
              </a:lnSpc>
              <a:spcBef>
                <a:spcPts val="0"/>
              </a:spcBef>
              <a:spcAft>
                <a:spcPts val="0"/>
              </a:spcAft>
              <a:buSzPts val="1400"/>
              <a:buNone/>
            </a:pPr>
            <a:r>
              <a:t/>
            </a:r>
            <a:endParaRPr/>
          </a:p>
          <a:p>
            <a:pPr indent="0" lvl="1" marL="596900" rtl="0" algn="l">
              <a:lnSpc>
                <a:spcPct val="115000"/>
              </a:lnSpc>
              <a:spcBef>
                <a:spcPts val="0"/>
              </a:spcBef>
              <a:spcAft>
                <a:spcPts val="0"/>
              </a:spcAft>
              <a:buSzPts val="1400"/>
              <a:buNone/>
            </a:pPr>
            <a:r>
              <a:rPr lang="en"/>
              <a:t> </a:t>
            </a:r>
            <a:endParaRPr/>
          </a:p>
          <a:p>
            <a:pPr indent="-342900" lvl="0" marL="457200" rtl="0" algn="l">
              <a:lnSpc>
                <a:spcPct val="115000"/>
              </a:lnSpc>
              <a:spcBef>
                <a:spcPts val="0"/>
              </a:spcBef>
              <a:spcAft>
                <a:spcPts val="0"/>
              </a:spcAft>
              <a:buSzPts val="1800"/>
              <a:buChar char="●"/>
            </a:pPr>
            <a:r>
              <a:rPr lang="en"/>
              <a:t>continue: Παρακάμπτει το υπόλοιπο κομμάτι της επανάληψης και ξεκινάει την επανάληψη από την αρχή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Μέθοδοι</a:t>
            </a:r>
            <a:endParaRPr/>
          </a:p>
        </p:txBody>
      </p:sp>
      <p:sp>
        <p:nvSpPr>
          <p:cNvPr id="356" name="Google Shape;356;p8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solidFill>
                  <a:schemeClr val="dk1"/>
                </a:solidFill>
              </a:rPr>
              <a:t>Java χείρίζεται τις παραμέτρους των μεθόδων σαν call-by-value</a:t>
            </a:r>
            <a:endParaRPr>
              <a:solidFill>
                <a:schemeClr val="dk1"/>
              </a:solidFill>
            </a:endParaRPr>
          </a:p>
          <a:p>
            <a:pPr indent="0" lvl="0" marL="114300" rtl="0" algn="l">
              <a:lnSpc>
                <a:spcPct val="115000"/>
              </a:lnSpc>
              <a:spcBef>
                <a:spcPts val="0"/>
              </a:spcBef>
              <a:spcAft>
                <a:spcPts val="0"/>
              </a:spcAft>
              <a:buSzPts val="1800"/>
              <a:buNone/>
            </a:pPr>
            <a:r>
              <a:rPr lang="en">
                <a:solidFill>
                  <a:schemeClr val="dk1"/>
                </a:solidFill>
              </a:rPr>
              <a:t> </a:t>
            </a:r>
            <a:endParaRPr>
              <a:solidFill>
                <a:schemeClr val="dk1"/>
              </a:solidFill>
            </a:endParaRPr>
          </a:p>
          <a:p>
            <a:pPr indent="-342900" lvl="0" marL="457200" rtl="0" algn="l">
              <a:lnSpc>
                <a:spcPct val="115000"/>
              </a:lnSpc>
              <a:spcBef>
                <a:spcPts val="0"/>
              </a:spcBef>
              <a:spcAft>
                <a:spcPts val="0"/>
              </a:spcAft>
              <a:buSzPts val="1800"/>
              <a:buChar char="●"/>
            </a:pPr>
            <a:r>
              <a:rPr lang="en">
                <a:solidFill>
                  <a:schemeClr val="dk1"/>
                </a:solidFill>
              </a:rPr>
              <a:t>Δηλαδή, τοπικό αντίγραφο των παραμέτρων</a:t>
            </a:r>
            <a:endParaRPr>
              <a:solidFill>
                <a:schemeClr val="dk1"/>
              </a:solidFill>
            </a:endParaRPr>
          </a:p>
          <a:p>
            <a:pPr indent="0" lvl="0" marL="114300" rtl="0" algn="l">
              <a:lnSpc>
                <a:spcPct val="115000"/>
              </a:lnSpc>
              <a:spcBef>
                <a:spcPts val="0"/>
              </a:spcBef>
              <a:spcAft>
                <a:spcPts val="0"/>
              </a:spcAft>
              <a:buSzPts val="1800"/>
              <a:buNone/>
            </a:pPr>
            <a:r>
              <a:rPr lang="en">
                <a:solidFill>
                  <a:schemeClr val="dk1"/>
                </a:solidFill>
              </a:rPr>
              <a:t> </a:t>
            </a:r>
            <a:endParaRPr>
              <a:solidFill>
                <a:schemeClr val="dk1"/>
              </a:solidFill>
            </a:endParaRPr>
          </a:p>
          <a:p>
            <a:pPr indent="-342900" lvl="0" marL="457200" rtl="0" algn="l">
              <a:lnSpc>
                <a:spcPct val="115000"/>
              </a:lnSpc>
              <a:spcBef>
                <a:spcPts val="0"/>
              </a:spcBef>
              <a:spcAft>
                <a:spcPts val="0"/>
              </a:spcAft>
              <a:buSzPts val="1800"/>
              <a:buChar char="●"/>
            </a:pPr>
            <a:r>
              <a:rPr lang="en">
                <a:solidFill>
                  <a:schemeClr val="dk1"/>
                </a:solidFill>
              </a:rPr>
              <a:t>Ωστόσο! Όταν μια παράμετρος είναι αντικείμενο, δεν αντιγράφεται ολόκληρο το αντικείμενο, παρά μια ”αναφορά” σε αυτό</a:t>
            </a:r>
            <a:endParaRPr>
              <a:solidFill>
                <a:schemeClr val="dk1"/>
              </a:solidFill>
            </a:endParaRPr>
          </a:p>
          <a:p>
            <a:pPr indent="0" lvl="0" marL="114300" rtl="0" algn="l">
              <a:lnSpc>
                <a:spcPct val="115000"/>
              </a:lnSpc>
              <a:spcBef>
                <a:spcPts val="0"/>
              </a:spcBef>
              <a:spcAft>
                <a:spcPts val="0"/>
              </a:spcAft>
              <a:buSzPts val="1800"/>
              <a:buNone/>
            </a:pPr>
            <a:r>
              <a:rPr lang="en">
                <a:solidFill>
                  <a:schemeClr val="dk1"/>
                </a:solidFill>
              </a:rPr>
              <a:t> </a:t>
            </a:r>
            <a:endParaRPr>
              <a:solidFill>
                <a:schemeClr val="dk1"/>
              </a:solidFill>
            </a:endParaRPr>
          </a:p>
          <a:p>
            <a:pPr indent="-342900" lvl="0" marL="457200" rtl="0" algn="l">
              <a:lnSpc>
                <a:spcPct val="115000"/>
              </a:lnSpc>
              <a:spcBef>
                <a:spcPts val="0"/>
              </a:spcBef>
              <a:spcAft>
                <a:spcPts val="0"/>
              </a:spcAft>
              <a:buSzPts val="1800"/>
              <a:buChar char="●"/>
            </a:pPr>
            <a:r>
              <a:rPr lang="en">
                <a:solidFill>
                  <a:schemeClr val="dk1"/>
                </a:solidFill>
              </a:rPr>
              <a:t>Άρα, πάντα call-by-value, αλλά για τα αντικείμενα περνάει σαν value το reference τους (θα δούμε περισσότερα στα επόμενα μαθήματα)</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 override και overloading</a:t>
            </a:r>
            <a:endParaRPr/>
          </a:p>
        </p:txBody>
      </p:sp>
      <p:sp>
        <p:nvSpPr>
          <p:cNvPr id="362" name="Google Shape;362;p8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solidFill>
                  <a:schemeClr val="dk1"/>
                </a:solidFill>
              </a:rPr>
              <a:t>@Overriding δηλώνει πως η annotated method στο concrete class θα κάνει override το method του base class από το οποίο κάνει extends (κληρονομεί) το concrete class.</a:t>
            </a:r>
            <a:endParaRPr/>
          </a:p>
          <a:p>
            <a:pPr indent="-317500" lvl="1" marL="914400" rtl="0" algn="l">
              <a:lnSpc>
                <a:spcPct val="115000"/>
              </a:lnSpc>
              <a:spcBef>
                <a:spcPts val="0"/>
              </a:spcBef>
              <a:spcAft>
                <a:spcPts val="0"/>
              </a:spcAft>
              <a:buSzPts val="1400"/>
              <a:buChar char="○"/>
            </a:pPr>
            <a:r>
              <a:rPr lang="en">
                <a:solidFill>
                  <a:schemeClr val="dk1"/>
                </a:solidFill>
              </a:rPr>
              <a:t>Ίδιο method signature, διαφορετική λογική (ίδιο definition, διαφορετικό implementation)</a:t>
            </a:r>
            <a:endParaRPr/>
          </a:p>
          <a:p>
            <a:pPr indent="-317500" lvl="1" marL="914400" rtl="0" algn="l">
              <a:lnSpc>
                <a:spcPct val="115000"/>
              </a:lnSpc>
              <a:spcBef>
                <a:spcPts val="0"/>
              </a:spcBef>
              <a:spcAft>
                <a:spcPts val="0"/>
              </a:spcAft>
              <a:buSzPts val="1400"/>
              <a:buChar char="○"/>
            </a:pPr>
            <a:r>
              <a:rPr lang="en">
                <a:solidFill>
                  <a:schemeClr val="dk1"/>
                </a:solidFill>
              </a:rPr>
              <a:t>package.org.code_structure.overriding</a:t>
            </a:r>
            <a:endParaRPr>
              <a:solidFill>
                <a:schemeClr val="dk1"/>
              </a:solidFill>
            </a:endParaRPr>
          </a:p>
          <a:p>
            <a:pPr indent="-228600" lvl="1" marL="914400" rtl="0" algn="l">
              <a:lnSpc>
                <a:spcPct val="115000"/>
              </a:lnSpc>
              <a:spcBef>
                <a:spcPts val="0"/>
              </a:spcBef>
              <a:spcAft>
                <a:spcPts val="0"/>
              </a:spcAft>
              <a:buSzPts val="1400"/>
              <a:buNone/>
            </a:pPr>
            <a:r>
              <a:t/>
            </a:r>
            <a:endParaRPr>
              <a:solidFill>
                <a:schemeClr val="dk1"/>
              </a:solidFill>
            </a:endParaRPr>
          </a:p>
          <a:p>
            <a:pPr indent="-342900" lvl="0" marL="457200" rtl="0" algn="l">
              <a:lnSpc>
                <a:spcPct val="115000"/>
              </a:lnSpc>
              <a:spcBef>
                <a:spcPts val="0"/>
              </a:spcBef>
              <a:spcAft>
                <a:spcPts val="0"/>
              </a:spcAft>
              <a:buSzPts val="1800"/>
              <a:buChar char="●"/>
            </a:pPr>
            <a:r>
              <a:rPr lang="en">
                <a:solidFill>
                  <a:schemeClr val="dk1"/>
                </a:solidFill>
              </a:rPr>
              <a:t>Το overloading αναφέρεται στο practice της παρουσίας μεθόδων σε ένα class με το ίδιο όνομα και διαφορετικούς παραμέτρους (και συχνά και διαφορετικό return type). Το implementation επίσης κατά κανόνα θα διαφέρει</a:t>
            </a:r>
            <a:endParaRPr>
              <a:solidFill>
                <a:schemeClr val="dk1"/>
              </a:solidFill>
            </a:endParaRPr>
          </a:p>
          <a:p>
            <a:pPr indent="-317500" lvl="1" marL="914400" rtl="0" algn="l">
              <a:lnSpc>
                <a:spcPct val="115000"/>
              </a:lnSpc>
              <a:spcBef>
                <a:spcPts val="0"/>
              </a:spcBef>
              <a:spcAft>
                <a:spcPts val="0"/>
              </a:spcAft>
              <a:buSzPts val="1400"/>
              <a:buChar char="○"/>
            </a:pPr>
            <a:r>
              <a:rPr lang="en">
                <a:solidFill>
                  <a:schemeClr val="dk1"/>
                </a:solidFill>
              </a:rPr>
              <a:t>package.org.code_structure.overloading</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Constructors (κατασκευαστές)</a:t>
            </a:r>
            <a:endParaRPr/>
          </a:p>
        </p:txBody>
      </p:sp>
      <p:sp>
        <p:nvSpPr>
          <p:cNvPr id="368" name="Google Shape;368;p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solidFill>
                  <a:schemeClr val="dk1"/>
                </a:solidFill>
              </a:rPr>
              <a:t>Class methods που χρησιμοποιούμε για να κάνουμε initialize objects</a:t>
            </a:r>
            <a:endParaRPr/>
          </a:p>
          <a:p>
            <a:pPr indent="-317500" lvl="1" marL="914400" rtl="0" algn="l">
              <a:lnSpc>
                <a:spcPct val="115000"/>
              </a:lnSpc>
              <a:spcBef>
                <a:spcPts val="0"/>
              </a:spcBef>
              <a:spcAft>
                <a:spcPts val="0"/>
              </a:spcAft>
              <a:buSzPts val="1400"/>
              <a:buChar char="○"/>
            </a:pPr>
            <a:r>
              <a:rPr lang="en">
                <a:solidFill>
                  <a:schemeClr val="dk1"/>
                </a:solidFill>
              </a:rPr>
              <a:t>Ίδιο όνομα με το class</a:t>
            </a:r>
            <a:endParaRPr/>
          </a:p>
          <a:p>
            <a:pPr indent="-317500" lvl="1" marL="914400" rtl="0" algn="l">
              <a:lnSpc>
                <a:spcPct val="115000"/>
              </a:lnSpc>
              <a:spcBef>
                <a:spcPts val="0"/>
              </a:spcBef>
              <a:spcAft>
                <a:spcPts val="0"/>
              </a:spcAft>
              <a:buSzPts val="1400"/>
              <a:buChar char="○"/>
            </a:pPr>
            <a:r>
              <a:rPr lang="en">
                <a:solidFill>
                  <a:schemeClr val="dk1"/>
                </a:solidFill>
              </a:rPr>
              <a:t>Δεν έχουν return type, ούτε void</a:t>
            </a:r>
            <a:endParaRPr/>
          </a:p>
          <a:p>
            <a:pPr indent="-317500" lvl="1" marL="914400" rtl="0" algn="l">
              <a:lnSpc>
                <a:spcPct val="115000"/>
              </a:lnSpc>
              <a:spcBef>
                <a:spcPts val="0"/>
              </a:spcBef>
              <a:spcAft>
                <a:spcPts val="0"/>
              </a:spcAft>
              <a:buSzPts val="1400"/>
              <a:buChar char="○"/>
            </a:pPr>
            <a:r>
              <a:rPr lang="en">
                <a:solidFill>
                  <a:schemeClr val="dk1"/>
                </a:solidFill>
              </a:rPr>
              <a:t>Default no-arg constructors, και parameterized constructors με arguments</a:t>
            </a:r>
            <a:endParaRPr/>
          </a:p>
          <a:p>
            <a:pPr indent="-317500" lvl="1" marL="914400" rtl="0" algn="l">
              <a:lnSpc>
                <a:spcPct val="115000"/>
              </a:lnSpc>
              <a:spcBef>
                <a:spcPts val="0"/>
              </a:spcBef>
              <a:spcAft>
                <a:spcPts val="0"/>
              </a:spcAft>
              <a:buSzPts val="1400"/>
              <a:buChar char="○"/>
            </a:pPr>
            <a:r>
              <a:rPr lang="en">
                <a:solidFill>
                  <a:schemeClr val="dk1"/>
                </a:solidFill>
              </a:rPr>
              <a:t>Μπορούμε να έχουμε παραπάνω από έναν</a:t>
            </a:r>
            <a:endParaRPr/>
          </a:p>
          <a:p>
            <a:pPr indent="-317500" lvl="1" marL="914400" rtl="0" algn="l">
              <a:lnSpc>
                <a:spcPct val="115000"/>
              </a:lnSpc>
              <a:spcBef>
                <a:spcPts val="0"/>
              </a:spcBef>
              <a:spcAft>
                <a:spcPts val="0"/>
              </a:spcAft>
              <a:buSzPts val="1400"/>
              <a:buChar char="○"/>
            </a:pPr>
            <a:r>
              <a:rPr lang="en">
                <a:solidFill>
                  <a:schemeClr val="dk1"/>
                </a:solidFill>
              </a:rPr>
              <a:t>Αν ορίσουμε κάποιο parameterized constructor, τότε o default πρέπει να οριστεί explicitly αλλιώς δεν μπορούμε να τον χρησιμοποιήσουμε</a:t>
            </a:r>
            <a:endParaRPr/>
          </a:p>
          <a:p>
            <a:pPr indent="-317500" lvl="1" marL="914400" rtl="0" algn="l">
              <a:lnSpc>
                <a:spcPct val="115000"/>
              </a:lnSpc>
              <a:spcBef>
                <a:spcPts val="0"/>
              </a:spcBef>
              <a:spcAft>
                <a:spcPts val="0"/>
              </a:spcAft>
              <a:buSzPts val="1400"/>
              <a:buChar char="○"/>
            </a:pPr>
            <a:r>
              <a:rPr lang="en">
                <a:solidFill>
                  <a:schemeClr val="dk1"/>
                </a:solidFill>
              </a:rPr>
              <a:t>Αν δεν ορίσουμε κάποιο parameterized constructor τότε το default υπάρχει implicitly δηλαδή δεν χρειάζεται να αναγράφεται μέσα στο class</a:t>
            </a:r>
            <a:endParaRPr/>
          </a:p>
          <a:p>
            <a:pPr indent="-228600" lvl="1" marL="914400" rtl="0" algn="l">
              <a:lnSpc>
                <a:spcPct val="115000"/>
              </a:lnSpc>
              <a:spcBef>
                <a:spcPts val="0"/>
              </a:spcBef>
              <a:spcAft>
                <a:spcPts val="0"/>
              </a:spcAft>
              <a:buSzPts val="1400"/>
              <a:buNone/>
            </a:pPr>
            <a:r>
              <a:t/>
            </a:r>
            <a:endParaRPr>
              <a:solidFill>
                <a:schemeClr val="dk1"/>
              </a:solidFill>
            </a:endParaRPr>
          </a:p>
          <a:p>
            <a:pPr indent="-317500" lvl="1" marL="914400" rtl="0" algn="l">
              <a:lnSpc>
                <a:spcPct val="115000"/>
              </a:lnSpc>
              <a:spcBef>
                <a:spcPts val="0"/>
              </a:spcBef>
              <a:spcAft>
                <a:spcPts val="0"/>
              </a:spcAft>
              <a:buSzPts val="1400"/>
              <a:buChar char="○"/>
            </a:pPr>
            <a:r>
              <a:rPr lang="en">
                <a:solidFill>
                  <a:schemeClr val="dk1"/>
                </a:solidFill>
              </a:rPr>
              <a:t>org.code_structure.constructors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1"/>
          <p:cNvSpPr txBox="1"/>
          <p:nvPr/>
        </p:nvSpPr>
        <p:spPr>
          <a:xfrm>
            <a:off x="5890900" y="194000"/>
            <a:ext cx="3086100" cy="838800"/>
          </a:xfrm>
          <a:prstGeom prst="rect">
            <a:avLst/>
          </a:prstGeom>
          <a:noFill/>
          <a:ln>
            <a:noFill/>
          </a:ln>
        </p:spPr>
        <p:txBody>
          <a:bodyPr anchorCtr="0" anchor="b" bIns="91425" lIns="91425" spcFirstLastPara="1" rIns="91425" wrap="square" tIns="91425">
            <a:normAutofit fontScale="32500" lnSpcReduction="20000"/>
          </a:bodyPr>
          <a:lstStyle/>
          <a:p>
            <a:pPr indent="0" lvl="0" marL="0" marR="0" rtl="0" algn="r">
              <a:lnSpc>
                <a:spcPct val="100000"/>
              </a:lnSpc>
              <a:spcBef>
                <a:spcPts val="0"/>
              </a:spcBef>
              <a:spcAft>
                <a:spcPts val="0"/>
              </a:spcAft>
              <a:buClr>
                <a:srgbClr val="000000"/>
              </a:buClr>
              <a:buSzPct val="96000"/>
              <a:buFont typeface="Arial"/>
              <a:buNone/>
            </a:pPr>
            <a:r>
              <a:rPr b="0" i="0" lang="en" sz="6000" u="none" cap="none" strike="noStrike">
                <a:solidFill>
                  <a:srgbClr val="000000"/>
                </a:solidFill>
                <a:latin typeface="Arial"/>
                <a:ea typeface="Arial"/>
                <a:cs typeface="Arial"/>
                <a:sym typeface="Arial"/>
              </a:rPr>
              <a:t>Βασική Σύνταξη της Java: Τύποι μεταβλητών </a:t>
            </a:r>
            <a:endParaRPr b="0" i="0" sz="2400" u="none" cap="none" strike="noStrike">
              <a:solidFill>
                <a:schemeClr val="dk1"/>
              </a:solidFill>
              <a:latin typeface="Arial"/>
              <a:ea typeface="Arial"/>
              <a:cs typeface="Arial"/>
              <a:sym typeface="Arial"/>
            </a:endParaRPr>
          </a:p>
        </p:txBody>
      </p:sp>
      <p:sp>
        <p:nvSpPr>
          <p:cNvPr id="81" name="Google Shape;81;p41"/>
          <p:cNvSpPr txBox="1"/>
          <p:nvPr/>
        </p:nvSpPr>
        <p:spPr>
          <a:xfrm>
            <a:off x="574600" y="1399325"/>
            <a:ext cx="7835700" cy="20583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Το VM (εικονική μηχανή) εξασφαλίζει ότι οι τύποι των βασικών θα είναι οι ίδιοι σε όλες τις αρχιτεκτονικές, με κάποιες λεπτομέρειες / διαφοροποιήσεις στους αριθμούς κινητής υποδιαστολής (floating point types).</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Exceptions</a:t>
            </a:r>
            <a:endParaRPr/>
          </a:p>
        </p:txBody>
      </p:sp>
      <p:sp>
        <p:nvSpPr>
          <p:cNvPr id="374" name="Google Shape;374;p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solidFill>
                  <a:schemeClr val="dk1"/>
                </a:solidFill>
              </a:rPr>
              <a:t>Events που σταματούν τη φυσική ροή του προγράμματος</a:t>
            </a:r>
            <a:endParaRPr/>
          </a:p>
          <a:p>
            <a:pPr indent="-342900" lvl="0" marL="457200" rtl="0" algn="l">
              <a:lnSpc>
                <a:spcPct val="115000"/>
              </a:lnSpc>
              <a:spcBef>
                <a:spcPts val="0"/>
              </a:spcBef>
              <a:spcAft>
                <a:spcPts val="0"/>
              </a:spcAft>
              <a:buSzPts val="1800"/>
              <a:buChar char="●"/>
            </a:pPr>
            <a:r>
              <a:rPr lang="en">
                <a:solidFill>
                  <a:schemeClr val="dk1"/>
                </a:solidFill>
              </a:rPr>
              <a:t>Checked exceptions</a:t>
            </a:r>
            <a:endParaRPr/>
          </a:p>
          <a:p>
            <a:pPr indent="-317500" lvl="1" marL="914400" rtl="0" algn="l">
              <a:lnSpc>
                <a:spcPct val="115000"/>
              </a:lnSpc>
              <a:spcBef>
                <a:spcPts val="0"/>
              </a:spcBef>
              <a:spcAft>
                <a:spcPts val="0"/>
              </a:spcAft>
              <a:buSzPts val="1400"/>
              <a:buChar char="○"/>
            </a:pPr>
            <a:r>
              <a:rPr lang="en">
                <a:solidFill>
                  <a:schemeClr val="dk1"/>
                </a:solidFill>
              </a:rPr>
              <a:t>IOException</a:t>
            </a:r>
            <a:endParaRPr>
              <a:solidFill>
                <a:schemeClr val="dk1"/>
              </a:solidFill>
            </a:endParaRPr>
          </a:p>
          <a:p>
            <a:pPr indent="-342900" lvl="0" marL="457200" rtl="0" algn="l">
              <a:lnSpc>
                <a:spcPct val="115000"/>
              </a:lnSpc>
              <a:spcBef>
                <a:spcPts val="0"/>
              </a:spcBef>
              <a:spcAft>
                <a:spcPts val="0"/>
              </a:spcAft>
              <a:buSzPts val="1800"/>
              <a:buChar char="●"/>
            </a:pPr>
            <a:r>
              <a:rPr lang="en">
                <a:solidFill>
                  <a:schemeClr val="dk1"/>
                </a:solidFill>
              </a:rPr>
              <a:t>Unchecked exceptions</a:t>
            </a:r>
            <a:endParaRPr/>
          </a:p>
          <a:p>
            <a:pPr indent="-317500" lvl="1" marL="914400" rtl="0" algn="l">
              <a:lnSpc>
                <a:spcPct val="115000"/>
              </a:lnSpc>
              <a:spcBef>
                <a:spcPts val="0"/>
              </a:spcBef>
              <a:spcAft>
                <a:spcPts val="0"/>
              </a:spcAft>
              <a:buSzPts val="1400"/>
              <a:buChar char="○"/>
            </a:pPr>
            <a:r>
              <a:rPr lang="en">
                <a:solidFill>
                  <a:schemeClr val="dk1"/>
                </a:solidFill>
              </a:rPr>
              <a:t>NullPointerException, IndexOutOfBoundsException</a:t>
            </a:r>
            <a:endParaRPr>
              <a:solidFill>
                <a:schemeClr val="dk1"/>
              </a:solidFill>
            </a:endParaRPr>
          </a:p>
          <a:p>
            <a:pPr indent="-342900" lvl="0" marL="457200" rtl="0" algn="l">
              <a:lnSpc>
                <a:spcPct val="115000"/>
              </a:lnSpc>
              <a:spcBef>
                <a:spcPts val="0"/>
              </a:spcBef>
              <a:spcAft>
                <a:spcPts val="0"/>
              </a:spcAft>
              <a:buSzPts val="1800"/>
              <a:buChar char="●"/>
            </a:pPr>
            <a:r>
              <a:rPr lang="en">
                <a:solidFill>
                  <a:schemeClr val="dk1"/>
                </a:solidFill>
              </a:rPr>
              <a:t>Custom exceptions: μπορούμε να φτιάξουμε τα δικά μας κάνοντας extend το RuntimeException</a:t>
            </a:r>
            <a:endParaRPr>
              <a:solidFill>
                <a:schemeClr val="dk1"/>
              </a:solidFill>
            </a:endParaRPr>
          </a:p>
          <a:p>
            <a:pPr indent="-228600" lvl="0" marL="457200" rtl="0" algn="l">
              <a:lnSpc>
                <a:spcPct val="115000"/>
              </a:lnSpc>
              <a:spcBef>
                <a:spcPts val="0"/>
              </a:spcBef>
              <a:spcAft>
                <a:spcPts val="0"/>
              </a:spcAft>
              <a:buSzPts val="1800"/>
              <a:buNone/>
            </a:pPr>
            <a:r>
              <a:t/>
            </a:r>
            <a:endParaRPr>
              <a:solidFill>
                <a:schemeClr val="dk1"/>
              </a:solidFill>
            </a:endParaRPr>
          </a:p>
          <a:p>
            <a:pPr indent="-342900" lvl="0" marL="457200" rtl="0" algn="l">
              <a:lnSpc>
                <a:spcPct val="115000"/>
              </a:lnSpc>
              <a:spcBef>
                <a:spcPts val="0"/>
              </a:spcBef>
              <a:spcAft>
                <a:spcPts val="0"/>
              </a:spcAft>
              <a:buSzPts val="1800"/>
              <a:buChar char="●"/>
            </a:pPr>
            <a:r>
              <a:rPr lang="en">
                <a:solidFill>
                  <a:schemeClr val="dk1"/>
                </a:solidFill>
              </a:rPr>
              <a:t>org.exceptions</a:t>
            </a: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Abstract classes και interfaces</a:t>
            </a:r>
            <a:endParaRPr/>
          </a:p>
        </p:txBody>
      </p:sp>
      <p:sp>
        <p:nvSpPr>
          <p:cNvPr id="380" name="Google Shape;380;p8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SzPct val="108108"/>
              <a:buChar char="●"/>
            </a:pPr>
            <a:r>
              <a:rPr lang="en">
                <a:solidFill>
                  <a:schemeClr val="dk1"/>
                </a:solidFill>
              </a:rPr>
              <a:t>Αφηρημένη κλάση: κλάση που δεν μπορεί να αρχικοποιηθεί</a:t>
            </a:r>
            <a:endParaRPr>
              <a:solidFill>
                <a:schemeClr val="dk1"/>
              </a:solidFill>
            </a:endParaRPr>
          </a:p>
          <a:p>
            <a:pPr indent="-228600" lvl="0" marL="457200" rtl="0" algn="l">
              <a:lnSpc>
                <a:spcPct val="115000"/>
              </a:lnSpc>
              <a:spcBef>
                <a:spcPts val="0"/>
              </a:spcBef>
              <a:spcAft>
                <a:spcPts val="0"/>
              </a:spcAft>
              <a:buSzPct val="108108"/>
              <a:buNone/>
            </a:pPr>
            <a:r>
              <a:t/>
            </a:r>
            <a:endParaRPr>
              <a:solidFill>
                <a:schemeClr val="dk1"/>
              </a:solidFill>
            </a:endParaRPr>
          </a:p>
          <a:p>
            <a:pPr indent="-342900" lvl="0" marL="457200" rtl="0" algn="l">
              <a:lnSpc>
                <a:spcPct val="115000"/>
              </a:lnSpc>
              <a:spcBef>
                <a:spcPts val="0"/>
              </a:spcBef>
              <a:spcAft>
                <a:spcPts val="0"/>
              </a:spcAft>
              <a:buSzPct val="108108"/>
              <a:buChar char="●"/>
            </a:pPr>
            <a:r>
              <a:rPr lang="en">
                <a:solidFill>
                  <a:schemeClr val="dk1"/>
                </a:solidFill>
              </a:rPr>
              <a:t>Base class για άλλα classes</a:t>
            </a:r>
            <a:endParaRPr/>
          </a:p>
          <a:p>
            <a:pPr indent="-228600" lvl="0" marL="457200" rtl="0" algn="l">
              <a:lnSpc>
                <a:spcPct val="115000"/>
              </a:lnSpc>
              <a:spcBef>
                <a:spcPts val="0"/>
              </a:spcBef>
              <a:spcAft>
                <a:spcPts val="0"/>
              </a:spcAft>
              <a:buSzPct val="108108"/>
              <a:buNone/>
            </a:pPr>
            <a:r>
              <a:t/>
            </a:r>
            <a:endParaRPr>
              <a:solidFill>
                <a:schemeClr val="dk1"/>
              </a:solidFill>
            </a:endParaRPr>
          </a:p>
          <a:p>
            <a:pPr indent="-342900" lvl="0" marL="457200" rtl="0" algn="l">
              <a:lnSpc>
                <a:spcPct val="115000"/>
              </a:lnSpc>
              <a:spcBef>
                <a:spcPts val="0"/>
              </a:spcBef>
              <a:spcAft>
                <a:spcPts val="0"/>
              </a:spcAft>
              <a:buSzPct val="108108"/>
              <a:buChar char="●"/>
            </a:pPr>
            <a:r>
              <a:rPr lang="en">
                <a:solidFill>
                  <a:schemeClr val="dk1"/>
                </a:solidFill>
              </a:rPr>
              <a:t>O σκοπός του abstract class είναι να παρέχει κοινά methods και fields για τα concrete classes</a:t>
            </a:r>
            <a:endParaRPr/>
          </a:p>
          <a:p>
            <a:pPr indent="-228600" lvl="0" marL="457200" rtl="0" algn="l">
              <a:lnSpc>
                <a:spcPct val="115000"/>
              </a:lnSpc>
              <a:spcBef>
                <a:spcPts val="0"/>
              </a:spcBef>
              <a:spcAft>
                <a:spcPts val="0"/>
              </a:spcAft>
              <a:buSzPct val="108108"/>
              <a:buNone/>
            </a:pPr>
            <a:r>
              <a:t/>
            </a:r>
            <a:endParaRPr>
              <a:solidFill>
                <a:schemeClr val="dk1"/>
              </a:solidFill>
            </a:endParaRPr>
          </a:p>
          <a:p>
            <a:pPr indent="-342900" lvl="0" marL="457200" rtl="0" algn="l">
              <a:lnSpc>
                <a:spcPct val="115000"/>
              </a:lnSpc>
              <a:spcBef>
                <a:spcPts val="0"/>
              </a:spcBef>
              <a:spcAft>
                <a:spcPts val="0"/>
              </a:spcAft>
              <a:buSzPct val="108108"/>
              <a:buChar char="●"/>
            </a:pPr>
            <a:r>
              <a:rPr lang="en">
                <a:solidFill>
                  <a:schemeClr val="dk1"/>
                </a:solidFill>
              </a:rPr>
              <a:t>Μπορούν να περιέχουν και abstract και concrete methods</a:t>
            </a:r>
            <a:endParaRPr/>
          </a:p>
          <a:p>
            <a:pPr indent="-317500" lvl="1" marL="914400" rtl="0" algn="l">
              <a:lnSpc>
                <a:spcPct val="115000"/>
              </a:lnSpc>
              <a:spcBef>
                <a:spcPts val="0"/>
              </a:spcBef>
              <a:spcAft>
                <a:spcPts val="0"/>
              </a:spcAft>
              <a:buSzPct val="108108"/>
              <a:buChar char="○"/>
            </a:pPr>
            <a:r>
              <a:rPr lang="en">
                <a:solidFill>
                  <a:schemeClr val="dk1"/>
                </a:solidFill>
              </a:rPr>
              <a:t>Abstract method 🡪 method χωρίς implementation</a:t>
            </a:r>
            <a:endParaRPr/>
          </a:p>
          <a:p>
            <a:pPr indent="-228600" lvl="0" marL="457200" rtl="0" algn="l">
              <a:lnSpc>
                <a:spcPct val="115000"/>
              </a:lnSpc>
              <a:spcBef>
                <a:spcPts val="0"/>
              </a:spcBef>
              <a:spcAft>
                <a:spcPts val="0"/>
              </a:spcAft>
              <a:buSzPct val="108108"/>
              <a:buNone/>
            </a:pPr>
            <a:r>
              <a:t/>
            </a:r>
            <a:endParaRPr>
              <a:solidFill>
                <a:schemeClr val="dk1"/>
              </a:solidFill>
            </a:endParaRPr>
          </a:p>
          <a:p>
            <a:pPr indent="-342900" lvl="0" marL="457200" rtl="0" algn="l">
              <a:lnSpc>
                <a:spcPct val="115000"/>
              </a:lnSpc>
              <a:spcBef>
                <a:spcPts val="0"/>
              </a:spcBef>
              <a:spcAft>
                <a:spcPts val="0"/>
              </a:spcAft>
              <a:buSzPct val="108108"/>
              <a:buChar char="●"/>
            </a:pPr>
            <a:r>
              <a:rPr lang="en">
                <a:solidFill>
                  <a:schemeClr val="dk1"/>
                </a:solidFill>
              </a:rPr>
              <a:t>Μπορούν να έχουν constructors και να κάνουν initialize state</a:t>
            </a:r>
            <a:endParaRPr/>
          </a:p>
          <a:p>
            <a:pPr indent="-228600" lvl="0" marL="457200" rtl="0" algn="l">
              <a:lnSpc>
                <a:spcPct val="115000"/>
              </a:lnSpc>
              <a:spcBef>
                <a:spcPts val="0"/>
              </a:spcBef>
              <a:spcAft>
                <a:spcPts val="0"/>
              </a:spcAft>
              <a:buSzPct val="108108"/>
              <a:buNone/>
            </a:pPr>
            <a:r>
              <a:t/>
            </a:r>
            <a:endParaRPr>
              <a:solidFill>
                <a:schemeClr val="dk1"/>
              </a:solidFill>
            </a:endParaRPr>
          </a:p>
          <a:p>
            <a:pPr indent="-342900" lvl="0" marL="457200" rtl="0" algn="l">
              <a:lnSpc>
                <a:spcPct val="115000"/>
              </a:lnSpc>
              <a:spcBef>
                <a:spcPts val="0"/>
              </a:spcBef>
              <a:spcAft>
                <a:spcPts val="0"/>
              </a:spcAft>
              <a:buSzPct val="108108"/>
              <a:buChar char="●"/>
            </a:pPr>
            <a:r>
              <a:rPr lang="en">
                <a:solidFill>
                  <a:schemeClr val="dk1"/>
                </a:solidFill>
              </a:rPr>
              <a:t>🡪 org.code_structure.abstract_classes</a:t>
            </a:r>
            <a:endParaRPr>
              <a:solidFill>
                <a:schemeClr val="dk1"/>
              </a:solidFill>
            </a:endParaRPr>
          </a:p>
          <a:p>
            <a:pPr indent="-228600" lvl="0" marL="457200" rtl="0" algn="l">
              <a:lnSpc>
                <a:spcPct val="115000"/>
              </a:lnSpc>
              <a:spcBef>
                <a:spcPts val="0"/>
              </a:spcBef>
              <a:spcAft>
                <a:spcPts val="0"/>
              </a:spcAft>
              <a:buSzPct val="108108"/>
              <a:buNone/>
            </a:pPr>
            <a:r>
              <a:t/>
            </a:r>
            <a:endParaRPr>
              <a:solidFill>
                <a:schemeClr val="dk1"/>
              </a:solidFill>
            </a:endParaRPr>
          </a:p>
          <a:p>
            <a:pPr indent="-228600" lvl="0" marL="457200" rtl="0" algn="l">
              <a:lnSpc>
                <a:spcPct val="115000"/>
              </a:lnSpc>
              <a:spcBef>
                <a:spcPts val="0"/>
              </a:spcBef>
              <a:spcAft>
                <a:spcPts val="0"/>
              </a:spcAft>
              <a:buSzPct val="108108"/>
              <a:buNone/>
            </a:pPr>
            <a:r>
              <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Κληρονομικότητα (inheritance)</a:t>
            </a:r>
            <a:endParaRPr/>
          </a:p>
        </p:txBody>
      </p:sp>
      <p:sp>
        <p:nvSpPr>
          <p:cNvPr id="386" name="Google Shape;386;p8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solidFill>
                  <a:schemeClr val="dk1"/>
                </a:solidFill>
              </a:rPr>
              <a:t>Mας επιτρέπει να κληρονομήσουμε χαρακτηριστικά από ένα άλλο class</a:t>
            </a:r>
            <a:endParaRPr/>
          </a:p>
          <a:p>
            <a:pPr indent="-228600" lvl="0" marL="457200" rtl="0" algn="l">
              <a:lnSpc>
                <a:spcPct val="115000"/>
              </a:lnSpc>
              <a:spcBef>
                <a:spcPts val="0"/>
              </a:spcBef>
              <a:spcAft>
                <a:spcPts val="0"/>
              </a:spcAft>
              <a:buSzPts val="1800"/>
              <a:buNone/>
            </a:pPr>
            <a:r>
              <a:t/>
            </a:r>
            <a:endParaRPr>
              <a:solidFill>
                <a:schemeClr val="dk1"/>
              </a:solidFill>
            </a:endParaRPr>
          </a:p>
          <a:p>
            <a:pPr indent="-342900" lvl="0" marL="457200" rtl="0" algn="l">
              <a:lnSpc>
                <a:spcPct val="115000"/>
              </a:lnSpc>
              <a:spcBef>
                <a:spcPts val="0"/>
              </a:spcBef>
              <a:spcAft>
                <a:spcPts val="0"/>
              </a:spcAft>
              <a:buSzPts val="1800"/>
              <a:buChar char="●"/>
            </a:pPr>
            <a:r>
              <a:rPr lang="en">
                <a:solidFill>
                  <a:schemeClr val="dk1"/>
                </a:solidFill>
              </a:rPr>
              <a:t>Parent class και child class</a:t>
            </a:r>
            <a:endParaRPr/>
          </a:p>
          <a:p>
            <a:pPr indent="-228600" lvl="0" marL="457200" rtl="0" algn="l">
              <a:lnSpc>
                <a:spcPct val="115000"/>
              </a:lnSpc>
              <a:spcBef>
                <a:spcPts val="0"/>
              </a:spcBef>
              <a:spcAft>
                <a:spcPts val="0"/>
              </a:spcAft>
              <a:buSzPts val="1800"/>
              <a:buNone/>
            </a:pPr>
            <a:r>
              <a:t/>
            </a:r>
            <a:endParaRPr>
              <a:solidFill>
                <a:schemeClr val="dk1"/>
              </a:solidFill>
            </a:endParaRPr>
          </a:p>
          <a:p>
            <a:pPr indent="-342900" lvl="0" marL="457200" rtl="0" algn="l">
              <a:lnSpc>
                <a:spcPct val="115000"/>
              </a:lnSpc>
              <a:spcBef>
                <a:spcPts val="0"/>
              </a:spcBef>
              <a:spcAft>
                <a:spcPts val="0"/>
              </a:spcAft>
              <a:buSzPts val="1800"/>
              <a:buChar char="●"/>
            </a:pPr>
            <a:r>
              <a:rPr lang="en">
                <a:solidFill>
                  <a:schemeClr val="dk1"/>
                </a:solidFill>
              </a:rPr>
              <a:t>Keyword “extends”</a:t>
            </a:r>
            <a:endParaRPr/>
          </a:p>
          <a:p>
            <a:pPr indent="-228600" lvl="0" marL="457200" rtl="0" algn="l">
              <a:lnSpc>
                <a:spcPct val="115000"/>
              </a:lnSpc>
              <a:spcBef>
                <a:spcPts val="0"/>
              </a:spcBef>
              <a:spcAft>
                <a:spcPts val="0"/>
              </a:spcAft>
              <a:buSzPts val="1800"/>
              <a:buNone/>
            </a:pPr>
            <a:r>
              <a:t/>
            </a:r>
            <a:endParaRPr>
              <a:solidFill>
                <a:schemeClr val="dk1"/>
              </a:solidFill>
            </a:endParaRPr>
          </a:p>
          <a:p>
            <a:pPr indent="-342900" lvl="0" marL="457200" rtl="0" algn="l">
              <a:lnSpc>
                <a:spcPct val="115000"/>
              </a:lnSpc>
              <a:spcBef>
                <a:spcPts val="0"/>
              </a:spcBef>
              <a:spcAft>
                <a:spcPts val="0"/>
              </a:spcAft>
              <a:buSzPts val="1800"/>
              <a:buChar char="●"/>
            </a:pPr>
            <a:r>
              <a:rPr lang="en">
                <a:solidFill>
                  <a:schemeClr val="dk1"/>
                </a:solidFill>
              </a:rPr>
              <a:t>🡪 org.code_structure.inheritance</a:t>
            </a:r>
            <a:endParaRPr>
              <a:solidFill>
                <a:schemeClr val="dk1"/>
              </a:solidFill>
            </a:endParaRPr>
          </a:p>
          <a:p>
            <a:pPr indent="-228600" lvl="0" marL="457200" rtl="0" algn="l">
              <a:lnSpc>
                <a:spcPct val="115000"/>
              </a:lnSpc>
              <a:spcBef>
                <a:spcPts val="0"/>
              </a:spcBef>
              <a:spcAft>
                <a:spcPts val="0"/>
              </a:spcAft>
              <a:buSzPts val="1800"/>
              <a:buNone/>
            </a:pPr>
            <a:r>
              <a:t/>
            </a:r>
            <a:endParaRPr>
              <a:solidFill>
                <a:schemeClr val="dk1"/>
              </a:solidFill>
            </a:endParaRPr>
          </a:p>
          <a:p>
            <a:pPr indent="-228600" lvl="0" marL="457200" rtl="0" algn="l">
              <a:lnSpc>
                <a:spcPct val="115000"/>
              </a:lnSpc>
              <a:spcBef>
                <a:spcPts val="0"/>
              </a:spcBef>
              <a:spcAft>
                <a:spcPts val="0"/>
              </a:spcAft>
              <a:buSzPts val="1800"/>
              <a:buNone/>
            </a:pPr>
            <a:r>
              <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8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Strings</a:t>
            </a:r>
            <a:endParaRPr/>
          </a:p>
        </p:txBody>
      </p:sp>
      <p:sp>
        <p:nvSpPr>
          <p:cNvPr id="392" name="Google Shape;392;p8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Basic I/O </a:t>
            </a:r>
            <a:endParaRPr/>
          </a:p>
        </p:txBody>
      </p:sp>
      <p:sp>
        <p:nvSpPr>
          <p:cNvPr id="398" name="Google Shape;398;p89"/>
          <p:cNvSpPr txBox="1"/>
          <p:nvPr>
            <p:ph idx="1" type="body"/>
          </p:nvPr>
        </p:nvSpPr>
        <p:spPr>
          <a:xfrm>
            <a:off x="311700" y="1930806"/>
            <a:ext cx="8311910" cy="1446550"/>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Fira Code"/>
              <a:buNone/>
            </a:pPr>
            <a:r>
              <a:rPr b="0" i="1" lang="en" sz="1000" u="none" cap="none" strike="noStrike">
                <a:solidFill>
                  <a:srgbClr val="CED0D6"/>
                </a:solidFill>
                <a:latin typeface="Fira Code"/>
                <a:ea typeface="Fira Code"/>
                <a:cs typeface="Fira Code"/>
                <a:sym typeface="Fira Code"/>
              </a:rPr>
              <a:t>import </a:t>
            </a:r>
            <a:r>
              <a:rPr b="0" i="0" lang="en" sz="1000" u="none" cap="none" strike="noStrike">
                <a:solidFill>
                  <a:srgbClr val="BA8EF7"/>
                </a:solidFill>
                <a:latin typeface="Fira Code"/>
                <a:ea typeface="Fira Code"/>
                <a:cs typeface="Fira Code"/>
                <a:sym typeface="Fira Code"/>
              </a:rPr>
              <a:t>java</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util</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BA8EF7"/>
                </a:solidFill>
                <a:latin typeface="Fira Code"/>
                <a:ea typeface="Fira Code"/>
                <a:cs typeface="Fira Code"/>
                <a:sym typeface="Fira Code"/>
              </a:rPr>
              <a:t>ExampleIO1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BA8EF7"/>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Scanner in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new </a:t>
            </a:r>
            <a:r>
              <a:rPr b="0" i="0" lang="en" sz="1000" u="none" cap="none" strike="noStrike">
                <a:solidFill>
                  <a:srgbClr val="BA8EF7"/>
                </a:solidFill>
                <a:latin typeface="Fira Code"/>
                <a:ea typeface="Fira Code"/>
                <a:cs typeface="Fira Code"/>
                <a:sym typeface="Fira Code"/>
              </a:rPr>
              <a:t>Scanner</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in</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f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nextInt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Strings</a:t>
            </a:r>
            <a:endParaRPr/>
          </a:p>
        </p:txBody>
      </p:sp>
      <p:sp>
        <p:nvSpPr>
          <p:cNvPr id="404" name="Google Shape;404;p9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Complex data type (it’s a class)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-&gt;so lots of methods</a:t>
            </a:r>
            <a:endParaRPr/>
          </a:p>
        </p:txBody>
      </p:sp>
      <p:sp>
        <p:nvSpPr>
          <p:cNvPr id="405" name="Google Shape;405;p90"/>
          <p:cNvSpPr/>
          <p:nvPr/>
        </p:nvSpPr>
        <p:spPr>
          <a:xfrm>
            <a:off x="4460488" y="1280434"/>
            <a:ext cx="4683512" cy="2092881"/>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StringEx0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s1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“Morning"</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s2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“Marathon"</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s1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s1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100</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useful methods</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sub1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s1</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substring</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3</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sub2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s1</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substring</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1</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3</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sub1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sub2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Strings</a:t>
            </a:r>
            <a:endParaRPr/>
          </a:p>
        </p:txBody>
      </p:sp>
      <p:sp>
        <p:nvSpPr>
          <p:cNvPr id="411" name="Google Shape;411;p91"/>
          <p:cNvSpPr txBox="1"/>
          <p:nvPr>
            <p:ph idx="1" type="body"/>
          </p:nvPr>
        </p:nvSpPr>
        <p:spPr>
          <a:xfrm>
            <a:off x="311700" y="1152475"/>
            <a:ext cx="3717607" cy="3416400"/>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SzPct val="108108"/>
              <a:buChar char="●"/>
            </a:pPr>
            <a:r>
              <a:rPr lang="en"/>
              <a:t>Immutable: δεν μπορώ να αλλάξω χαρακτήρα σε κάποιο αρχικοποιημένο String</a:t>
            </a:r>
            <a:endParaRPr/>
          </a:p>
          <a:p>
            <a:pPr indent="-228600" lvl="0" marL="457200" rtl="0" algn="l">
              <a:lnSpc>
                <a:spcPct val="115000"/>
              </a:lnSpc>
              <a:spcBef>
                <a:spcPts val="0"/>
              </a:spcBef>
              <a:spcAft>
                <a:spcPts val="0"/>
              </a:spcAft>
              <a:buSzPct val="108108"/>
              <a:buNone/>
            </a:pPr>
            <a:r>
              <a:t/>
            </a:r>
            <a:endParaRPr/>
          </a:p>
          <a:p>
            <a:pPr indent="-228600" lvl="0" marL="457200" rtl="0" algn="l">
              <a:lnSpc>
                <a:spcPct val="115000"/>
              </a:lnSpc>
              <a:spcBef>
                <a:spcPts val="0"/>
              </a:spcBef>
              <a:spcAft>
                <a:spcPts val="0"/>
              </a:spcAft>
              <a:buSzPct val="108108"/>
              <a:buNone/>
            </a:pPr>
            <a:r>
              <a:t/>
            </a:r>
            <a:endParaRPr/>
          </a:p>
          <a:p>
            <a:pPr indent="-342900" lvl="0" marL="457200" rtl="0" algn="l">
              <a:lnSpc>
                <a:spcPct val="115000"/>
              </a:lnSpc>
              <a:spcBef>
                <a:spcPts val="0"/>
              </a:spcBef>
              <a:spcAft>
                <a:spcPts val="0"/>
              </a:spcAft>
              <a:buSzPct val="108108"/>
              <a:buChar char="●"/>
            </a:pPr>
            <a:r>
              <a:rPr lang="en"/>
              <a:t>Αφού το String είναι immutable κάθε φορά που που κάνουμε “result + i“, δημιουργείται καινούργιο String. Έτσι δημιουργούνται πολλά temporary Strings που μετά πρέπει να πάει να μαζέψει ο garbage collector</a:t>
            </a:r>
            <a:endParaRPr/>
          </a:p>
        </p:txBody>
      </p:sp>
      <p:sp>
        <p:nvSpPr>
          <p:cNvPr id="412" name="Google Shape;412;p91"/>
          <p:cNvSpPr/>
          <p:nvPr/>
        </p:nvSpPr>
        <p:spPr>
          <a:xfrm>
            <a:off x="4274634" y="1602254"/>
            <a:ext cx="4869366" cy="1938992"/>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StringAddBad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result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for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&lt; </a:t>
            </a:r>
            <a:r>
              <a:rPr b="0" i="1" lang="en" sz="1000" u="none" cap="none" strike="noStrike">
                <a:solidFill>
                  <a:srgbClr val="FFFFFF"/>
                </a:solidFill>
                <a:latin typeface="Fira Code"/>
                <a:ea typeface="Fira Code"/>
                <a:cs typeface="Fira Code"/>
                <a:sym typeface="Fira Code"/>
              </a:rPr>
              <a:t>1000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αντιγράφει και το result και το</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i (αφού το μετατρέψει) σε νέα συμβολοσειρά.</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result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result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result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substring</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30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1" lang="en" sz="1000" u="none" cap="none" strike="noStrike">
                <a:solidFill>
                  <a:srgbClr val="FFFFFF"/>
                </a:solidFill>
                <a:latin typeface="Fira Code"/>
                <a:ea typeface="Fira Code"/>
                <a:cs typeface="Fira Code"/>
                <a:sym typeface="Fira Code"/>
              </a:rPr>
              <a:t>1.2345678910111214e+28</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String pool </a:t>
            </a:r>
            <a:endParaRPr/>
          </a:p>
        </p:txBody>
      </p:sp>
      <p:sp>
        <p:nvSpPr>
          <p:cNvPr id="418" name="Google Shape;418;p9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String pool: περιοχή στο Java heap όπου βρίσκονται όλα τα String literals</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Methods</a:t>
            </a:r>
            <a:endParaRPr/>
          </a:p>
          <a:p>
            <a:pPr indent="-317500" lvl="1" marL="914400" rtl="0" algn="l">
              <a:lnSpc>
                <a:spcPct val="115000"/>
              </a:lnSpc>
              <a:spcBef>
                <a:spcPts val="0"/>
              </a:spcBef>
              <a:spcAft>
                <a:spcPts val="0"/>
              </a:spcAft>
              <a:buSzPts val="1400"/>
              <a:buChar char="○"/>
            </a:pPr>
            <a:r>
              <a:rPr lang="en"/>
              <a:t>length()</a:t>
            </a:r>
            <a:endParaRPr/>
          </a:p>
          <a:p>
            <a:pPr indent="-317500" lvl="1" marL="914400" rtl="0" algn="l">
              <a:lnSpc>
                <a:spcPct val="115000"/>
              </a:lnSpc>
              <a:spcBef>
                <a:spcPts val="0"/>
              </a:spcBef>
              <a:spcAft>
                <a:spcPts val="0"/>
              </a:spcAft>
              <a:buSzPts val="1400"/>
              <a:buChar char="○"/>
            </a:pPr>
            <a:r>
              <a:rPr lang="en"/>
              <a:t>charAt()</a:t>
            </a:r>
            <a:endParaRPr/>
          </a:p>
          <a:p>
            <a:pPr indent="-317500" lvl="1" marL="914400" rtl="0" algn="l">
              <a:lnSpc>
                <a:spcPct val="115000"/>
              </a:lnSpc>
              <a:spcBef>
                <a:spcPts val="0"/>
              </a:spcBef>
              <a:spcAft>
                <a:spcPts val="0"/>
              </a:spcAft>
              <a:buSzPts val="1400"/>
              <a:buChar char="○"/>
            </a:pPr>
            <a:r>
              <a:rPr lang="en"/>
              <a:t>substring()</a:t>
            </a:r>
            <a:endParaRPr/>
          </a:p>
          <a:p>
            <a:pPr indent="-317500" lvl="1" marL="914400" rtl="0" algn="l">
              <a:lnSpc>
                <a:spcPct val="115000"/>
              </a:lnSpc>
              <a:spcBef>
                <a:spcPts val="0"/>
              </a:spcBef>
              <a:spcAft>
                <a:spcPts val="0"/>
              </a:spcAft>
              <a:buSzPts val="1400"/>
              <a:buChar char="○"/>
            </a:pPr>
            <a:r>
              <a:rPr lang="en"/>
              <a:t>contains()</a:t>
            </a:r>
            <a:endParaRPr/>
          </a:p>
          <a:p>
            <a:pPr indent="-317500" lvl="1" marL="914400" rtl="0" algn="l">
              <a:lnSpc>
                <a:spcPct val="115000"/>
              </a:lnSpc>
              <a:spcBef>
                <a:spcPts val="0"/>
              </a:spcBef>
              <a:spcAft>
                <a:spcPts val="0"/>
              </a:spcAft>
              <a:buSzPts val="1400"/>
              <a:buChar char="○"/>
            </a:pPr>
            <a:r>
              <a:rPr lang="en"/>
              <a:t>equals()</a:t>
            </a:r>
            <a:endParaRPr/>
          </a:p>
          <a:p>
            <a:pPr indent="-317500" lvl="1" marL="914400" rtl="0" algn="l">
              <a:lnSpc>
                <a:spcPct val="115000"/>
              </a:lnSpc>
              <a:spcBef>
                <a:spcPts val="0"/>
              </a:spcBef>
              <a:spcAft>
                <a:spcPts val="0"/>
              </a:spcAft>
              <a:buSzPts val="1400"/>
              <a:buChar char="○"/>
            </a:pPr>
            <a:r>
              <a:rPr lang="en"/>
              <a:t>equalsIgnoreCase()</a:t>
            </a:r>
            <a:endParaRPr/>
          </a:p>
          <a:p>
            <a:pPr indent="-317500" lvl="1" marL="914400" rtl="0" algn="l">
              <a:lnSpc>
                <a:spcPct val="115000"/>
              </a:lnSpc>
              <a:spcBef>
                <a:spcPts val="0"/>
              </a:spcBef>
              <a:spcAft>
                <a:spcPts val="0"/>
              </a:spcAft>
              <a:buSzPts val="1400"/>
              <a:buChar char="○"/>
            </a:pPr>
            <a:r>
              <a:rPr lang="en"/>
              <a:t>split()</a:t>
            </a:r>
            <a:endParaRPr/>
          </a:p>
          <a:p>
            <a:pPr indent="-317500" lvl="1" marL="914400" rtl="0" algn="l">
              <a:lnSpc>
                <a:spcPct val="115000"/>
              </a:lnSpc>
              <a:spcBef>
                <a:spcPts val="0"/>
              </a:spcBef>
              <a:spcAft>
                <a:spcPts val="0"/>
              </a:spcAft>
              <a:buSzPts val="1400"/>
              <a:buChar char="○"/>
            </a:pPr>
            <a:r>
              <a:rPr lang="en"/>
              <a:t>replace()</a:t>
            </a:r>
            <a:endParaRPr/>
          </a:p>
          <a:p>
            <a:pPr indent="-317500" lvl="1" marL="914400" rtl="0" algn="l">
              <a:lnSpc>
                <a:spcPct val="115000"/>
              </a:lnSpc>
              <a:spcBef>
                <a:spcPts val="0"/>
              </a:spcBef>
              <a:spcAft>
                <a:spcPts val="0"/>
              </a:spcAft>
              <a:buSzPts val="1400"/>
              <a:buChar char="○"/>
            </a:pPr>
            <a:r>
              <a:rPr lang="en"/>
              <a:t>…</a:t>
            </a:r>
            <a:endParaRPr/>
          </a:p>
          <a:p>
            <a:pPr indent="-317500" lvl="1" marL="914400" rtl="0" algn="l">
              <a:lnSpc>
                <a:spcPct val="115000"/>
              </a:lnSpc>
              <a:spcBef>
                <a:spcPts val="0"/>
              </a:spcBef>
              <a:spcAft>
                <a:spcPts val="0"/>
              </a:spcAft>
              <a:buSzPts val="1400"/>
              <a:buChar char="○"/>
            </a:pPr>
            <a:r>
              <a:rPr lang="en"/>
              <a:t>startsWith()</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StringBuilder</a:t>
            </a:r>
            <a:endParaRPr/>
          </a:p>
        </p:txBody>
      </p:sp>
      <p:sp>
        <p:nvSpPr>
          <p:cNvPr id="424" name="Google Shape;424;p93"/>
          <p:cNvSpPr txBox="1"/>
          <p:nvPr>
            <p:ph idx="1" type="body"/>
          </p:nvPr>
        </p:nvSpPr>
        <p:spPr>
          <a:xfrm>
            <a:off x="311700" y="1152475"/>
            <a:ext cx="2595051" cy="3416400"/>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SzPct val="108108"/>
              <a:buChar char="●"/>
            </a:pPr>
            <a:r>
              <a:rPr lang="en"/>
              <a:t>Το standard library παρέχει αποδοτικές μεθόδους / κλάσεις, π.χ. StringBuilder</a:t>
            </a:r>
            <a:endParaRPr/>
          </a:p>
          <a:p>
            <a:pPr indent="-228600" lvl="0" marL="457200" rtl="0" algn="l">
              <a:lnSpc>
                <a:spcPct val="115000"/>
              </a:lnSpc>
              <a:spcBef>
                <a:spcPts val="0"/>
              </a:spcBef>
              <a:spcAft>
                <a:spcPts val="0"/>
              </a:spcAft>
              <a:buSzPct val="108108"/>
              <a:buNone/>
            </a:pPr>
            <a:r>
              <a:t/>
            </a:r>
            <a:endParaRPr/>
          </a:p>
          <a:p>
            <a:pPr indent="-228600" lvl="0" marL="457200" rtl="0" algn="l">
              <a:lnSpc>
                <a:spcPct val="115000"/>
              </a:lnSpc>
              <a:spcBef>
                <a:spcPts val="0"/>
              </a:spcBef>
              <a:spcAft>
                <a:spcPts val="0"/>
              </a:spcAft>
              <a:buSzPct val="108108"/>
              <a:buNone/>
            </a:pPr>
            <a:r>
              <a:t/>
            </a:r>
            <a:endParaRPr/>
          </a:p>
          <a:p>
            <a:pPr indent="-228600" lvl="0" marL="457200" rtl="0" algn="l">
              <a:lnSpc>
                <a:spcPct val="115000"/>
              </a:lnSpc>
              <a:spcBef>
                <a:spcPts val="0"/>
              </a:spcBef>
              <a:spcAft>
                <a:spcPts val="0"/>
              </a:spcAft>
              <a:buSzPct val="108108"/>
              <a:buNone/>
            </a:pPr>
            <a:r>
              <a:t/>
            </a:r>
            <a:endParaRPr/>
          </a:p>
          <a:p>
            <a:pPr indent="-342900" lvl="0" marL="457200" rtl="0" algn="l">
              <a:lnSpc>
                <a:spcPct val="115000"/>
              </a:lnSpc>
              <a:spcBef>
                <a:spcPts val="0"/>
              </a:spcBef>
              <a:spcAft>
                <a:spcPts val="0"/>
              </a:spcAft>
              <a:buSzPct val="108108"/>
              <a:buChar char="●"/>
            </a:pPr>
            <a:r>
              <a:rPr lang="en"/>
              <a:t>Aντί για concatenation με το + sign μπορούμε να χρησιμοποιήσουμε το StringBuilder</a:t>
            </a:r>
            <a:endParaRPr/>
          </a:p>
        </p:txBody>
      </p:sp>
      <p:sp>
        <p:nvSpPr>
          <p:cNvPr id="425" name="Google Shape;425;p93"/>
          <p:cNvSpPr/>
          <p:nvPr/>
        </p:nvSpPr>
        <p:spPr>
          <a:xfrm>
            <a:off x="3152078" y="1694587"/>
            <a:ext cx="5991922" cy="1754326"/>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StringAddBuilder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StringBuilder </a:t>
            </a:r>
            <a:r>
              <a:rPr b="0" i="0" lang="en" sz="1000" u="none" cap="none" strike="noStrike">
                <a:solidFill>
                  <a:srgbClr val="BA8EF7"/>
                </a:solidFill>
                <a:latin typeface="Fira Code"/>
                <a:ea typeface="Fira Code"/>
                <a:cs typeface="Fira Code"/>
                <a:sym typeface="Fira Code"/>
              </a:rPr>
              <a:t>b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new </a:t>
            </a:r>
            <a:r>
              <a:rPr b="0" i="1" lang="en" sz="1000" u="none" cap="none" strike="noStrike">
                <a:solidFill>
                  <a:srgbClr val="0FFEAB"/>
                </a:solidFill>
                <a:latin typeface="Fira Code"/>
                <a:ea typeface="Fira Code"/>
                <a:cs typeface="Fira Code"/>
                <a:sym typeface="Fira Code"/>
              </a:rPr>
              <a:t>StringBuilder</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for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&lt; </a:t>
            </a:r>
            <a:r>
              <a:rPr b="0" i="1" lang="en" sz="1000" u="none" cap="none" strike="noStrike">
                <a:solidFill>
                  <a:srgbClr val="FFFFFF"/>
                </a:solidFill>
                <a:latin typeface="Fira Code"/>
                <a:ea typeface="Fira Code"/>
                <a:cs typeface="Fira Code"/>
                <a:sym typeface="Fira Code"/>
              </a:rPr>
              <a:t>1000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b</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append</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b</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toString</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substring</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30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StringBuffer</a:t>
            </a:r>
            <a:endParaRPr/>
          </a:p>
        </p:txBody>
      </p:sp>
      <p:sp>
        <p:nvSpPr>
          <p:cNvPr id="431" name="Google Shape;431;p94"/>
          <p:cNvSpPr txBox="1"/>
          <p:nvPr>
            <p:ph idx="1" type="body"/>
          </p:nvPr>
        </p:nvSpPr>
        <p:spPr>
          <a:xfrm>
            <a:off x="311700" y="1152475"/>
            <a:ext cx="2595051"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Όπως το StringBuilder αλλά thread-safe</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Ποιο αργό από το StringBuilder, αλλά η καλύτερη επιλογή για concurrent environments</a:t>
            </a:r>
            <a:endParaRPr/>
          </a:p>
        </p:txBody>
      </p:sp>
      <p:sp>
        <p:nvSpPr>
          <p:cNvPr id="432" name="Google Shape;432;p94"/>
          <p:cNvSpPr/>
          <p:nvPr/>
        </p:nvSpPr>
        <p:spPr>
          <a:xfrm>
            <a:off x="3665034" y="1833086"/>
            <a:ext cx="5478966" cy="1477328"/>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StringAddThreadSafe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StringBuffer </a:t>
            </a:r>
            <a:r>
              <a:rPr b="0" i="0" lang="en" sz="1000" u="none" cap="none" strike="noStrike">
                <a:solidFill>
                  <a:srgbClr val="BA8EF7"/>
                </a:solidFill>
                <a:latin typeface="Fira Code"/>
                <a:ea typeface="Fira Code"/>
                <a:cs typeface="Fira Code"/>
                <a:sym typeface="Fira Code"/>
              </a:rPr>
              <a:t>result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new </a:t>
            </a:r>
            <a:r>
              <a:rPr b="0" i="1" lang="en" sz="1000" u="none" cap="none" strike="noStrike">
                <a:solidFill>
                  <a:srgbClr val="0FFEAB"/>
                </a:solidFill>
                <a:latin typeface="Fira Code"/>
                <a:ea typeface="Fira Code"/>
                <a:cs typeface="Fira Code"/>
                <a:sym typeface="Fira Code"/>
              </a:rPr>
              <a:t>StringBuffer</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for </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&lt; </a:t>
            </a:r>
            <a:r>
              <a:rPr b="0" i="1" lang="en" sz="1000" u="none" cap="none" strike="noStrike">
                <a:solidFill>
                  <a:srgbClr val="FFFFFF"/>
                </a:solidFill>
                <a:latin typeface="Fira Code"/>
                <a:ea typeface="Fira Code"/>
                <a:cs typeface="Fira Code"/>
                <a:sym typeface="Fira Code"/>
              </a:rPr>
              <a:t>1000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result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append</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result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substring</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30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nvSpPr>
        <p:spPr>
          <a:xfrm>
            <a:off x="5890900" y="194000"/>
            <a:ext cx="3086100" cy="838800"/>
          </a:xfrm>
          <a:prstGeom prst="rect">
            <a:avLst/>
          </a:prstGeom>
          <a:noFill/>
          <a:ln>
            <a:noFill/>
          </a:ln>
        </p:spPr>
        <p:txBody>
          <a:bodyPr anchorCtr="0" anchor="b" bIns="91425" lIns="91425" spcFirstLastPara="1" rIns="91425" wrap="square" tIns="91425">
            <a:normAutofit fontScale="32500" lnSpcReduction="20000"/>
          </a:bodyPr>
          <a:lstStyle/>
          <a:p>
            <a:pPr indent="0" lvl="0" marL="0" marR="0" rtl="0" algn="r">
              <a:lnSpc>
                <a:spcPct val="100000"/>
              </a:lnSpc>
              <a:spcBef>
                <a:spcPts val="0"/>
              </a:spcBef>
              <a:spcAft>
                <a:spcPts val="0"/>
              </a:spcAft>
              <a:buClr>
                <a:srgbClr val="000000"/>
              </a:buClr>
              <a:buSzPct val="90909"/>
              <a:buFont typeface="Arial"/>
              <a:buNone/>
            </a:pPr>
            <a:r>
              <a:rPr b="0" i="0" lang="en" sz="7200" u="none" cap="none" strike="noStrike">
                <a:solidFill>
                  <a:srgbClr val="000000"/>
                </a:solidFill>
                <a:latin typeface="Arial"/>
                <a:ea typeface="Arial"/>
                <a:cs typeface="Arial"/>
                <a:sym typeface="Arial"/>
              </a:rPr>
              <a:t>Ακέραιοι (βασικοί, exact) </a:t>
            </a:r>
            <a:endParaRPr b="0" i="0" sz="2400" u="none" cap="none" strike="noStrike">
              <a:solidFill>
                <a:schemeClr val="dk1"/>
              </a:solidFill>
              <a:latin typeface="Arial"/>
              <a:ea typeface="Arial"/>
              <a:cs typeface="Arial"/>
              <a:sym typeface="Arial"/>
            </a:endParaRPr>
          </a:p>
        </p:txBody>
      </p:sp>
      <p:sp>
        <p:nvSpPr>
          <p:cNvPr id="87" name="Google Shape;87;p19"/>
          <p:cNvSpPr txBox="1"/>
          <p:nvPr/>
        </p:nvSpPr>
        <p:spPr>
          <a:xfrm>
            <a:off x="574600" y="1399324"/>
            <a:ext cx="3566220" cy="2860441"/>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byte: 1 byte [-128, 127] </a:t>
            </a:r>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short: 2 bytes [-32768, 32767] </a:t>
            </a:r>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int: 4 bytes </a:t>
            </a:r>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long: 8 bytes (suffix L ή l)</a:t>
            </a:r>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Μόνο signed! ▶ prefix 0x δεκαεξαδικοί, 0 octal, 0b binary (Java 7+)</a:t>
            </a:r>
            <a:endParaRPr b="0" i="0" sz="1100" u="none" cap="none" strike="noStrike">
              <a:solidFill>
                <a:schemeClr val="dk1"/>
              </a:solidFill>
              <a:latin typeface="Arial"/>
              <a:ea typeface="Arial"/>
              <a:cs typeface="Arial"/>
              <a:sym typeface="Arial"/>
            </a:endParaRPr>
          </a:p>
        </p:txBody>
      </p:sp>
      <p:sp>
        <p:nvSpPr>
          <p:cNvPr id="88" name="Google Shape;88;p19"/>
          <p:cNvSpPr/>
          <p:nvPr/>
        </p:nvSpPr>
        <p:spPr>
          <a:xfrm>
            <a:off x="4188873" y="1274332"/>
            <a:ext cx="4955127" cy="2985433"/>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NumIntExample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Πρέπει να σωθεί σε ένα αρχείο με το ίδιο όνομα, δηλαδή</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"NumIntExample.java".</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byte </a:t>
            </a:r>
            <a:r>
              <a:rPr b="0" i="0" lang="en" sz="1000" u="none" cap="none" strike="noStrike">
                <a:solidFill>
                  <a:srgbClr val="BA8EF7"/>
                </a:solidFill>
                <a:latin typeface="Fira Code"/>
                <a:ea typeface="Fira Code"/>
                <a:cs typeface="Fira Code"/>
                <a:sym typeface="Fira Code"/>
              </a:rPr>
              <a:t>b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short </a:t>
            </a:r>
            <a:r>
              <a:rPr b="0" i="0" lang="en" sz="1000" u="none" cap="none" strike="noStrike">
                <a:solidFill>
                  <a:srgbClr val="BA8EF7"/>
                </a:solidFill>
                <a:latin typeface="Fira Code"/>
                <a:ea typeface="Fira Code"/>
                <a:cs typeface="Fira Code"/>
                <a:sym typeface="Fira Code"/>
              </a:rPr>
              <a:t>s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16385</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k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12312312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long </a:t>
            </a:r>
            <a:r>
              <a:rPr b="0" i="0" lang="en" sz="1000" u="none" cap="none" strike="noStrike">
                <a:solidFill>
                  <a:srgbClr val="BA8EF7"/>
                </a:solidFill>
                <a:latin typeface="Fira Code"/>
                <a:ea typeface="Fira Code"/>
                <a:cs typeface="Fira Code"/>
                <a:sym typeface="Fira Code"/>
              </a:rPr>
              <a:t>l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"b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b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s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i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k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k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l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l</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BA8EF7"/>
                </a:solidFill>
                <a:latin typeface="Fira Code"/>
                <a:ea typeface="Fira Code"/>
                <a:cs typeface="Fira Code"/>
                <a:sym typeface="Fira Code"/>
              </a:rPr>
              <a:t>b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12</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16385</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i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12312312</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k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l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2138894272</a:t>
            </a:r>
            <a:br>
              <a:rPr b="0" i="1" lang="en" sz="1000" u="none" cap="none" strike="noStrike">
                <a:solidFill>
                  <a:srgbClr val="FFFFFF"/>
                </a:solidFill>
                <a:latin typeface="Fira Code"/>
                <a:ea typeface="Fira Code"/>
                <a:cs typeface="Fira Code"/>
                <a:sym typeface="Fira Code"/>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Checking equality</a:t>
            </a:r>
            <a:endParaRPr/>
          </a:p>
        </p:txBody>
      </p:sp>
      <p:sp>
        <p:nvSpPr>
          <p:cNvPr id="438" name="Google Shape;438;p95"/>
          <p:cNvSpPr txBox="1"/>
          <p:nvPr>
            <p:ph idx="1" type="body"/>
          </p:nvPr>
        </p:nvSpPr>
        <p:spPr>
          <a:xfrm>
            <a:off x="311700" y="1152475"/>
            <a:ext cx="4156222"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Ισότητα: .equals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Προσοχή!! ο τελεστής σύγκρισης (==) (σε αντικείμενα) αφορά το αν αφορούν το ίδιο reference</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 για συμβολοσειρές (για να ελέγξουμε αν οι χαρακτήρες είναι ίδιοι) χρησιμοποιούμε τη μέθοδο .equals</a:t>
            </a:r>
            <a:endParaRPr/>
          </a:p>
        </p:txBody>
      </p:sp>
      <p:sp>
        <p:nvSpPr>
          <p:cNvPr id="439" name="Google Shape;439;p95"/>
          <p:cNvSpPr/>
          <p:nvPr/>
        </p:nvSpPr>
        <p:spPr>
          <a:xfrm>
            <a:off x="4467922" y="1017725"/>
            <a:ext cx="4676078" cy="3447098"/>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StringCompBad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int </a:t>
            </a:r>
            <a:r>
              <a:rPr b="0" i="0" lang="en" sz="1000" u="none" cap="none" strike="noStrike">
                <a:solidFill>
                  <a:srgbClr val="BA8EF7"/>
                </a:solidFill>
                <a:latin typeface="Fira Code"/>
                <a:ea typeface="Fira Code"/>
                <a:cs typeface="Fira Code"/>
                <a:sym typeface="Fira Code"/>
              </a:rPr>
              <a:t>x </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100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x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100</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s1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new </a:t>
            </a:r>
            <a:r>
              <a:rPr b="0" i="1" lang="en" sz="1000" u="none" cap="none" strike="noStrike">
                <a:solidFill>
                  <a:srgbClr val="0FFEAB"/>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"ASDQWE"</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s2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"ASDQWE"</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s3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there's a reason for the different definitions</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"s1 == s2 =&gt;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s1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"s1 == s3 =&gt;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s1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s3</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"s1.equals(s2) =&gt;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s1</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equals</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s2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Fira Code"/>
              <a:ea typeface="Fira Code"/>
              <a:cs typeface="Fira Code"/>
              <a:sym typeface="Fira Code"/>
            </a:endParaRPr>
          </a:p>
          <a:p>
            <a:pPr indent="0" lvl="0" marL="0" marR="0" rtl="0" algn="l">
              <a:lnSpc>
                <a:spcPct val="100000"/>
              </a:lnSpc>
              <a:spcBef>
                <a:spcPts val="0"/>
              </a:spcBef>
              <a:spcAft>
                <a:spcPts val="0"/>
              </a:spcAft>
              <a:buClr>
                <a:srgbClr val="FFFFFF"/>
              </a:buClr>
              <a:buSzPts val="1000"/>
              <a:buFont typeface="Arial"/>
              <a:buNone/>
            </a:pPr>
            <a:br>
              <a:rPr b="0" i="0" lang="en" sz="1000" u="none" cap="none" strike="noStrike">
                <a:solidFill>
                  <a:srgbClr val="FFFFFF"/>
                </a:solidFill>
                <a:latin typeface="Fira Code"/>
                <a:ea typeface="Fira Code"/>
                <a:cs typeface="Fira Code"/>
                <a:sym typeface="Fira Code"/>
              </a:rPr>
            </a:br>
            <a:r>
              <a:rPr b="0" i="1" lang="en" sz="1000" u="none" cap="none" strike="noStrike">
                <a:solidFill>
                  <a:srgbClr val="CED0D6"/>
                </a:solidFill>
                <a:latin typeface="Fira Code"/>
                <a:ea typeface="Fira Code"/>
                <a:cs typeface="Fira Code"/>
                <a:sym typeface="Fira Code"/>
              </a:rPr>
              <a:t>true</a:t>
            </a:r>
            <a:br>
              <a:rPr b="0" i="1" lang="en" sz="1000" u="none" cap="none" strike="noStrike">
                <a:solidFill>
                  <a:srgbClr val="CED0D6"/>
                </a:solidFill>
                <a:latin typeface="Fira Code"/>
                <a:ea typeface="Fira Code"/>
                <a:cs typeface="Fira Code"/>
                <a:sym typeface="Fira Code"/>
              </a:rPr>
            </a:br>
            <a:r>
              <a:rPr b="0" i="0" lang="en" sz="1000" u="none" cap="none" strike="noStrike">
                <a:solidFill>
                  <a:srgbClr val="BA8EF7"/>
                </a:solidFill>
                <a:latin typeface="Fira Code"/>
                <a:ea typeface="Fira Code"/>
                <a:cs typeface="Fira Code"/>
                <a:sym typeface="Fira Code"/>
              </a:rPr>
              <a:t>s1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s2 </a:t>
            </a:r>
            <a:r>
              <a:rPr b="0" i="0" lang="en" sz="1000" u="none" cap="none" strike="noStrike">
                <a:solidFill>
                  <a:srgbClr val="FFFFFF"/>
                </a:solidFill>
                <a:latin typeface="Fira Code"/>
                <a:ea typeface="Fira Code"/>
                <a:cs typeface="Fira Code"/>
                <a:sym typeface="Fira Code"/>
              </a:rPr>
              <a:t>=&gt; </a:t>
            </a:r>
            <a:r>
              <a:rPr b="0" i="1" lang="en" sz="1000" u="none" cap="none" strike="noStrike">
                <a:solidFill>
                  <a:srgbClr val="CED0D6"/>
                </a:solidFill>
                <a:latin typeface="Fira Code"/>
                <a:ea typeface="Fira Code"/>
                <a:cs typeface="Fira Code"/>
                <a:sym typeface="Fira Code"/>
              </a:rPr>
              <a:t>false</a:t>
            </a:r>
            <a:br>
              <a:rPr b="0" i="1" lang="en" sz="1000" u="none" cap="none" strike="noStrike">
                <a:solidFill>
                  <a:srgbClr val="CED0D6"/>
                </a:solidFill>
                <a:latin typeface="Fira Code"/>
                <a:ea typeface="Fira Code"/>
                <a:cs typeface="Fira Code"/>
                <a:sym typeface="Fira Code"/>
              </a:rPr>
            </a:br>
            <a:r>
              <a:rPr b="0" i="0" lang="en" sz="1000" u="none" cap="none" strike="noStrike">
                <a:solidFill>
                  <a:srgbClr val="BA8EF7"/>
                </a:solidFill>
                <a:latin typeface="Fira Code"/>
                <a:ea typeface="Fira Code"/>
                <a:cs typeface="Fira Code"/>
                <a:sym typeface="Fira Code"/>
              </a:rPr>
              <a:t>s1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s3 </a:t>
            </a:r>
            <a:r>
              <a:rPr b="0" i="0" lang="en" sz="1000" u="none" cap="none" strike="noStrike">
                <a:solidFill>
                  <a:srgbClr val="FFFFFF"/>
                </a:solidFill>
                <a:latin typeface="Fira Code"/>
                <a:ea typeface="Fira Code"/>
                <a:cs typeface="Fira Code"/>
                <a:sym typeface="Fira Code"/>
              </a:rPr>
              <a:t>=&gt; </a:t>
            </a:r>
            <a:r>
              <a:rPr b="0" i="1" lang="en" sz="1000" u="none" cap="none" strike="noStrike">
                <a:solidFill>
                  <a:srgbClr val="CED0D6"/>
                </a:solidFill>
                <a:latin typeface="Fira Code"/>
                <a:ea typeface="Fira Code"/>
                <a:cs typeface="Fira Code"/>
                <a:sym typeface="Fira Code"/>
              </a:rPr>
              <a:t>true</a:t>
            </a:r>
            <a:br>
              <a:rPr b="0" i="1" lang="en" sz="1000" u="none" cap="none" strike="noStrike">
                <a:solidFill>
                  <a:srgbClr val="CED0D6"/>
                </a:solidFill>
                <a:latin typeface="Fira Code"/>
                <a:ea typeface="Fira Code"/>
                <a:cs typeface="Fira Code"/>
                <a:sym typeface="Fira Code"/>
              </a:rPr>
            </a:br>
            <a:r>
              <a:rPr b="0" i="0" lang="en" sz="1000" u="none" cap="none" strike="noStrike">
                <a:solidFill>
                  <a:srgbClr val="BA8EF7"/>
                </a:solidFill>
                <a:latin typeface="Fira Code"/>
                <a:ea typeface="Fira Code"/>
                <a:cs typeface="Fira Code"/>
                <a:sym typeface="Fira Code"/>
              </a:rPr>
              <a:t>s1</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equals</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s2</a:t>
            </a:r>
            <a:r>
              <a:rPr b="0" i="0" lang="en" sz="1000" u="none" cap="none" strike="noStrike">
                <a:solidFill>
                  <a:srgbClr val="FFFFFF"/>
                </a:solidFill>
                <a:latin typeface="Fira Code"/>
                <a:ea typeface="Fira Code"/>
                <a:cs typeface="Fira Code"/>
                <a:sym typeface="Fira Code"/>
              </a:rPr>
              <a:t>) =&gt; </a:t>
            </a:r>
            <a:r>
              <a:rPr b="0" i="1" lang="en" sz="1000" u="none" cap="none" strike="noStrike">
                <a:solidFill>
                  <a:srgbClr val="CED0D6"/>
                </a:solidFill>
                <a:latin typeface="Fira Code"/>
                <a:ea typeface="Fira Code"/>
                <a:cs typeface="Fira Code"/>
                <a:sym typeface="Fira Code"/>
              </a:rPr>
              <a:t>true</a:t>
            </a:r>
            <a:br>
              <a:rPr b="0" i="1" lang="en" sz="1000" u="none" cap="none" strike="noStrike">
                <a:solidFill>
                  <a:srgbClr val="CED0D6"/>
                </a:solidFill>
                <a:latin typeface="Fira Code"/>
                <a:ea typeface="Fira Code"/>
                <a:cs typeface="Fira Code"/>
                <a:sym typeface="Fira Code"/>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String methods</a:t>
            </a:r>
            <a:endParaRPr/>
          </a:p>
        </p:txBody>
      </p:sp>
      <p:sp>
        <p:nvSpPr>
          <p:cNvPr id="445" name="Google Shape;445;p96"/>
          <p:cNvSpPr/>
          <p:nvPr/>
        </p:nvSpPr>
        <p:spPr>
          <a:xfrm>
            <a:off x="866078" y="1891179"/>
            <a:ext cx="7411844" cy="1938992"/>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StringMethods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str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"Java Programming"</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"Length: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str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length</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"Char at index 5: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str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charAt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5</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"Substring: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str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substring</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FFFFFF"/>
                </a:solidFill>
                <a:latin typeface="Fira Code"/>
                <a:ea typeface="Fira Code"/>
                <a:cs typeface="Fira Code"/>
                <a:sym typeface="Fira Code"/>
              </a:rPr>
              <a:t>0</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4</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"Lowercase: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str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toLowerCase</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"Uppercase: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str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toUpperCase</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"Contains 'Pro':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str</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contains</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"Pro"</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endParaRPr b="0" i="0" sz="1800" u="none" cap="none" strike="noStrike">
              <a:solidFill>
                <a:schemeClr val="dk1"/>
              </a:solidFill>
              <a:latin typeface="Arial"/>
              <a:ea typeface="Arial"/>
              <a:cs typeface="Arial"/>
              <a:sym typeface="Arial"/>
            </a:endParaRPr>
          </a:p>
        </p:txBody>
      </p:sp>
      <p:sp>
        <p:nvSpPr>
          <p:cNvPr id="446" name="Google Shape;446;p9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9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String methods, trim(), replace()</a:t>
            </a:r>
            <a:endParaRPr/>
          </a:p>
        </p:txBody>
      </p:sp>
      <p:sp>
        <p:nvSpPr>
          <p:cNvPr id="452" name="Google Shape;452;p97"/>
          <p:cNvSpPr/>
          <p:nvPr/>
        </p:nvSpPr>
        <p:spPr>
          <a:xfrm>
            <a:off x="1672683" y="1679198"/>
            <a:ext cx="5798634" cy="1785104"/>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StringTrimAndReplace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original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Java is fun!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trimmed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original</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trim</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replaced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original</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replace</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"Java"</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"Python"</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"Original: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original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"Trimmed: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trimmed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"Replaced: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replaced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9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String methods, split()</a:t>
            </a:r>
            <a:endParaRPr/>
          </a:p>
        </p:txBody>
      </p:sp>
      <p:sp>
        <p:nvSpPr>
          <p:cNvPr id="458" name="Google Shape;458;p98"/>
          <p:cNvSpPr/>
          <p:nvPr/>
        </p:nvSpPr>
        <p:spPr>
          <a:xfrm>
            <a:off x="605883" y="1756142"/>
            <a:ext cx="7932234" cy="1631216"/>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StringSplitting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sentence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"Java is an OOP programming language."</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words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sentence</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split</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for </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word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words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word</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9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String methods, format()</a:t>
            </a:r>
            <a:endParaRPr/>
          </a:p>
        </p:txBody>
      </p:sp>
      <p:sp>
        <p:nvSpPr>
          <p:cNvPr id="464" name="Google Shape;464;p99"/>
          <p:cNvSpPr/>
          <p:nvPr/>
        </p:nvSpPr>
        <p:spPr>
          <a:xfrm>
            <a:off x="873512" y="1986974"/>
            <a:ext cx="7396976" cy="1169551"/>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StringFormat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double </a:t>
            </a:r>
            <a:r>
              <a:rPr b="0" i="0" lang="en" sz="1000" u="none" cap="none" strike="noStrike">
                <a:solidFill>
                  <a:srgbClr val="BA8EF7"/>
                </a:solidFill>
                <a:latin typeface="Fira Code"/>
                <a:ea typeface="Fira Code"/>
                <a:cs typeface="Fira Code"/>
                <a:sym typeface="Fira Code"/>
              </a:rPr>
              <a:t>pi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Math</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PI</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formatted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format</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"Value of PI: %.2f"</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pi</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formatted</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10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String methods, String interning</a:t>
            </a:r>
            <a:endParaRPr/>
          </a:p>
        </p:txBody>
      </p:sp>
      <p:sp>
        <p:nvSpPr>
          <p:cNvPr id="470" name="Google Shape;470;p100"/>
          <p:cNvSpPr/>
          <p:nvPr/>
        </p:nvSpPr>
        <p:spPr>
          <a:xfrm>
            <a:off x="2735766" y="2833361"/>
            <a:ext cx="6408234" cy="1323439"/>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StringInterning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first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new </a:t>
            </a:r>
            <a:r>
              <a:rPr b="0" i="1" lang="en" sz="1000" u="none" cap="none" strike="noStrike">
                <a:solidFill>
                  <a:srgbClr val="0FFEAB"/>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"intern"</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intern</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String </a:t>
            </a:r>
            <a:r>
              <a:rPr b="0" i="0" lang="en" sz="1000" u="none" cap="none" strike="noStrike">
                <a:solidFill>
                  <a:srgbClr val="BA8EF7"/>
                </a:solidFill>
                <a:latin typeface="Fira Code"/>
                <a:ea typeface="Fira Code"/>
                <a:cs typeface="Fira Code"/>
                <a:sym typeface="Fira Code"/>
              </a:rPr>
              <a:t>second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"intern"</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first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second</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true</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endParaRPr b="0" i="0" sz="1800" u="none" cap="none" strike="noStrike">
              <a:solidFill>
                <a:schemeClr val="dk1"/>
              </a:solidFill>
              <a:latin typeface="Arial"/>
              <a:ea typeface="Arial"/>
              <a:cs typeface="Arial"/>
              <a:sym typeface="Arial"/>
            </a:endParaRPr>
          </a:p>
        </p:txBody>
      </p:sp>
      <p:sp>
        <p:nvSpPr>
          <p:cNvPr id="471" name="Google Shape;471;p100"/>
          <p:cNvSpPr txBox="1"/>
          <p:nvPr/>
        </p:nvSpPr>
        <p:spPr>
          <a:xfrm>
            <a:off x="85493" y="986700"/>
            <a:ext cx="45720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Η διαδικασία String interning είναι μια μέθοδος αποθήκευσης μόνο ενός copy από κάθε διακριτή τιμή συμβολοσειράς, η οποία πρέπει να είναι αμετάβλητη. Καλώντας τη μέθοδο intern() σε μια συμβολοσειρά, εξασφαλίζετε ότι όλες οι συμβολοσειρές με το ίδιο περιεχόμενο μοιράζονται την ίδια αναφορά. Με άλλα λόγια, για οποιεσδήποτε δύο συμβολοσειρές s και t, το s.intern() == t.intern() είναι αληθές εάν και μόνο εάν το s.equals(t) είναι επίσης αληθές.</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0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Collections</a:t>
            </a:r>
            <a:endParaRPr/>
          </a:p>
        </p:txBody>
      </p:sp>
      <p:sp>
        <p:nvSpPr>
          <p:cNvPr id="477" name="Google Shape;477;p10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Collections</a:t>
            </a:r>
            <a:endParaRPr/>
          </a:p>
        </p:txBody>
      </p:sp>
      <p:graphicFrame>
        <p:nvGraphicFramePr>
          <p:cNvPr id="483" name="Google Shape;483;p102"/>
          <p:cNvGraphicFramePr/>
          <p:nvPr/>
        </p:nvGraphicFramePr>
        <p:xfrm>
          <a:off x="553844" y="921834"/>
          <a:ext cx="3000000" cy="3000000"/>
        </p:xfrm>
        <a:graphic>
          <a:graphicData uri="http://schemas.openxmlformats.org/drawingml/2006/table">
            <a:tbl>
              <a:tblPr bandRow="1" firstCol="1" firstRow="1">
                <a:noFill/>
                <a:tableStyleId>{5F1C670D-F477-446A-81DC-A0E0C381EAD8}</a:tableStyleId>
              </a:tblPr>
              <a:tblGrid>
                <a:gridCol w="3906650"/>
                <a:gridCol w="3906650"/>
              </a:tblGrid>
              <a:tr h="120675">
                <a:tc>
                  <a:txBody>
                    <a:bodyPr/>
                    <a:lstStyle/>
                    <a:p>
                      <a:pPr indent="0" lvl="0" marL="0" marR="0" rtl="0" algn="ctr">
                        <a:lnSpc>
                          <a:spcPct val="107000"/>
                        </a:lnSpc>
                        <a:spcBef>
                          <a:spcPts val="0"/>
                        </a:spcBef>
                        <a:spcAft>
                          <a:spcPts val="0"/>
                        </a:spcAft>
                        <a:buNone/>
                      </a:pPr>
                      <a:r>
                        <a:rPr lang="en" sz="800" u="none" cap="none" strike="noStrike"/>
                        <a:t>Interface</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ctr">
                        <a:lnSpc>
                          <a:spcPct val="107000"/>
                        </a:lnSpc>
                        <a:spcBef>
                          <a:spcPts val="0"/>
                        </a:spcBef>
                        <a:spcAft>
                          <a:spcPts val="0"/>
                        </a:spcAft>
                        <a:buNone/>
                      </a:pPr>
                      <a:r>
                        <a:rPr lang="en" sz="800" u="none" cap="none" strike="noStrike"/>
                        <a:t>Implementations</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rPr lang="en" sz="800" u="none" cap="none" strike="noStrike"/>
                        <a:t>Collection</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List</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a:t>
                      </a:r>
                      <a:r>
                        <a:rPr b="1" lang="en" sz="800" u="none" cap="none" strike="noStrike"/>
                        <a:t>ArrayList</a:t>
                      </a:r>
                      <a:endParaRPr b="1"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LinkedList</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Vector</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Stack</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Set</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HashSet</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LinkedHashSet</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TreeSet</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Queue</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PriorityQueue</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ArrayDeque</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Deque</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ArrayDeque</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LinkedList</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rPr lang="en" sz="800" u="none" cap="none" strike="noStrike"/>
                        <a:t>Map</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a:t>
                      </a:r>
                      <a:r>
                        <a:rPr b="1" lang="en" sz="800" u="none" cap="none" strike="noStrike"/>
                        <a:t>HashMap</a:t>
                      </a:r>
                      <a:endParaRPr b="1"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LinkedHashMap</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TreeMap</a:t>
                      </a:r>
                      <a:endParaRPr sz="800" u="none" cap="none" strike="noStrike">
                        <a:latin typeface="Calibri"/>
                        <a:ea typeface="Calibri"/>
                        <a:cs typeface="Calibri"/>
                        <a:sym typeface="Calibri"/>
                      </a:endParaRPr>
                    </a:p>
                  </a:txBody>
                  <a:tcPr marT="7150" marB="7150" marR="7150" marL="7150" anchor="b"/>
                </a:tc>
              </a:tr>
              <a:tr h="148125">
                <a:tc>
                  <a:txBody>
                    <a:bodyPr/>
                    <a:lstStyle/>
                    <a:p>
                      <a:pPr indent="0" lvl="0" marL="0" marR="0" rtl="0" algn="l">
                        <a:lnSpc>
                          <a:spcPct val="107000"/>
                        </a:lnSpc>
                        <a:spcBef>
                          <a:spcPts val="0"/>
                        </a:spcBef>
                        <a:spcAft>
                          <a:spcPts val="0"/>
                        </a:spcAft>
                        <a:buNone/>
                      </a:pPr>
                      <a:r>
                        <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Hashtable</a:t>
                      </a:r>
                      <a:endParaRPr sz="800" u="none" cap="none" strike="noStrike">
                        <a:latin typeface="Calibri"/>
                        <a:ea typeface="Calibri"/>
                        <a:cs typeface="Calibri"/>
                        <a:sym typeface="Calibri"/>
                      </a:endParaRPr>
                    </a:p>
                  </a:txBody>
                  <a:tcPr marT="7150" marB="7150" marR="7150" marL="7150" anchor="b"/>
                </a:tc>
              </a:tr>
              <a:tr h="142975">
                <a:tc>
                  <a:txBody>
                    <a:bodyPr/>
                    <a:lstStyle/>
                    <a:p>
                      <a:pPr indent="0" lvl="0" marL="0" marR="0" rtl="0" algn="l">
                        <a:lnSpc>
                          <a:spcPct val="107000"/>
                        </a:lnSpc>
                        <a:spcBef>
                          <a:spcPts val="0"/>
                        </a:spcBef>
                        <a:spcAft>
                          <a:spcPts val="0"/>
                        </a:spcAft>
                        <a:buNone/>
                      </a:pPr>
                      <a:r>
                        <a:rPr lang="en" sz="800" u="none" cap="none" strike="noStrike"/>
                        <a:t>SortedSet</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TreeSet</a:t>
                      </a:r>
                      <a:endParaRPr sz="800" u="none" cap="none" strike="noStrike">
                        <a:latin typeface="Calibri"/>
                        <a:ea typeface="Calibri"/>
                        <a:cs typeface="Calibri"/>
                        <a:sym typeface="Calibri"/>
                      </a:endParaRPr>
                    </a:p>
                  </a:txBody>
                  <a:tcPr marT="7150" marB="7150" marR="7150" marL="7150" anchor="b"/>
                </a:tc>
              </a:tr>
              <a:tr h="142975">
                <a:tc>
                  <a:txBody>
                    <a:bodyPr/>
                    <a:lstStyle/>
                    <a:p>
                      <a:pPr indent="0" lvl="0" marL="0" marR="0" rtl="0" algn="l">
                        <a:lnSpc>
                          <a:spcPct val="107000"/>
                        </a:lnSpc>
                        <a:spcBef>
                          <a:spcPts val="0"/>
                        </a:spcBef>
                        <a:spcAft>
                          <a:spcPts val="0"/>
                        </a:spcAft>
                        <a:buNone/>
                      </a:pPr>
                      <a:r>
                        <a:rPr lang="en" sz="800" u="none" cap="none" strike="noStrike"/>
                        <a:t>SortedMap</a:t>
                      </a:r>
                      <a:endParaRPr sz="800" u="none" cap="none" strike="noStrike">
                        <a:latin typeface="Calibri"/>
                        <a:ea typeface="Calibri"/>
                        <a:cs typeface="Calibri"/>
                        <a:sym typeface="Calibri"/>
                      </a:endParaRPr>
                    </a:p>
                  </a:txBody>
                  <a:tcPr marT="7150" marB="7150" marR="7150" marL="7150" anchor="b"/>
                </a:tc>
                <a:tc>
                  <a:txBody>
                    <a:bodyPr/>
                    <a:lstStyle/>
                    <a:p>
                      <a:pPr indent="0" lvl="0" marL="0" marR="0" rtl="0" algn="l">
                        <a:lnSpc>
                          <a:spcPct val="107000"/>
                        </a:lnSpc>
                        <a:spcBef>
                          <a:spcPts val="0"/>
                        </a:spcBef>
                        <a:spcAft>
                          <a:spcPts val="0"/>
                        </a:spcAft>
                        <a:buNone/>
                      </a:pPr>
                      <a:r>
                        <a:rPr lang="en" sz="800" u="none" cap="none" strike="noStrike"/>
                        <a:t>- TreeMap</a:t>
                      </a:r>
                      <a:endParaRPr sz="800" u="none" cap="none" strike="noStrike">
                        <a:latin typeface="Calibri"/>
                        <a:ea typeface="Calibri"/>
                        <a:cs typeface="Calibri"/>
                        <a:sym typeface="Calibri"/>
                      </a:endParaRPr>
                    </a:p>
                  </a:txBody>
                  <a:tcPr marT="7150" marB="7150" marR="7150" marL="7150" anchor="b"/>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List interface</a:t>
            </a:r>
            <a:endParaRPr/>
          </a:p>
        </p:txBody>
      </p:sp>
      <p:sp>
        <p:nvSpPr>
          <p:cNvPr id="489" name="Google Shape;489;p10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Ordered collection</a:t>
            </a:r>
            <a:endParaRPr/>
          </a:p>
          <a:p>
            <a:pPr indent="-342900" lvl="0" marL="457200" rtl="0" algn="l">
              <a:lnSpc>
                <a:spcPct val="115000"/>
              </a:lnSpc>
              <a:spcBef>
                <a:spcPts val="0"/>
              </a:spcBef>
              <a:spcAft>
                <a:spcPts val="0"/>
              </a:spcAft>
              <a:buSzPts val="1800"/>
              <a:buChar char="●"/>
            </a:pPr>
            <a:r>
              <a:rPr lang="en"/>
              <a:t>Επιτρέπει duplicate elements</a:t>
            </a:r>
            <a:endParaRPr/>
          </a:p>
          <a:p>
            <a:pPr indent="-342900" lvl="0" marL="457200" rtl="0" algn="l">
              <a:lnSpc>
                <a:spcPct val="115000"/>
              </a:lnSpc>
              <a:spcBef>
                <a:spcPts val="0"/>
              </a:spcBef>
              <a:spcAft>
                <a:spcPts val="0"/>
              </a:spcAft>
              <a:buSzPts val="1800"/>
              <a:buChar char="●"/>
            </a:pPr>
            <a:r>
              <a:rPr lang="en"/>
              <a:t>Μπορούμε να κάνουμε access τα elements με το index τους</a:t>
            </a:r>
            <a:endParaRPr/>
          </a:p>
          <a:p>
            <a:pPr indent="-342900" lvl="0" marL="457200" rtl="0" algn="l">
              <a:lnSpc>
                <a:spcPct val="115000"/>
              </a:lnSpc>
              <a:spcBef>
                <a:spcPts val="0"/>
              </a:spcBef>
              <a:spcAft>
                <a:spcPts val="0"/>
              </a:spcAft>
              <a:buSzPts val="1800"/>
              <a:buChar char="●"/>
            </a:pPr>
            <a:r>
              <a:rPr lang="en"/>
              <a:t>Tα lists μπορούν να γίνουν sorted</a:t>
            </a:r>
            <a:endParaRPr/>
          </a:p>
          <a:p>
            <a:pPr indent="-342900" lvl="0" marL="457200" rtl="0" algn="l">
              <a:lnSpc>
                <a:spcPct val="115000"/>
              </a:lnSpc>
              <a:spcBef>
                <a:spcPts val="0"/>
              </a:spcBef>
              <a:spcAft>
                <a:spcPts val="0"/>
              </a:spcAft>
              <a:buSzPts val="1800"/>
              <a:buChar char="●"/>
            </a:pPr>
            <a:r>
              <a:rPr lang="en"/>
              <a:t>Methods</a:t>
            </a:r>
            <a:endParaRPr/>
          </a:p>
          <a:p>
            <a:pPr indent="-317500" lvl="1" marL="914400" rtl="0" algn="l">
              <a:lnSpc>
                <a:spcPct val="115000"/>
              </a:lnSpc>
              <a:spcBef>
                <a:spcPts val="0"/>
              </a:spcBef>
              <a:spcAft>
                <a:spcPts val="0"/>
              </a:spcAft>
              <a:buSzPts val="1400"/>
              <a:buChar char="○"/>
            </a:pPr>
            <a:r>
              <a:rPr lang="en"/>
              <a:t>add()</a:t>
            </a:r>
            <a:endParaRPr/>
          </a:p>
          <a:p>
            <a:pPr indent="-317500" lvl="1" marL="914400" rtl="0" algn="l">
              <a:lnSpc>
                <a:spcPct val="115000"/>
              </a:lnSpc>
              <a:spcBef>
                <a:spcPts val="0"/>
              </a:spcBef>
              <a:spcAft>
                <a:spcPts val="0"/>
              </a:spcAft>
              <a:buSzPts val="1400"/>
              <a:buChar char="○"/>
            </a:pPr>
            <a:r>
              <a:rPr lang="en"/>
              <a:t>addAll()</a:t>
            </a:r>
            <a:endParaRPr/>
          </a:p>
          <a:p>
            <a:pPr indent="-317500" lvl="1" marL="914400" rtl="0" algn="l">
              <a:lnSpc>
                <a:spcPct val="115000"/>
              </a:lnSpc>
              <a:spcBef>
                <a:spcPts val="0"/>
              </a:spcBef>
              <a:spcAft>
                <a:spcPts val="0"/>
              </a:spcAft>
              <a:buSzPts val="1400"/>
              <a:buChar char="○"/>
            </a:pPr>
            <a:r>
              <a:rPr lang="en"/>
              <a:t>contains()</a:t>
            </a:r>
            <a:endParaRPr/>
          </a:p>
          <a:p>
            <a:pPr indent="-317500" lvl="1" marL="914400" rtl="0" algn="l">
              <a:lnSpc>
                <a:spcPct val="115000"/>
              </a:lnSpc>
              <a:spcBef>
                <a:spcPts val="0"/>
              </a:spcBef>
              <a:spcAft>
                <a:spcPts val="0"/>
              </a:spcAft>
              <a:buSzPts val="1400"/>
              <a:buChar char="○"/>
            </a:pPr>
            <a:r>
              <a:rPr lang="en"/>
              <a:t>get()</a:t>
            </a:r>
            <a:endParaRPr/>
          </a:p>
          <a:p>
            <a:pPr indent="-317500" lvl="1" marL="914400" rtl="0" algn="l">
              <a:lnSpc>
                <a:spcPct val="115000"/>
              </a:lnSpc>
              <a:spcBef>
                <a:spcPts val="0"/>
              </a:spcBef>
              <a:spcAft>
                <a:spcPts val="0"/>
              </a:spcAft>
              <a:buSzPts val="1400"/>
              <a:buChar char="○"/>
            </a:pPr>
            <a:r>
              <a:rPr lang="en"/>
              <a:t>indexOf()</a:t>
            </a:r>
            <a:endParaRPr/>
          </a:p>
          <a:p>
            <a:pPr indent="-317500" lvl="1" marL="914400" rtl="0" algn="l">
              <a:lnSpc>
                <a:spcPct val="115000"/>
              </a:lnSpc>
              <a:spcBef>
                <a:spcPts val="0"/>
              </a:spcBef>
              <a:spcAft>
                <a:spcPts val="0"/>
              </a:spcAft>
              <a:buSzPts val="1400"/>
              <a:buChar char="○"/>
            </a:pPr>
            <a:r>
              <a:rPr lang="en"/>
              <a:t>iterator()</a:t>
            </a:r>
            <a:endParaRPr/>
          </a:p>
          <a:p>
            <a:pPr indent="-317500" lvl="1" marL="914400" rtl="0" algn="l">
              <a:lnSpc>
                <a:spcPct val="115000"/>
              </a:lnSpc>
              <a:spcBef>
                <a:spcPts val="0"/>
              </a:spcBef>
              <a:spcAft>
                <a:spcPts val="0"/>
              </a:spcAft>
              <a:buSzPts val="1400"/>
              <a:buChar char="○"/>
            </a:pPr>
            <a:r>
              <a:rPr lang="en"/>
              <a:t>size()</a:t>
            </a:r>
            <a:endParaRPr/>
          </a:p>
          <a:p>
            <a:pPr indent="-317500" lvl="1" marL="914400" rtl="0" algn="l">
              <a:lnSpc>
                <a:spcPct val="115000"/>
              </a:lnSpc>
              <a:spcBef>
                <a:spcPts val="0"/>
              </a:spcBef>
              <a:spcAft>
                <a:spcPts val="0"/>
              </a:spcAft>
              <a:buSzPts val="1400"/>
              <a:buChar char="○"/>
            </a:pPr>
            <a:r>
              <a:rPr lang="en"/>
              <a:t>remove()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Set interface</a:t>
            </a:r>
            <a:endParaRPr/>
          </a:p>
        </p:txBody>
      </p:sp>
      <p:sp>
        <p:nvSpPr>
          <p:cNvPr id="495" name="Google Shape;495;p10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Δεν παίρνει duplicate elements</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Η σείρά των elements δεν είναι εγγυημένη (unordered, εκτός από τα LinkedHashSet, και TreeSet)</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Μπορεί να περιέχει μέχρι και ένα null στοιχείο (ένα Set)</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Implementations: HashSet, LinkedHashSet, TreeSet</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2"/>
          <p:cNvSpPr txBox="1"/>
          <p:nvPr/>
        </p:nvSpPr>
        <p:spPr>
          <a:xfrm>
            <a:off x="5890900" y="194000"/>
            <a:ext cx="3086100" cy="838800"/>
          </a:xfrm>
          <a:prstGeom prst="rect">
            <a:avLst/>
          </a:prstGeom>
          <a:noFill/>
          <a:ln>
            <a:noFill/>
          </a:ln>
        </p:spPr>
        <p:txBody>
          <a:bodyPr anchorCtr="0" anchor="b" bIns="91425" lIns="91425" spcFirstLastPara="1" rIns="91425" wrap="square" tIns="91425">
            <a:normAutofit fontScale="55000" lnSpcReduction="20000"/>
          </a:bodyPr>
          <a:lstStyle/>
          <a:p>
            <a:pPr indent="0" lvl="0" marL="0" marR="0" rtl="0" algn="r">
              <a:lnSpc>
                <a:spcPct val="100000"/>
              </a:lnSpc>
              <a:spcBef>
                <a:spcPts val="0"/>
              </a:spcBef>
              <a:spcAft>
                <a:spcPts val="0"/>
              </a:spcAft>
              <a:buClr>
                <a:srgbClr val="000000"/>
              </a:buClr>
              <a:buSzPct val="90909"/>
              <a:buFont typeface="Arial"/>
              <a:buNone/>
            </a:pPr>
            <a:r>
              <a:rPr b="0" i="0" lang="en" sz="9600" u="none" cap="none" strike="noStrike">
                <a:solidFill>
                  <a:srgbClr val="000000"/>
                </a:solidFill>
                <a:latin typeface="Arial"/>
                <a:ea typeface="Arial"/>
                <a:cs typeface="Arial"/>
                <a:sym typeface="Arial"/>
              </a:rPr>
              <a:t>Λογικοί</a:t>
            </a:r>
            <a:endParaRPr b="0" i="0" sz="2400" u="none" cap="none" strike="noStrike">
              <a:solidFill>
                <a:schemeClr val="dk1"/>
              </a:solidFill>
              <a:latin typeface="Arial"/>
              <a:ea typeface="Arial"/>
              <a:cs typeface="Arial"/>
              <a:sym typeface="Arial"/>
            </a:endParaRPr>
          </a:p>
        </p:txBody>
      </p:sp>
      <p:sp>
        <p:nvSpPr>
          <p:cNvPr id="94" name="Google Shape;94;p42"/>
          <p:cNvSpPr txBox="1"/>
          <p:nvPr/>
        </p:nvSpPr>
        <p:spPr>
          <a:xfrm>
            <a:off x="574600" y="1399324"/>
            <a:ext cx="3566220" cy="2860441"/>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boolean: true / false</a:t>
            </a:r>
            <a:endParaRPr b="0" i="0" sz="1100" u="none" cap="none" strike="noStrike">
              <a:solidFill>
                <a:schemeClr val="dk1"/>
              </a:solidFill>
              <a:latin typeface="Arial"/>
              <a:ea typeface="Arial"/>
              <a:cs typeface="Arial"/>
              <a:sym typeface="Arial"/>
            </a:endParaRPr>
          </a:p>
        </p:txBody>
      </p:sp>
      <p:sp>
        <p:nvSpPr>
          <p:cNvPr id="95" name="Google Shape;95;p42"/>
          <p:cNvSpPr/>
          <p:nvPr/>
        </p:nvSpPr>
        <p:spPr>
          <a:xfrm>
            <a:off x="4401015" y="2065128"/>
            <a:ext cx="4742985" cy="861774"/>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boolean </a:t>
            </a:r>
            <a:r>
              <a:rPr b="0" i="0" lang="en" sz="1000" u="none" cap="none" strike="noStrike">
                <a:solidFill>
                  <a:srgbClr val="BA8EF7"/>
                </a:solidFill>
                <a:latin typeface="Fira Code"/>
                <a:ea typeface="Fira Code"/>
                <a:cs typeface="Fira Code"/>
                <a:sym typeface="Fira Code"/>
              </a:rPr>
              <a:t>v1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false</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1" lang="en" sz="1000" u="none" cap="none" strike="noStrike">
                <a:solidFill>
                  <a:srgbClr val="CED0D6"/>
                </a:solidFill>
                <a:latin typeface="Fira Code"/>
                <a:ea typeface="Fira Code"/>
                <a:cs typeface="Fira Code"/>
                <a:sym typeface="Fira Code"/>
              </a:rPr>
              <a:t>boolean </a:t>
            </a:r>
            <a:r>
              <a:rPr b="0" i="0" lang="en" sz="1000" u="none" cap="none" strike="noStrike">
                <a:solidFill>
                  <a:srgbClr val="BA8EF7"/>
                </a:solidFill>
                <a:latin typeface="Fira Code"/>
                <a:ea typeface="Fira Code"/>
                <a:cs typeface="Fira Code"/>
                <a:sym typeface="Fira Code"/>
              </a:rPr>
              <a:t>v2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true</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1" lang="en" sz="1000" u="none" cap="none" strike="noStrike">
                <a:solidFill>
                  <a:srgbClr val="CED0D6"/>
                </a:solidFill>
                <a:latin typeface="Fira Code"/>
                <a:ea typeface="Fira Code"/>
                <a:cs typeface="Fira Code"/>
                <a:sym typeface="Fira Code"/>
              </a:rPr>
              <a:t>boolean </a:t>
            </a:r>
            <a:r>
              <a:rPr b="0" i="0" lang="en" sz="1000" u="none" cap="none" strike="noStrike">
                <a:solidFill>
                  <a:srgbClr val="BA8EF7"/>
                </a:solidFill>
                <a:latin typeface="Fira Code"/>
                <a:ea typeface="Fira Code"/>
                <a:cs typeface="Fira Code"/>
                <a:sym typeface="Fira Code"/>
              </a:rPr>
              <a:t>v3</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BA8EF7"/>
                </a:solidFill>
                <a:latin typeface="Fira Code"/>
                <a:ea typeface="Fira Code"/>
                <a:cs typeface="Fira Code"/>
                <a:sym typeface="Fira Code"/>
              </a:rPr>
              <a:t>v3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false</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//v3 = 100; // =&gt; ERROR</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Map interface</a:t>
            </a:r>
            <a:endParaRPr/>
          </a:p>
        </p:txBody>
      </p:sp>
      <p:sp>
        <p:nvSpPr>
          <p:cNvPr id="501" name="Google Shape;501;p10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Αποθηκεύει key-value pairs</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Τα keys είναι μοναδικά, τα values όχι</a:t>
            </a:r>
            <a:endParaRPr/>
          </a:p>
          <a:p>
            <a:pPr indent="0" lvl="0" marL="1143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Η σειρά των keys δεν είναι σίγουρη (εκτός από LinkedHashMap, και TreeMap)</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Ανάκτηση στοιχείου (value) μέσω κλειδιού</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Δυνατότητα αφαίρεσης στοιχείου (value), μέσω κλειδιού (remove(Object key))</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1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Queue interface</a:t>
            </a:r>
            <a:endParaRPr/>
          </a:p>
        </p:txBody>
      </p:sp>
      <p:sp>
        <p:nvSpPr>
          <p:cNvPr id="507" name="Google Shape;507;p10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Τα elements γίνονται ordered σε FIFO (first in first out)</a:t>
            </a:r>
            <a:endParaRPr/>
          </a:p>
          <a:p>
            <a:pPr indent="-342900" lvl="0" marL="457200" rtl="0" algn="l">
              <a:lnSpc>
                <a:spcPct val="115000"/>
              </a:lnSpc>
              <a:spcBef>
                <a:spcPts val="0"/>
              </a:spcBef>
              <a:spcAft>
                <a:spcPts val="0"/>
              </a:spcAft>
              <a:buSzPts val="1800"/>
              <a:buChar char="●"/>
            </a:pPr>
            <a:r>
              <a:rPr lang="en"/>
              <a:t>Implementations: PriorityQueue, LinkedList</a:t>
            </a:r>
            <a:endParaRPr/>
          </a:p>
          <a:p>
            <a:pPr indent="-342900" lvl="0" marL="457200" rtl="0" algn="l">
              <a:lnSpc>
                <a:spcPct val="115000"/>
              </a:lnSpc>
              <a:spcBef>
                <a:spcPts val="0"/>
              </a:spcBef>
              <a:spcAft>
                <a:spcPts val="0"/>
              </a:spcAft>
              <a:buSzPts val="1800"/>
              <a:buChar char="●"/>
            </a:pPr>
            <a:r>
              <a:rPr lang="en"/>
              <a:t>Methods για την εισαγωγή, ανάκτηση, και αφαίρεση:</a:t>
            </a:r>
            <a:endParaRPr/>
          </a:p>
          <a:p>
            <a:pPr indent="-317500" lvl="1" marL="914400" rtl="0" algn="l">
              <a:lnSpc>
                <a:spcPct val="115000"/>
              </a:lnSpc>
              <a:spcBef>
                <a:spcPts val="0"/>
              </a:spcBef>
              <a:spcAft>
                <a:spcPts val="0"/>
              </a:spcAft>
              <a:buSzPts val="1400"/>
              <a:buChar char="○"/>
            </a:pPr>
            <a:r>
              <a:rPr lang="en"/>
              <a:t>offer(E e), peek(), και poll()  - επιτρέπουν τη διαχείριση των στοιχείων</a:t>
            </a:r>
            <a:endParaRPr/>
          </a:p>
          <a:p>
            <a:pPr indent="-228600" lvl="1" marL="914400" rtl="0" algn="l">
              <a:lnSpc>
                <a:spcPct val="115000"/>
              </a:lnSpc>
              <a:spcBef>
                <a:spcPts val="0"/>
              </a:spcBef>
              <a:spcAft>
                <a:spcPts val="0"/>
              </a:spcAft>
              <a:buSzPts val="1400"/>
              <a:buNone/>
            </a:pPr>
            <a:r>
              <a:t/>
            </a:r>
            <a:endParaRPr/>
          </a:p>
          <a:p>
            <a:pPr indent="-342900" lvl="0" marL="457200" rtl="0" algn="l">
              <a:lnSpc>
                <a:spcPct val="115000"/>
              </a:lnSpc>
              <a:spcBef>
                <a:spcPts val="0"/>
              </a:spcBef>
              <a:spcAft>
                <a:spcPts val="0"/>
              </a:spcAft>
              <a:buSzPts val="1800"/>
              <a:buChar char="●"/>
            </a:pPr>
            <a:r>
              <a:rPr lang="en"/>
              <a:t>Δυνατότητα αναμονής για στοιχεία:</a:t>
            </a:r>
            <a:endParaRPr/>
          </a:p>
          <a:p>
            <a:pPr indent="-317500" lvl="1" marL="914400" rtl="0" algn="l">
              <a:lnSpc>
                <a:spcPct val="115000"/>
              </a:lnSpc>
              <a:spcBef>
                <a:spcPts val="0"/>
              </a:spcBef>
              <a:spcAft>
                <a:spcPts val="0"/>
              </a:spcAft>
              <a:buSzPts val="1400"/>
              <a:buChar char="○"/>
            </a:pPr>
            <a:r>
              <a:rPr lang="en"/>
              <a:t>element() και remove() πετούν εξαίρεση αν η ουρά είναι άδεια, ενώ οι peek() και poll() επιστρέφουν null</a:t>
            </a:r>
            <a:endParaRPr/>
          </a:p>
          <a:p>
            <a:pPr indent="-342900" lvl="0" marL="457200" rtl="0" algn="l">
              <a:lnSpc>
                <a:spcPct val="115000"/>
              </a:lnSpc>
              <a:spcBef>
                <a:spcPts val="0"/>
              </a:spcBef>
              <a:spcAft>
                <a:spcPts val="0"/>
              </a:spcAft>
              <a:buSzPts val="1800"/>
              <a:buChar char="●"/>
            </a:pPr>
            <a:r>
              <a:rPr lang="en"/>
              <a:t>Υποστηρίζει διάφορους τύπους ουρών: Εκτός από την FIFO, υπάρχει και η PriorityQueue για την ταξινόμηση βάσει φυσικής σειράς ή Comparator.</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107"/>
          <p:cNvSpPr txBox="1"/>
          <p:nvPr/>
        </p:nvSpPr>
        <p:spPr>
          <a:xfrm flipH="1">
            <a:off x="1027006" y="1521701"/>
            <a:ext cx="7089988" cy="970205"/>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Squada One"/>
                <a:ea typeface="Squada One"/>
                <a:cs typeface="Squada One"/>
                <a:sym typeface="Squada One"/>
              </a:rPr>
              <a:t>                                                                 Collections</a:t>
            </a:r>
            <a:endParaRPr b="0" i="0" sz="1800" u="none" cap="none" strike="noStrike">
              <a:solidFill>
                <a:schemeClr val="dk1"/>
              </a:solidFill>
              <a:latin typeface="Squada One"/>
              <a:ea typeface="Squada One"/>
              <a:cs typeface="Squada One"/>
              <a:sym typeface="Squada One"/>
            </a:endParaRPr>
          </a:p>
        </p:txBody>
      </p:sp>
      <p:sp>
        <p:nvSpPr>
          <p:cNvPr id="513" name="Google Shape;513;p107"/>
          <p:cNvSpPr txBox="1"/>
          <p:nvPr/>
        </p:nvSpPr>
        <p:spPr>
          <a:xfrm>
            <a:off x="2890632" y="1521701"/>
            <a:ext cx="3048000" cy="3093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rgbClr val="000000"/>
              </a:buClr>
              <a:buSzPct val="108107"/>
              <a:buFont typeface="Arial"/>
              <a:buNone/>
            </a:pPr>
            <a:r>
              <a:t/>
            </a:r>
            <a:endParaRPr b="0" i="0" sz="1000" u="none" cap="none" strike="noStrike">
              <a:solidFill>
                <a:srgbClr val="595959"/>
              </a:solidFill>
              <a:latin typeface="Arial"/>
              <a:ea typeface="Arial"/>
              <a:cs typeface="Arial"/>
              <a:sym typeface="Arial"/>
            </a:endParaRPr>
          </a:p>
        </p:txBody>
      </p:sp>
      <p:sp>
        <p:nvSpPr>
          <p:cNvPr id="514" name="Google Shape;514;p107"/>
          <p:cNvSpPr txBox="1"/>
          <p:nvPr/>
        </p:nvSpPr>
        <p:spPr>
          <a:xfrm>
            <a:off x="3032059" y="2558397"/>
            <a:ext cx="3048000" cy="3093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440"/>
              <a:buFont typeface="Arial"/>
              <a:buNone/>
            </a:pPr>
            <a:r>
              <a:t/>
            </a:r>
            <a:endParaRPr b="0" i="0" sz="700" u="none" cap="none" strike="noStrike">
              <a:solidFill>
                <a:srgbClr val="595959"/>
              </a:solidFill>
              <a:latin typeface="Arial"/>
              <a:ea typeface="Arial"/>
              <a:cs typeface="Arial"/>
              <a:sym typeface="Arial"/>
            </a:endParaRPr>
          </a:p>
        </p:txBody>
      </p:sp>
      <p:sp>
        <p:nvSpPr>
          <p:cNvPr id="515" name="Google Shape;515;p107"/>
          <p:cNvSpPr txBox="1"/>
          <p:nvPr/>
        </p:nvSpPr>
        <p:spPr>
          <a:xfrm>
            <a:off x="2921382" y="0"/>
            <a:ext cx="6034500" cy="10395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RECAP</a:t>
            </a:r>
            <a:endParaRPr b="0" i="0" sz="2400" u="none" cap="none" strike="noStrike">
              <a:solidFill>
                <a:schemeClr val="dk1"/>
              </a:solidFill>
              <a:latin typeface="Arial"/>
              <a:ea typeface="Arial"/>
              <a:cs typeface="Arial"/>
              <a:sym typeface="Arial"/>
            </a:endParaRPr>
          </a:p>
        </p:txBody>
      </p:sp>
      <p:sp>
        <p:nvSpPr>
          <p:cNvPr id="516" name="Google Shape;516;p107"/>
          <p:cNvSpPr txBox="1"/>
          <p:nvPr/>
        </p:nvSpPr>
        <p:spPr>
          <a:xfrm>
            <a:off x="3032061" y="4062495"/>
            <a:ext cx="2960100" cy="294000"/>
          </a:xfrm>
          <a:prstGeom prst="rect">
            <a:avLst/>
          </a:prstGeom>
          <a:noFill/>
          <a:ln>
            <a:noFill/>
          </a:ln>
        </p:spPr>
        <p:txBody>
          <a:bodyPr anchorCtr="0" anchor="t" bIns="91425" lIns="91425" spcFirstLastPara="1" rIns="91425" wrap="square" tIns="91425">
            <a:normAutofit/>
          </a:bodyPr>
          <a:lstStyle/>
          <a:p>
            <a:pPr indent="0" lvl="0" marL="0" marR="0" rtl="0" algn="l">
              <a:lnSpc>
                <a:spcPct val="80000"/>
              </a:lnSpc>
              <a:spcBef>
                <a:spcPts val="0"/>
              </a:spcBef>
              <a:spcAft>
                <a:spcPts val="0"/>
              </a:spcAft>
              <a:buClr>
                <a:srgbClr val="000000"/>
              </a:buClr>
              <a:buSzPts val="935"/>
              <a:buFont typeface="Arial"/>
              <a:buNone/>
            </a:pPr>
            <a:r>
              <a:t/>
            </a:r>
            <a:endParaRPr b="0" i="0" sz="750" u="none" cap="none" strike="noStrike">
              <a:solidFill>
                <a:srgbClr val="595959"/>
              </a:solidFill>
              <a:latin typeface="Arial"/>
              <a:ea typeface="Arial"/>
              <a:cs typeface="Arial"/>
              <a:sym typeface="Arial"/>
            </a:endParaRPr>
          </a:p>
        </p:txBody>
      </p:sp>
      <p:sp>
        <p:nvSpPr>
          <p:cNvPr id="517" name="Google Shape;517;p107"/>
          <p:cNvSpPr txBox="1"/>
          <p:nvPr/>
        </p:nvSpPr>
        <p:spPr>
          <a:xfrm>
            <a:off x="946825" y="3804966"/>
            <a:ext cx="1702500" cy="498900"/>
          </a:xfrm>
          <a:prstGeom prst="rect">
            <a:avLst/>
          </a:prstGeom>
          <a:noFill/>
          <a:ln>
            <a:noFill/>
          </a:ln>
        </p:spPr>
        <p:txBody>
          <a:bodyPr anchorCtr="0" anchor="t"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
          <p:cNvSpPr txBox="1"/>
          <p:nvPr/>
        </p:nvSpPr>
        <p:spPr>
          <a:xfrm flipH="1">
            <a:off x="3963793" y="2032866"/>
            <a:ext cx="4934400" cy="431100"/>
          </a:xfrm>
          <a:prstGeom prst="rect">
            <a:avLst/>
          </a:prstGeom>
          <a:noFill/>
          <a:ln>
            <a:noFill/>
          </a:ln>
        </p:spPr>
        <p:txBody>
          <a:bodyPr anchorCtr="0" anchor="b"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Squada One"/>
                <a:ea typeface="Squada One"/>
                <a:cs typeface="Squada One"/>
                <a:sym typeface="Squada One"/>
              </a:rPr>
              <a:t>Java Basics</a:t>
            </a:r>
            <a:endParaRPr b="0" i="0" sz="1800" u="none" cap="none" strike="noStrike">
              <a:solidFill>
                <a:schemeClr val="dk1"/>
              </a:solidFill>
              <a:latin typeface="Squada One"/>
              <a:ea typeface="Squada One"/>
              <a:cs typeface="Squada One"/>
              <a:sym typeface="Squada One"/>
            </a:endParaRPr>
          </a:p>
        </p:txBody>
      </p:sp>
      <p:sp>
        <p:nvSpPr>
          <p:cNvPr id="523" name="Google Shape;523;p4"/>
          <p:cNvSpPr txBox="1"/>
          <p:nvPr/>
        </p:nvSpPr>
        <p:spPr>
          <a:xfrm>
            <a:off x="3032059" y="1772817"/>
            <a:ext cx="3048000" cy="3093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rgbClr val="000000"/>
              </a:buClr>
              <a:buSzPct val="108107"/>
              <a:buFont typeface="Arial"/>
              <a:buNone/>
            </a:pPr>
            <a:r>
              <a:t/>
            </a:r>
            <a:endParaRPr b="0" i="0" sz="1000" u="none" cap="none" strike="noStrike">
              <a:solidFill>
                <a:srgbClr val="595959"/>
              </a:solidFill>
              <a:latin typeface="Arial"/>
              <a:ea typeface="Arial"/>
              <a:cs typeface="Arial"/>
              <a:sym typeface="Arial"/>
            </a:endParaRPr>
          </a:p>
        </p:txBody>
      </p:sp>
      <p:sp>
        <p:nvSpPr>
          <p:cNvPr id="524" name="Google Shape;524;p4"/>
          <p:cNvSpPr txBox="1"/>
          <p:nvPr/>
        </p:nvSpPr>
        <p:spPr>
          <a:xfrm>
            <a:off x="3032059" y="2558397"/>
            <a:ext cx="3048000" cy="3093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440"/>
              <a:buFont typeface="Arial"/>
              <a:buNone/>
            </a:pPr>
            <a:r>
              <a:t/>
            </a:r>
            <a:endParaRPr b="0" i="0" sz="700" u="none" cap="none" strike="noStrike">
              <a:solidFill>
                <a:srgbClr val="595959"/>
              </a:solidFill>
              <a:latin typeface="Arial"/>
              <a:ea typeface="Arial"/>
              <a:cs typeface="Arial"/>
              <a:sym typeface="Arial"/>
            </a:endParaRPr>
          </a:p>
        </p:txBody>
      </p:sp>
      <p:sp>
        <p:nvSpPr>
          <p:cNvPr id="525" name="Google Shape;525;p4"/>
          <p:cNvSpPr txBox="1"/>
          <p:nvPr/>
        </p:nvSpPr>
        <p:spPr>
          <a:xfrm>
            <a:off x="2921382" y="0"/>
            <a:ext cx="6034500" cy="10395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RECAP</a:t>
            </a:r>
            <a:endParaRPr b="0" i="0" sz="2400" u="none" cap="none" strike="noStrike">
              <a:solidFill>
                <a:schemeClr val="dk1"/>
              </a:solidFill>
              <a:latin typeface="Arial"/>
              <a:ea typeface="Arial"/>
              <a:cs typeface="Arial"/>
              <a:sym typeface="Arial"/>
            </a:endParaRPr>
          </a:p>
        </p:txBody>
      </p:sp>
      <p:sp>
        <p:nvSpPr>
          <p:cNvPr id="526" name="Google Shape;526;p4"/>
          <p:cNvSpPr txBox="1"/>
          <p:nvPr/>
        </p:nvSpPr>
        <p:spPr>
          <a:xfrm>
            <a:off x="3032061" y="4062495"/>
            <a:ext cx="2960100" cy="294000"/>
          </a:xfrm>
          <a:prstGeom prst="rect">
            <a:avLst/>
          </a:prstGeom>
          <a:noFill/>
          <a:ln>
            <a:noFill/>
          </a:ln>
        </p:spPr>
        <p:txBody>
          <a:bodyPr anchorCtr="0" anchor="t" bIns="91425" lIns="91425" spcFirstLastPara="1" rIns="91425" wrap="square" tIns="91425">
            <a:normAutofit/>
          </a:bodyPr>
          <a:lstStyle/>
          <a:p>
            <a:pPr indent="0" lvl="0" marL="0" marR="0" rtl="0" algn="l">
              <a:lnSpc>
                <a:spcPct val="80000"/>
              </a:lnSpc>
              <a:spcBef>
                <a:spcPts val="0"/>
              </a:spcBef>
              <a:spcAft>
                <a:spcPts val="0"/>
              </a:spcAft>
              <a:buClr>
                <a:srgbClr val="000000"/>
              </a:buClr>
              <a:buSzPts val="935"/>
              <a:buFont typeface="Arial"/>
              <a:buNone/>
            </a:pPr>
            <a:r>
              <a:t/>
            </a:r>
            <a:endParaRPr b="0" i="0" sz="750" u="none" cap="none" strike="noStrike">
              <a:solidFill>
                <a:srgbClr val="595959"/>
              </a:solidFill>
              <a:latin typeface="Arial"/>
              <a:ea typeface="Arial"/>
              <a:cs typeface="Arial"/>
              <a:sym typeface="Arial"/>
            </a:endParaRPr>
          </a:p>
        </p:txBody>
      </p:sp>
      <p:sp>
        <p:nvSpPr>
          <p:cNvPr id="527" name="Google Shape;527;p4"/>
          <p:cNvSpPr txBox="1"/>
          <p:nvPr/>
        </p:nvSpPr>
        <p:spPr>
          <a:xfrm>
            <a:off x="946825" y="3804966"/>
            <a:ext cx="1702500" cy="498900"/>
          </a:xfrm>
          <a:prstGeom prst="rect">
            <a:avLst/>
          </a:prstGeom>
          <a:noFill/>
          <a:ln>
            <a:noFill/>
          </a:ln>
        </p:spPr>
        <p:txBody>
          <a:bodyPr anchorCtr="0" anchor="t"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
          <p:cNvSpPr txBox="1"/>
          <p:nvPr/>
        </p:nvSpPr>
        <p:spPr>
          <a:xfrm flipH="1">
            <a:off x="3231247" y="1738578"/>
            <a:ext cx="4903200" cy="6177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Squada One"/>
                <a:ea typeface="Squada One"/>
                <a:cs typeface="Squada One"/>
                <a:sym typeface="Squada One"/>
              </a:rPr>
              <a:t>Delve deeper into the language</a:t>
            </a:r>
            <a:endParaRPr b="0" i="0" sz="1800" u="none" cap="none" strike="noStrike">
              <a:solidFill>
                <a:schemeClr val="dk1"/>
              </a:solidFill>
              <a:latin typeface="Squada One"/>
              <a:ea typeface="Squada One"/>
              <a:cs typeface="Squada One"/>
              <a:sym typeface="Squada One"/>
            </a:endParaRPr>
          </a:p>
        </p:txBody>
      </p:sp>
      <p:sp>
        <p:nvSpPr>
          <p:cNvPr id="533" name="Google Shape;533;p5"/>
          <p:cNvSpPr txBox="1"/>
          <p:nvPr/>
        </p:nvSpPr>
        <p:spPr>
          <a:xfrm>
            <a:off x="2592079" y="284100"/>
            <a:ext cx="5996400" cy="10404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NEXT UP</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3"/>
          <p:cNvSpPr txBox="1"/>
          <p:nvPr/>
        </p:nvSpPr>
        <p:spPr>
          <a:xfrm>
            <a:off x="5890900" y="194000"/>
            <a:ext cx="3086100" cy="838800"/>
          </a:xfrm>
          <a:prstGeom prst="rect">
            <a:avLst/>
          </a:prstGeom>
          <a:noFill/>
          <a:ln>
            <a:noFill/>
          </a:ln>
        </p:spPr>
        <p:txBody>
          <a:bodyPr anchorCtr="0" anchor="b" bIns="91425" lIns="91425" spcFirstLastPara="1" rIns="91425" wrap="square" tIns="91425">
            <a:normAutofit fontScale="25000" lnSpcReduction="20000"/>
          </a:bodyPr>
          <a:lstStyle/>
          <a:p>
            <a:pPr indent="0" lvl="0" marL="0" marR="0" rtl="0" algn="r">
              <a:lnSpc>
                <a:spcPct val="100000"/>
              </a:lnSpc>
              <a:spcBef>
                <a:spcPts val="0"/>
              </a:spcBef>
              <a:spcAft>
                <a:spcPts val="0"/>
              </a:spcAft>
              <a:buClr>
                <a:srgbClr val="000000"/>
              </a:buClr>
              <a:buSzPct val="90909"/>
              <a:buFont typeface="Arial"/>
              <a:buNone/>
            </a:pPr>
            <a:r>
              <a:rPr b="0" i="0" lang="en" sz="8800" u="none" cap="none" strike="noStrike">
                <a:solidFill>
                  <a:srgbClr val="000000"/>
                </a:solidFill>
                <a:latin typeface="Arial"/>
                <a:ea typeface="Arial"/>
                <a:cs typeface="Arial"/>
                <a:sym typeface="Arial"/>
              </a:rPr>
              <a:t>Κινητής υποδιαστολής (inexact) </a:t>
            </a:r>
            <a:endParaRPr b="0" i="0" sz="2400" u="none" cap="none" strike="noStrike">
              <a:solidFill>
                <a:schemeClr val="dk1"/>
              </a:solidFill>
              <a:latin typeface="Arial"/>
              <a:ea typeface="Arial"/>
              <a:cs typeface="Arial"/>
              <a:sym typeface="Arial"/>
            </a:endParaRPr>
          </a:p>
        </p:txBody>
      </p:sp>
      <p:sp>
        <p:nvSpPr>
          <p:cNvPr id="101" name="Google Shape;101;p43"/>
          <p:cNvSpPr txBox="1"/>
          <p:nvPr/>
        </p:nvSpPr>
        <p:spPr>
          <a:xfrm>
            <a:off x="574600" y="1399324"/>
            <a:ext cx="3566220" cy="2860441"/>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float: 4 bytes (IEEE 754), ακρίβεια 6 με 7 ψηφία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double: 8 bytes (IEEE 754), ακρίβεια 15 ψηφίων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Παράδειγμα</a:t>
            </a:r>
            <a:endParaRPr b="0" i="0" sz="1100" u="none" cap="none" strike="noStrike">
              <a:solidFill>
                <a:schemeClr val="dk1"/>
              </a:solidFill>
              <a:latin typeface="Arial"/>
              <a:ea typeface="Arial"/>
              <a:cs typeface="Arial"/>
              <a:sym typeface="Arial"/>
            </a:endParaRPr>
          </a:p>
        </p:txBody>
      </p:sp>
      <p:sp>
        <p:nvSpPr>
          <p:cNvPr id="102" name="Google Shape;102;p43"/>
          <p:cNvSpPr/>
          <p:nvPr/>
        </p:nvSpPr>
        <p:spPr>
          <a:xfrm>
            <a:off x="4341541" y="1338796"/>
            <a:ext cx="4802459" cy="3139321"/>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Floats1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float </a:t>
            </a:r>
            <a:r>
              <a:rPr b="0" i="0" lang="en" sz="1000" u="none" cap="none" strike="noStrike">
                <a:solidFill>
                  <a:srgbClr val="BA8EF7"/>
                </a:solidFill>
                <a:latin typeface="Fira Code"/>
                <a:ea typeface="Fira Code"/>
                <a:cs typeface="Fira Code"/>
                <a:sym typeface="Fira Code"/>
              </a:rPr>
              <a:t>f0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12.345f</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float </a:t>
            </a:r>
            <a:r>
              <a:rPr b="0" i="0" lang="en" sz="1000" u="none" cap="none" strike="noStrike">
                <a:solidFill>
                  <a:srgbClr val="BA8EF7"/>
                </a:solidFill>
                <a:latin typeface="Fira Code"/>
                <a:ea typeface="Fira Code"/>
                <a:cs typeface="Fira Code"/>
                <a:sym typeface="Fira Code"/>
              </a:rPr>
              <a:t>f1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12.345F</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float </a:t>
            </a:r>
            <a:r>
              <a:rPr b="0" i="0" lang="en" sz="1000" u="none" cap="none" strike="noStrike">
                <a:solidFill>
                  <a:srgbClr val="BA8EF7"/>
                </a:solidFill>
                <a:latin typeface="Fira Code"/>
                <a:ea typeface="Fira Code"/>
                <a:cs typeface="Fira Code"/>
                <a:sym typeface="Fira Code"/>
              </a:rPr>
              <a:t>f2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123_456.789f</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το "_" υποστηρίζεται στις νεότερες εκδόσεις</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double </a:t>
            </a:r>
            <a:r>
              <a:rPr b="0" i="0" lang="en" sz="1000" u="none" cap="none" strike="noStrike">
                <a:solidFill>
                  <a:srgbClr val="BA8EF7"/>
                </a:solidFill>
                <a:latin typeface="Fira Code"/>
                <a:ea typeface="Fira Code"/>
                <a:cs typeface="Fira Code"/>
                <a:sym typeface="Fira Code"/>
              </a:rPr>
              <a:t>d0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12.345d</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double </a:t>
            </a:r>
            <a:r>
              <a:rPr b="0" i="0" lang="en" sz="1000" u="none" cap="none" strike="noStrike">
                <a:solidFill>
                  <a:srgbClr val="BA8EF7"/>
                </a:solidFill>
                <a:latin typeface="Fira Code"/>
                <a:ea typeface="Fira Code"/>
                <a:cs typeface="Fira Code"/>
                <a:sym typeface="Fira Code"/>
              </a:rPr>
              <a:t>d1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12.345D</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double </a:t>
            </a:r>
            <a:r>
              <a:rPr b="0" i="0" lang="en" sz="1000" u="none" cap="none" strike="noStrike">
                <a:solidFill>
                  <a:srgbClr val="BA8EF7"/>
                </a:solidFill>
                <a:latin typeface="Fira Code"/>
                <a:ea typeface="Fira Code"/>
                <a:cs typeface="Fira Code"/>
                <a:sym typeface="Fira Code"/>
              </a:rPr>
              <a:t>d2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123_456.789d</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939DA5"/>
                </a:solidFill>
                <a:latin typeface="Fira Code"/>
                <a:ea typeface="Fira Code"/>
                <a:cs typeface="Fira Code"/>
                <a:sym typeface="Fira Code"/>
              </a:rPr>
              <a:t>// το "_" υποστηρίζεται στις νεότερες εκδόσεις</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double </a:t>
            </a:r>
            <a:r>
              <a:rPr b="0" i="0" lang="en" sz="1000" u="none" cap="none" strike="noStrike">
                <a:solidFill>
                  <a:srgbClr val="BA8EF7"/>
                </a:solidFill>
                <a:latin typeface="Fira Code"/>
                <a:ea typeface="Fira Code"/>
                <a:cs typeface="Fira Code"/>
                <a:sym typeface="Fira Code"/>
              </a:rPr>
              <a:t>a0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double </a:t>
            </a:r>
            <a:r>
              <a:rPr b="0" i="0" lang="en" sz="1000" u="none" cap="none" strike="noStrike">
                <a:solidFill>
                  <a:srgbClr val="BA8EF7"/>
                </a:solidFill>
                <a:latin typeface="Fira Code"/>
                <a:ea typeface="Fira Code"/>
                <a:cs typeface="Fira Code"/>
                <a:sym typeface="Fira Code"/>
              </a:rPr>
              <a:t>a1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0.2</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a0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a1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 =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a0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a1</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θα τυπώσει 0.300..04 (δείτε τα RESULTS παρακάτω)</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1" lang="en" sz="1000" u="none" cap="none" strike="noStrike">
                <a:solidFill>
                  <a:srgbClr val="FFFFFF"/>
                </a:solidFill>
                <a:latin typeface="Fira Code"/>
                <a:ea typeface="Fira Code"/>
                <a:cs typeface="Fira Code"/>
                <a:sym typeface="Fira Code"/>
              </a:rPr>
              <a:t>0.1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0.2 </a:t>
            </a: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FFFFFF"/>
                </a:solidFill>
                <a:latin typeface="Fira Code"/>
                <a:ea typeface="Fira Code"/>
                <a:cs typeface="Fira Code"/>
                <a:sym typeface="Fira Code"/>
              </a:rPr>
              <a:t>0.30000000000000004</a:t>
            </a:r>
            <a:br>
              <a:rPr b="0" i="1" lang="en" sz="1000" u="none" cap="none" strike="noStrike">
                <a:solidFill>
                  <a:srgbClr val="FFFFFF"/>
                </a:solidFill>
                <a:latin typeface="Fira Code"/>
                <a:ea typeface="Fira Code"/>
                <a:cs typeface="Fira Code"/>
                <a:sym typeface="Fira Code"/>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4"/>
          <p:cNvSpPr txBox="1"/>
          <p:nvPr/>
        </p:nvSpPr>
        <p:spPr>
          <a:xfrm>
            <a:off x="5890900" y="194000"/>
            <a:ext cx="3086100" cy="838800"/>
          </a:xfrm>
          <a:prstGeom prst="rect">
            <a:avLst/>
          </a:prstGeom>
          <a:noFill/>
          <a:ln>
            <a:noFill/>
          </a:ln>
        </p:spPr>
        <p:txBody>
          <a:bodyPr anchorCtr="0" anchor="b" bIns="91425" lIns="91425" spcFirstLastPara="1" rIns="91425" wrap="square" tIns="91425">
            <a:normAutofit fontScale="40000" lnSpcReduction="20000"/>
          </a:bodyPr>
          <a:lstStyle/>
          <a:p>
            <a:pPr indent="0" lvl="0" marL="0" marR="0" rtl="0" algn="r">
              <a:lnSpc>
                <a:spcPct val="100000"/>
              </a:lnSpc>
              <a:spcBef>
                <a:spcPts val="0"/>
              </a:spcBef>
              <a:spcAft>
                <a:spcPts val="0"/>
              </a:spcAft>
              <a:buClr>
                <a:srgbClr val="000000"/>
              </a:buClr>
              <a:buSzPct val="90909"/>
              <a:buFont typeface="Arial"/>
              <a:buNone/>
            </a:pPr>
            <a:r>
              <a:rPr b="0" i="0" lang="en" sz="9600" u="none" cap="none" strike="noStrike">
                <a:solidFill>
                  <a:srgbClr val="000000"/>
                </a:solidFill>
                <a:latin typeface="Arial"/>
                <a:ea typeface="Arial"/>
                <a:cs typeface="Arial"/>
                <a:sym typeface="Arial"/>
              </a:rPr>
              <a:t>Χαρακτήρες </a:t>
            </a:r>
            <a:endParaRPr b="0" i="0" sz="2400" u="none" cap="none" strike="noStrike">
              <a:solidFill>
                <a:schemeClr val="dk1"/>
              </a:solidFill>
              <a:latin typeface="Arial"/>
              <a:ea typeface="Arial"/>
              <a:cs typeface="Arial"/>
              <a:sym typeface="Arial"/>
            </a:endParaRPr>
          </a:p>
        </p:txBody>
      </p:sp>
      <p:sp>
        <p:nvSpPr>
          <p:cNvPr id="108" name="Google Shape;108;p44"/>
          <p:cNvSpPr txBox="1"/>
          <p:nvPr/>
        </p:nvSpPr>
        <p:spPr>
          <a:xfrm>
            <a:off x="574600" y="1399324"/>
            <a:ext cx="3566220" cy="2860441"/>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 char: Unicode (UTF-16)</a:t>
            </a:r>
            <a:endParaRPr b="0" i="0" sz="1100" u="none" cap="none" strike="noStrike">
              <a:solidFill>
                <a:schemeClr val="dk1"/>
              </a:solidFill>
              <a:latin typeface="Arial"/>
              <a:ea typeface="Arial"/>
              <a:cs typeface="Arial"/>
              <a:sym typeface="Arial"/>
            </a:endParaRPr>
          </a:p>
        </p:txBody>
      </p:sp>
      <p:sp>
        <p:nvSpPr>
          <p:cNvPr id="109" name="Google Shape;109;p44"/>
          <p:cNvSpPr/>
          <p:nvPr/>
        </p:nvSpPr>
        <p:spPr>
          <a:xfrm>
            <a:off x="4765288" y="1259883"/>
            <a:ext cx="4378712" cy="3139321"/>
          </a:xfrm>
          <a:prstGeom prst="rect">
            <a:avLst/>
          </a:prstGeom>
          <a:solidFill>
            <a:srgbClr val="1E1F22"/>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ED0D6"/>
              </a:buClr>
              <a:buSzPts val="1000"/>
              <a:buFont typeface="Arial"/>
              <a:buNone/>
            </a:pPr>
            <a:r>
              <a:rPr b="0" i="1" lang="en" sz="1000" u="none" cap="none" strike="noStrike">
                <a:solidFill>
                  <a:srgbClr val="CED0D6"/>
                </a:solidFill>
                <a:latin typeface="Fira Code"/>
                <a:ea typeface="Fira Code"/>
                <a:cs typeface="Fira Code"/>
                <a:sym typeface="Fira Code"/>
              </a:rPr>
              <a:t>public class </a:t>
            </a:r>
            <a:r>
              <a:rPr b="0" i="0" lang="en" sz="1000" u="none" cap="none" strike="noStrike">
                <a:solidFill>
                  <a:srgbClr val="FFA763"/>
                </a:solidFill>
                <a:latin typeface="Fira Code"/>
                <a:ea typeface="Fira Code"/>
                <a:cs typeface="Fira Code"/>
                <a:sym typeface="Fira Code"/>
              </a:rPr>
              <a:t>CharSample </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public static void </a:t>
            </a:r>
            <a:r>
              <a:rPr b="0" i="0" lang="en" sz="1000" u="none" cap="none" strike="noStrike">
                <a:solidFill>
                  <a:srgbClr val="0FFEAB"/>
                </a:solidFill>
                <a:latin typeface="Fira Code"/>
                <a:ea typeface="Fira Code"/>
                <a:cs typeface="Fira Code"/>
                <a:sym typeface="Fira Code"/>
              </a:rPr>
              <a:t>main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A763"/>
                </a:solidFill>
                <a:latin typeface="Fira Code"/>
                <a:ea typeface="Fira Code"/>
                <a:cs typeface="Fira Code"/>
                <a:sym typeface="Fira Code"/>
              </a:rPr>
              <a:t>String</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args</a:t>
            </a: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char </a:t>
            </a:r>
            <a:r>
              <a:rPr b="0" i="0" lang="en" sz="1000" u="none" cap="none" strike="noStrike">
                <a:solidFill>
                  <a:srgbClr val="BA8EF7"/>
                </a:solidFill>
                <a:latin typeface="Fira Code"/>
                <a:ea typeface="Fira Code"/>
                <a:cs typeface="Fira Code"/>
                <a:sym typeface="Fira Code"/>
              </a:rPr>
              <a:t>x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'a'</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Escape characters</a:t>
            </a:r>
            <a:br>
              <a:rPr b="0" i="0" lang="en" sz="1000" u="none" cap="none" strike="noStrike">
                <a:solidFill>
                  <a:srgbClr val="939DA5"/>
                </a:solidFill>
                <a:latin typeface="Fira Code"/>
                <a:ea typeface="Fira Code"/>
                <a:cs typeface="Fira Code"/>
                <a:sym typeface="Fira Code"/>
              </a:rPr>
            </a:br>
            <a:r>
              <a:rPr b="0" i="0" lang="en" sz="1000" u="none" cap="none" strike="noStrike">
                <a:solidFill>
                  <a:srgbClr val="939DA5"/>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char </a:t>
            </a:r>
            <a:r>
              <a:rPr b="0" i="0" lang="en" sz="1000" u="none" cap="none" strike="noStrike">
                <a:solidFill>
                  <a:srgbClr val="BA8EF7"/>
                </a:solidFill>
                <a:latin typeface="Fira Code"/>
                <a:ea typeface="Fira Code"/>
                <a:cs typeface="Fira Code"/>
                <a:sym typeface="Fira Code"/>
              </a:rPr>
              <a:t>tab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\t</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char </a:t>
            </a:r>
            <a:r>
              <a:rPr b="0" i="0" lang="en" sz="1000" u="none" cap="none" strike="noStrike">
                <a:solidFill>
                  <a:srgbClr val="BA8EF7"/>
                </a:solidFill>
                <a:latin typeface="Fira Code"/>
                <a:ea typeface="Fira Code"/>
                <a:cs typeface="Fira Code"/>
                <a:sym typeface="Fira Code"/>
              </a:rPr>
              <a:t>newline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\n</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char </a:t>
            </a:r>
            <a:r>
              <a:rPr b="0" i="0" lang="en" sz="1000" u="none" cap="none" strike="noStrike">
                <a:solidFill>
                  <a:srgbClr val="BA8EF7"/>
                </a:solidFill>
                <a:latin typeface="Fira Code"/>
                <a:ea typeface="Fira Code"/>
                <a:cs typeface="Fira Code"/>
                <a:sym typeface="Fira Code"/>
              </a:rPr>
              <a:t>carriage_return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\r</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1" lang="en" sz="1000" u="none" cap="none" strike="noStrike">
                <a:solidFill>
                  <a:srgbClr val="CED0D6"/>
                </a:solidFill>
                <a:latin typeface="Fira Code"/>
                <a:ea typeface="Fira Code"/>
                <a:cs typeface="Fira Code"/>
                <a:sym typeface="Fira Code"/>
              </a:rPr>
              <a:t>char </a:t>
            </a:r>
            <a:r>
              <a:rPr b="0" i="0" lang="en" sz="1000" u="none" cap="none" strike="noStrike">
                <a:solidFill>
                  <a:srgbClr val="BA8EF7"/>
                </a:solidFill>
                <a:latin typeface="Fira Code"/>
                <a:ea typeface="Fira Code"/>
                <a:cs typeface="Fira Code"/>
                <a:sym typeface="Fira Code"/>
              </a:rPr>
              <a:t>something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\u6728</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x</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"tab:|"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tab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"newline: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newline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"carriage return: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carriage_return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EA6B"/>
                </a:solidFill>
                <a:latin typeface="Fira Code"/>
                <a:ea typeface="Fira Code"/>
                <a:cs typeface="Fira Code"/>
                <a:sym typeface="Fira Code"/>
              </a:rPr>
              <a:t>"|"</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FFA763"/>
                </a:solidFill>
                <a:latin typeface="Fira Code"/>
                <a:ea typeface="Fira Code"/>
                <a:cs typeface="Fira Code"/>
                <a:sym typeface="Fira Code"/>
              </a:rPr>
              <a:t>System</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BA8EF7"/>
                </a:solidFill>
                <a:latin typeface="Fira Code"/>
                <a:ea typeface="Fira Code"/>
                <a:cs typeface="Fira Code"/>
                <a:sym typeface="Fira Code"/>
              </a:rPr>
              <a:t>out</a:t>
            </a:r>
            <a:r>
              <a:rPr b="0" i="0" lang="en" sz="1000" u="none" cap="none" strike="noStrike">
                <a:solidFill>
                  <a:srgbClr val="FFFFFF"/>
                </a:solidFill>
                <a:latin typeface="Fira Code"/>
                <a:ea typeface="Fira Code"/>
                <a:cs typeface="Fira Code"/>
                <a:sym typeface="Fira Code"/>
              </a:rPr>
              <a:t>.</a:t>
            </a:r>
            <a:r>
              <a:rPr b="0" i="1" lang="en" sz="1000" u="none" cap="none" strike="noStrike">
                <a:solidFill>
                  <a:srgbClr val="0FFEAB"/>
                </a:solidFill>
                <a:latin typeface="Fira Code"/>
                <a:ea typeface="Fira Code"/>
                <a:cs typeface="Fira Code"/>
                <a:sym typeface="Fira Code"/>
              </a:rPr>
              <a:t>println</a:t>
            </a:r>
            <a:r>
              <a:rPr b="0" i="0" lang="en" sz="1000" u="none" cap="none" strike="noStrike">
                <a:solidFill>
                  <a:srgbClr val="FFFFFF"/>
                </a:solidFill>
                <a:latin typeface="Fira Code"/>
                <a:ea typeface="Fira Code"/>
                <a:cs typeface="Fira Code"/>
                <a:sym typeface="Fira Code"/>
              </a:rPr>
              <a:t>(</a:t>
            </a:r>
            <a:r>
              <a:rPr b="0" i="0" lang="en" sz="1000" u="none" cap="none" strike="noStrike">
                <a:solidFill>
                  <a:srgbClr val="FFEA6B"/>
                </a:solidFill>
                <a:latin typeface="Fira Code"/>
                <a:ea typeface="Fira Code"/>
                <a:cs typeface="Fira Code"/>
                <a:sym typeface="Fira Code"/>
              </a:rPr>
              <a:t>"unicode character: " </a:t>
            </a:r>
            <a:r>
              <a:rPr b="0" i="0" lang="en" sz="1000" u="none" cap="none" strike="noStrike">
                <a:solidFill>
                  <a:srgbClr val="FFFFFF"/>
                </a:solidFill>
                <a:latin typeface="Fira Code"/>
                <a:ea typeface="Fira Code"/>
                <a:cs typeface="Fira Code"/>
                <a:sym typeface="Fira Code"/>
              </a:rPr>
              <a:t>+ </a:t>
            </a:r>
            <a:r>
              <a:rPr b="0" i="0" lang="en" sz="1000" u="none" cap="none" strike="noStrike">
                <a:solidFill>
                  <a:srgbClr val="BA8EF7"/>
                </a:solidFill>
                <a:latin typeface="Fira Code"/>
                <a:ea typeface="Fira Code"/>
                <a:cs typeface="Fira Code"/>
                <a:sym typeface="Fira Code"/>
              </a:rPr>
              <a:t>something</a:t>
            </a: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    }</a:t>
            </a:r>
            <a:br>
              <a:rPr b="0" i="0" lang="en" sz="1000" u="none" cap="none" strike="noStrike">
                <a:solidFill>
                  <a:srgbClr val="FFFFFF"/>
                </a:solidFill>
                <a:latin typeface="Fira Code"/>
                <a:ea typeface="Fira Code"/>
                <a:cs typeface="Fira Code"/>
                <a:sym typeface="Fira Code"/>
              </a:rPr>
            </a:br>
            <a:r>
              <a:rPr b="0" i="0" lang="en" sz="1000" u="none" cap="none" strike="noStrike">
                <a:solidFill>
                  <a:srgbClr val="FFFFFF"/>
                </a:solidFill>
                <a:latin typeface="Fira Code"/>
                <a:ea typeface="Fira Code"/>
                <a:cs typeface="Fira Code"/>
                <a:sym typeface="Fira Code"/>
              </a:rPr>
              <a:t>}</a:t>
            </a:r>
            <a:br>
              <a:rPr b="0" i="0" lang="en" sz="1000" u="none" cap="none" strike="noStrike">
                <a:solidFill>
                  <a:srgbClr val="FFFFFF"/>
                </a:solidFill>
                <a:latin typeface="Fira Code"/>
                <a:ea typeface="Fira Code"/>
                <a:cs typeface="Fira Code"/>
                <a:sym typeface="Fira Code"/>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Dimitris Malonas</dc:creator>
</cp:coreProperties>
</file>