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384C-43C2-1B64-39AA-298CB0280B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06DDB8-17A4-A6A6-3559-8FB8D766E1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579333-6035-B4EA-B4F0-06D2AC9B4E81}"/>
              </a:ext>
            </a:extLst>
          </p:cNvPr>
          <p:cNvSpPr>
            <a:spLocks noGrp="1"/>
          </p:cNvSpPr>
          <p:nvPr>
            <p:ph type="dt" sz="half" idx="10"/>
          </p:nvPr>
        </p:nvSpPr>
        <p:spPr/>
        <p:txBody>
          <a:bodyPr/>
          <a:lstStyle/>
          <a:p>
            <a:fld id="{8D58CA39-D9DF-4227-BC3F-3B08BBD4D4CB}" type="datetimeFigureOut">
              <a:rPr lang="en-IN" smtClean="0"/>
              <a:t>06-03-2023</a:t>
            </a:fld>
            <a:endParaRPr lang="en-IN"/>
          </a:p>
        </p:txBody>
      </p:sp>
      <p:sp>
        <p:nvSpPr>
          <p:cNvPr id="5" name="Footer Placeholder 4">
            <a:extLst>
              <a:ext uri="{FF2B5EF4-FFF2-40B4-BE49-F238E27FC236}">
                <a16:creationId xmlns:a16="http://schemas.microsoft.com/office/drawing/2014/main" id="{E709CD5F-A4A7-117E-A300-F27A9EA38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AE886-F866-ADB7-98BE-622A3919A207}"/>
              </a:ext>
            </a:extLst>
          </p:cNvPr>
          <p:cNvSpPr>
            <a:spLocks noGrp="1"/>
          </p:cNvSpPr>
          <p:nvPr>
            <p:ph type="sldNum" sz="quarter" idx="12"/>
          </p:nvPr>
        </p:nvSpPr>
        <p:spPr/>
        <p:txBody>
          <a:bodyPr/>
          <a:lstStyle/>
          <a:p>
            <a:fld id="{1BAF020F-7B15-41BF-9C2A-C01D7DF1EB3E}" type="slidenum">
              <a:rPr lang="en-IN" smtClean="0"/>
              <a:t>‹#›</a:t>
            </a:fld>
            <a:endParaRPr lang="en-IN"/>
          </a:p>
        </p:txBody>
      </p:sp>
    </p:spTree>
    <p:extLst>
      <p:ext uri="{BB962C8B-B14F-4D97-AF65-F5344CB8AC3E}">
        <p14:creationId xmlns:p14="http://schemas.microsoft.com/office/powerpoint/2010/main" val="384533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B5CD-89BA-CE63-238D-F3C97F7EFA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F570E5-8047-DEFD-9988-2A11507011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E1CB12-BD5E-0335-1497-A4C7BAFD567E}"/>
              </a:ext>
            </a:extLst>
          </p:cNvPr>
          <p:cNvSpPr>
            <a:spLocks noGrp="1"/>
          </p:cNvSpPr>
          <p:nvPr>
            <p:ph type="dt" sz="half" idx="10"/>
          </p:nvPr>
        </p:nvSpPr>
        <p:spPr/>
        <p:txBody>
          <a:bodyPr/>
          <a:lstStyle/>
          <a:p>
            <a:fld id="{8D58CA39-D9DF-4227-BC3F-3B08BBD4D4CB}" type="datetimeFigureOut">
              <a:rPr lang="en-IN" smtClean="0"/>
              <a:t>06-03-2023</a:t>
            </a:fld>
            <a:endParaRPr lang="en-IN"/>
          </a:p>
        </p:txBody>
      </p:sp>
      <p:sp>
        <p:nvSpPr>
          <p:cNvPr id="5" name="Footer Placeholder 4">
            <a:extLst>
              <a:ext uri="{FF2B5EF4-FFF2-40B4-BE49-F238E27FC236}">
                <a16:creationId xmlns:a16="http://schemas.microsoft.com/office/drawing/2014/main" id="{87C8724E-DE05-1761-25D0-5578AA8D7D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E4DFC-9311-C8D4-B897-7C1BFAF58EAE}"/>
              </a:ext>
            </a:extLst>
          </p:cNvPr>
          <p:cNvSpPr>
            <a:spLocks noGrp="1"/>
          </p:cNvSpPr>
          <p:nvPr>
            <p:ph type="sldNum" sz="quarter" idx="12"/>
          </p:nvPr>
        </p:nvSpPr>
        <p:spPr/>
        <p:txBody>
          <a:bodyPr/>
          <a:lstStyle/>
          <a:p>
            <a:fld id="{1BAF020F-7B15-41BF-9C2A-C01D7DF1EB3E}" type="slidenum">
              <a:rPr lang="en-IN" smtClean="0"/>
              <a:t>‹#›</a:t>
            </a:fld>
            <a:endParaRPr lang="en-IN"/>
          </a:p>
        </p:txBody>
      </p:sp>
    </p:spTree>
    <p:extLst>
      <p:ext uri="{BB962C8B-B14F-4D97-AF65-F5344CB8AC3E}">
        <p14:creationId xmlns:p14="http://schemas.microsoft.com/office/powerpoint/2010/main" val="223447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C4C0C2-EC73-2270-F8A7-7134C64424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D7A299-47C2-7D84-D43E-A5454008AC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4DCBA9-C732-05DF-87D4-AC5A50F4D321}"/>
              </a:ext>
            </a:extLst>
          </p:cNvPr>
          <p:cNvSpPr>
            <a:spLocks noGrp="1"/>
          </p:cNvSpPr>
          <p:nvPr>
            <p:ph type="dt" sz="half" idx="10"/>
          </p:nvPr>
        </p:nvSpPr>
        <p:spPr/>
        <p:txBody>
          <a:bodyPr/>
          <a:lstStyle/>
          <a:p>
            <a:fld id="{8D58CA39-D9DF-4227-BC3F-3B08BBD4D4CB}" type="datetimeFigureOut">
              <a:rPr lang="en-IN" smtClean="0"/>
              <a:t>06-03-2023</a:t>
            </a:fld>
            <a:endParaRPr lang="en-IN"/>
          </a:p>
        </p:txBody>
      </p:sp>
      <p:sp>
        <p:nvSpPr>
          <p:cNvPr id="5" name="Footer Placeholder 4">
            <a:extLst>
              <a:ext uri="{FF2B5EF4-FFF2-40B4-BE49-F238E27FC236}">
                <a16:creationId xmlns:a16="http://schemas.microsoft.com/office/drawing/2014/main" id="{655A3DBA-C7AA-C331-9538-FA5A305A2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705B7-E77B-8C23-88DD-FEFC8831839F}"/>
              </a:ext>
            </a:extLst>
          </p:cNvPr>
          <p:cNvSpPr>
            <a:spLocks noGrp="1"/>
          </p:cNvSpPr>
          <p:nvPr>
            <p:ph type="sldNum" sz="quarter" idx="12"/>
          </p:nvPr>
        </p:nvSpPr>
        <p:spPr/>
        <p:txBody>
          <a:bodyPr/>
          <a:lstStyle/>
          <a:p>
            <a:fld id="{1BAF020F-7B15-41BF-9C2A-C01D7DF1EB3E}" type="slidenum">
              <a:rPr lang="en-IN" smtClean="0"/>
              <a:t>‹#›</a:t>
            </a:fld>
            <a:endParaRPr lang="en-IN"/>
          </a:p>
        </p:txBody>
      </p:sp>
    </p:spTree>
    <p:extLst>
      <p:ext uri="{BB962C8B-B14F-4D97-AF65-F5344CB8AC3E}">
        <p14:creationId xmlns:p14="http://schemas.microsoft.com/office/powerpoint/2010/main" val="72809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3B0D-CB49-8ACA-EB54-8BA9575E67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D2FB6C-39E4-A577-1A59-0F0C36D770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D57188-4802-950D-A673-B2DEFD32B352}"/>
              </a:ext>
            </a:extLst>
          </p:cNvPr>
          <p:cNvSpPr>
            <a:spLocks noGrp="1"/>
          </p:cNvSpPr>
          <p:nvPr>
            <p:ph type="dt" sz="half" idx="10"/>
          </p:nvPr>
        </p:nvSpPr>
        <p:spPr/>
        <p:txBody>
          <a:bodyPr/>
          <a:lstStyle/>
          <a:p>
            <a:fld id="{8D58CA39-D9DF-4227-BC3F-3B08BBD4D4CB}" type="datetimeFigureOut">
              <a:rPr lang="en-IN" smtClean="0"/>
              <a:t>06-03-2023</a:t>
            </a:fld>
            <a:endParaRPr lang="en-IN"/>
          </a:p>
        </p:txBody>
      </p:sp>
      <p:sp>
        <p:nvSpPr>
          <p:cNvPr id="5" name="Footer Placeholder 4">
            <a:extLst>
              <a:ext uri="{FF2B5EF4-FFF2-40B4-BE49-F238E27FC236}">
                <a16:creationId xmlns:a16="http://schemas.microsoft.com/office/drawing/2014/main" id="{58D57A65-3FA3-BE9F-683C-A2B291FF0C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1C7C5-A098-87AE-5E3E-DA1EB93347DA}"/>
              </a:ext>
            </a:extLst>
          </p:cNvPr>
          <p:cNvSpPr>
            <a:spLocks noGrp="1"/>
          </p:cNvSpPr>
          <p:nvPr>
            <p:ph type="sldNum" sz="quarter" idx="12"/>
          </p:nvPr>
        </p:nvSpPr>
        <p:spPr/>
        <p:txBody>
          <a:bodyPr/>
          <a:lstStyle/>
          <a:p>
            <a:fld id="{1BAF020F-7B15-41BF-9C2A-C01D7DF1EB3E}" type="slidenum">
              <a:rPr lang="en-IN" smtClean="0"/>
              <a:t>‹#›</a:t>
            </a:fld>
            <a:endParaRPr lang="en-IN"/>
          </a:p>
        </p:txBody>
      </p:sp>
    </p:spTree>
    <p:extLst>
      <p:ext uri="{BB962C8B-B14F-4D97-AF65-F5344CB8AC3E}">
        <p14:creationId xmlns:p14="http://schemas.microsoft.com/office/powerpoint/2010/main" val="372360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289AC-0119-38FB-AE92-1A49436237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15B666-9BA9-22BD-B8D2-28170A489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189D37-AD2A-7640-9BAE-F11F60BDCFBA}"/>
              </a:ext>
            </a:extLst>
          </p:cNvPr>
          <p:cNvSpPr>
            <a:spLocks noGrp="1"/>
          </p:cNvSpPr>
          <p:nvPr>
            <p:ph type="dt" sz="half" idx="10"/>
          </p:nvPr>
        </p:nvSpPr>
        <p:spPr/>
        <p:txBody>
          <a:bodyPr/>
          <a:lstStyle/>
          <a:p>
            <a:fld id="{8D58CA39-D9DF-4227-BC3F-3B08BBD4D4CB}" type="datetimeFigureOut">
              <a:rPr lang="en-IN" smtClean="0"/>
              <a:t>06-03-2023</a:t>
            </a:fld>
            <a:endParaRPr lang="en-IN"/>
          </a:p>
        </p:txBody>
      </p:sp>
      <p:sp>
        <p:nvSpPr>
          <p:cNvPr id="5" name="Footer Placeholder 4">
            <a:extLst>
              <a:ext uri="{FF2B5EF4-FFF2-40B4-BE49-F238E27FC236}">
                <a16:creationId xmlns:a16="http://schemas.microsoft.com/office/drawing/2014/main" id="{967EF6B4-7994-5C8A-BE8F-E27BF124EE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CFB349-8F60-EC01-5D65-AE4BED3AA9B1}"/>
              </a:ext>
            </a:extLst>
          </p:cNvPr>
          <p:cNvSpPr>
            <a:spLocks noGrp="1"/>
          </p:cNvSpPr>
          <p:nvPr>
            <p:ph type="sldNum" sz="quarter" idx="12"/>
          </p:nvPr>
        </p:nvSpPr>
        <p:spPr/>
        <p:txBody>
          <a:bodyPr/>
          <a:lstStyle/>
          <a:p>
            <a:fld id="{1BAF020F-7B15-41BF-9C2A-C01D7DF1EB3E}" type="slidenum">
              <a:rPr lang="en-IN" smtClean="0"/>
              <a:t>‹#›</a:t>
            </a:fld>
            <a:endParaRPr lang="en-IN"/>
          </a:p>
        </p:txBody>
      </p:sp>
    </p:spTree>
    <p:extLst>
      <p:ext uri="{BB962C8B-B14F-4D97-AF65-F5344CB8AC3E}">
        <p14:creationId xmlns:p14="http://schemas.microsoft.com/office/powerpoint/2010/main" val="243677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D423-EE25-8960-B35F-4D0F301686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BFE063-3C77-13BA-8555-6267C9B718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61A9BE-2385-8830-67FF-4A3F073ADF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9B30A1-AA88-8D44-14FA-88B8F7CC72F8}"/>
              </a:ext>
            </a:extLst>
          </p:cNvPr>
          <p:cNvSpPr>
            <a:spLocks noGrp="1"/>
          </p:cNvSpPr>
          <p:nvPr>
            <p:ph type="dt" sz="half" idx="10"/>
          </p:nvPr>
        </p:nvSpPr>
        <p:spPr/>
        <p:txBody>
          <a:bodyPr/>
          <a:lstStyle/>
          <a:p>
            <a:fld id="{8D58CA39-D9DF-4227-BC3F-3B08BBD4D4CB}" type="datetimeFigureOut">
              <a:rPr lang="en-IN" smtClean="0"/>
              <a:t>06-03-2023</a:t>
            </a:fld>
            <a:endParaRPr lang="en-IN"/>
          </a:p>
        </p:txBody>
      </p:sp>
      <p:sp>
        <p:nvSpPr>
          <p:cNvPr id="6" name="Footer Placeholder 5">
            <a:extLst>
              <a:ext uri="{FF2B5EF4-FFF2-40B4-BE49-F238E27FC236}">
                <a16:creationId xmlns:a16="http://schemas.microsoft.com/office/drawing/2014/main" id="{05F2AEF9-E484-4E22-3CE1-6545D6A5F0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B41F10-FAB7-D42C-A718-DCABF7B125D1}"/>
              </a:ext>
            </a:extLst>
          </p:cNvPr>
          <p:cNvSpPr>
            <a:spLocks noGrp="1"/>
          </p:cNvSpPr>
          <p:nvPr>
            <p:ph type="sldNum" sz="quarter" idx="12"/>
          </p:nvPr>
        </p:nvSpPr>
        <p:spPr/>
        <p:txBody>
          <a:bodyPr/>
          <a:lstStyle/>
          <a:p>
            <a:fld id="{1BAF020F-7B15-41BF-9C2A-C01D7DF1EB3E}" type="slidenum">
              <a:rPr lang="en-IN" smtClean="0"/>
              <a:t>‹#›</a:t>
            </a:fld>
            <a:endParaRPr lang="en-IN"/>
          </a:p>
        </p:txBody>
      </p:sp>
    </p:spTree>
    <p:extLst>
      <p:ext uri="{BB962C8B-B14F-4D97-AF65-F5344CB8AC3E}">
        <p14:creationId xmlns:p14="http://schemas.microsoft.com/office/powerpoint/2010/main" val="127718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08CA-5535-1169-0F97-7BC862818D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180608-399E-6947-4D38-0D2D7C46CE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C900D-9BB0-1197-B055-36B6E27029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C4859C-28D9-F84F-3A22-7448D32FF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80D1C-2097-956A-3C7D-5342105538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CD295F-FBD7-5947-D611-7F3519FE36F9}"/>
              </a:ext>
            </a:extLst>
          </p:cNvPr>
          <p:cNvSpPr>
            <a:spLocks noGrp="1"/>
          </p:cNvSpPr>
          <p:nvPr>
            <p:ph type="dt" sz="half" idx="10"/>
          </p:nvPr>
        </p:nvSpPr>
        <p:spPr/>
        <p:txBody>
          <a:bodyPr/>
          <a:lstStyle/>
          <a:p>
            <a:fld id="{8D58CA39-D9DF-4227-BC3F-3B08BBD4D4CB}" type="datetimeFigureOut">
              <a:rPr lang="en-IN" smtClean="0"/>
              <a:t>06-03-2023</a:t>
            </a:fld>
            <a:endParaRPr lang="en-IN"/>
          </a:p>
        </p:txBody>
      </p:sp>
      <p:sp>
        <p:nvSpPr>
          <p:cNvPr id="8" name="Footer Placeholder 7">
            <a:extLst>
              <a:ext uri="{FF2B5EF4-FFF2-40B4-BE49-F238E27FC236}">
                <a16:creationId xmlns:a16="http://schemas.microsoft.com/office/drawing/2014/main" id="{A4AD87F9-F0D1-0BBD-1DC5-39D3C7AEE5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D7413D-A629-02F6-5196-BA5EDAA010CA}"/>
              </a:ext>
            </a:extLst>
          </p:cNvPr>
          <p:cNvSpPr>
            <a:spLocks noGrp="1"/>
          </p:cNvSpPr>
          <p:nvPr>
            <p:ph type="sldNum" sz="quarter" idx="12"/>
          </p:nvPr>
        </p:nvSpPr>
        <p:spPr/>
        <p:txBody>
          <a:bodyPr/>
          <a:lstStyle/>
          <a:p>
            <a:fld id="{1BAF020F-7B15-41BF-9C2A-C01D7DF1EB3E}" type="slidenum">
              <a:rPr lang="en-IN" smtClean="0"/>
              <a:t>‹#›</a:t>
            </a:fld>
            <a:endParaRPr lang="en-IN"/>
          </a:p>
        </p:txBody>
      </p:sp>
    </p:spTree>
    <p:extLst>
      <p:ext uri="{BB962C8B-B14F-4D97-AF65-F5344CB8AC3E}">
        <p14:creationId xmlns:p14="http://schemas.microsoft.com/office/powerpoint/2010/main" val="106788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B5F0-0638-EC79-C660-9332373C58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2842CB-A8C4-C640-22FF-22450914912F}"/>
              </a:ext>
            </a:extLst>
          </p:cNvPr>
          <p:cNvSpPr>
            <a:spLocks noGrp="1"/>
          </p:cNvSpPr>
          <p:nvPr>
            <p:ph type="dt" sz="half" idx="10"/>
          </p:nvPr>
        </p:nvSpPr>
        <p:spPr/>
        <p:txBody>
          <a:bodyPr/>
          <a:lstStyle/>
          <a:p>
            <a:fld id="{8D58CA39-D9DF-4227-BC3F-3B08BBD4D4CB}" type="datetimeFigureOut">
              <a:rPr lang="en-IN" smtClean="0"/>
              <a:t>06-03-2023</a:t>
            </a:fld>
            <a:endParaRPr lang="en-IN"/>
          </a:p>
        </p:txBody>
      </p:sp>
      <p:sp>
        <p:nvSpPr>
          <p:cNvPr id="4" name="Footer Placeholder 3">
            <a:extLst>
              <a:ext uri="{FF2B5EF4-FFF2-40B4-BE49-F238E27FC236}">
                <a16:creationId xmlns:a16="http://schemas.microsoft.com/office/drawing/2014/main" id="{CA28178E-78AE-76B8-8CAC-765B61C00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D2F979-1CD1-ABD1-B110-BF038C5A7958}"/>
              </a:ext>
            </a:extLst>
          </p:cNvPr>
          <p:cNvSpPr>
            <a:spLocks noGrp="1"/>
          </p:cNvSpPr>
          <p:nvPr>
            <p:ph type="sldNum" sz="quarter" idx="12"/>
          </p:nvPr>
        </p:nvSpPr>
        <p:spPr/>
        <p:txBody>
          <a:bodyPr/>
          <a:lstStyle/>
          <a:p>
            <a:fld id="{1BAF020F-7B15-41BF-9C2A-C01D7DF1EB3E}" type="slidenum">
              <a:rPr lang="en-IN" smtClean="0"/>
              <a:t>‹#›</a:t>
            </a:fld>
            <a:endParaRPr lang="en-IN"/>
          </a:p>
        </p:txBody>
      </p:sp>
    </p:spTree>
    <p:extLst>
      <p:ext uri="{BB962C8B-B14F-4D97-AF65-F5344CB8AC3E}">
        <p14:creationId xmlns:p14="http://schemas.microsoft.com/office/powerpoint/2010/main" val="38071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0D0BE-FABA-4E00-48B8-D76E088CEA56}"/>
              </a:ext>
            </a:extLst>
          </p:cNvPr>
          <p:cNvSpPr>
            <a:spLocks noGrp="1"/>
          </p:cNvSpPr>
          <p:nvPr>
            <p:ph type="dt" sz="half" idx="10"/>
          </p:nvPr>
        </p:nvSpPr>
        <p:spPr/>
        <p:txBody>
          <a:bodyPr/>
          <a:lstStyle/>
          <a:p>
            <a:fld id="{8D58CA39-D9DF-4227-BC3F-3B08BBD4D4CB}" type="datetimeFigureOut">
              <a:rPr lang="en-IN" smtClean="0"/>
              <a:t>06-03-2023</a:t>
            </a:fld>
            <a:endParaRPr lang="en-IN"/>
          </a:p>
        </p:txBody>
      </p:sp>
      <p:sp>
        <p:nvSpPr>
          <p:cNvPr id="3" name="Footer Placeholder 2">
            <a:extLst>
              <a:ext uri="{FF2B5EF4-FFF2-40B4-BE49-F238E27FC236}">
                <a16:creationId xmlns:a16="http://schemas.microsoft.com/office/drawing/2014/main" id="{8A6067AC-3D2B-A495-06A7-2932ACA5BE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E62F5F-FF73-CEB9-F866-E1DCE983F8D7}"/>
              </a:ext>
            </a:extLst>
          </p:cNvPr>
          <p:cNvSpPr>
            <a:spLocks noGrp="1"/>
          </p:cNvSpPr>
          <p:nvPr>
            <p:ph type="sldNum" sz="quarter" idx="12"/>
          </p:nvPr>
        </p:nvSpPr>
        <p:spPr/>
        <p:txBody>
          <a:bodyPr/>
          <a:lstStyle/>
          <a:p>
            <a:fld id="{1BAF020F-7B15-41BF-9C2A-C01D7DF1EB3E}" type="slidenum">
              <a:rPr lang="en-IN" smtClean="0"/>
              <a:t>‹#›</a:t>
            </a:fld>
            <a:endParaRPr lang="en-IN"/>
          </a:p>
        </p:txBody>
      </p:sp>
    </p:spTree>
    <p:extLst>
      <p:ext uri="{BB962C8B-B14F-4D97-AF65-F5344CB8AC3E}">
        <p14:creationId xmlns:p14="http://schemas.microsoft.com/office/powerpoint/2010/main" val="27585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A3C3-1074-C76B-4D7E-B601F8229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2C67F6-5434-0ED2-5036-34BE1868B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CBC03D-0906-2BA1-B656-F3096A5A5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E7750-7051-EF5E-677E-28D3EFA0CD56}"/>
              </a:ext>
            </a:extLst>
          </p:cNvPr>
          <p:cNvSpPr>
            <a:spLocks noGrp="1"/>
          </p:cNvSpPr>
          <p:nvPr>
            <p:ph type="dt" sz="half" idx="10"/>
          </p:nvPr>
        </p:nvSpPr>
        <p:spPr/>
        <p:txBody>
          <a:bodyPr/>
          <a:lstStyle/>
          <a:p>
            <a:fld id="{8D58CA39-D9DF-4227-BC3F-3B08BBD4D4CB}" type="datetimeFigureOut">
              <a:rPr lang="en-IN" smtClean="0"/>
              <a:t>06-03-2023</a:t>
            </a:fld>
            <a:endParaRPr lang="en-IN"/>
          </a:p>
        </p:txBody>
      </p:sp>
      <p:sp>
        <p:nvSpPr>
          <p:cNvPr id="6" name="Footer Placeholder 5">
            <a:extLst>
              <a:ext uri="{FF2B5EF4-FFF2-40B4-BE49-F238E27FC236}">
                <a16:creationId xmlns:a16="http://schemas.microsoft.com/office/drawing/2014/main" id="{95325B37-E4A6-A438-7344-D8439F4E82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6DBFFF-0365-D7DF-9A13-7B5B89781AC7}"/>
              </a:ext>
            </a:extLst>
          </p:cNvPr>
          <p:cNvSpPr>
            <a:spLocks noGrp="1"/>
          </p:cNvSpPr>
          <p:nvPr>
            <p:ph type="sldNum" sz="quarter" idx="12"/>
          </p:nvPr>
        </p:nvSpPr>
        <p:spPr/>
        <p:txBody>
          <a:bodyPr/>
          <a:lstStyle/>
          <a:p>
            <a:fld id="{1BAF020F-7B15-41BF-9C2A-C01D7DF1EB3E}" type="slidenum">
              <a:rPr lang="en-IN" smtClean="0"/>
              <a:t>‹#›</a:t>
            </a:fld>
            <a:endParaRPr lang="en-IN"/>
          </a:p>
        </p:txBody>
      </p:sp>
    </p:spTree>
    <p:extLst>
      <p:ext uri="{BB962C8B-B14F-4D97-AF65-F5344CB8AC3E}">
        <p14:creationId xmlns:p14="http://schemas.microsoft.com/office/powerpoint/2010/main" val="18621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CA996-7417-13F0-1E5B-FE86CB09C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6214EE-AE4E-343B-0D7A-DFD36A7667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8E653E-54D5-0119-35CB-75872E52D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B9BD25-2807-D09F-CEE5-F200D375FC5F}"/>
              </a:ext>
            </a:extLst>
          </p:cNvPr>
          <p:cNvSpPr>
            <a:spLocks noGrp="1"/>
          </p:cNvSpPr>
          <p:nvPr>
            <p:ph type="dt" sz="half" idx="10"/>
          </p:nvPr>
        </p:nvSpPr>
        <p:spPr/>
        <p:txBody>
          <a:bodyPr/>
          <a:lstStyle/>
          <a:p>
            <a:fld id="{8D58CA39-D9DF-4227-BC3F-3B08BBD4D4CB}" type="datetimeFigureOut">
              <a:rPr lang="en-IN" smtClean="0"/>
              <a:t>06-03-2023</a:t>
            </a:fld>
            <a:endParaRPr lang="en-IN"/>
          </a:p>
        </p:txBody>
      </p:sp>
      <p:sp>
        <p:nvSpPr>
          <p:cNvPr id="6" name="Footer Placeholder 5">
            <a:extLst>
              <a:ext uri="{FF2B5EF4-FFF2-40B4-BE49-F238E27FC236}">
                <a16:creationId xmlns:a16="http://schemas.microsoft.com/office/drawing/2014/main" id="{468F8A6E-035A-121A-7184-A0BE775080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EDFE54-D291-8B42-9C99-C272D74083F7}"/>
              </a:ext>
            </a:extLst>
          </p:cNvPr>
          <p:cNvSpPr>
            <a:spLocks noGrp="1"/>
          </p:cNvSpPr>
          <p:nvPr>
            <p:ph type="sldNum" sz="quarter" idx="12"/>
          </p:nvPr>
        </p:nvSpPr>
        <p:spPr/>
        <p:txBody>
          <a:bodyPr/>
          <a:lstStyle/>
          <a:p>
            <a:fld id="{1BAF020F-7B15-41BF-9C2A-C01D7DF1EB3E}" type="slidenum">
              <a:rPr lang="en-IN" smtClean="0"/>
              <a:t>‹#›</a:t>
            </a:fld>
            <a:endParaRPr lang="en-IN"/>
          </a:p>
        </p:txBody>
      </p:sp>
    </p:spTree>
    <p:extLst>
      <p:ext uri="{BB962C8B-B14F-4D97-AF65-F5344CB8AC3E}">
        <p14:creationId xmlns:p14="http://schemas.microsoft.com/office/powerpoint/2010/main" val="361759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56E4F7-24F7-79CF-54CC-84FEA1F63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5C2F1E-6E4A-E9E8-AE71-529446C6A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B5D78-B9D8-A2EC-6F5C-4E1193380C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8CA39-D9DF-4227-BC3F-3B08BBD4D4CB}" type="datetimeFigureOut">
              <a:rPr lang="en-IN" smtClean="0"/>
              <a:t>06-03-2023</a:t>
            </a:fld>
            <a:endParaRPr lang="en-IN"/>
          </a:p>
        </p:txBody>
      </p:sp>
      <p:sp>
        <p:nvSpPr>
          <p:cNvPr id="5" name="Footer Placeholder 4">
            <a:extLst>
              <a:ext uri="{FF2B5EF4-FFF2-40B4-BE49-F238E27FC236}">
                <a16:creationId xmlns:a16="http://schemas.microsoft.com/office/drawing/2014/main" id="{D4E6F9F5-F9BC-00CD-CB03-EDA4EB34A7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342C3B-D92C-28EE-A991-E297EEF6CC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F020F-7B15-41BF-9C2A-C01D7DF1EB3E}" type="slidenum">
              <a:rPr lang="en-IN" smtClean="0"/>
              <a:t>‹#›</a:t>
            </a:fld>
            <a:endParaRPr lang="en-IN"/>
          </a:p>
        </p:txBody>
      </p:sp>
    </p:spTree>
    <p:extLst>
      <p:ext uri="{BB962C8B-B14F-4D97-AF65-F5344CB8AC3E}">
        <p14:creationId xmlns:p14="http://schemas.microsoft.com/office/powerpoint/2010/main" val="2638163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1F84253-E9C9-FE8E-5F7A-D51308BC9DE5}"/>
              </a:ext>
            </a:extLst>
          </p:cNvPr>
          <p:cNvPicPr>
            <a:picLocks noChangeAspect="1"/>
          </p:cNvPicPr>
          <p:nvPr/>
        </p:nvPicPr>
        <p:blipFill rotWithShape="1">
          <a:blip r:embed="rId2"/>
          <a:srcRect l="6236"/>
          <a:stretch/>
        </p:blipFill>
        <p:spPr>
          <a:xfrm>
            <a:off x="3302839" y="0"/>
            <a:ext cx="9669642" cy="6857990"/>
          </a:xfrm>
          <a:prstGeom prst="rect">
            <a:avLst/>
          </a:prstGeom>
        </p:spPr>
      </p:pic>
      <p:sp>
        <p:nvSpPr>
          <p:cNvPr id="20" name="Rectangle 1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702414-464D-6368-4B72-F8B98D2D2360}"/>
              </a:ext>
            </a:extLst>
          </p:cNvPr>
          <p:cNvSpPr>
            <a:spLocks noGrp="1"/>
          </p:cNvSpPr>
          <p:nvPr>
            <p:ph type="ctrTitle"/>
          </p:nvPr>
        </p:nvSpPr>
        <p:spPr>
          <a:xfrm>
            <a:off x="293010" y="826113"/>
            <a:ext cx="8376707" cy="1221899"/>
          </a:xfrm>
          <a:noFill/>
        </p:spPr>
        <p:txBody>
          <a:bodyPr>
            <a:normAutofit/>
          </a:bodyPr>
          <a:lstStyle/>
          <a:p>
            <a:pPr algn="l"/>
            <a:r>
              <a:rPr lang="en-GB" sz="5200" dirty="0">
                <a:latin typeface="Algerian" panose="04020705040A02060702" pitchFamily="82" charset="0"/>
              </a:rPr>
              <a:t>Air pollution in </a:t>
            </a:r>
            <a:r>
              <a:rPr lang="en-GB" sz="5200" dirty="0" err="1">
                <a:latin typeface="Algerian" panose="04020705040A02060702" pitchFamily="82" charset="0"/>
              </a:rPr>
              <a:t>india</a:t>
            </a:r>
            <a:endParaRPr lang="en-IN" sz="5200" dirty="0">
              <a:latin typeface="Algerian" panose="04020705040A02060702" pitchFamily="82" charset="0"/>
            </a:endParaRPr>
          </a:p>
        </p:txBody>
      </p:sp>
      <p:sp>
        <p:nvSpPr>
          <p:cNvPr id="3" name="Subtitle 2">
            <a:extLst>
              <a:ext uri="{FF2B5EF4-FFF2-40B4-BE49-F238E27FC236}">
                <a16:creationId xmlns:a16="http://schemas.microsoft.com/office/drawing/2014/main" id="{7D57F09C-A4A1-DE00-5B57-78CB4E697F76}"/>
              </a:ext>
            </a:extLst>
          </p:cNvPr>
          <p:cNvSpPr>
            <a:spLocks noGrp="1"/>
          </p:cNvSpPr>
          <p:nvPr>
            <p:ph type="subTitle" idx="1"/>
          </p:nvPr>
        </p:nvSpPr>
        <p:spPr>
          <a:xfrm>
            <a:off x="952229" y="4629234"/>
            <a:ext cx="3973386" cy="1485319"/>
          </a:xfrm>
          <a:noFill/>
        </p:spPr>
        <p:txBody>
          <a:bodyPr>
            <a:normAutofit/>
          </a:bodyPr>
          <a:lstStyle/>
          <a:p>
            <a:pPr algn="l"/>
            <a:r>
              <a:rPr lang="en-GB">
                <a:latin typeface="Algerian" panose="04020705040A02060702" pitchFamily="82" charset="0"/>
              </a:rPr>
              <a:t>Project-4</a:t>
            </a:r>
          </a:p>
          <a:p>
            <a:pPr algn="l"/>
            <a:r>
              <a:rPr lang="en-GB" err="1">
                <a:latin typeface="Algerian" panose="04020705040A02060702" pitchFamily="82" charset="0"/>
              </a:rPr>
              <a:t>Damuluri</a:t>
            </a:r>
            <a:r>
              <a:rPr lang="en-GB">
                <a:latin typeface="Algerian" panose="04020705040A02060702" pitchFamily="82" charset="0"/>
              </a:rPr>
              <a:t> </a:t>
            </a:r>
            <a:r>
              <a:rPr lang="en-GB" err="1">
                <a:latin typeface="Algerian" panose="04020705040A02060702" pitchFamily="82" charset="0"/>
              </a:rPr>
              <a:t>Manikanta</a:t>
            </a:r>
            <a:endParaRPr lang="en-IN">
              <a:latin typeface="Algerian" panose="04020705040A02060702" pitchFamily="82" charset="0"/>
            </a:endParaRPr>
          </a:p>
        </p:txBody>
      </p:sp>
    </p:spTree>
    <p:extLst>
      <p:ext uri="{BB962C8B-B14F-4D97-AF65-F5344CB8AC3E}">
        <p14:creationId xmlns:p14="http://schemas.microsoft.com/office/powerpoint/2010/main" val="278951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6527B-386E-BCC7-DF45-58AF435BAFE5}"/>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dirty="0"/>
              <a:t>Thank you</a:t>
            </a:r>
          </a:p>
        </p:txBody>
      </p:sp>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3EEB5FC4-642D-B40F-989A-E08900A4B8EB}"/>
              </a:ext>
            </a:extLst>
          </p:cNvPr>
          <p:cNvPicPr>
            <a:picLocks noChangeAspect="1"/>
          </p:cNvPicPr>
          <p:nvPr/>
        </p:nvPicPr>
        <p:blipFill rotWithShape="1">
          <a:blip r:embed="rId2"/>
          <a:srcRect l="15934" r="883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1541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2F7761C3-27AC-1FF2-D6E1-54A29CCF76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882" b="-1"/>
          <a:stretch/>
        </p:blipFill>
        <p:spPr bwMode="auto">
          <a:xfrm>
            <a:off x="1" y="10"/>
            <a:ext cx="9133725" cy="685799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E181C36-3630-1217-5250-096918FBB274}"/>
              </a:ext>
            </a:extLst>
          </p:cNvPr>
          <p:cNvSpPr txBox="1"/>
          <p:nvPr/>
        </p:nvSpPr>
        <p:spPr>
          <a:xfrm>
            <a:off x="753161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latin typeface="+mj-lt"/>
                <a:ea typeface="+mj-ea"/>
                <a:cs typeface="+mj-cs"/>
              </a:rPr>
              <a:t>Introduction</a:t>
            </a:r>
          </a:p>
        </p:txBody>
      </p:sp>
      <p:sp>
        <p:nvSpPr>
          <p:cNvPr id="3" name="TextBox 2">
            <a:extLst>
              <a:ext uri="{FF2B5EF4-FFF2-40B4-BE49-F238E27FC236}">
                <a16:creationId xmlns:a16="http://schemas.microsoft.com/office/drawing/2014/main" id="{4B0466CE-5B7D-BD0C-BCDC-03F7AAB1956D}"/>
              </a:ext>
            </a:extLst>
          </p:cNvPr>
          <p:cNvSpPr txBox="1"/>
          <p:nvPr/>
        </p:nvSpPr>
        <p:spPr>
          <a:xfrm>
            <a:off x="7531610" y="2434201"/>
            <a:ext cx="3822189" cy="3742762"/>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600" b="0" i="0" dirty="0">
                <a:effectLst/>
              </a:rPr>
              <a:t>Today air pollution has been one of the significant problems to deal with for any nation. In South Asia, it is ranked as the sixth most dangerous killer.</a:t>
            </a:r>
            <a:br>
              <a:rPr lang="en-US" sz="1600" dirty="0"/>
            </a:br>
            <a:r>
              <a:rPr lang="en-US" sz="1600" b="0" i="0" dirty="0">
                <a:effectLst/>
              </a:rPr>
              <a:t>One does not realize the harmful effects of a problem if he/she has not experienced it in the first place.</a:t>
            </a:r>
            <a:br>
              <a:rPr lang="en-US" sz="1600" dirty="0"/>
            </a:br>
            <a:r>
              <a:rPr lang="en-US" sz="1600" b="0" i="0" dirty="0">
                <a:effectLst/>
              </a:rPr>
              <a:t>Take Delhi, for instance, we all have experienced what it feels like inhaling in the ‘deadly’ smog that remained for about a week, after Diwali. Citizens were advised not to leave their homes and were asked to wear masks whenever going outside. Looking outside the window made me feel like I was living in a </a:t>
            </a:r>
            <a:r>
              <a:rPr lang="en-US" sz="1600" b="0" i="1" dirty="0">
                <a:effectLst/>
              </a:rPr>
              <a:t>gas chamber</a:t>
            </a:r>
            <a:r>
              <a:rPr lang="en-US" sz="1600" b="0" i="0" dirty="0">
                <a:effectLst/>
              </a:rPr>
              <a:t>. Low visibility, a high number of deaths, etc. were the effects of pollution.</a:t>
            </a:r>
            <a:endParaRPr lang="en-US" sz="1600" dirty="0"/>
          </a:p>
        </p:txBody>
      </p:sp>
    </p:spTree>
    <p:extLst>
      <p:ext uri="{BB962C8B-B14F-4D97-AF65-F5344CB8AC3E}">
        <p14:creationId xmlns:p14="http://schemas.microsoft.com/office/powerpoint/2010/main" val="290231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FD4CE95F-FA39-6790-9DEF-F1D19B2168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7" t="6484" r="17951"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103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B45DBE-D536-A7F6-EB58-355F93A7A098}"/>
              </a:ext>
            </a:extLst>
          </p:cNvPr>
          <p:cNvSpPr>
            <a:spLocks noGrp="1"/>
          </p:cNvSpPr>
          <p:nvPr>
            <p:ph type="ctrTitle"/>
          </p:nvPr>
        </p:nvSpPr>
        <p:spPr>
          <a:xfrm>
            <a:off x="477981" y="1122363"/>
            <a:ext cx="4023360" cy="3204134"/>
          </a:xfrm>
        </p:spPr>
        <p:txBody>
          <a:bodyPr anchor="b">
            <a:norm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3700" b="0" i="0" u="none" strike="noStrike" cap="none" normalizeH="0" baseline="0">
                <a:ln>
                  <a:noFill/>
                </a:ln>
                <a:effectLst/>
                <a:latin typeface="sohne"/>
              </a:rPr>
              <a:t>reports that air pollution was responsible for 1.1 million deaths in India in 2015.</a:t>
            </a:r>
          </a:p>
          <a:p>
            <a:pPr marL="0" marR="0" lvl="0" indent="0" algn="l" defTabSz="914400" rtl="0" eaLnBrk="0" fontAlgn="base" latinLnBrk="0" hangingPunct="0">
              <a:spcBef>
                <a:spcPct val="0"/>
              </a:spcBef>
              <a:spcAft>
                <a:spcPct val="0"/>
              </a:spcAft>
              <a:buClrTx/>
              <a:buSzTx/>
              <a:buFontTx/>
              <a:buNone/>
              <a:tabLst/>
            </a:pPr>
            <a:r>
              <a:rPr kumimoji="0" lang="en-US" altLang="en-US" sz="3700" b="0" i="0" u="none" strike="noStrike" cap="none" normalizeH="0" baseline="0">
                <a:ln>
                  <a:noFill/>
                </a:ln>
                <a:effectLst/>
              </a:rPr>
              <a:t>         </a:t>
            </a:r>
            <a:endParaRPr kumimoji="0" lang="en-US" altLang="en-US" sz="3700" b="0" i="0" u="none" strike="noStrike" cap="none" normalizeH="0" baseline="0">
              <a:ln>
                <a:noFill/>
              </a:ln>
              <a:effectLst/>
              <a:latin typeface="Arial" panose="020B0604020202020204" pitchFamily="34" charset="0"/>
            </a:endParaRPr>
          </a:p>
        </p:txBody>
      </p:sp>
      <p:sp>
        <p:nvSpPr>
          <p:cNvPr id="1042" name="Rectangle 104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4" name="Rectangle 104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843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498BB-B335-23DE-A095-00A73173D64E}"/>
              </a:ext>
            </a:extLst>
          </p:cNvPr>
          <p:cNvSpPr>
            <a:spLocks noGrp="1"/>
          </p:cNvSpPr>
          <p:nvPr>
            <p:ph type="title"/>
          </p:nvPr>
        </p:nvSpPr>
        <p:spPr>
          <a:xfrm>
            <a:off x="686834" y="1153572"/>
            <a:ext cx="3200400" cy="4461163"/>
          </a:xfrm>
        </p:spPr>
        <p:txBody>
          <a:bodyPr>
            <a:normAutofit/>
          </a:bodyPr>
          <a:lstStyle/>
          <a:p>
            <a:r>
              <a:rPr lang="en-GB">
                <a:solidFill>
                  <a:srgbClr val="FFFFFF"/>
                </a:solidFill>
              </a:rPr>
              <a:t>How bad is India's air pollution?</a:t>
            </a:r>
            <a:endParaRPr lang="en-IN">
              <a:solidFill>
                <a:srgbClr val="FFFFFF"/>
              </a:solidFill>
            </a:endParaRPr>
          </a:p>
        </p:txBody>
      </p:sp>
      <p:sp>
        <p:nvSpPr>
          <p:cNvPr id="34"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CB9ACF5-0841-6CDF-5E25-1F3D860914DA}"/>
              </a:ext>
            </a:extLst>
          </p:cNvPr>
          <p:cNvSpPr>
            <a:spLocks noGrp="1"/>
          </p:cNvSpPr>
          <p:nvPr>
            <p:ph idx="1"/>
          </p:nvPr>
        </p:nvSpPr>
        <p:spPr>
          <a:xfrm>
            <a:off x="4447308" y="591344"/>
            <a:ext cx="6906491" cy="5585619"/>
          </a:xfrm>
        </p:spPr>
        <p:txBody>
          <a:bodyPr anchor="ctr">
            <a:normAutofit/>
          </a:bodyPr>
          <a:lstStyle/>
          <a:p>
            <a:pPr marL="0" indent="0">
              <a:buNone/>
            </a:pPr>
            <a:r>
              <a:rPr lang="en-GB"/>
              <a:t>In recent years, India has been experiencing some of the worst air pollution in the world. In 2020, India was ranked as the world's most polluted country by the </a:t>
            </a:r>
            <a:r>
              <a:rPr lang="en-GB" err="1"/>
              <a:t>IQAir</a:t>
            </a:r>
            <a:r>
              <a:rPr lang="en-GB"/>
              <a:t> AirVisual report. The country's air pollution problem is a serious public health issue and has been linked to numerous health problems, including respiratory and cardiovascular diseases.</a:t>
            </a:r>
            <a:endParaRPr lang="en-IN"/>
          </a:p>
        </p:txBody>
      </p:sp>
    </p:spTree>
    <p:extLst>
      <p:ext uri="{BB962C8B-B14F-4D97-AF65-F5344CB8AC3E}">
        <p14:creationId xmlns:p14="http://schemas.microsoft.com/office/powerpoint/2010/main" val="25234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6C5351-7081-F4D1-ADAB-427D5B114A1A}"/>
              </a:ext>
            </a:extLst>
          </p:cNvPr>
          <p:cNvSpPr>
            <a:spLocks noGrp="1"/>
          </p:cNvSpPr>
          <p:nvPr>
            <p:ph type="ctrTitle"/>
          </p:nvPr>
        </p:nvSpPr>
        <p:spPr>
          <a:xfrm>
            <a:off x="860742" y="1124988"/>
            <a:ext cx="4425962" cy="2387600"/>
          </a:xfrm>
        </p:spPr>
        <p:txBody>
          <a:bodyPr>
            <a:normAutofit/>
          </a:bodyPr>
          <a:lstStyle/>
          <a:p>
            <a:pPr algn="l"/>
            <a:r>
              <a:rPr lang="en-GB" sz="4700"/>
              <a:t>What are the sources of India's polluted air?</a:t>
            </a:r>
            <a:endParaRPr lang="en-IN" sz="4700"/>
          </a:p>
        </p:txBody>
      </p:sp>
      <p:sp>
        <p:nvSpPr>
          <p:cNvPr id="3" name="Subtitle 2">
            <a:extLst>
              <a:ext uri="{FF2B5EF4-FFF2-40B4-BE49-F238E27FC236}">
                <a16:creationId xmlns:a16="http://schemas.microsoft.com/office/drawing/2014/main" id="{CE013ACD-4799-6482-234D-A39676F29E8A}"/>
              </a:ext>
            </a:extLst>
          </p:cNvPr>
          <p:cNvSpPr>
            <a:spLocks noGrp="1"/>
          </p:cNvSpPr>
          <p:nvPr>
            <p:ph type="subTitle" idx="1"/>
          </p:nvPr>
        </p:nvSpPr>
        <p:spPr>
          <a:xfrm>
            <a:off x="860742" y="3633690"/>
            <a:ext cx="4425962" cy="2015995"/>
          </a:xfrm>
        </p:spPr>
        <p:txBody>
          <a:bodyPr>
            <a:noAutofit/>
          </a:bodyPr>
          <a:lstStyle/>
          <a:p>
            <a:pPr algn="l"/>
            <a:r>
              <a:rPr lang="en-GB" sz="2000" dirty="0"/>
              <a:t>There are many sources of air pollution in India, including vehicle emissions, industrial pollution, dust and construction, and burning of crop residues and waste. In addition, natural factors such as dust storms and wildfires can also contribute to air pollution.</a:t>
            </a:r>
            <a:endParaRPr lang="en-IN" sz="2000" dirty="0"/>
          </a:p>
        </p:txBody>
      </p:sp>
      <p:pic>
        <p:nvPicPr>
          <p:cNvPr id="16" name="Picture 15">
            <a:extLst>
              <a:ext uri="{FF2B5EF4-FFF2-40B4-BE49-F238E27FC236}">
                <a16:creationId xmlns:a16="http://schemas.microsoft.com/office/drawing/2014/main" id="{478A0C21-40F6-9C9B-9EBC-724A5D145EB9}"/>
              </a:ext>
            </a:extLst>
          </p:cNvPr>
          <p:cNvPicPr>
            <a:picLocks noChangeAspect="1"/>
          </p:cNvPicPr>
          <p:nvPr/>
        </p:nvPicPr>
        <p:blipFill rotWithShape="1">
          <a:blip r:embed="rId2"/>
          <a:srcRect l="2937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26"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928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B73388F9-D74A-32E2-1D55-E7062CD818FE}"/>
              </a:ext>
            </a:extLst>
          </p:cNvPr>
          <p:cNvPicPr>
            <a:picLocks noChangeAspect="1"/>
          </p:cNvPicPr>
          <p:nvPr/>
        </p:nvPicPr>
        <p:blipFill rotWithShape="1">
          <a:blip r:embed="rId3"/>
          <a:srcRect t="13279" r="-1" b="-1"/>
          <a:stretch/>
        </p:blipFill>
        <p:spPr>
          <a:xfrm>
            <a:off x="0" y="892240"/>
            <a:ext cx="5850384" cy="5073520"/>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51" name="Arc 5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748E4-4BAF-E1CF-4AC3-DC86DFE481FD}"/>
              </a:ext>
            </a:extLst>
          </p:cNvPr>
          <p:cNvSpPr>
            <a:spLocks noGrp="1"/>
          </p:cNvSpPr>
          <p:nvPr>
            <p:ph type="ctrTitle"/>
          </p:nvPr>
        </p:nvSpPr>
        <p:spPr>
          <a:xfrm>
            <a:off x="6417732" y="957715"/>
            <a:ext cx="5130798" cy="2750419"/>
          </a:xfrm>
        </p:spPr>
        <p:txBody>
          <a:bodyPr>
            <a:normAutofit/>
          </a:bodyPr>
          <a:lstStyle/>
          <a:p>
            <a:r>
              <a:rPr lang="en-GB" sz="4700"/>
              <a:t>What effects does this poor air quality have on health?</a:t>
            </a:r>
            <a:endParaRPr lang="en-IN" sz="4700"/>
          </a:p>
        </p:txBody>
      </p:sp>
      <p:sp>
        <p:nvSpPr>
          <p:cNvPr id="53" name="Oval 5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94530581-C1D3-203C-EF65-665FD507A6DF}"/>
              </a:ext>
            </a:extLst>
          </p:cNvPr>
          <p:cNvSpPr>
            <a:spLocks noGrp="1"/>
          </p:cNvSpPr>
          <p:nvPr>
            <p:ph type="subTitle" idx="1"/>
          </p:nvPr>
        </p:nvSpPr>
        <p:spPr>
          <a:xfrm>
            <a:off x="6417732" y="3800209"/>
            <a:ext cx="5130798" cy="2307022"/>
          </a:xfrm>
        </p:spPr>
        <p:txBody>
          <a:bodyPr>
            <a:normAutofit/>
          </a:bodyPr>
          <a:lstStyle/>
          <a:p>
            <a:r>
              <a:rPr lang="en-GB" sz="2000"/>
              <a:t>Poor air quality in India has been linked to a range of health problems, including respiratory diseases such as asthma and bronchitis, cardiovascular diseases such as heart attacks and strokes, and even premature death. Children, pregnant women, and the elderly are particularly vulnerable to the effects of air pollution.</a:t>
            </a:r>
            <a:endParaRPr lang="en-IN" sz="2000"/>
          </a:p>
        </p:txBody>
      </p:sp>
    </p:spTree>
    <p:extLst>
      <p:ext uri="{BB962C8B-B14F-4D97-AF65-F5344CB8AC3E}">
        <p14:creationId xmlns:p14="http://schemas.microsoft.com/office/powerpoint/2010/main" val="19187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26686-63F4-5ECC-D1A0-67475D40B932}"/>
              </a:ext>
            </a:extLst>
          </p:cNvPr>
          <p:cNvSpPr>
            <a:spLocks noGrp="1"/>
          </p:cNvSpPr>
          <p:nvPr>
            <p:ph type="ctrTitle"/>
          </p:nvPr>
        </p:nvSpPr>
        <p:spPr>
          <a:xfrm>
            <a:off x="643466" y="753627"/>
            <a:ext cx="4952651" cy="1732720"/>
          </a:xfrm>
        </p:spPr>
        <p:txBody>
          <a:bodyPr>
            <a:normAutofit fontScale="90000"/>
          </a:bodyPr>
          <a:lstStyle/>
          <a:p>
            <a:r>
              <a:rPr lang="en-GB" sz="5100" dirty="0"/>
              <a:t>Where are the cities that have improved in stats?</a:t>
            </a:r>
            <a:endParaRPr lang="en-IN" sz="5100" dirty="0"/>
          </a:p>
        </p:txBody>
      </p:sp>
      <p:sp>
        <p:nvSpPr>
          <p:cNvPr id="3" name="Subtitle 2">
            <a:extLst>
              <a:ext uri="{FF2B5EF4-FFF2-40B4-BE49-F238E27FC236}">
                <a16:creationId xmlns:a16="http://schemas.microsoft.com/office/drawing/2014/main" id="{B3B1DA95-3E38-5E7B-EFC7-57AE9FD1525B}"/>
              </a:ext>
            </a:extLst>
          </p:cNvPr>
          <p:cNvSpPr>
            <a:spLocks noGrp="1"/>
          </p:cNvSpPr>
          <p:nvPr>
            <p:ph type="subTitle" idx="1"/>
          </p:nvPr>
        </p:nvSpPr>
        <p:spPr>
          <a:xfrm>
            <a:off x="643465" y="2486347"/>
            <a:ext cx="5334931" cy="3552712"/>
          </a:xfrm>
        </p:spPr>
        <p:txBody>
          <a:bodyPr>
            <a:normAutofit/>
          </a:bodyPr>
          <a:lstStyle/>
          <a:p>
            <a:r>
              <a:rPr lang="en-GB" sz="2000" dirty="0"/>
              <a:t>Indian cities have seen improvements in their air quality statistics. There have been some efforts to improve air quality in Indian cities in recent years, and some cities have shown improvement in their air quality statistics. For example, the city of Delhi has seen a significant reduction in particulate matter concentrations in the air in recent years. Other cities, such as Mumbai and Kolkata, have also seen improvements in their air quality, although they still face significant air pollution challenges.</a:t>
            </a:r>
            <a:endParaRPr lang="en-IN" sz="2000" dirty="0"/>
          </a:p>
        </p:txBody>
      </p:sp>
      <p:sp>
        <p:nvSpPr>
          <p:cNvPr id="18" name="Freeform: Shape 1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Aerial view of buildings">
            <a:extLst>
              <a:ext uri="{FF2B5EF4-FFF2-40B4-BE49-F238E27FC236}">
                <a16:creationId xmlns:a16="http://schemas.microsoft.com/office/drawing/2014/main" id="{EDDADB22-E748-B35F-3BCA-F74EE2A7477B}"/>
              </a:ext>
            </a:extLst>
          </p:cNvPr>
          <p:cNvPicPr>
            <a:picLocks noChangeAspect="1"/>
          </p:cNvPicPr>
          <p:nvPr/>
        </p:nvPicPr>
        <p:blipFill rotWithShape="1">
          <a:blip r:embed="rId2"/>
          <a:srcRect l="7542" r="25707" b="-1"/>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2" name="Freeform: Shape 2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84469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440ED-F27B-E08C-7D18-4A356728BF09}"/>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b="1" i="0" kern="1200">
                <a:solidFill>
                  <a:schemeClr val="tx1"/>
                </a:solidFill>
                <a:effectLst/>
                <a:latin typeface="+mj-lt"/>
                <a:ea typeface="+mj-ea"/>
                <a:cs typeface="+mj-cs"/>
              </a:rPr>
              <a:t>Observations</a:t>
            </a:r>
            <a:endParaRPr lang="en-US" sz="5400" kern="120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2045482-F7E3-EC31-F025-C60CC714F419}"/>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indent="-228600" algn="l">
              <a:buFont typeface="Arial" panose="020B0604020202020204" pitchFamily="34" charset="0"/>
              <a:buChar char="•"/>
            </a:pPr>
            <a:r>
              <a:rPr lang="en-US" sz="2200"/>
              <a:t>W</a:t>
            </a:r>
            <a:r>
              <a:rPr lang="en-US" sz="2200" b="0" i="0">
                <a:effectLst/>
              </a:rPr>
              <a:t>e see that the majorly affected states in India by air pollution belong to the northern region.</a:t>
            </a:r>
          </a:p>
          <a:p>
            <a:pPr indent="-228600" algn="l">
              <a:buFont typeface="Arial" panose="020B0604020202020204" pitchFamily="34" charset="0"/>
              <a:buChar char="•"/>
            </a:pPr>
            <a:r>
              <a:rPr lang="en-US" sz="2200" b="0" i="0">
                <a:effectLst/>
              </a:rPr>
              <a:t>States like Delhi, Punjab, Uttar Pradesh, Haryana are heavily polluted and require immediate action.</a:t>
            </a:r>
            <a:endParaRPr lang="en-US" sz="2200"/>
          </a:p>
          <a:p>
            <a:pPr indent="-228600" algn="l">
              <a:buFont typeface="Arial" panose="020B0604020202020204" pitchFamily="34" charset="0"/>
              <a:buChar char="•"/>
            </a:pPr>
            <a:r>
              <a:rPr lang="en-US" sz="2200" b="0" i="0">
                <a:effectLst/>
              </a:rPr>
              <a:t>We also saw that even if a state had a high level of pollutants, there were some regions in the states that were not polluted.</a:t>
            </a:r>
          </a:p>
          <a:p>
            <a:pPr indent="-228600" algn="l">
              <a:buFont typeface="Arial" panose="020B0604020202020204" pitchFamily="34" charset="0"/>
              <a:buChar char="•"/>
            </a:pPr>
            <a:r>
              <a:rPr lang="en-US" sz="2200"/>
              <a:t>T</a:t>
            </a:r>
            <a:r>
              <a:rPr lang="en-US" sz="2200" b="0" i="0">
                <a:effectLst/>
              </a:rPr>
              <a:t>he states with high rspm concentrations also have high spm concentrations.</a:t>
            </a:r>
          </a:p>
          <a:p>
            <a:pPr indent="-228600" algn="l">
              <a:buFont typeface="Arial" panose="020B0604020202020204" pitchFamily="34" charset="0"/>
              <a:buChar char="•"/>
            </a:pPr>
            <a:r>
              <a:rPr lang="en-US" sz="2200" b="0" i="0">
                <a:effectLst/>
              </a:rPr>
              <a:t>From the heatmap, we conclude that some states were heavily polluted in the early stages(1987 to 2015) but, later, were taken care of.</a:t>
            </a:r>
          </a:p>
          <a:p>
            <a:pPr indent="-228600" algn="l">
              <a:buFont typeface="Arial" panose="020B0604020202020204" pitchFamily="34" charset="0"/>
              <a:buChar char="•"/>
            </a:pPr>
            <a:r>
              <a:rPr lang="en-US" sz="2200" b="0" i="0">
                <a:effectLst/>
              </a:rPr>
              <a:t>The reason for the decrease could be awareness in citizens and government policies.</a:t>
            </a:r>
            <a:endParaRPr lang="en-US" sz="2200"/>
          </a:p>
        </p:txBody>
      </p:sp>
    </p:spTree>
    <p:extLst>
      <p:ext uri="{BB962C8B-B14F-4D97-AF65-F5344CB8AC3E}">
        <p14:creationId xmlns:p14="http://schemas.microsoft.com/office/powerpoint/2010/main" val="38372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AEEC8-6B3A-A351-90B5-FA0D1A9013FA}"/>
              </a:ext>
            </a:extLst>
          </p:cNvPr>
          <p:cNvSpPr>
            <a:spLocks noGrp="1"/>
          </p:cNvSpPr>
          <p:nvPr>
            <p:ph type="ctrTitle"/>
          </p:nvPr>
        </p:nvSpPr>
        <p:spPr>
          <a:xfrm>
            <a:off x="890338" y="640080"/>
            <a:ext cx="3734014" cy="3566160"/>
          </a:xfrm>
        </p:spPr>
        <p:txBody>
          <a:bodyPr anchor="b">
            <a:normAutofit/>
          </a:bodyPr>
          <a:lstStyle/>
          <a:p>
            <a:pPr algn="l"/>
            <a:r>
              <a:rPr lang="en-GB" sz="5400" dirty="0"/>
              <a:t>Conclusion</a:t>
            </a:r>
            <a:endParaRPr lang="en-IN" sz="5400" dirty="0"/>
          </a:p>
        </p:txBody>
      </p:sp>
      <p:sp>
        <p:nvSpPr>
          <p:cNvPr id="3" name="Subtitle 2">
            <a:extLst>
              <a:ext uri="{FF2B5EF4-FFF2-40B4-BE49-F238E27FC236}">
                <a16:creationId xmlns:a16="http://schemas.microsoft.com/office/drawing/2014/main" id="{2FDEA7C3-9DEE-7094-66B7-B174C926F0A0}"/>
              </a:ext>
            </a:extLst>
          </p:cNvPr>
          <p:cNvSpPr>
            <a:spLocks noGrp="1"/>
          </p:cNvSpPr>
          <p:nvPr>
            <p:ph type="subTitle" idx="1"/>
          </p:nvPr>
        </p:nvSpPr>
        <p:spPr>
          <a:xfrm>
            <a:off x="890339" y="4636008"/>
            <a:ext cx="3734014" cy="1572768"/>
          </a:xfrm>
        </p:spPr>
        <p:txBody>
          <a:bodyPr>
            <a:normAutofit/>
          </a:bodyPr>
          <a:lstStyle/>
          <a:p>
            <a:pPr marL="342900" indent="-342900" algn="l">
              <a:buFont typeface="Arial" panose="020B0604020202020204" pitchFamily="34" charset="0"/>
              <a:buChar char="•"/>
            </a:pPr>
            <a:r>
              <a:rPr lang="en-GB" sz="1500" b="0" i="0">
                <a:effectLst/>
                <a:latin typeface="source-serif-pro"/>
              </a:rPr>
              <a:t>this was my analysis of my country, which is slowly turning to a gas chamber. Not only India but other countries are also suffering from air pollution.</a:t>
            </a:r>
          </a:p>
          <a:p>
            <a:pPr marL="342900" indent="-342900" algn="l">
              <a:buFont typeface="Arial" panose="020B0604020202020204" pitchFamily="34" charset="0"/>
              <a:buChar char="•"/>
            </a:pPr>
            <a:r>
              <a:rPr lang="en-GB" sz="1500" b="0" i="0">
                <a:effectLst/>
                <a:latin typeface="source-serif-pro"/>
              </a:rPr>
              <a:t>We must find a cure to this significant problem as it is killing our nation slowly.</a:t>
            </a:r>
            <a:endParaRPr lang="en-IN" sz="1500"/>
          </a:p>
        </p:txBody>
      </p:sp>
      <p:sp>
        <p:nvSpPr>
          <p:cNvPr id="2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9312497-6B4B-BE71-C2FA-801D7AA4948F}"/>
              </a:ext>
            </a:extLst>
          </p:cNvPr>
          <p:cNvPicPr>
            <a:picLocks noChangeAspect="1"/>
          </p:cNvPicPr>
          <p:nvPr/>
        </p:nvPicPr>
        <p:blipFill rotWithShape="1">
          <a:blip r:embed="rId2"/>
          <a:srcRect l="14262" r="1878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35630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72</TotalTime>
  <Words>623</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Calibri Light</vt:lpstr>
      <vt:lpstr>sohne</vt:lpstr>
      <vt:lpstr>source-serif-pro</vt:lpstr>
      <vt:lpstr>Office Theme</vt:lpstr>
      <vt:lpstr>Air pollution in india</vt:lpstr>
      <vt:lpstr>PowerPoint Presentation</vt:lpstr>
      <vt:lpstr>reports that air pollution was responsible for 1.1 million deaths in India in 2015.          </vt:lpstr>
      <vt:lpstr>How bad is India's air pollution?</vt:lpstr>
      <vt:lpstr>What are the sources of India's polluted air?</vt:lpstr>
      <vt:lpstr>What effects does this poor air quality have on health?</vt:lpstr>
      <vt:lpstr>Where are the cities that have improved in stats?</vt:lpstr>
      <vt:lpstr>Observations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in india</dc:title>
  <dc:creator>chandu darling</dc:creator>
  <cp:lastModifiedBy>chandu darling</cp:lastModifiedBy>
  <cp:revision>3</cp:revision>
  <dcterms:created xsi:type="dcterms:W3CDTF">2023-03-06T15:30:41Z</dcterms:created>
  <dcterms:modified xsi:type="dcterms:W3CDTF">2023-03-06T16:43:14Z</dcterms:modified>
</cp:coreProperties>
</file>