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7"/>
  </p:notesMasterIdLst>
  <p:sldIdLst>
    <p:sldId id="256" r:id="rId2"/>
    <p:sldId id="257" r:id="rId3"/>
    <p:sldId id="258" r:id="rId4"/>
    <p:sldId id="259" r:id="rId5"/>
    <p:sldId id="260" r:id="rId6"/>
    <p:sldId id="261" r:id="rId7"/>
    <p:sldId id="262" r:id="rId8"/>
    <p:sldId id="267" r:id="rId9"/>
    <p:sldId id="268" r:id="rId10"/>
    <p:sldId id="263" r:id="rId11"/>
    <p:sldId id="264" r:id="rId12"/>
    <p:sldId id="265"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varScale="1">
        <p:scale>
          <a:sx n="67" d="100"/>
          <a:sy n="67" d="100"/>
        </p:scale>
        <p:origin x="6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16A85-C965-4163-8C63-3D03A0128D4D}" type="datetimeFigureOut">
              <a:rPr lang="en-IN" smtClean="0"/>
              <a:t>20-03-2023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4A6EC-D6CA-447A-84E6-A9CB791EF0F3}" type="slidenum">
              <a:rPr lang="en-IN" smtClean="0"/>
              <a:t>‹#›</a:t>
            </a:fld>
            <a:endParaRPr lang="en-IN"/>
          </a:p>
        </p:txBody>
      </p:sp>
    </p:spTree>
    <p:extLst>
      <p:ext uri="{BB962C8B-B14F-4D97-AF65-F5344CB8AC3E}">
        <p14:creationId xmlns:p14="http://schemas.microsoft.com/office/powerpoint/2010/main" val="313907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14A6EC-D6CA-447A-84E6-A9CB791EF0F3}" type="slidenum">
              <a:rPr lang="en-IN" smtClean="0"/>
              <a:t>15</a:t>
            </a:fld>
            <a:endParaRPr lang="en-IN"/>
          </a:p>
        </p:txBody>
      </p:sp>
    </p:spTree>
    <p:extLst>
      <p:ext uri="{BB962C8B-B14F-4D97-AF65-F5344CB8AC3E}">
        <p14:creationId xmlns:p14="http://schemas.microsoft.com/office/powerpoint/2010/main" val="348295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3/20/2023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2126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3/20/2023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4865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3/20/2023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169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3/20/2023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8202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3/20/2023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0645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3/20/2023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6208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3/20/2023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91079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3/20/2023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805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3/20/2023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4194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3/20/2023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0945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3/20/2023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1980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3/20/2023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77752749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researchleap.com/determinants-preventing-cyber-crime-survey-research/"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pexels.com/es-es/foto/texto-cartas-fondo-verde-conclusion-7186207/" TargetMode="External"/><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pixabay.com/en/thank-you-text-message-note-39418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cybercoding.net/cyber-security/"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tcloudreviews.com/basic-cybersecurity-concepts/"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BDD06A-EB0A-62F6-F3F8-03F63EAA6440}"/>
              </a:ext>
            </a:extLst>
          </p:cNvPr>
          <p:cNvSpPr>
            <a:spLocks noGrp="1"/>
          </p:cNvSpPr>
          <p:nvPr>
            <p:ph type="ctrTitle"/>
          </p:nvPr>
        </p:nvSpPr>
        <p:spPr>
          <a:xfrm>
            <a:off x="518452" y="971398"/>
            <a:ext cx="5577547" cy="1584378"/>
          </a:xfrm>
        </p:spPr>
        <p:txBody>
          <a:bodyPr anchor="t">
            <a:normAutofit/>
          </a:bodyPr>
          <a:lstStyle/>
          <a:p>
            <a:r>
              <a:rPr lang="en-GB" dirty="0">
                <a:latin typeface="Algerian" panose="04020705040A02060702" pitchFamily="82" charset="0"/>
              </a:rPr>
              <a:t>Cyber Security Breaches in USA</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4A0C27BF-DEFB-EC88-65D2-6C459B4DD595}"/>
              </a:ext>
            </a:extLst>
          </p:cNvPr>
          <p:cNvSpPr>
            <a:spLocks noGrp="1"/>
          </p:cNvSpPr>
          <p:nvPr>
            <p:ph type="subTitle" idx="1"/>
          </p:nvPr>
        </p:nvSpPr>
        <p:spPr>
          <a:xfrm>
            <a:off x="6652366" y="1204332"/>
            <a:ext cx="5040785" cy="1351444"/>
          </a:xfrm>
        </p:spPr>
        <p:txBody>
          <a:bodyPr anchor="t">
            <a:normAutofit/>
          </a:bodyPr>
          <a:lstStyle/>
          <a:p>
            <a:r>
              <a:rPr lang="en-GB" dirty="0" err="1"/>
              <a:t>Damuluri</a:t>
            </a:r>
            <a:r>
              <a:rPr lang="en-GB" dirty="0"/>
              <a:t> </a:t>
            </a:r>
            <a:r>
              <a:rPr lang="en-GB" dirty="0" err="1"/>
              <a:t>Manikanta</a:t>
            </a:r>
            <a:endParaRPr lang="en-GB" dirty="0"/>
          </a:p>
          <a:p>
            <a:r>
              <a:rPr lang="en-GB" dirty="0"/>
              <a:t>Project-5</a:t>
            </a:r>
            <a:endParaRPr lang="en-IN" dirty="0"/>
          </a:p>
        </p:txBody>
      </p:sp>
      <p:grpSp>
        <p:nvGrpSpPr>
          <p:cNvPr id="52"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53"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4"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5"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6"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7"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8"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7" name="Picture 3" descr="Diagram&#10;&#10;Description automatically generated">
            <a:extLst>
              <a:ext uri="{FF2B5EF4-FFF2-40B4-BE49-F238E27FC236}">
                <a16:creationId xmlns:a16="http://schemas.microsoft.com/office/drawing/2014/main" id="{F66491F1-E6B6-E233-E2FB-FFEB5579547E}"/>
              </a:ext>
            </a:extLst>
          </p:cNvPr>
          <p:cNvPicPr>
            <a:picLocks noChangeAspect="1"/>
          </p:cNvPicPr>
          <p:nvPr/>
        </p:nvPicPr>
        <p:blipFill rotWithShape="1">
          <a:blip r:embed="rId2"/>
          <a:srcRect t="18315"/>
          <a:stretch/>
        </p:blipFill>
        <p:spPr>
          <a:xfrm>
            <a:off x="6074826" y="2866923"/>
            <a:ext cx="6123998" cy="4001893"/>
          </a:xfrm>
          <a:prstGeom prst="rect">
            <a:avLst/>
          </a:prstGeom>
        </p:spPr>
      </p:pic>
      <p:pic>
        <p:nvPicPr>
          <p:cNvPr id="6" name="Picture 5" descr="A picture containing qr code&#10;&#10;Description automatically generated">
            <a:extLst>
              <a:ext uri="{FF2B5EF4-FFF2-40B4-BE49-F238E27FC236}">
                <a16:creationId xmlns:a16="http://schemas.microsoft.com/office/drawing/2014/main" id="{9D71A70E-40EC-EE99-A2F7-01C3C5525BF0}"/>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445" r="2" b="2"/>
          <a:stretch/>
        </p:blipFill>
        <p:spPr>
          <a:xfrm>
            <a:off x="6824" y="2866923"/>
            <a:ext cx="6123998" cy="4001893"/>
          </a:xfrm>
          <a:prstGeom prst="rect">
            <a:avLst/>
          </a:prstGeom>
        </p:spPr>
      </p:pic>
    </p:spTree>
    <p:extLst>
      <p:ext uri="{BB962C8B-B14F-4D97-AF65-F5344CB8AC3E}">
        <p14:creationId xmlns:p14="http://schemas.microsoft.com/office/powerpoint/2010/main" val="406848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66F110-5E75-CEFE-1893-3BAC28B24F18}"/>
              </a:ext>
            </a:extLst>
          </p:cNvPr>
          <p:cNvPicPr>
            <a:picLocks noChangeAspect="1"/>
          </p:cNvPicPr>
          <p:nvPr/>
        </p:nvPicPr>
        <p:blipFill>
          <a:blip r:embed="rId2"/>
          <a:stretch>
            <a:fillRect/>
          </a:stretch>
        </p:blipFill>
        <p:spPr>
          <a:xfrm>
            <a:off x="847725" y="85725"/>
            <a:ext cx="10496550" cy="6686550"/>
          </a:xfrm>
          <a:prstGeom prst="rect">
            <a:avLst/>
          </a:prstGeom>
        </p:spPr>
      </p:pic>
    </p:spTree>
    <p:extLst>
      <p:ext uri="{BB962C8B-B14F-4D97-AF65-F5344CB8AC3E}">
        <p14:creationId xmlns:p14="http://schemas.microsoft.com/office/powerpoint/2010/main" val="245467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80219-E435-43A0-EF36-92ACB3B97042}"/>
              </a:ext>
            </a:extLst>
          </p:cNvPr>
          <p:cNvPicPr>
            <a:picLocks noChangeAspect="1"/>
          </p:cNvPicPr>
          <p:nvPr/>
        </p:nvPicPr>
        <p:blipFill>
          <a:blip r:embed="rId2"/>
          <a:stretch>
            <a:fillRect/>
          </a:stretch>
        </p:blipFill>
        <p:spPr>
          <a:xfrm>
            <a:off x="934948" y="1808052"/>
            <a:ext cx="3066803" cy="3235749"/>
          </a:xfrm>
          <a:prstGeom prst="rect">
            <a:avLst/>
          </a:prstGeom>
        </p:spPr>
      </p:pic>
      <p:cxnSp>
        <p:nvCxnSpPr>
          <p:cNvPr id="31" name="Straight Connector 30">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816B511-BCDE-87BF-8F3B-90B6AEC71939}"/>
              </a:ext>
            </a:extLst>
          </p:cNvPr>
          <p:cNvPicPr>
            <a:picLocks noChangeAspect="1"/>
          </p:cNvPicPr>
          <p:nvPr/>
        </p:nvPicPr>
        <p:blipFill>
          <a:blip r:embed="rId3"/>
          <a:stretch>
            <a:fillRect/>
          </a:stretch>
        </p:blipFill>
        <p:spPr>
          <a:xfrm>
            <a:off x="4165599" y="1785089"/>
            <a:ext cx="3860801" cy="3258712"/>
          </a:xfrm>
          <a:prstGeom prst="rect">
            <a:avLst/>
          </a:prstGeom>
        </p:spPr>
      </p:pic>
      <p:cxnSp>
        <p:nvCxnSpPr>
          <p:cNvPr id="33" name="Straight Connector 32">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8E5987D-6C98-9641-F958-99DE0B97B7D1}"/>
              </a:ext>
            </a:extLst>
          </p:cNvPr>
          <p:cNvPicPr>
            <a:picLocks noChangeAspect="1"/>
          </p:cNvPicPr>
          <p:nvPr/>
        </p:nvPicPr>
        <p:blipFill>
          <a:blip r:embed="rId4"/>
          <a:stretch>
            <a:fillRect/>
          </a:stretch>
        </p:blipFill>
        <p:spPr>
          <a:xfrm>
            <a:off x="8162336" y="1909170"/>
            <a:ext cx="3517120" cy="3033516"/>
          </a:xfrm>
          <a:prstGeom prst="rect">
            <a:avLst/>
          </a:prstGeom>
        </p:spPr>
      </p:pic>
      <p:sp>
        <p:nvSpPr>
          <p:cNvPr id="8" name="TextBox 7">
            <a:extLst>
              <a:ext uri="{FF2B5EF4-FFF2-40B4-BE49-F238E27FC236}">
                <a16:creationId xmlns:a16="http://schemas.microsoft.com/office/drawing/2014/main" id="{4EB7E8EB-8866-8113-577B-F02F6E12BB1A}"/>
              </a:ext>
            </a:extLst>
          </p:cNvPr>
          <p:cNvSpPr txBox="1"/>
          <p:nvPr/>
        </p:nvSpPr>
        <p:spPr>
          <a:xfrm>
            <a:off x="1553004" y="647944"/>
            <a:ext cx="2448747" cy="369332"/>
          </a:xfrm>
          <a:prstGeom prst="rect">
            <a:avLst/>
          </a:prstGeom>
          <a:noFill/>
        </p:spPr>
        <p:txBody>
          <a:bodyPr wrap="none" rtlCol="0">
            <a:spAutoFit/>
          </a:bodyPr>
          <a:lstStyle/>
          <a:p>
            <a:r>
              <a:rPr lang="en-GB" dirty="0"/>
              <a:t>Type of Breach Count</a:t>
            </a:r>
            <a:endParaRPr lang="en-IN" dirty="0"/>
          </a:p>
        </p:txBody>
      </p:sp>
      <p:sp>
        <p:nvSpPr>
          <p:cNvPr id="9" name="TextBox 8">
            <a:extLst>
              <a:ext uri="{FF2B5EF4-FFF2-40B4-BE49-F238E27FC236}">
                <a16:creationId xmlns:a16="http://schemas.microsoft.com/office/drawing/2014/main" id="{903754C7-28B0-6B44-7F0F-E963BDF9AEF5}"/>
              </a:ext>
            </a:extLst>
          </p:cNvPr>
          <p:cNvSpPr txBox="1"/>
          <p:nvPr/>
        </p:nvSpPr>
        <p:spPr>
          <a:xfrm>
            <a:off x="4328844" y="647944"/>
            <a:ext cx="3534310" cy="646331"/>
          </a:xfrm>
          <a:prstGeom prst="rect">
            <a:avLst/>
          </a:prstGeom>
          <a:noFill/>
        </p:spPr>
        <p:txBody>
          <a:bodyPr wrap="square" rtlCol="0">
            <a:spAutoFit/>
          </a:bodyPr>
          <a:lstStyle/>
          <a:p>
            <a:pPr algn="ctr"/>
            <a:r>
              <a:rPr lang="en-GB" dirty="0"/>
              <a:t>No. of Business Associates involved in type of Breach</a:t>
            </a:r>
            <a:endParaRPr lang="en-IN" dirty="0"/>
          </a:p>
        </p:txBody>
      </p:sp>
      <p:sp>
        <p:nvSpPr>
          <p:cNvPr id="10" name="TextBox 9">
            <a:extLst>
              <a:ext uri="{FF2B5EF4-FFF2-40B4-BE49-F238E27FC236}">
                <a16:creationId xmlns:a16="http://schemas.microsoft.com/office/drawing/2014/main" id="{8A10256F-1166-A10F-2FA8-6267CF75EFF8}"/>
              </a:ext>
            </a:extLst>
          </p:cNvPr>
          <p:cNvSpPr txBox="1"/>
          <p:nvPr/>
        </p:nvSpPr>
        <p:spPr>
          <a:xfrm>
            <a:off x="8506919" y="647944"/>
            <a:ext cx="2827954" cy="369332"/>
          </a:xfrm>
          <a:prstGeom prst="rect">
            <a:avLst/>
          </a:prstGeom>
          <a:noFill/>
        </p:spPr>
        <p:txBody>
          <a:bodyPr wrap="none" rtlCol="0">
            <a:spAutoFit/>
          </a:bodyPr>
          <a:lstStyle/>
          <a:p>
            <a:pPr algn="ctr"/>
            <a:r>
              <a:rPr lang="en-GB" dirty="0"/>
              <a:t>Total Individuals Affected</a:t>
            </a:r>
            <a:endParaRPr lang="en-IN" dirty="0"/>
          </a:p>
        </p:txBody>
      </p:sp>
    </p:spTree>
    <p:extLst>
      <p:ext uri="{BB962C8B-B14F-4D97-AF65-F5344CB8AC3E}">
        <p14:creationId xmlns:p14="http://schemas.microsoft.com/office/powerpoint/2010/main" val="386142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F3745B-4AEE-3801-5EBE-D8A6CF1EB0D9}"/>
              </a:ext>
            </a:extLst>
          </p:cNvPr>
          <p:cNvPicPr>
            <a:picLocks noChangeAspect="1"/>
          </p:cNvPicPr>
          <p:nvPr/>
        </p:nvPicPr>
        <p:blipFill>
          <a:blip r:embed="rId2"/>
          <a:stretch>
            <a:fillRect/>
          </a:stretch>
        </p:blipFill>
        <p:spPr>
          <a:xfrm>
            <a:off x="0" y="229973"/>
            <a:ext cx="12192000" cy="6398054"/>
          </a:xfrm>
          <a:prstGeom prst="rect">
            <a:avLst/>
          </a:prstGeom>
        </p:spPr>
      </p:pic>
    </p:spTree>
    <p:extLst>
      <p:ext uri="{BB962C8B-B14F-4D97-AF65-F5344CB8AC3E}">
        <p14:creationId xmlns:p14="http://schemas.microsoft.com/office/powerpoint/2010/main" val="337695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6B66D-57F0-2CB9-84C9-38B0AB1CEAC1}"/>
              </a:ext>
            </a:extLst>
          </p:cNvPr>
          <p:cNvPicPr>
            <a:picLocks noChangeAspect="1"/>
          </p:cNvPicPr>
          <p:nvPr/>
        </p:nvPicPr>
        <p:blipFill>
          <a:blip r:embed="rId2"/>
          <a:stretch>
            <a:fillRect/>
          </a:stretch>
        </p:blipFill>
        <p:spPr>
          <a:xfrm>
            <a:off x="0" y="110976"/>
            <a:ext cx="12192000" cy="6636048"/>
          </a:xfrm>
          <a:prstGeom prst="rect">
            <a:avLst/>
          </a:prstGeom>
        </p:spPr>
      </p:pic>
    </p:spTree>
    <p:extLst>
      <p:ext uri="{BB962C8B-B14F-4D97-AF65-F5344CB8AC3E}">
        <p14:creationId xmlns:p14="http://schemas.microsoft.com/office/powerpoint/2010/main" val="173091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3D77180-F68B-F4B1-BF93-C10D2E2138D8}"/>
              </a:ext>
            </a:extLst>
          </p:cNvPr>
          <p:cNvSpPr>
            <a:spLocks noGrp="1"/>
          </p:cNvSpPr>
          <p:nvPr>
            <p:ph type="ctrTitle"/>
          </p:nvPr>
        </p:nvSpPr>
        <p:spPr>
          <a:xfrm>
            <a:off x="530352" y="555615"/>
            <a:ext cx="4896536" cy="2545094"/>
          </a:xfrm>
        </p:spPr>
        <p:txBody>
          <a:bodyPr>
            <a:normAutofit/>
          </a:bodyPr>
          <a:lstStyle/>
          <a:p>
            <a:r>
              <a:rPr lang="en-GB"/>
              <a:t>Conclusion:</a:t>
            </a:r>
            <a:endParaRPr lang="en-IN"/>
          </a:p>
        </p:txBody>
      </p:sp>
      <p:sp>
        <p:nvSpPr>
          <p:cNvPr id="3" name="Subtitle 2">
            <a:extLst>
              <a:ext uri="{FF2B5EF4-FFF2-40B4-BE49-F238E27FC236}">
                <a16:creationId xmlns:a16="http://schemas.microsoft.com/office/drawing/2014/main" id="{AAE2A896-D615-246E-12A6-72078E93F0AC}"/>
              </a:ext>
            </a:extLst>
          </p:cNvPr>
          <p:cNvSpPr>
            <a:spLocks noGrp="1"/>
          </p:cNvSpPr>
          <p:nvPr>
            <p:ph type="subTitle" idx="1"/>
          </p:nvPr>
        </p:nvSpPr>
        <p:spPr>
          <a:xfrm>
            <a:off x="530352" y="3509963"/>
            <a:ext cx="4896536" cy="2722836"/>
          </a:xfrm>
        </p:spPr>
        <p:txBody>
          <a:bodyPr>
            <a:normAutofit/>
          </a:bodyPr>
          <a:lstStyle/>
          <a:p>
            <a:pPr>
              <a:lnSpc>
                <a:spcPct val="100000"/>
              </a:lnSpc>
            </a:pPr>
            <a:r>
              <a:rPr lang="en-GB" sz="1700"/>
              <a:t>Cybersecurity breaches in the USA from 1997 to 2014 have demonstrated the significant impact of cyber attacks on businesses and individuals. Organizations must take proactive measures to secure their systems and data, and individuals must be vigilant in protecting their personal information. The government must continue to implement regulations and initiatives to improve cybersecurity and protect the country's critical infrastructure.</a:t>
            </a:r>
            <a:endParaRPr lang="en-IN" sz="1700"/>
          </a:p>
        </p:txBody>
      </p:sp>
      <p:sp>
        <p:nvSpPr>
          <p:cNvPr id="85" name="Freeform: Shape 84">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88"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9"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0"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1"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2"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3"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Picture 5" descr="Text&#10;&#10;Description automatically generated">
            <a:extLst>
              <a:ext uri="{FF2B5EF4-FFF2-40B4-BE49-F238E27FC236}">
                <a16:creationId xmlns:a16="http://schemas.microsoft.com/office/drawing/2014/main" id="{B2F073F5-24BD-0E69-CDFE-79AFCCFA5C9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709" r="-1" b="-1"/>
          <a:stretch/>
        </p:blipFill>
        <p:spPr>
          <a:xfrm>
            <a:off x="5974872" y="1797092"/>
            <a:ext cx="5677184" cy="3194230"/>
          </a:xfrm>
          <a:prstGeom prst="rect">
            <a:avLst/>
          </a:prstGeom>
        </p:spPr>
      </p:pic>
      <p:sp>
        <p:nvSpPr>
          <p:cNvPr id="95" name="Freeform: Shape 94">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7" name="Group 96">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98" name="Freeform: Shape 97">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9" name="Freeform: Shape 98">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0" name="Freeform: Shape 99">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1"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2"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3"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65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309A3CFB-C863-67D7-78FE-48C87A2DE7C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4606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5"/>
                                        </p:tgtEl>
                                        <p:attrNameLst>
                                          <p:attrName>ppt_w</p:attrName>
                                        </p:attrNameLst>
                                      </p:cBhvr>
                                      <p:tavLst>
                                        <p:tav tm="0">
                                          <p:val>
                                            <p:strVal val="ppt_w"/>
                                          </p:val>
                                        </p:tav>
                                        <p:tav tm="100000">
                                          <p:val>
                                            <p:fltVal val="0"/>
                                          </p:val>
                                        </p:tav>
                                      </p:tavLst>
                                    </p:anim>
                                    <p:anim calcmode="lin" valueType="num">
                                      <p:cBhvr>
                                        <p:cTn id="7" dur="1000"/>
                                        <p:tgtEl>
                                          <p:spTgt spid="5"/>
                                        </p:tgtEl>
                                        <p:attrNameLst>
                                          <p:attrName>ppt_h</p:attrName>
                                        </p:attrNameLst>
                                      </p:cBhvr>
                                      <p:tavLst>
                                        <p:tav tm="0">
                                          <p:val>
                                            <p:strVal val="ppt_h"/>
                                          </p:val>
                                        </p:tav>
                                        <p:tav tm="100000">
                                          <p:val>
                                            <p:fltVal val="0"/>
                                          </p:val>
                                        </p:tav>
                                      </p:tavLst>
                                    </p:anim>
                                    <p:anim calcmode="lin" valueType="num">
                                      <p:cBhvr>
                                        <p:cTn id="8" dur="1000"/>
                                        <p:tgtEl>
                                          <p:spTgt spid="5"/>
                                        </p:tgtEl>
                                        <p:attrNameLst>
                                          <p:attrName>style.rotation</p:attrName>
                                        </p:attrNameLst>
                                      </p:cBhvr>
                                      <p:tavLst>
                                        <p:tav tm="0">
                                          <p:val>
                                            <p:fltVal val="0"/>
                                          </p:val>
                                        </p:tav>
                                        <p:tav tm="100000">
                                          <p:val>
                                            <p:fltVal val="90"/>
                                          </p:val>
                                        </p:tav>
                                      </p:tavLst>
                                    </p:anim>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23">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a:extLst>
              <a:ext uri="{FF2B5EF4-FFF2-40B4-BE49-F238E27FC236}">
                <a16:creationId xmlns:a16="http://schemas.microsoft.com/office/drawing/2014/main" id="{81F297A6-0C21-12D8-9EBA-F191253CCA82}"/>
              </a:ext>
            </a:extLst>
          </p:cNvPr>
          <p:cNvPicPr>
            <a:picLocks noChangeAspect="1"/>
          </p:cNvPicPr>
          <p:nvPr/>
        </p:nvPicPr>
        <p:blipFill rotWithShape="1">
          <a:blip r:embed="rId2">
            <a:alphaModFix amt="40000"/>
          </a:blip>
          <a:srcRect t="5891" r="-1" b="4085"/>
          <a:stretch/>
        </p:blipFill>
        <p:spPr>
          <a:xfrm>
            <a:off x="20" y="10"/>
            <a:ext cx="12188932" cy="6857990"/>
          </a:xfrm>
          <a:prstGeom prst="rect">
            <a:avLst/>
          </a:prstGeom>
        </p:spPr>
      </p:pic>
      <p:sp>
        <p:nvSpPr>
          <p:cNvPr id="2" name="Title 1">
            <a:extLst>
              <a:ext uri="{FF2B5EF4-FFF2-40B4-BE49-F238E27FC236}">
                <a16:creationId xmlns:a16="http://schemas.microsoft.com/office/drawing/2014/main" id="{CB29F0B6-1F8B-C97F-0FD5-6C4736687893}"/>
              </a:ext>
            </a:extLst>
          </p:cNvPr>
          <p:cNvSpPr>
            <a:spLocks noGrp="1"/>
          </p:cNvSpPr>
          <p:nvPr>
            <p:ph type="ctrTitle"/>
          </p:nvPr>
        </p:nvSpPr>
        <p:spPr>
          <a:xfrm>
            <a:off x="1549238" y="1145080"/>
            <a:ext cx="9090476" cy="2179601"/>
          </a:xfrm>
        </p:spPr>
        <p:txBody>
          <a:bodyPr anchor="b">
            <a:normAutofit/>
          </a:bodyPr>
          <a:lstStyle/>
          <a:p>
            <a:pPr algn="ctr"/>
            <a:r>
              <a:rPr lang="en-GB" dirty="0">
                <a:solidFill>
                  <a:srgbClr val="FFFFFF"/>
                </a:solidFill>
              </a:rPr>
              <a:t>Introduction:</a:t>
            </a:r>
            <a:endParaRPr lang="en-IN" dirty="0">
              <a:solidFill>
                <a:srgbClr val="FFFFFF"/>
              </a:solidFill>
            </a:endParaRPr>
          </a:p>
        </p:txBody>
      </p:sp>
      <p:sp>
        <p:nvSpPr>
          <p:cNvPr id="3" name="Subtitle 2">
            <a:extLst>
              <a:ext uri="{FF2B5EF4-FFF2-40B4-BE49-F238E27FC236}">
                <a16:creationId xmlns:a16="http://schemas.microsoft.com/office/drawing/2014/main" id="{BFB686CB-303A-DA9A-3443-8D6482CE7B3F}"/>
              </a:ext>
            </a:extLst>
          </p:cNvPr>
          <p:cNvSpPr>
            <a:spLocks noGrp="1"/>
          </p:cNvSpPr>
          <p:nvPr>
            <p:ph type="subTitle" idx="1"/>
          </p:nvPr>
        </p:nvSpPr>
        <p:spPr>
          <a:xfrm>
            <a:off x="1549238" y="3774105"/>
            <a:ext cx="9670141" cy="1633040"/>
          </a:xfrm>
        </p:spPr>
        <p:txBody>
          <a:bodyPr anchor="t">
            <a:normAutofit/>
          </a:bodyPr>
          <a:lstStyle/>
          <a:p>
            <a:pPr algn="ctr">
              <a:lnSpc>
                <a:spcPct val="100000"/>
              </a:lnSpc>
            </a:pPr>
            <a:r>
              <a:rPr lang="en-GB" dirty="0">
                <a:solidFill>
                  <a:srgbClr val="FFFFFF"/>
                </a:solidFill>
              </a:rPr>
              <a:t>Cybersecurity breaches have become an increasing concern for individuals and organizations worldwide. In the United States, there have been numerous cyber attacks targeting a variety of entities, ranging from small businesses to government agencies. In this analysis, we will focus on cybersecurity breaches in the USA from 1997 to 2014.</a:t>
            </a:r>
            <a:endParaRPr lang="en-IN" dirty="0">
              <a:solidFill>
                <a:srgbClr val="FFFFFF"/>
              </a:solidFill>
            </a:endParaRPr>
          </a:p>
        </p:txBody>
      </p:sp>
      <p:sp>
        <p:nvSpPr>
          <p:cNvPr id="64" name="Freeform: Shape 25">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65"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7"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8"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36" name="Freeform: Shape 3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8" name="Group 3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39" name="Freeform: Shape 3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0" name="Freeform: Shape 3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1" name="Freeform: Shape 4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747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grpId="0" nodeType="clickEffect">
                                  <p:stCondLst>
                                    <p:cond delay="0"/>
                                  </p:stCondLst>
                                  <p:childTnLst>
                                    <p:animClr clrSpc="hsl" dir="cw">
                                      <p:cBhvr override="childStyle">
                                        <p:cTn id="10" dur="500" fill="hold"/>
                                        <p:tgtEl>
                                          <p:spTgt spid="3">
                                            <p:txEl>
                                              <p:pRg st="0" end="0"/>
                                            </p:txEl>
                                          </p:spTgt>
                                        </p:tgtEl>
                                        <p:attrNameLst>
                                          <p:attrName>style.color</p:attrName>
                                        </p:attrNameLst>
                                      </p:cBhvr>
                                      <p:by>
                                        <p:hsl h="0" s="12549" l="25098"/>
                                      </p:by>
                                    </p:animClr>
                                    <p:animClr clrSpc="hsl" dir="cw">
                                      <p:cBhvr>
                                        <p:cTn id="11" dur="500" fill="hold"/>
                                        <p:tgtEl>
                                          <p:spTgt spid="3">
                                            <p:txEl>
                                              <p:pRg st="0" end="0"/>
                                            </p:txEl>
                                          </p:spTgt>
                                        </p:tgtEl>
                                        <p:attrNameLst>
                                          <p:attrName>fillcolor</p:attrName>
                                        </p:attrNameLst>
                                      </p:cBhvr>
                                      <p:by>
                                        <p:hsl h="0" s="12549" l="25098"/>
                                      </p:by>
                                    </p:animClr>
                                    <p:animClr clrSpc="hsl" dir="cw">
                                      <p:cBhvr>
                                        <p:cTn id="12" dur="500" fill="hold"/>
                                        <p:tgtEl>
                                          <p:spTgt spid="3">
                                            <p:txEl>
                                              <p:pRg st="0" end="0"/>
                                            </p:txEl>
                                          </p:spTgt>
                                        </p:tgtEl>
                                        <p:attrNameLst>
                                          <p:attrName>stroke.color</p:attrName>
                                        </p:attrNameLst>
                                      </p:cBhvr>
                                      <p:by>
                                        <p:hsl h="0" s="12549" l="25098"/>
                                      </p:by>
                                    </p:animClr>
                                    <p:set>
                                      <p:cBhvr>
                                        <p:cTn id="13"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1" name="Group 9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70" name="Freeform: Shape 9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1" name="Freeform: Shape 9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2" name="Freeform: Shape 9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6" name="Freeform: Shape 9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0" name="Freeform: Shape 9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77"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0" name="Rectangle 10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EA4C5E7-DC60-5751-637F-E5B13D08C39E}"/>
              </a:ext>
            </a:extLst>
          </p:cNvPr>
          <p:cNvSpPr>
            <a:spLocks noGrp="1"/>
          </p:cNvSpPr>
          <p:nvPr>
            <p:ph type="title"/>
          </p:nvPr>
        </p:nvSpPr>
        <p:spPr>
          <a:xfrm>
            <a:off x="530352" y="1122363"/>
            <a:ext cx="10072922" cy="1978346"/>
          </a:xfrm>
        </p:spPr>
        <p:txBody>
          <a:bodyPr vert="horz" lIns="91440" tIns="45720" rIns="91440" bIns="45720" rtlCol="0" anchor="b">
            <a:normAutofit/>
          </a:bodyPr>
          <a:lstStyle/>
          <a:p>
            <a:r>
              <a:rPr lang="en-US" sz="4000"/>
              <a:t>Purpose: </a:t>
            </a:r>
            <a:endParaRPr lang="en-US" sz="4000" dirty="0"/>
          </a:p>
        </p:txBody>
      </p:sp>
      <p:sp>
        <p:nvSpPr>
          <p:cNvPr id="112" name="Freeform: Shape 111">
            <a:extLst>
              <a:ext uri="{FF2B5EF4-FFF2-40B4-BE49-F238E27FC236}">
                <a16:creationId xmlns:a16="http://schemas.microsoft.com/office/drawing/2014/main" id="{CBCE96F0-24EE-4BAB-8C00-893EC171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4"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81"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7"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22" name="Freeform: Shape 121">
            <a:extLst>
              <a:ext uri="{FF2B5EF4-FFF2-40B4-BE49-F238E27FC236}">
                <a16:creationId xmlns:a16="http://schemas.microsoft.com/office/drawing/2014/main" id="{ED444C4E-6A11-4761-8A29-4B2A05781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4" name="Group 123">
            <a:extLst>
              <a:ext uri="{FF2B5EF4-FFF2-40B4-BE49-F238E27FC236}">
                <a16:creationId xmlns:a16="http://schemas.microsoft.com/office/drawing/2014/main" id="{BF47D306-4FD8-4CAD-82D2-FD4C900AD6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185" name="Freeform: Shape 124">
              <a:extLst>
                <a:ext uri="{FF2B5EF4-FFF2-40B4-BE49-F238E27FC236}">
                  <a16:creationId xmlns:a16="http://schemas.microsoft.com/office/drawing/2014/main" id="{C0BEF343-715B-4B19-9862-2734A1FCD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6" name="Freeform: Shape 125">
              <a:extLst>
                <a:ext uri="{FF2B5EF4-FFF2-40B4-BE49-F238E27FC236}">
                  <a16:creationId xmlns:a16="http://schemas.microsoft.com/office/drawing/2014/main" id="{5DEFB171-510F-4499-9CD0-BC5ACC405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7" name="Freeform: Shape 126">
              <a:extLst>
                <a:ext uri="{FF2B5EF4-FFF2-40B4-BE49-F238E27FC236}">
                  <a16:creationId xmlns:a16="http://schemas.microsoft.com/office/drawing/2014/main" id="{92A2759B-0AF5-4E2E-82AA-813216C89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8" name="Graphic 12">
              <a:extLst>
                <a:ext uri="{FF2B5EF4-FFF2-40B4-BE49-F238E27FC236}">
                  <a16:creationId xmlns:a16="http://schemas.microsoft.com/office/drawing/2014/main" id="{8366DE17-B6DB-4AF0-9B4C-75A8EFB36E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9" name="Graphic 15">
              <a:extLst>
                <a:ext uri="{FF2B5EF4-FFF2-40B4-BE49-F238E27FC236}">
                  <a16:creationId xmlns:a16="http://schemas.microsoft.com/office/drawing/2014/main" id="{AA09F465-4405-48C1-97F4-AA4773F954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0" name="Graphic 15">
              <a:extLst>
                <a:ext uri="{FF2B5EF4-FFF2-40B4-BE49-F238E27FC236}">
                  <a16:creationId xmlns:a16="http://schemas.microsoft.com/office/drawing/2014/main" id="{A2C1BD7E-5FA9-494F-8D3D-6844C3A33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1" name="Freeform: Shape 130">
              <a:extLst>
                <a:ext uri="{FF2B5EF4-FFF2-40B4-BE49-F238E27FC236}">
                  <a16:creationId xmlns:a16="http://schemas.microsoft.com/office/drawing/2014/main" id="{C185BE1E-CAFB-4EFD-944A-39897624F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882AFFE2-FDF4-8596-827E-50E9D41880AD}"/>
              </a:ext>
            </a:extLst>
          </p:cNvPr>
          <p:cNvSpPr>
            <a:spLocks noGrp="1"/>
          </p:cNvSpPr>
          <p:nvPr>
            <p:ph type="body" idx="1"/>
          </p:nvPr>
        </p:nvSpPr>
        <p:spPr>
          <a:xfrm>
            <a:off x="530352" y="3509963"/>
            <a:ext cx="10072922" cy="1747837"/>
          </a:xfrm>
        </p:spPr>
        <p:txBody>
          <a:bodyPr vert="horz" lIns="91440" tIns="45720" rIns="91440" bIns="45720" rtlCol="0">
            <a:normAutofit/>
          </a:bodyPr>
          <a:lstStyle/>
          <a:p>
            <a:pPr>
              <a:lnSpc>
                <a:spcPct val="100000"/>
              </a:lnSpc>
            </a:pPr>
            <a:r>
              <a:rPr lang="en-US"/>
              <a:t>The purpose of this analysis is to provide an overview of cyber security breaches in the USA during this period, their purpose, top five cyber attacks, cyber review, and EDA and analysis. This analysis aims to highlight the impact of cyber attacks on organizations and individuals, as well as the importance of cybersecurity measures in today's digital landscape.</a:t>
            </a:r>
          </a:p>
          <a:p>
            <a:pPr>
              <a:lnSpc>
                <a:spcPct val="100000"/>
              </a:lnSpc>
            </a:pPr>
            <a:endParaRPr lang="en-US" dirty="0"/>
          </a:p>
        </p:txBody>
      </p:sp>
    </p:spTree>
    <p:extLst>
      <p:ext uri="{BB962C8B-B14F-4D97-AF65-F5344CB8AC3E}">
        <p14:creationId xmlns:p14="http://schemas.microsoft.com/office/powerpoint/2010/main" val="330921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7" name="Freeform: Shape 8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9" name="Group 8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0" name="Freeform: Shape 8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1" name="Freeform: Shape 9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Freeform: Shape 9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8" name="Freeform: Shape 9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08" name="Rectangle 10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55C9C28-6FDF-43B1-34DB-7AE9D0A702C8}"/>
              </a:ext>
            </a:extLst>
          </p:cNvPr>
          <p:cNvSpPr>
            <a:spLocks noGrp="1"/>
          </p:cNvSpPr>
          <p:nvPr>
            <p:ph type="title"/>
          </p:nvPr>
        </p:nvSpPr>
        <p:spPr>
          <a:xfrm>
            <a:off x="530352" y="555615"/>
            <a:ext cx="4896536" cy="2545094"/>
          </a:xfrm>
        </p:spPr>
        <p:txBody>
          <a:bodyPr vert="horz" lIns="91440" tIns="45720" rIns="91440" bIns="45720" rtlCol="0" anchor="b">
            <a:normAutofit/>
          </a:bodyPr>
          <a:lstStyle/>
          <a:p>
            <a:r>
              <a:rPr lang="en-US" sz="4000"/>
              <a:t>Cyber Attacks:</a:t>
            </a:r>
          </a:p>
        </p:txBody>
      </p:sp>
      <p:sp>
        <p:nvSpPr>
          <p:cNvPr id="3" name="Text Placeholder 2">
            <a:extLst>
              <a:ext uri="{FF2B5EF4-FFF2-40B4-BE49-F238E27FC236}">
                <a16:creationId xmlns:a16="http://schemas.microsoft.com/office/drawing/2014/main" id="{21803DEA-B2C5-4F5E-A3D9-1178BEE4FEE5}"/>
              </a:ext>
            </a:extLst>
          </p:cNvPr>
          <p:cNvSpPr>
            <a:spLocks noGrp="1"/>
          </p:cNvSpPr>
          <p:nvPr>
            <p:ph type="body" idx="1"/>
          </p:nvPr>
        </p:nvSpPr>
        <p:spPr>
          <a:xfrm>
            <a:off x="530352" y="3509963"/>
            <a:ext cx="4896536" cy="2722836"/>
          </a:xfrm>
        </p:spPr>
        <p:txBody>
          <a:bodyPr vert="horz" lIns="91440" tIns="45720" rIns="91440" bIns="45720" rtlCol="0">
            <a:normAutofit/>
          </a:bodyPr>
          <a:lstStyle/>
          <a:p>
            <a:pPr>
              <a:lnSpc>
                <a:spcPct val="100000"/>
              </a:lnSpc>
            </a:pPr>
            <a:r>
              <a:rPr lang="en-US" dirty="0"/>
              <a:t>The cyber attacks during this period ranged from simple password guessing to highly sophisticated attacks targeting large corporations and government agencies. The attackers used a variety of methods such as hacking, phishing, and malware to gain unauthorized access to sensitive data and systems.</a:t>
            </a:r>
          </a:p>
        </p:txBody>
      </p:sp>
      <p:sp>
        <p:nvSpPr>
          <p:cNvPr id="110" name="Freeform: Shape 109">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2"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13"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4"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5"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6"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7"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8"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A picture containing text, electronics, computer&#10;&#10;Description automatically generated">
            <a:extLst>
              <a:ext uri="{FF2B5EF4-FFF2-40B4-BE49-F238E27FC236}">
                <a16:creationId xmlns:a16="http://schemas.microsoft.com/office/drawing/2014/main" id="{87F641CE-7C65-02A6-D06E-A2B60547E3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74872" y="2045876"/>
            <a:ext cx="5677184" cy="2696661"/>
          </a:xfrm>
          <a:prstGeom prst="rect">
            <a:avLst/>
          </a:prstGeom>
        </p:spPr>
      </p:pic>
      <p:sp>
        <p:nvSpPr>
          <p:cNvPr id="120" name="Freeform: Shape 119">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2" name="Group 121">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123" name="Freeform: Shape 122">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4" name="Freeform: Shape 123">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5" name="Freeform: Shape 124">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6"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27"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8"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7630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2" name="Freeform: Shape 22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4" name="Group 22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25" name="Freeform: Shape 22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6" name="Freeform: Shape 22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7" name="Freeform: Shape 22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2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3" name="Freeform: Shape 23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5"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36"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37"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8"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39"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40"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41"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43" name="Rectangle 24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2B6B161-4733-5254-DD67-069C1F6F5040}"/>
              </a:ext>
            </a:extLst>
          </p:cNvPr>
          <p:cNvSpPr>
            <a:spLocks noGrp="1"/>
          </p:cNvSpPr>
          <p:nvPr>
            <p:ph type="ctrTitle"/>
          </p:nvPr>
        </p:nvSpPr>
        <p:spPr>
          <a:xfrm>
            <a:off x="525717" y="787068"/>
            <a:ext cx="4663649" cy="1455091"/>
          </a:xfrm>
        </p:spPr>
        <p:txBody>
          <a:bodyPr vert="horz" lIns="91440" tIns="45720" rIns="91440" bIns="45720" rtlCol="0" anchor="b">
            <a:normAutofit/>
          </a:bodyPr>
          <a:lstStyle/>
          <a:p>
            <a:pPr>
              <a:lnSpc>
                <a:spcPct val="90000"/>
              </a:lnSpc>
            </a:pPr>
            <a:r>
              <a:rPr lang="en-US" sz="3300" dirty="0"/>
              <a:t>Top Five Cyber Attacks:</a:t>
            </a:r>
            <a:br>
              <a:rPr lang="en-US" sz="3300" dirty="0"/>
            </a:br>
            <a:endParaRPr lang="en-US" sz="3300" dirty="0"/>
          </a:p>
        </p:txBody>
      </p:sp>
      <p:sp>
        <p:nvSpPr>
          <p:cNvPr id="245" name="Freeform: Shape 24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4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5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5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Subtitle 2">
            <a:extLst>
              <a:ext uri="{FF2B5EF4-FFF2-40B4-BE49-F238E27FC236}">
                <a16:creationId xmlns:a16="http://schemas.microsoft.com/office/drawing/2014/main" id="{1FFA79B3-5BAC-582F-35D9-C4940F2F500A}"/>
              </a:ext>
            </a:extLst>
          </p:cNvPr>
          <p:cNvSpPr>
            <a:spLocks noGrp="1"/>
          </p:cNvSpPr>
          <p:nvPr>
            <p:ph type="subTitle" idx="1"/>
          </p:nvPr>
        </p:nvSpPr>
        <p:spPr>
          <a:xfrm>
            <a:off x="525717" y="2796427"/>
            <a:ext cx="4663649" cy="3274503"/>
          </a:xfrm>
        </p:spPr>
        <p:txBody>
          <a:bodyPr vert="horz" lIns="91440" tIns="45720" rIns="91440" bIns="45720" rtlCol="0">
            <a:normAutofit/>
          </a:bodyPr>
          <a:lstStyle/>
          <a:p>
            <a:pPr>
              <a:lnSpc>
                <a:spcPct val="100000"/>
              </a:lnSpc>
            </a:pPr>
            <a:r>
              <a:rPr lang="en-US" sz="1400"/>
              <a:t>Some of the top cyber attacks during this period</a:t>
            </a:r>
          </a:p>
          <a:p>
            <a:pPr marL="342900" indent="-342900">
              <a:lnSpc>
                <a:spcPct val="100000"/>
              </a:lnSpc>
              <a:buFont typeface="Arial" panose="020B0604020202020204" pitchFamily="34" charset="0"/>
              <a:buChar char="•"/>
            </a:pPr>
            <a:r>
              <a:rPr lang="en-US" sz="1400"/>
              <a:t>Type of Breach –Loss in 2011(Virginia state) by this 49,00,000 individuals are affected</a:t>
            </a:r>
          </a:p>
          <a:p>
            <a:pPr marL="342900" indent="-342900">
              <a:lnSpc>
                <a:spcPct val="100000"/>
              </a:lnSpc>
              <a:buFont typeface="Arial" panose="020B0604020202020204" pitchFamily="34" charset="0"/>
              <a:buChar char="•"/>
            </a:pPr>
            <a:r>
              <a:rPr lang="en-US" sz="1400"/>
              <a:t>Type of Breach- Theft in 2013(</a:t>
            </a:r>
            <a:r>
              <a:rPr lang="en-US" sz="1400" b="0" i="0">
                <a:effectLst/>
              </a:rPr>
              <a:t>Illinois state)</a:t>
            </a:r>
            <a:r>
              <a:rPr lang="en-US" sz="1400"/>
              <a:t> by this 40,29,530 individuals are affected</a:t>
            </a:r>
          </a:p>
          <a:p>
            <a:pPr marL="342900" indent="-342900">
              <a:lnSpc>
                <a:spcPct val="100000"/>
              </a:lnSpc>
              <a:buFont typeface="Arial" panose="020B0604020202020204" pitchFamily="34" charset="0"/>
              <a:buChar char="•"/>
            </a:pPr>
            <a:r>
              <a:rPr lang="en-US" sz="1400"/>
              <a:t>Type of Breach-Unknown/Other in 2011(	California state) by this 19,00,000 individuals are affected</a:t>
            </a:r>
          </a:p>
          <a:p>
            <a:pPr marL="342900" indent="-342900">
              <a:lnSpc>
                <a:spcPct val="100000"/>
              </a:lnSpc>
              <a:buFont typeface="Arial" panose="020B0604020202020204" pitchFamily="34" charset="0"/>
              <a:buChar char="•"/>
            </a:pPr>
            <a:r>
              <a:rPr lang="en-US" sz="1400"/>
              <a:t>Type of Breach Theft in 2010(New York state) by this 17,00,000 individuals are affected</a:t>
            </a:r>
          </a:p>
          <a:p>
            <a:pPr marL="342900" indent="-342900">
              <a:lnSpc>
                <a:spcPct val="100000"/>
              </a:lnSpc>
              <a:buFont typeface="Arial" panose="020B0604020202020204" pitchFamily="34" charset="0"/>
              <a:buChar char="•"/>
            </a:pPr>
            <a:r>
              <a:rPr lang="en-US" sz="1400"/>
              <a:t>Type of Breach Theft in 2009(Florida state) by this 12,20,000 individuals are affected.</a:t>
            </a:r>
          </a:p>
        </p:txBody>
      </p:sp>
      <p:pic>
        <p:nvPicPr>
          <p:cNvPr id="9" name="Picture 8" descr="Chart, bubble chart, treemap chart&#10;&#10;Description automatically generated">
            <a:extLst>
              <a:ext uri="{FF2B5EF4-FFF2-40B4-BE49-F238E27FC236}">
                <a16:creationId xmlns:a16="http://schemas.microsoft.com/office/drawing/2014/main" id="{CB3F959A-05BD-3185-5A3A-EC5CF9FF5CD7}"/>
              </a:ext>
            </a:extLst>
          </p:cNvPr>
          <p:cNvPicPr>
            <a:picLocks noChangeAspect="1"/>
          </p:cNvPicPr>
          <p:nvPr/>
        </p:nvPicPr>
        <p:blipFill>
          <a:blip r:embed="rId2"/>
          <a:stretch>
            <a:fillRect/>
          </a:stretch>
        </p:blipFill>
        <p:spPr>
          <a:xfrm>
            <a:off x="5953780" y="1331694"/>
            <a:ext cx="5660211" cy="4103653"/>
          </a:xfrm>
          <a:prstGeom prst="rect">
            <a:avLst/>
          </a:prstGeom>
        </p:spPr>
      </p:pic>
      <p:sp>
        <p:nvSpPr>
          <p:cNvPr id="255" name="Freeform: Shape 25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57" name="Group 25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8" name="Freeform: Shape 25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9" name="Freeform: Shape 25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0" name="Freeform: Shape 25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6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0104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20E79A5-4C82-61AE-A0A8-997CAE5E1FDB}"/>
              </a:ext>
            </a:extLst>
          </p:cNvPr>
          <p:cNvSpPr>
            <a:spLocks noGrp="1"/>
          </p:cNvSpPr>
          <p:nvPr>
            <p:ph type="ctrTitle"/>
          </p:nvPr>
        </p:nvSpPr>
        <p:spPr>
          <a:xfrm>
            <a:off x="530352" y="1122363"/>
            <a:ext cx="4841669" cy="1978346"/>
          </a:xfrm>
        </p:spPr>
        <p:txBody>
          <a:bodyPr>
            <a:normAutofit/>
          </a:bodyPr>
          <a:lstStyle/>
          <a:p>
            <a:r>
              <a:rPr lang="en-GB" dirty="0"/>
              <a:t>Cyber Review:</a:t>
            </a:r>
            <a:endParaRPr lang="en-IN" dirty="0"/>
          </a:p>
        </p:txBody>
      </p:sp>
      <p:sp>
        <p:nvSpPr>
          <p:cNvPr id="3" name="Subtitle 2">
            <a:extLst>
              <a:ext uri="{FF2B5EF4-FFF2-40B4-BE49-F238E27FC236}">
                <a16:creationId xmlns:a16="http://schemas.microsoft.com/office/drawing/2014/main" id="{92ADF6F9-FDC6-FD6A-3733-ADC50236B302}"/>
              </a:ext>
            </a:extLst>
          </p:cNvPr>
          <p:cNvSpPr>
            <a:spLocks noGrp="1"/>
          </p:cNvSpPr>
          <p:nvPr>
            <p:ph type="subTitle" idx="1"/>
          </p:nvPr>
        </p:nvSpPr>
        <p:spPr>
          <a:xfrm>
            <a:off x="530352" y="3509963"/>
            <a:ext cx="4841669" cy="2722836"/>
          </a:xfrm>
        </p:spPr>
        <p:txBody>
          <a:bodyPr>
            <a:normAutofit/>
          </a:bodyPr>
          <a:lstStyle/>
          <a:p>
            <a:pPr>
              <a:lnSpc>
                <a:spcPct val="100000"/>
              </a:lnSpc>
            </a:pPr>
            <a:r>
              <a:rPr lang="en-GB" sz="1700"/>
              <a:t>In response to the increasing frequency and severity of cyber attacks, the US government has implemented various initiatives and regulations to improve cybersecurity. Some of these include the Federal Information Security Management Act (FISMA), the Cybersecurity Information Sharing Act (CISA), and the National Institute of Standards and Technology (NIST) Cybersecurity Framework.</a:t>
            </a:r>
            <a:endParaRPr lang="en-IN" sz="1700"/>
          </a:p>
        </p:txBody>
      </p:sp>
      <p:sp>
        <p:nvSpPr>
          <p:cNvPr id="40" name="Freeform: Shape 39">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4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7" name="Picture 6" descr="A picture containing text, newspaper&#10;&#10;Description automatically generated">
            <a:extLst>
              <a:ext uri="{FF2B5EF4-FFF2-40B4-BE49-F238E27FC236}">
                <a16:creationId xmlns:a16="http://schemas.microsoft.com/office/drawing/2014/main" id="{42CF85D9-1148-7570-FA50-B840FECDE28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394" b="1631"/>
          <a:stretch/>
        </p:blipFill>
        <p:spPr>
          <a:xfrm>
            <a:off x="5974872" y="1992311"/>
            <a:ext cx="5677184" cy="2803791"/>
          </a:xfrm>
          <a:prstGeom prst="rect">
            <a:avLst/>
          </a:prstGeom>
        </p:spPr>
      </p:pic>
      <p:sp>
        <p:nvSpPr>
          <p:cNvPr id="50" name="Freeform: Shape 49">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1">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3" name="Freeform: Shape 52">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53">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649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10AEF2-67A9-8334-FB6C-12B3FDF8355B}"/>
              </a:ext>
            </a:extLst>
          </p:cNvPr>
          <p:cNvPicPr>
            <a:picLocks noChangeAspect="1"/>
          </p:cNvPicPr>
          <p:nvPr/>
        </p:nvPicPr>
        <p:blipFill rotWithShape="1">
          <a:blip r:embed="rId2"/>
          <a:srcRect l="6719"/>
          <a:stretch/>
        </p:blipFill>
        <p:spPr>
          <a:xfrm>
            <a:off x="20" y="10"/>
            <a:ext cx="12185156" cy="6857990"/>
          </a:xfrm>
          <a:prstGeom prst="rect">
            <a:avLst/>
          </a:prstGeom>
        </p:spPr>
      </p:pic>
      <p:sp>
        <p:nvSpPr>
          <p:cNvPr id="2" name="Title 1">
            <a:extLst>
              <a:ext uri="{FF2B5EF4-FFF2-40B4-BE49-F238E27FC236}">
                <a16:creationId xmlns:a16="http://schemas.microsoft.com/office/drawing/2014/main" id="{19BAF662-4332-F937-612B-2A0C3019FE53}"/>
              </a:ext>
            </a:extLst>
          </p:cNvPr>
          <p:cNvSpPr>
            <a:spLocks noGrp="1"/>
          </p:cNvSpPr>
          <p:nvPr>
            <p:ph type="ctrTitle"/>
          </p:nvPr>
        </p:nvSpPr>
        <p:spPr>
          <a:xfrm>
            <a:off x="530352" y="1122363"/>
            <a:ext cx="6394430" cy="881098"/>
          </a:xfrm>
        </p:spPr>
        <p:txBody>
          <a:bodyPr>
            <a:normAutofit/>
          </a:bodyPr>
          <a:lstStyle/>
          <a:p>
            <a:r>
              <a:rPr lang="en-IN" dirty="0"/>
              <a:t>EDA and Analysis:</a:t>
            </a:r>
          </a:p>
        </p:txBody>
      </p:sp>
      <p:sp>
        <p:nvSpPr>
          <p:cNvPr id="3" name="Subtitle 2">
            <a:extLst>
              <a:ext uri="{FF2B5EF4-FFF2-40B4-BE49-F238E27FC236}">
                <a16:creationId xmlns:a16="http://schemas.microsoft.com/office/drawing/2014/main" id="{202A4C99-E541-A946-B9D0-4C7783A99565}"/>
              </a:ext>
            </a:extLst>
          </p:cNvPr>
          <p:cNvSpPr>
            <a:spLocks noGrp="1"/>
          </p:cNvSpPr>
          <p:nvPr>
            <p:ph type="subTitle" idx="1"/>
          </p:nvPr>
        </p:nvSpPr>
        <p:spPr>
          <a:xfrm>
            <a:off x="530352" y="2137025"/>
            <a:ext cx="6569091" cy="3120775"/>
          </a:xfrm>
        </p:spPr>
        <p:txBody>
          <a:bodyPr>
            <a:normAutofit/>
          </a:bodyPr>
          <a:lstStyle/>
          <a:p>
            <a:pPr algn="just"/>
            <a:r>
              <a:rPr lang="en-GB" sz="2100" dirty="0"/>
              <a:t>Through exploratory data analysis, it is clear that cyber attacks have increased in frequency and sophistication over the years, targeting a wide range of organizations and individuals. The financial sector, healthcare sector, and government agencies have been particularly vulnerable to these attacks. The cost of cybercrime is also substantial</a:t>
            </a:r>
            <a:endParaRPr lang="en-IN" sz="2100" dirty="0"/>
          </a:p>
        </p:txBody>
      </p:sp>
    </p:spTree>
    <p:extLst>
      <p:ext uri="{BB962C8B-B14F-4D97-AF65-F5344CB8AC3E}">
        <p14:creationId xmlns:p14="http://schemas.microsoft.com/office/powerpoint/2010/main" val="396369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96FA0D-3C22-0658-7CAB-B1C346E29DCE}"/>
              </a:ext>
            </a:extLst>
          </p:cNvPr>
          <p:cNvPicPr>
            <a:picLocks noChangeAspect="1"/>
          </p:cNvPicPr>
          <p:nvPr/>
        </p:nvPicPr>
        <p:blipFill>
          <a:blip r:embed="rId2"/>
          <a:stretch>
            <a:fillRect/>
          </a:stretch>
        </p:blipFill>
        <p:spPr>
          <a:xfrm>
            <a:off x="4198708" y="0"/>
            <a:ext cx="4143908" cy="6858000"/>
          </a:xfrm>
          <a:prstGeom prst="rect">
            <a:avLst/>
          </a:prstGeom>
        </p:spPr>
      </p:pic>
      <p:pic>
        <p:nvPicPr>
          <p:cNvPr id="7" name="Picture 6">
            <a:extLst>
              <a:ext uri="{FF2B5EF4-FFF2-40B4-BE49-F238E27FC236}">
                <a16:creationId xmlns:a16="http://schemas.microsoft.com/office/drawing/2014/main" id="{D8DF6ACC-B77A-FB3C-D400-0B46FCB75126}"/>
              </a:ext>
            </a:extLst>
          </p:cNvPr>
          <p:cNvPicPr>
            <a:picLocks noChangeAspect="1"/>
          </p:cNvPicPr>
          <p:nvPr/>
        </p:nvPicPr>
        <p:blipFill>
          <a:blip r:embed="rId3"/>
          <a:stretch>
            <a:fillRect/>
          </a:stretch>
        </p:blipFill>
        <p:spPr>
          <a:xfrm>
            <a:off x="0" y="-28575"/>
            <a:ext cx="4143908" cy="6858000"/>
          </a:xfrm>
          <a:prstGeom prst="rect">
            <a:avLst/>
          </a:prstGeom>
        </p:spPr>
      </p:pic>
      <p:pic>
        <p:nvPicPr>
          <p:cNvPr id="8" name="Picture 7">
            <a:extLst>
              <a:ext uri="{FF2B5EF4-FFF2-40B4-BE49-F238E27FC236}">
                <a16:creationId xmlns:a16="http://schemas.microsoft.com/office/drawing/2014/main" id="{ACDFEEBE-B02A-3294-1221-5B710012D4EB}"/>
              </a:ext>
            </a:extLst>
          </p:cNvPr>
          <p:cNvPicPr>
            <a:picLocks noChangeAspect="1"/>
          </p:cNvPicPr>
          <p:nvPr/>
        </p:nvPicPr>
        <p:blipFill>
          <a:blip r:embed="rId4"/>
          <a:stretch>
            <a:fillRect/>
          </a:stretch>
        </p:blipFill>
        <p:spPr>
          <a:xfrm>
            <a:off x="8342616" y="17658"/>
            <a:ext cx="3849384" cy="6840341"/>
          </a:xfrm>
          <a:prstGeom prst="rect">
            <a:avLst/>
          </a:prstGeom>
        </p:spPr>
      </p:pic>
    </p:spTree>
    <p:extLst>
      <p:ext uri="{BB962C8B-B14F-4D97-AF65-F5344CB8AC3E}">
        <p14:creationId xmlns:p14="http://schemas.microsoft.com/office/powerpoint/2010/main" val="163575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F9761-C6C3-D067-E476-1310AD86AC15}"/>
              </a:ext>
            </a:extLst>
          </p:cNvPr>
          <p:cNvPicPr>
            <a:picLocks noChangeAspect="1"/>
          </p:cNvPicPr>
          <p:nvPr/>
        </p:nvPicPr>
        <p:blipFill>
          <a:blip r:embed="rId2"/>
          <a:stretch>
            <a:fillRect/>
          </a:stretch>
        </p:blipFill>
        <p:spPr>
          <a:xfrm>
            <a:off x="0" y="-428"/>
            <a:ext cx="5804899" cy="4942298"/>
          </a:xfrm>
          <a:prstGeom prst="rect">
            <a:avLst/>
          </a:prstGeom>
        </p:spPr>
      </p:pic>
      <p:pic>
        <p:nvPicPr>
          <p:cNvPr id="7" name="Picture 6">
            <a:extLst>
              <a:ext uri="{FF2B5EF4-FFF2-40B4-BE49-F238E27FC236}">
                <a16:creationId xmlns:a16="http://schemas.microsoft.com/office/drawing/2014/main" id="{241C61E2-7A33-AB38-B2BC-86CC5B701D23}"/>
              </a:ext>
            </a:extLst>
          </p:cNvPr>
          <p:cNvPicPr>
            <a:picLocks noChangeAspect="1"/>
          </p:cNvPicPr>
          <p:nvPr/>
        </p:nvPicPr>
        <p:blipFill>
          <a:blip r:embed="rId3"/>
          <a:stretch>
            <a:fillRect/>
          </a:stretch>
        </p:blipFill>
        <p:spPr>
          <a:xfrm>
            <a:off x="5804899" y="-428"/>
            <a:ext cx="6387101" cy="4846516"/>
          </a:xfrm>
          <a:prstGeom prst="rect">
            <a:avLst/>
          </a:prstGeom>
        </p:spPr>
      </p:pic>
      <p:pic>
        <p:nvPicPr>
          <p:cNvPr id="9" name="Picture 8">
            <a:extLst>
              <a:ext uri="{FF2B5EF4-FFF2-40B4-BE49-F238E27FC236}">
                <a16:creationId xmlns:a16="http://schemas.microsoft.com/office/drawing/2014/main" id="{8D1E9CFD-3008-6739-57D6-7C152EAD745B}"/>
              </a:ext>
            </a:extLst>
          </p:cNvPr>
          <p:cNvPicPr>
            <a:picLocks noChangeAspect="1"/>
          </p:cNvPicPr>
          <p:nvPr/>
        </p:nvPicPr>
        <p:blipFill>
          <a:blip r:embed="rId4"/>
          <a:stretch>
            <a:fillRect/>
          </a:stretch>
        </p:blipFill>
        <p:spPr>
          <a:xfrm>
            <a:off x="0" y="4846088"/>
            <a:ext cx="12192000" cy="2011912"/>
          </a:xfrm>
          <a:prstGeom prst="rect">
            <a:avLst/>
          </a:prstGeom>
        </p:spPr>
      </p:pic>
    </p:spTree>
    <p:extLst>
      <p:ext uri="{BB962C8B-B14F-4D97-AF65-F5344CB8AC3E}">
        <p14:creationId xmlns:p14="http://schemas.microsoft.com/office/powerpoint/2010/main" val="103587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489</Words>
  <Application>Microsoft Office PowerPoint</Application>
  <PresentationFormat>Widescreen</PresentationFormat>
  <Paragraphs>26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Avenir Next LT Pro</vt:lpstr>
      <vt:lpstr>Avenir Next LT Pro Light</vt:lpstr>
      <vt:lpstr>Calibri</vt:lpstr>
      <vt:lpstr>Georgia Pro Semibold</vt:lpstr>
      <vt:lpstr>RocaVTI</vt:lpstr>
      <vt:lpstr>Cyber Security Breaches in USA</vt:lpstr>
      <vt:lpstr>Introduction:</vt:lpstr>
      <vt:lpstr>Purpose: </vt:lpstr>
      <vt:lpstr>Cyber Attacks:</vt:lpstr>
      <vt:lpstr>Top Five Cyber Attacks: </vt:lpstr>
      <vt:lpstr>Cyber Review:</vt:lpstr>
      <vt:lpstr>EDA and Analysis: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Breaches in USA</dc:title>
  <dc:creator>chandu darling</dc:creator>
  <cp:lastModifiedBy>chandu darling</cp:lastModifiedBy>
  <cp:revision>3</cp:revision>
  <dcterms:created xsi:type="dcterms:W3CDTF">2023-03-20T13:33:30Z</dcterms:created>
  <dcterms:modified xsi:type="dcterms:W3CDTF">2023-03-20T15:34:18Z</dcterms:modified>
</cp:coreProperties>
</file>