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8" r:id="rId3"/>
    <p:sldId id="262" r:id="rId4"/>
    <p:sldId id="258" r:id="rId5"/>
    <p:sldId id="274" r:id="rId6"/>
    <p:sldId id="278" r:id="rId7"/>
    <p:sldId id="285" r:id="rId8"/>
    <p:sldId id="286" r:id="rId9"/>
    <p:sldId id="277" r:id="rId10"/>
    <p:sldId id="282" r:id="rId11"/>
    <p:sldId id="283" r:id="rId12"/>
    <p:sldId id="279" r:id="rId13"/>
    <p:sldId id="284" r:id="rId14"/>
    <p:sldId id="280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201EC-7960-46EE-9F90-2F90C54703D1}" v="25" dt="2022-11-12T17:13:0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0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7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50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75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36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68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79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47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43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200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69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243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72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3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27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20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39AD69-3438-4B48-BD02-F038CCA4DF14}" type="datetimeFigureOut">
              <a:rPr lang="de-CH" smtClean="0"/>
              <a:t>03.02.2023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7E3F57-D1BB-455E-AAD0-7E4AED888F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67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minecraft-zh.gamepedia.com/File:GitHub_Logo.svg" TargetMode="External"/><Relationship Id="rId7" Type="http://schemas.openxmlformats.org/officeDocument/2006/relationships/hyperlink" Target="https://schwabencode.com/blog/2019/10/18/Enable-CodeLens-in-Visual-Studio-20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fr.wikipedia.org/wiki/Microsoft_Team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marcus-povey.co.uk/2020/08/31/known-postman-colle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ampus.recit.qc.ca/course/view.php?id=279" TargetMode="External"/><Relationship Id="rId3" Type="http://schemas.openxmlformats.org/officeDocument/2006/relationships/image" Target="../media/image9.sv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hyperlink" Target="https://www.ab20100.ch/billets/youtube-une-eglise-par-maison/" TargetMode="External"/><Relationship Id="rId4" Type="http://schemas.openxmlformats.org/officeDocument/2006/relationships/image" Target="../media/image14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B3629-7ACA-50DC-C0E5-75E5A9D42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Ski-Service Anmeldung</a:t>
            </a:r>
            <a:br>
              <a:rPr lang="de-DE" dirty="0"/>
            </a:br>
            <a:br>
              <a:rPr lang="de-DE" dirty="0"/>
            </a:br>
            <a:endParaRPr lang="de-CH" sz="2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5CF24-6087-2CF8-791A-8129B7D1B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784" y="4123724"/>
            <a:ext cx="9144000" cy="1307313"/>
          </a:xfrm>
        </p:spPr>
        <p:txBody>
          <a:bodyPr/>
          <a:lstStyle/>
          <a:p>
            <a:pPr algn="ctr"/>
            <a:r>
              <a:rPr lang="de-DE" dirty="0"/>
              <a:t>David Mangold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936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FF6CFA1-3E5E-8422-5EC3-79CBA167CD9F}"/>
              </a:ext>
            </a:extLst>
          </p:cNvPr>
          <p:cNvSpPr txBox="1"/>
          <p:nvPr/>
        </p:nvSpPr>
        <p:spPr>
          <a:xfrm>
            <a:off x="528320" y="3266135"/>
            <a:ext cx="146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Realisieren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42F039-0B83-30AC-490A-73EC786C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98" y="3529983"/>
            <a:ext cx="885948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AF6A817-16A7-46AC-17E1-1032EE0F3411}"/>
              </a:ext>
            </a:extLst>
          </p:cNvPr>
          <p:cNvSpPr txBox="1"/>
          <p:nvPr/>
        </p:nvSpPr>
        <p:spPr>
          <a:xfrm>
            <a:off x="528320" y="3266135"/>
            <a:ext cx="146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Realisieren</a:t>
            </a:r>
            <a:endParaRPr lang="de-CH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EEAD8D-03E8-80C6-442A-9609925E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48" y="2727387"/>
            <a:ext cx="754485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2EB486-DEA4-2481-1C36-0BB1672B1719}"/>
              </a:ext>
            </a:extLst>
          </p:cNvPr>
          <p:cNvSpPr txBox="1"/>
          <p:nvPr/>
        </p:nvSpPr>
        <p:spPr>
          <a:xfrm>
            <a:off x="438674" y="3429000"/>
            <a:ext cx="143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Migration</a:t>
            </a:r>
            <a:endParaRPr lang="de-CH" b="1" dirty="0"/>
          </a:p>
        </p:txBody>
      </p:sp>
      <p:pic>
        <p:nvPicPr>
          <p:cNvPr id="5" name="Picture 6" descr="Data, formats, migration, moving, storage icon - Download on Iconfinder">
            <a:extLst>
              <a:ext uri="{FF2B5EF4-FFF2-40B4-BE49-F238E27FC236}">
                <a16:creationId xmlns:a16="http://schemas.microsoft.com/office/drawing/2014/main" id="{9DAAC615-52DF-C7A5-B8A3-CB67EA232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" y="2370072"/>
            <a:ext cx="1153052" cy="11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A82733-C098-8BE0-52BF-6918E7F5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57" y="2618758"/>
            <a:ext cx="2986259" cy="3822900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E3581E2-7C11-840E-7127-240CC9C070EB}"/>
              </a:ext>
            </a:extLst>
          </p:cNvPr>
          <p:cNvSpPr/>
          <p:nvPr/>
        </p:nvSpPr>
        <p:spPr>
          <a:xfrm>
            <a:off x="5362113" y="4163627"/>
            <a:ext cx="958788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AE2FFA-BBE3-CB20-CB73-CC0B7596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198" y="3686715"/>
            <a:ext cx="369621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4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FCE448-2ACF-B825-5989-1C4E52E23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8CD4D0-4BBA-B2DE-ECB7-8531F9E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20" y="2788426"/>
            <a:ext cx="2597040" cy="30959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8711EA-C950-223D-5B62-B3B9F92FB4A2}"/>
              </a:ext>
            </a:extLst>
          </p:cNvPr>
          <p:cNvSpPr txBox="1"/>
          <p:nvPr/>
        </p:nvSpPr>
        <p:spPr>
          <a:xfrm>
            <a:off x="438674" y="3429000"/>
            <a:ext cx="143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Anpassen</a:t>
            </a:r>
            <a:endParaRPr lang="de-CH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C81A6B-6431-EDE3-765C-FA69A084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684" y="3739934"/>
            <a:ext cx="5225519" cy="21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Postmann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932141-984B-9709-0841-D5B646FFF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9" y="2416024"/>
            <a:ext cx="1012976" cy="101297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81F385-2BD9-C9D5-B93C-AB1E6DEC3CBF}"/>
              </a:ext>
            </a:extLst>
          </p:cNvPr>
          <p:cNvSpPr txBox="1"/>
          <p:nvPr/>
        </p:nvSpPr>
        <p:spPr>
          <a:xfrm>
            <a:off x="684903" y="350150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Testen</a:t>
            </a:r>
            <a:r>
              <a:rPr lang="de-DE" dirty="0"/>
              <a:t> </a:t>
            </a:r>
            <a:endParaRPr lang="de-CH" dirty="0"/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B42C40-CC49-81C1-54EF-40EE5B970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74"/>
          <a:stretch/>
        </p:blipFill>
        <p:spPr bwMode="auto">
          <a:xfrm>
            <a:off x="2459962" y="2548861"/>
            <a:ext cx="8385561" cy="430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16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5FD26-2FDE-4DC6-84EB-FADE7393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8EFF7B-57F1-CCA8-2C1A-45A03FD79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02" y="2389077"/>
            <a:ext cx="3804615" cy="38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5E756-F170-18B3-1EE0-0C4C83A4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Probleme (Error) / Lösung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FFA1F0-594D-FA31-710C-568619AA93F7}"/>
              </a:ext>
            </a:extLst>
          </p:cNvPr>
          <p:cNvSpPr txBox="1"/>
          <p:nvPr/>
        </p:nvSpPr>
        <p:spPr>
          <a:xfrm>
            <a:off x="4650193" y="2944691"/>
            <a:ext cx="4777153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SQL Database/ Migration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Shema</a:t>
            </a:r>
            <a:r>
              <a:rPr lang="de-DE" dirty="0"/>
              <a:t> mit </a:t>
            </a:r>
            <a:r>
              <a:rPr lang="de-DE" dirty="0" err="1"/>
              <a:t>Document</a:t>
            </a:r>
            <a:r>
              <a:rPr lang="de-DE" dirty="0"/>
              <a:t> </a:t>
            </a:r>
          </a:p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Msrestore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- Update Methode</a:t>
            </a:r>
          </a:p>
          <a:p>
            <a:pPr>
              <a:spcBef>
                <a:spcPts val="600"/>
              </a:spcBef>
            </a:pPr>
            <a:r>
              <a:rPr lang="de-DE" dirty="0"/>
              <a:t>- User eirichten</a:t>
            </a:r>
          </a:p>
        </p:txBody>
      </p:sp>
      <p:pic>
        <p:nvPicPr>
          <p:cNvPr id="5" name="Grafik 4" descr="Fragezeichen Silhouette">
            <a:extLst>
              <a:ext uri="{FF2B5EF4-FFF2-40B4-BE49-F238E27FC236}">
                <a16:creationId xmlns:a16="http://schemas.microsoft.com/office/drawing/2014/main" id="{6375BB39-071F-512A-3E12-43C35B5D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397" y="2676034"/>
            <a:ext cx="1505932" cy="1505932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682A283-0D7F-5A70-319D-FA40C99AA44D}"/>
              </a:ext>
            </a:extLst>
          </p:cNvPr>
          <p:cNvCxnSpPr/>
          <p:nvPr/>
        </p:nvCxnSpPr>
        <p:spPr>
          <a:xfrm flipH="1">
            <a:off x="1338606" y="2894029"/>
            <a:ext cx="1574276" cy="2092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Ausrufezeichen Silhouette">
            <a:extLst>
              <a:ext uri="{FF2B5EF4-FFF2-40B4-BE49-F238E27FC236}">
                <a16:creationId xmlns:a16="http://schemas.microsoft.com/office/drawing/2014/main" id="{0B785542-D3C1-A72B-C177-E11D27D9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409" y="3837243"/>
            <a:ext cx="1207606" cy="12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5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D5B16-789F-85D9-963C-2B5EE148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57084D-03E2-80D5-8724-40B9BA62CDC3}"/>
              </a:ext>
            </a:extLst>
          </p:cNvPr>
          <p:cNvSpPr txBox="1"/>
          <p:nvPr/>
        </p:nvSpPr>
        <p:spPr>
          <a:xfrm>
            <a:off x="5353549" y="2628292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Zeil erreicht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FF5C0C-7778-8874-FAC3-F61EB401A7EA}"/>
              </a:ext>
            </a:extLst>
          </p:cNvPr>
          <p:cNvSpPr txBox="1"/>
          <p:nvPr/>
        </p:nvSpPr>
        <p:spPr>
          <a:xfrm>
            <a:off x="5353549" y="37988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Einige Nerven gekostet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2A4E74-2630-6965-93DF-CA7CEBD5DBFA}"/>
              </a:ext>
            </a:extLst>
          </p:cNvPr>
          <p:cNvSpPr txBox="1"/>
          <p:nvPr/>
        </p:nvSpPr>
        <p:spPr>
          <a:xfrm>
            <a:off x="5355029" y="49694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Zeitintensiv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3C1C59-556C-CC17-B7EB-68387260CA3D}"/>
              </a:ext>
            </a:extLst>
          </p:cNvPr>
          <p:cNvSpPr txBox="1"/>
          <p:nvPr/>
        </p:nvSpPr>
        <p:spPr>
          <a:xfrm>
            <a:off x="5353549" y="614006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Viel gelernt</a:t>
            </a:r>
          </a:p>
        </p:txBody>
      </p:sp>
      <p:pic>
        <p:nvPicPr>
          <p:cNvPr id="8" name="Grafik 7" descr="Volltreffer Silhouette">
            <a:extLst>
              <a:ext uri="{FF2B5EF4-FFF2-40B4-BE49-F238E27FC236}">
                <a16:creationId xmlns:a16="http://schemas.microsoft.com/office/drawing/2014/main" id="{A6F22862-5D9F-B719-0BBE-A28FFBA6E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774" y="2327722"/>
            <a:ext cx="914400" cy="914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A09277E-95FC-BFED-82B6-B8C4070B47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81" y="3351332"/>
            <a:ext cx="1023585" cy="1023585"/>
          </a:xfrm>
          <a:prstGeom prst="rect">
            <a:avLst/>
          </a:prstGeom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17A378-AB6B-2CF0-84E1-F5D93A74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8" y="4781706"/>
            <a:ext cx="751489" cy="751489"/>
          </a:xfrm>
          <a:prstGeom prst="rect">
            <a:avLst/>
          </a:prstGeom>
        </p:spPr>
      </p:pic>
      <p:pic>
        <p:nvPicPr>
          <p:cNvPr id="11" name="Grafik 10" descr="Diplomrolle Silhouette">
            <a:extLst>
              <a:ext uri="{FF2B5EF4-FFF2-40B4-BE49-F238E27FC236}">
                <a16:creationId xmlns:a16="http://schemas.microsoft.com/office/drawing/2014/main" id="{29335F86-C0AB-AAC3-8256-722AE37DD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3774" y="5867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8A49B-ACBF-C18F-8428-4B57BA2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Schlusswort 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7C3C38-FB7A-463B-2608-CD9CD24761EF}"/>
              </a:ext>
            </a:extLst>
          </p:cNvPr>
          <p:cNvSpPr txBox="1"/>
          <p:nvPr/>
        </p:nvSpPr>
        <p:spPr>
          <a:xfrm>
            <a:off x="1384970" y="2459063"/>
            <a:ext cx="559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57364-6BE7-42F6-D4C3-854D11B6D21D}"/>
              </a:ext>
            </a:extLst>
          </p:cNvPr>
          <p:cNvSpPr txBox="1"/>
          <p:nvPr/>
        </p:nvSpPr>
        <p:spPr>
          <a:xfrm>
            <a:off x="4508188" y="3429000"/>
            <a:ext cx="3985363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de-DE" dirty="0"/>
              <a:t>- </a:t>
            </a:r>
            <a:r>
              <a:rPr lang="de-DE" dirty="0" err="1"/>
              <a:t>NoSQl</a:t>
            </a:r>
            <a:r>
              <a:rPr lang="de-DE" dirty="0"/>
              <a:t>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Zeiteinplanung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Migrations</a:t>
            </a:r>
            <a:r>
              <a:rPr lang="de-DE" dirty="0"/>
              <a:t> </a:t>
            </a:r>
            <a:r>
              <a:rPr lang="de-DE" dirty="0" err="1"/>
              <a:t>möglichkeiten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MongoDB / Tools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Lösungen für ein Problem </a:t>
            </a:r>
            <a:r>
              <a:rPr lang="de-DE" dirty="0">
                <a:ea typeface="+mn-lt"/>
                <a:cs typeface="+mn-lt"/>
              </a:rPr>
              <a:t>suchen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C# machst </a:t>
            </a:r>
            <a:r>
              <a:rPr lang="de-DE" dirty="0" err="1"/>
              <a:t>spass</a:t>
            </a:r>
            <a:r>
              <a:rPr lang="de-DE" dirty="0"/>
              <a:t>!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/>
              <a:t>Nicht zu viel Spiel Installiert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</p:txBody>
      </p:sp>
      <p:pic>
        <p:nvPicPr>
          <p:cNvPr id="7" name="Grafik 6" descr="Glühlampe Silhouette">
            <a:extLst>
              <a:ext uri="{FF2B5EF4-FFF2-40B4-BE49-F238E27FC236}">
                <a16:creationId xmlns:a16="http://schemas.microsoft.com/office/drawing/2014/main" id="{E38DD485-97E6-5181-EDF4-9D150800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599" y="3429000"/>
            <a:ext cx="1723534" cy="17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FBB1-6921-6053-6ED2-0AACD3C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CD23C9-7939-3CDB-CDB5-E12C3979970D}"/>
              </a:ext>
            </a:extLst>
          </p:cNvPr>
          <p:cNvSpPr txBox="1"/>
          <p:nvPr/>
        </p:nvSpPr>
        <p:spPr>
          <a:xfrm>
            <a:off x="2538954" y="3203150"/>
            <a:ext cx="4392891" cy="32778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Verwendete Tools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Vorgehen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mit </a:t>
            </a:r>
            <a:r>
              <a:rPr lang="de-DE" dirty="0">
                <a:latin typeface="Arial"/>
                <a:cs typeface="Arial"/>
              </a:rPr>
              <a:t>Einblicke in den Code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Live Demo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Probleme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/>
                <a:cs typeface="Arial"/>
              </a:rPr>
              <a:t>Fazit / Schlusswort 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CH" dirty="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CE04AC76-BF66-7C3B-FF3F-A68E4BA7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747" y="2907033"/>
            <a:ext cx="2977299" cy="29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6963F8-E37D-B6B7-8890-1A100691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78137" y="2713636"/>
            <a:ext cx="1221543" cy="12215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FD84E4-8AE8-7336-FD2E-053780599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35152" y="2658478"/>
            <a:ext cx="1155939" cy="1075023"/>
          </a:xfrm>
          <a:prstGeom prst="rect">
            <a:avLst/>
          </a:prstGeom>
        </p:spPr>
      </p:pic>
      <p:sp>
        <p:nvSpPr>
          <p:cNvPr id="18" name="Titel 17">
            <a:extLst>
              <a:ext uri="{FF2B5EF4-FFF2-40B4-BE49-F238E27FC236}">
                <a16:creationId xmlns:a16="http://schemas.microsoft.com/office/drawing/2014/main" id="{C8E14476-1A5D-37BC-15B2-BD8BAE3A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Tools</a:t>
            </a:r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8AFD10E-C54A-789A-EDE0-E1682EDC8664}"/>
              </a:ext>
            </a:extLst>
          </p:cNvPr>
          <p:cNvSpPr txBox="1"/>
          <p:nvPr/>
        </p:nvSpPr>
        <p:spPr>
          <a:xfrm>
            <a:off x="1242312" y="5786371"/>
            <a:ext cx="194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E345FBB-A158-5513-C160-FEEC77AFE765}"/>
              </a:ext>
            </a:extLst>
          </p:cNvPr>
          <p:cNvSpPr txBox="1"/>
          <p:nvPr/>
        </p:nvSpPr>
        <p:spPr>
          <a:xfrm>
            <a:off x="3562615" y="5786371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i="0" dirty="0">
                <a:effectLst/>
                <a:latin typeface="arial" panose="020B0604020202020204" pitchFamily="34" charset="0"/>
              </a:rPr>
              <a:t>Versionsverwaltung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D15626-E6F0-88ED-ABA2-DD75FF11B221}"/>
              </a:ext>
            </a:extLst>
          </p:cNvPr>
          <p:cNvSpPr txBox="1"/>
          <p:nvPr/>
        </p:nvSpPr>
        <p:spPr>
          <a:xfrm>
            <a:off x="6150221" y="5786371"/>
            <a:ext cx="212148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>
                <a:latin typeface="arial"/>
                <a:cs typeface="arial"/>
              </a:rPr>
              <a:t>Visual Studio 2022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BE315E-B9C9-BF5E-E3F3-A300A783A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96000" y="2570495"/>
            <a:ext cx="1301292" cy="13012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DAF9CE-B8BC-BD23-3DA3-F14DDD1F8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462223" y="2658478"/>
            <a:ext cx="1670454" cy="132536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C3F6C3D-5D90-7EF2-F3D7-32087A2FD96D}"/>
              </a:ext>
            </a:extLst>
          </p:cNvPr>
          <p:cNvSpPr txBox="1"/>
          <p:nvPr/>
        </p:nvSpPr>
        <p:spPr>
          <a:xfrm>
            <a:off x="8644434" y="5786371"/>
            <a:ext cx="155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POSTMAN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747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76B2B-FDAC-F40B-EFC5-C4B1F7B9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</a:t>
            </a:r>
            <a:endParaRPr lang="de-CH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2925BF2A-F675-FB23-4DAA-D1DCF8D7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852" y="2932060"/>
            <a:ext cx="1153052" cy="11530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02E73-D5D4-0370-EE01-945E3B932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1" y="2878602"/>
            <a:ext cx="1153052" cy="11530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49D008-2507-B379-6628-3199B0F5F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30" y="3051390"/>
            <a:ext cx="990294" cy="99029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7ABD979-A745-B208-7DCF-6620CEA1181B}"/>
              </a:ext>
            </a:extLst>
          </p:cNvPr>
          <p:cNvSpPr txBox="1"/>
          <p:nvPr/>
        </p:nvSpPr>
        <p:spPr>
          <a:xfrm>
            <a:off x="3193797" y="4202540"/>
            <a:ext cx="128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Planen 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0EEA0E-BEAF-3484-FAD7-2AE832233714}"/>
              </a:ext>
            </a:extLst>
          </p:cNvPr>
          <p:cNvSpPr txBox="1"/>
          <p:nvPr/>
        </p:nvSpPr>
        <p:spPr>
          <a:xfrm>
            <a:off x="1328481" y="417193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Ideen</a:t>
            </a:r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BE7D5F5-1A62-10E1-D19B-8A288226D664}"/>
              </a:ext>
            </a:extLst>
          </p:cNvPr>
          <p:cNvSpPr txBox="1"/>
          <p:nvPr/>
        </p:nvSpPr>
        <p:spPr>
          <a:xfrm>
            <a:off x="5348310" y="4202540"/>
            <a:ext cx="204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Realisieren </a:t>
            </a:r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45BDAF-2F4D-25A9-8415-F1DB185A9620}"/>
              </a:ext>
            </a:extLst>
          </p:cNvPr>
          <p:cNvSpPr txBox="1"/>
          <p:nvPr/>
        </p:nvSpPr>
        <p:spPr>
          <a:xfrm>
            <a:off x="7576190" y="4202540"/>
            <a:ext cx="164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Migration   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0D796E2-0BBC-FE1E-D166-D8456BE38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52" y="3018678"/>
            <a:ext cx="1012976" cy="101297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A30CA91-649C-0232-FDA5-1E652E42E35F}"/>
              </a:ext>
            </a:extLst>
          </p:cNvPr>
          <p:cNvSpPr txBox="1"/>
          <p:nvPr/>
        </p:nvSpPr>
        <p:spPr>
          <a:xfrm>
            <a:off x="9809852" y="4202540"/>
            <a:ext cx="94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Testen </a:t>
            </a:r>
            <a:endParaRPr lang="de-CH" dirty="0"/>
          </a:p>
        </p:txBody>
      </p:sp>
      <p:pic>
        <p:nvPicPr>
          <p:cNvPr id="1030" name="Picture 6" descr="Data, formats, migration, moving, storage icon - Download on Iconfinder">
            <a:extLst>
              <a:ext uri="{FF2B5EF4-FFF2-40B4-BE49-F238E27FC236}">
                <a16:creationId xmlns:a16="http://schemas.microsoft.com/office/drawing/2014/main" id="{13347DDE-ACDC-A159-FC8A-F350318B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68" y="3051390"/>
            <a:ext cx="1153052" cy="11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4" name="Grafik 3" descr="Gute Idee Silhouette">
            <a:extLst>
              <a:ext uri="{FF2B5EF4-FFF2-40B4-BE49-F238E27FC236}">
                <a16:creationId xmlns:a16="http://schemas.microsoft.com/office/drawing/2014/main" id="{77B62E12-D615-6AFB-2E4E-2BB85CD5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05" y="2026974"/>
            <a:ext cx="1153052" cy="11530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3FAACD-6A38-1854-A666-0D1BB86E8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0461" y="2485509"/>
            <a:ext cx="2937714" cy="149730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F729243-B784-FE1D-2C48-975D9B9B6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4711" y="3180026"/>
            <a:ext cx="2467319" cy="10383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820EE5-321B-9C5B-5438-AA07D3CFF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82113" y="4436403"/>
            <a:ext cx="1585437" cy="147396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019F3B-B92F-3DF9-4D08-63FAC916B628}"/>
              </a:ext>
            </a:extLst>
          </p:cNvPr>
          <p:cNvSpPr txBox="1"/>
          <p:nvPr/>
        </p:nvSpPr>
        <p:spPr>
          <a:xfrm>
            <a:off x="524625" y="3157036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Ideen</a:t>
            </a:r>
            <a:r>
              <a:rPr lang="de-DE" dirty="0"/>
              <a:t> 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79EE75-7C35-91C8-1558-0DA7818FAE3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279" r="60810"/>
          <a:stretch/>
        </p:blipFill>
        <p:spPr>
          <a:xfrm>
            <a:off x="2111804" y="3341702"/>
            <a:ext cx="246732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B5A7F6-1931-0D49-9F17-E5D73647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F312AD6-ACE0-82D8-AD00-BE9091989585}"/>
              </a:ext>
            </a:extLst>
          </p:cNvPr>
          <p:cNvSpPr txBox="1"/>
          <p:nvPr/>
        </p:nvSpPr>
        <p:spPr>
          <a:xfrm>
            <a:off x="465160" y="3207305"/>
            <a:ext cx="115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Planen</a:t>
            </a:r>
            <a:endParaRPr lang="de-CH" b="1" dirty="0"/>
          </a:p>
        </p:txBody>
      </p:sp>
      <p:pic>
        <p:nvPicPr>
          <p:cNvPr id="13" name="Picture 2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374C1256-F1DA-0A97-37DD-E7EFED29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76" y="2383975"/>
            <a:ext cx="1646660" cy="16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o4j - Wikipedia">
            <a:extLst>
              <a:ext uri="{FF2B5EF4-FFF2-40B4-BE49-F238E27FC236}">
                <a16:creationId xmlns:a16="http://schemas.microsoft.com/office/drawing/2014/main" id="{305A2458-847B-58EB-DB85-7C7E5777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5188753"/>
            <a:ext cx="2313202" cy="86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 Versus Letters Vector Logo Icon Isolated On White Background Stock  Illustration - Download Image Now - iStock">
            <a:extLst>
              <a:ext uri="{FF2B5EF4-FFF2-40B4-BE49-F238E27FC236}">
                <a16:creationId xmlns:a16="http://schemas.microsoft.com/office/drawing/2014/main" id="{817B63A4-68C5-6C06-491E-C27726527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9" t="5647" r="28254" b="15607"/>
          <a:stretch/>
        </p:blipFill>
        <p:spPr bwMode="auto">
          <a:xfrm>
            <a:off x="5427678" y="3351569"/>
            <a:ext cx="1336643" cy="253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izing a Neo4j Graph Database">
            <a:extLst>
              <a:ext uri="{FF2B5EF4-FFF2-40B4-BE49-F238E27FC236}">
                <a16:creationId xmlns:a16="http://schemas.microsoft.com/office/drawing/2014/main" id="{F98AD40E-2AC3-25EF-7BF9-8D0226EB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315" y="2968265"/>
            <a:ext cx="2795822" cy="19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C31602E-B9B0-6364-F25D-5E04015F15D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9823" y="2852474"/>
            <a:ext cx="2203607" cy="36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5E59A-B844-B2C6-ECE2-F29167FA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 descr="Fragezeichen mit einfarbiger Füllung">
            <a:extLst>
              <a:ext uri="{FF2B5EF4-FFF2-40B4-BE49-F238E27FC236}">
                <a16:creationId xmlns:a16="http://schemas.microsoft.com/office/drawing/2014/main" id="{B3D49AE3-7007-57F6-7B8A-16ECCA0FC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654" y="4084172"/>
            <a:ext cx="679026" cy="6790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28710A2-CC14-5F9C-1DBA-8129CA63E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E4F59D-9EC4-4EC3-D837-6C2D903AA933}"/>
              </a:ext>
            </a:extLst>
          </p:cNvPr>
          <p:cNvSpPr txBox="1"/>
          <p:nvPr/>
        </p:nvSpPr>
        <p:spPr>
          <a:xfrm>
            <a:off x="465160" y="3207305"/>
            <a:ext cx="115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Planen</a:t>
            </a:r>
            <a:endParaRPr lang="de-CH" b="1" dirty="0"/>
          </a:p>
        </p:txBody>
      </p:sp>
      <p:pic>
        <p:nvPicPr>
          <p:cNvPr id="2050" name="Picture 2" descr="Mongodb schema design">
            <a:extLst>
              <a:ext uri="{FF2B5EF4-FFF2-40B4-BE49-F238E27FC236}">
                <a16:creationId xmlns:a16="http://schemas.microsoft.com/office/drawing/2014/main" id="{9A02F002-8D17-A41F-F6CA-9AA04D892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" b="7892"/>
          <a:stretch/>
        </p:blipFill>
        <p:spPr bwMode="auto">
          <a:xfrm>
            <a:off x="7159069" y="3066332"/>
            <a:ext cx="4821771" cy="271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Databases and Collections — MongoDB Manual">
            <a:extLst>
              <a:ext uri="{FF2B5EF4-FFF2-40B4-BE49-F238E27FC236}">
                <a16:creationId xmlns:a16="http://schemas.microsoft.com/office/drawing/2014/main" id="{FCACE5F1-50D7-1A3A-FFA5-FC2C64B52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9DFDD0F-8DA9-1F28-81AE-6D9BBFEE1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406" y="2852474"/>
            <a:ext cx="2840999" cy="33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F6C8C-906F-7056-6198-DF20C1F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01951F-BD7A-3EB0-DAC9-FEA86009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854" y="3332480"/>
            <a:ext cx="10451466" cy="3038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71C11-C21B-C38E-1F86-0FBC9A002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8" y="2275948"/>
            <a:ext cx="1153052" cy="11530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287D24-6515-A9AE-C39F-395843A76CBD}"/>
              </a:ext>
            </a:extLst>
          </p:cNvPr>
          <p:cNvSpPr txBox="1"/>
          <p:nvPr/>
        </p:nvSpPr>
        <p:spPr>
          <a:xfrm>
            <a:off x="465160" y="3207305"/>
            <a:ext cx="1153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Planen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1558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AE47C-1CC9-F2AF-E3B7-F966F84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 Vorgehen mit Einblicke in den Code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B08132-66EB-5B5E-43F5-E537846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6" y="2232240"/>
            <a:ext cx="990294" cy="9902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4C8CC8-79A8-DCD2-3F3E-070604E1325B}"/>
              </a:ext>
            </a:extLst>
          </p:cNvPr>
          <p:cNvSpPr txBox="1"/>
          <p:nvPr/>
        </p:nvSpPr>
        <p:spPr>
          <a:xfrm>
            <a:off x="504303" y="3266135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Realisieren</a:t>
            </a:r>
            <a:endParaRPr lang="de-CH" b="1" dirty="0"/>
          </a:p>
        </p:txBody>
      </p:sp>
      <p:graphicFrame>
        <p:nvGraphicFramePr>
          <p:cNvPr id="16" name="Tabelle 17">
            <a:extLst>
              <a:ext uri="{FF2B5EF4-FFF2-40B4-BE49-F238E27FC236}">
                <a16:creationId xmlns:a16="http://schemas.microsoft.com/office/drawing/2014/main" id="{CED3BC33-CFF0-4CE4-8DBC-F1BA2544B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59119"/>
              </p:ext>
            </p:extLst>
          </p:nvPr>
        </p:nvGraphicFramePr>
        <p:xfrm>
          <a:off x="2090448" y="3266135"/>
          <a:ext cx="9157560" cy="236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520">
                  <a:extLst>
                    <a:ext uri="{9D8B030D-6E8A-4147-A177-3AD203B41FA5}">
                      <a16:colId xmlns:a16="http://schemas.microsoft.com/office/drawing/2014/main" val="2629863421"/>
                    </a:ext>
                  </a:extLst>
                </a:gridCol>
                <a:gridCol w="3052520">
                  <a:extLst>
                    <a:ext uri="{9D8B030D-6E8A-4147-A177-3AD203B41FA5}">
                      <a16:colId xmlns:a16="http://schemas.microsoft.com/office/drawing/2014/main" val="692958755"/>
                    </a:ext>
                  </a:extLst>
                </a:gridCol>
                <a:gridCol w="3052520">
                  <a:extLst>
                    <a:ext uri="{9D8B030D-6E8A-4147-A177-3AD203B41FA5}">
                      <a16:colId xmlns:a16="http://schemas.microsoft.com/office/drawing/2014/main" val="1320044464"/>
                    </a:ext>
                  </a:extLst>
                </a:gridCol>
              </a:tblGrid>
              <a:tr h="590222">
                <a:tc>
                  <a:txBody>
                    <a:bodyPr/>
                    <a:lstStyle/>
                    <a:p>
                      <a:r>
                        <a:rPr lang="de-CH" u="sng" dirty="0"/>
                        <a:t>Models Class</a:t>
                      </a:r>
                      <a:endParaRPr lang="de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u="sng" dirty="0"/>
                        <a:t>Services Class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u="sng" dirty="0"/>
                        <a:t>Controller Class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64733"/>
                  </a:ext>
                </a:extLst>
              </a:tr>
              <a:tr h="590222">
                <a:tc>
                  <a:txBody>
                    <a:bodyPr/>
                    <a:lstStyle/>
                    <a:p>
                      <a:r>
                        <a:rPr lang="de-DE" dirty="0"/>
                        <a:t>Client</a:t>
                      </a:r>
                      <a:endParaRPr lang="de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ClientService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ClientController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94243"/>
                  </a:ext>
                </a:extLst>
              </a:tr>
              <a:tr h="590222"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  <a:endParaRPr lang="de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MitarbeiterService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MitarbeiterController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36117"/>
                  </a:ext>
                </a:extLst>
              </a:tr>
              <a:tr h="590222">
                <a:tc>
                  <a:txBody>
                    <a:bodyPr/>
                    <a:lstStyle/>
                    <a:p>
                      <a:r>
                        <a:rPr lang="de-DE" dirty="0" err="1"/>
                        <a:t>SkiServiceDBSettings</a:t>
                      </a:r>
                      <a:endParaRPr lang="de-C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StatusService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StatusController</a:t>
                      </a:r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5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36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183</Words>
  <Application>Microsoft Office PowerPoint</Application>
  <PresentationFormat>Breitbild</PresentationFormat>
  <Paragraphs>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Arial</vt:lpstr>
      <vt:lpstr>Century Gothic</vt:lpstr>
      <vt:lpstr>Wingdings 3</vt:lpstr>
      <vt:lpstr>Ion-Sitzungssaal</vt:lpstr>
      <vt:lpstr>Ski-Service Anmeldung  </vt:lpstr>
      <vt:lpstr>Inhalt</vt:lpstr>
      <vt:lpstr>Tools</vt:lpstr>
      <vt:lpstr>Vorgehen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 Vorgehen mit Einblicke in den Code</vt:lpstr>
      <vt:lpstr>Postmann</vt:lpstr>
      <vt:lpstr>Live Demo</vt:lpstr>
      <vt:lpstr>Probleme (Error) / Lösung </vt:lpstr>
      <vt:lpstr>Fazit</vt:lpstr>
      <vt:lpstr>Schlusswort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Mangold</dc:creator>
  <cp:lastModifiedBy>David Mangold</cp:lastModifiedBy>
  <cp:revision>8</cp:revision>
  <dcterms:created xsi:type="dcterms:W3CDTF">2022-08-19T08:37:50Z</dcterms:created>
  <dcterms:modified xsi:type="dcterms:W3CDTF">2023-02-03T20:46:04Z</dcterms:modified>
</cp:coreProperties>
</file>