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96A82F-23E6-478C-B174-00C228B11B9D}">
  <a:tblStyle styleId="{EE96A82F-23E6-478C-B174-00C228B11B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fill>
          <a:solidFill>
            <a:srgbClr val="DEE7D0"/>
          </a:solidFill>
        </a:fill>
      </a:tcStyle>
    </a:band1H>
    <a:band2H>
      <a:tcTxStyle/>
    </a:band2H>
    <a:band1V>
      <a:tcTxStyle/>
      <a:tcStyle>
        <a:fill>
          <a:solidFill>
            <a:srgbClr val="DEE7D0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FF3E9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FF3E9"/>
          </a:solidFill>
        </a:fill>
      </a:tcStyle>
    </a:firstRow>
    <a:neCell>
      <a:tcTxStyle/>
    </a:neCell>
    <a:nwCell>
      <a:tcTxStyle/>
    </a:nwCell>
  </a:tblStyle>
  <a:tblStyle styleId="{9B80833F-6F9E-4415-84E2-AC3E00F781F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fill>
          <a:solidFill>
            <a:srgbClr val="DEE7D0"/>
          </a:solidFill>
        </a:fill>
      </a:tcStyle>
    </a:band1H>
    <a:band2H>
      <a:tcTxStyle/>
    </a:band2H>
    <a:band1V>
      <a:tcTxStyle/>
      <a:tcStyle>
        <a:fill>
          <a:solidFill>
            <a:srgbClr val="DEE7D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11.jpg"/><Relationship Id="rId6" Type="http://schemas.openxmlformats.org/officeDocument/2006/relationships/image" Target="../media/image9.jpg"/><Relationship Id="rId7" Type="http://schemas.openxmlformats.org/officeDocument/2006/relationships/image" Target="../media/image5.jpg"/><Relationship Id="rId8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Работа над индивидуальным итоговым проектом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9 класс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4F6128"/>
                </a:solidFill>
              </a:rPr>
              <a:t>Способы обоснования актуальности</a:t>
            </a:r>
            <a:endParaRPr sz="3200">
              <a:solidFill>
                <a:srgbClr val="4F6128"/>
              </a:solidFill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3" y="1643063"/>
            <a:ext cx="89058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719138"/>
            <a:ext cx="9144000" cy="5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4F6128"/>
                </a:solidFill>
              </a:rPr>
              <a:t>Определение продукта проекта</a:t>
            </a:r>
            <a:endParaRPr sz="3200">
              <a:solidFill>
                <a:srgbClr val="4F6128"/>
              </a:solidFill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444130"/>
            <a:ext cx="8636653" cy="510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4F6128"/>
                </a:solidFill>
              </a:rPr>
              <a:t>Варианты продуктов </a:t>
            </a:r>
            <a:endParaRPr sz="3200">
              <a:solidFill>
                <a:srgbClr val="4F6128"/>
              </a:solidFill>
            </a:endParaRPr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57200" y="1071546"/>
            <a:ext cx="8229600" cy="578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Бизнес-план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Игра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Инсценировка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Коллекция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Эссе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Учебное пособие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Сценарий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Путеводитель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Реферат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Сказка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Справочник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Словарь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Атлас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Рекомендации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Анализ данных социологического опроса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 др.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4F6128"/>
                </a:solidFill>
              </a:rPr>
              <a:t>Определение цели проекта</a:t>
            </a:r>
            <a:endParaRPr sz="3200">
              <a:solidFill>
                <a:srgbClr val="4F6128"/>
              </a:solidFill>
            </a:endParaRPr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457200" y="1600201"/>
            <a:ext cx="8229600" cy="204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ru-RU"/>
              <a:t>Цель</a:t>
            </a:r>
            <a:r>
              <a:rPr lang="ru-RU"/>
              <a:t> – это то, что мы хотим получить, это некоторый образ будущего.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В цели содержится общий замысел.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1428728" y="4214818"/>
            <a:ext cx="1202509" cy="646331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Цель</a:t>
            </a: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5929322" y="4214818"/>
            <a:ext cx="2045753" cy="646331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Результат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6"/>
          <p:cNvCxnSpPr>
            <a:stCxn id="196" idx="3"/>
            <a:endCxn id="197" idx="1"/>
          </p:cNvCxnSpPr>
          <p:nvPr/>
        </p:nvCxnSpPr>
        <p:spPr>
          <a:xfrm>
            <a:off x="2631237" y="4537983"/>
            <a:ext cx="32982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57200" y="274638"/>
            <a:ext cx="8229600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4F6128"/>
                </a:solidFill>
              </a:rPr>
              <a:t>Определение задач проекта</a:t>
            </a:r>
            <a:endParaRPr sz="3200">
              <a:solidFill>
                <a:srgbClr val="4F6128"/>
              </a:solidFill>
            </a:endParaRPr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428596" y="1214422"/>
            <a:ext cx="8229600" cy="3114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ru-RU"/>
              <a:t>Задачи</a:t>
            </a:r>
            <a:r>
              <a:rPr lang="ru-RU"/>
              <a:t> - это те действия, которые необходимо выполнить для достижения поставленной цели, решения проблемы или для проверки сформулированной гипотезы исследования и достижения результата.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857224" y="5214950"/>
            <a:ext cx="1253805" cy="64633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6215074" y="5286388"/>
            <a:ext cx="1930337" cy="584775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27"/>
          <p:cNvCxnSpPr>
            <a:stCxn id="205" idx="3"/>
            <a:endCxn id="206" idx="1"/>
          </p:cNvCxnSpPr>
          <p:nvPr/>
        </p:nvCxnSpPr>
        <p:spPr>
          <a:xfrm>
            <a:off x="2111029" y="5538116"/>
            <a:ext cx="4104000" cy="40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08" name="Google Shape;208;p27"/>
          <p:cNvSpPr txBox="1"/>
          <p:nvPr/>
        </p:nvSpPr>
        <p:spPr>
          <a:xfrm>
            <a:off x="2786050" y="5000636"/>
            <a:ext cx="4219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3857620" y="5000636"/>
            <a:ext cx="405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5000628" y="5000636"/>
            <a:ext cx="4074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457200" y="0"/>
            <a:ext cx="8229600" cy="5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Calibri"/>
              <a:buNone/>
            </a:pPr>
            <a:r>
              <a:rPr lang="ru-RU" sz="3200">
                <a:solidFill>
                  <a:srgbClr val="4F6128"/>
                </a:solidFill>
              </a:rPr>
              <a:t>Определение типа проекта</a:t>
            </a:r>
            <a:endParaRPr sz="3200">
              <a:solidFill>
                <a:srgbClr val="4F6128"/>
              </a:solidFill>
            </a:endParaRPr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428596" y="6429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{EE96A82F-23E6-478C-B174-00C228B11B9D}</a:tableStyleId>
              </a:tblPr>
              <a:tblGrid>
                <a:gridCol w="3257550"/>
                <a:gridCol w="4972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Тип проекта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Дидактическая цель проекта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Практико-ориентированный (прикладной)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Решение практических задач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Социальный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Решение социальных задач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Экологический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Ориентированы на изменения в природной среде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Информационный (поисковый)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Сбор информации об объекте или явлении с целью анализа, обобщения и представления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Творческий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Привлечение</a:t>
                      </a:r>
                      <a:r>
                        <a:rPr lang="ru-RU" sz="1800"/>
                        <a:t> интереса публики к теме проекта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Игровой (ролевой)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Представление</a:t>
                      </a:r>
                      <a:r>
                        <a:rPr lang="ru-RU" sz="1800"/>
                        <a:t> опыта участия в решении проблемы проекта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Технический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Изменения в технической сфере путем создания и производства новых видов техники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Деловой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Получение прибыли от вложения средств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Гуманитарный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Саморазвитие, устранение каких-либо собственных слабостей, ограничений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Исследовательский 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Доказательство или опровержение какой-либо гипотезы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4F6128"/>
                </a:solidFill>
              </a:rPr>
              <a:t>Определение гипотезы исследовательского проекта</a:t>
            </a:r>
            <a:endParaRPr sz="3200">
              <a:solidFill>
                <a:srgbClr val="4F6128"/>
              </a:solidFill>
            </a:endParaRPr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ru-RU" sz="2200"/>
              <a:t>Слово «гипотеза» греческого происхождения, оно означает «предположение».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ru-RU" sz="2200"/>
              <a:t>Это прогнозируемый результат выполняемой работы, предположение, достоверность которого проверяется опытным путем в ходе работы.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ru-RU" sz="2200"/>
              <a:t>Ради ее подтверждения или опровержения выбираются и анализируются информационные источники, выполняются теоретические и практические изыскания.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600"/>
              <a:buFont typeface="Calibri"/>
              <a:buNone/>
            </a:pPr>
            <a:r>
              <a:rPr b="1" lang="ru-RU" sz="3600">
                <a:solidFill>
                  <a:srgbClr val="4F6128"/>
                </a:solidFill>
              </a:rPr>
              <a:t>Правила формулирования гипотезы</a:t>
            </a:r>
            <a:endParaRPr b="1"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457200" y="1428736"/>
            <a:ext cx="8229600" cy="5429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1. Гипотеза обычно касается объекта или предмета исследования, поэтому находится в непосредственной связи с ними. Также на нее существенно влияют цель, задачи и проблема проекта.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2. Необходимо сформулировать гипотезу корректно, не выдавая за нее очевидные вещи, известные всем. Важно, чтобы гипотезу можно было проверить различными методами, включая анализ, синтез, сопоставление и т. д.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3. При формулировании гипотезы нужно опираться на ключевые слова темы, объекта и цели проекта (исследования). Поскольку эти разделы находятся в непосредственной логической связи, их формулировки совпадают.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4. Обязательно применяйте речевые обороты, которые подчеркнули бы субъективность выдвигаемой идеи, при этом можно использовать речевые обороты «следует ожидать...», «можно допустить, что...» или «предполагается, что...».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4F6128"/>
                </a:solidFill>
              </a:rPr>
              <a:t>Объект и предмет исследования</a:t>
            </a:r>
            <a:endParaRPr sz="3200">
              <a:solidFill>
                <a:srgbClr val="4F6128"/>
              </a:solidFill>
            </a:endParaRPr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Объектом исследования  служит явление или предмет, существующий в материальном мире независимо от сознания человека, на которое направлено его познание или деятельность.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Объект — это та часть всего научного познания, с которой работает исследователь.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Предмет исследования — это отдельное свойство объекта, вопрос или проблема, находящаяся в его рамках.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Любая научная работа не может охватывать весь объект для изучения, поэтому необходимо выделить конкретную сторону, на которую будет направлена деятельность исследователя.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4F6128"/>
                </a:solidFill>
              </a:rPr>
              <a:t>Этапы выполнения индивидуального проекта в 9 классе</a:t>
            </a:r>
            <a:endParaRPr sz="3200">
              <a:solidFill>
                <a:srgbClr val="4F6128"/>
              </a:solidFill>
            </a:endParaRPr>
          </a:p>
        </p:txBody>
      </p:sp>
      <p:graphicFrame>
        <p:nvGraphicFramePr>
          <p:cNvPr id="91" name="Google Shape;91;p14"/>
          <p:cNvGraphicFramePr/>
          <p:nvPr/>
        </p:nvGraphicFramePr>
        <p:xfrm>
          <a:off x="428596" y="12880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{EE96A82F-23E6-478C-B174-00C228B11B9D}</a:tableStyleId>
              </a:tblPr>
              <a:tblGrid>
                <a:gridCol w="614350"/>
                <a:gridCol w="5386450"/>
                <a:gridCol w="2228800"/>
              </a:tblGrid>
              <a:tr h="60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/>
                        <a:t>№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Этап 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Сроки 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Выбор темы индивидуального итогового проекта</a:t>
                      </a:r>
                      <a:r>
                        <a:rPr lang="ru-RU" sz="2400"/>
                        <a:t> и </a:t>
                      </a:r>
                      <a:r>
                        <a:rPr lang="ru-RU" sz="2400"/>
                        <a:t>руководителя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Октябрь 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60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Работа</a:t>
                      </a:r>
                      <a:r>
                        <a:rPr lang="ru-RU" sz="2400"/>
                        <a:t> над проектом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С ноября по февраль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48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Предварительная экспертиза, по результатам которой проект допускается к защите или возвращается на доработку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Конец февраля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Защита проекта на ученической научно-практической конференции (доклад 5-7 минут + ответы</a:t>
                      </a:r>
                      <a:r>
                        <a:rPr lang="ru-RU" sz="2400"/>
                        <a:t> на вопросы)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Начало марта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4F6128"/>
                </a:solidFill>
              </a:rPr>
              <a:t>Работа над основной частью проекта</a:t>
            </a:r>
            <a:endParaRPr sz="3200">
              <a:solidFill>
                <a:srgbClr val="4F6128"/>
              </a:solidFill>
            </a:endParaRPr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Решение задач проекта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Написание основной части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    Раздел, который должен иметь заглавие, выражающее основное содержание работы, его суть. Может состоять из глав.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    В этой части должен быть представлен материал, полученный в ходе изучения различных источников информации (литературы)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400"/>
              <a:buFont typeface="Calibri"/>
              <a:buNone/>
            </a:pPr>
            <a:r>
              <a:rPr lang="ru-RU">
                <a:solidFill>
                  <a:srgbClr val="4F6128"/>
                </a:solidFill>
              </a:rPr>
              <a:t>Что писать в заключении?</a:t>
            </a:r>
            <a:endParaRPr>
              <a:solidFill>
                <a:srgbClr val="4F6128"/>
              </a:solidFill>
            </a:endParaRPr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ru-RU"/>
              <a:t>сказать, что же именно было сделано;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ru-RU"/>
              <a:t>по каждой из решенных задач следует изложить содержательные результаты, сделать это нужно кратко и другими словами, не повторяя выводы, написанные в основной части;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ru-RU"/>
              <a:t>можно предложить пути дальнейших исследований;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ru-RU"/>
              <a:t>указать, в чем заключается главный смысл вашей работы.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500034" y="4286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ГОСТ Р7.0.100–2018</a:t>
            </a:r>
            <a:endParaRPr/>
          </a:p>
        </p:txBody>
      </p:sp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 b="20600" l="12987" r="36612" t="15000"/>
          <a:stretch/>
        </p:blipFill>
        <p:spPr>
          <a:xfrm>
            <a:off x="2357422" y="1857364"/>
            <a:ext cx="4608512" cy="40593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idx="4294967295" type="title"/>
          </p:nvPr>
        </p:nvSpPr>
        <p:spPr>
          <a:xfrm>
            <a:off x="642910" y="42860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200"/>
              <a:buFont typeface="Calibri"/>
              <a:buNone/>
            </a:pPr>
            <a:r>
              <a:rPr b="0" i="0" lang="ru-RU" sz="3200" u="none" cap="none" strike="noStrike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Пример библиографического описания</a:t>
            </a:r>
            <a:endParaRPr/>
          </a:p>
        </p:txBody>
      </p:sp>
      <p:sp>
        <p:nvSpPr>
          <p:cNvPr id="258" name="Google Shape;258;p35"/>
          <p:cNvSpPr txBox="1"/>
          <p:nvPr>
            <p:ph idx="4294967295" type="body"/>
          </p:nvPr>
        </p:nvSpPr>
        <p:spPr>
          <a:xfrm>
            <a:off x="428596" y="2000240"/>
            <a:ext cx="828680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Ю. В. Янушкина; Министерство образования и науки Российской Федерации, Волгоградский государственный архитектурно-строительный университет. – Волгоград: ВолГАСУ, 2014. – ISBN 978-5-982766-693-9. – Раздел 1. – С. 8–61. – URL: http://vgasu.ru/attachments/oi_yanushkina_01.pdf (дата обращения: 20.06.2018).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4F6128"/>
                </a:solidFill>
              </a:rPr>
              <a:t>Требования к оформлению текста</a:t>
            </a:r>
            <a:endParaRPr sz="3200">
              <a:solidFill>
                <a:srgbClr val="4F6128"/>
              </a:solidFill>
            </a:endParaRPr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Работа выполняется на стандартных белых листах формата А-4 (верхнее, нижнее и правое поля – 1,5 см; левое – 2,5 см).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Текс печатается обычным шрифтом Times New Roman (размер шрифта – 14 кегель). Заголовки – полужирным шрифтом Times New Roman (размер – 14 кегель)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Интервал между строками – полуторный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Текст оформляется на одной стороне листа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Страницы должны быть пронумерованы. Титульный лист считается первым, но не нумеруется. Страница с содержанием работы, имеет номер 2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Ссылки на авторов цитируемой литературы должны соответствовать номерам, под которыми они идут по списку литературы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400"/>
              <a:buFont typeface="Calibri"/>
              <a:buNone/>
            </a:pPr>
            <a:r>
              <a:rPr lang="ru-RU">
                <a:solidFill>
                  <a:srgbClr val="4F6128"/>
                </a:solidFill>
              </a:rPr>
              <a:t>Презентация для защиты</a:t>
            </a:r>
            <a:endParaRPr>
              <a:solidFill>
                <a:srgbClr val="4F6128"/>
              </a:solidFill>
            </a:endParaRPr>
          </a:p>
        </p:txBody>
      </p:sp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Тема проекта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Аппарат проекта </a:t>
            </a:r>
            <a:r>
              <a:rPr i="1" lang="ru-RU"/>
              <a:t>(актуальность, цель, задачи…)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Краткая характеристика изученной литературы и краткое содержание работы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Выводы (результаты) по теме проекта с изложением своей точки зрения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Демонстрация продукта проекта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142844" y="274638"/>
            <a:ext cx="8858312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Calibri"/>
              <a:buNone/>
            </a:pPr>
            <a:r>
              <a:rPr lang="ru-RU" sz="3200">
                <a:solidFill>
                  <a:srgbClr val="4F6128"/>
                </a:solidFill>
              </a:rPr>
              <a:t>Чем отличается проектная и исследовательская деятельность</a:t>
            </a:r>
            <a:endParaRPr sz="3200">
              <a:solidFill>
                <a:srgbClr val="4F6128"/>
              </a:solidFill>
            </a:endParaRPr>
          </a:p>
        </p:txBody>
      </p:sp>
      <p:graphicFrame>
        <p:nvGraphicFramePr>
          <p:cNvPr id="276" name="Google Shape;276;p38"/>
          <p:cNvGraphicFramePr/>
          <p:nvPr/>
        </p:nvGraphicFramePr>
        <p:xfrm>
          <a:off x="500034" y="10715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{9B80833F-6F9E-4415-84E2-AC3E00F781FC}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Учебный проект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Учебное исследование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Цель – реализация проектного замысла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Цель – получение новых для обучающегося</a:t>
                      </a:r>
                      <a:r>
                        <a:rPr lang="ru-RU" sz="1800"/>
                        <a:t> знаний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Преобразование мира (получение определенного продукта, улучшение, совершенствование чего-либо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Исследование мира (освоение</a:t>
                      </a:r>
                      <a:r>
                        <a:rPr lang="ru-RU" sz="1800"/>
                        <a:t> норм исследовательской деятельности). Отрицательный результат – тоже результат.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Результат: </a:t>
                      </a:r>
                      <a:r>
                        <a:rPr b="1" lang="ru-RU" sz="1800"/>
                        <a:t>продукт</a:t>
                      </a:r>
                      <a:r>
                        <a:rPr lang="ru-RU" sz="1800"/>
                        <a:t>, обладающий потребительскими качествами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Результат: </a:t>
                      </a:r>
                      <a:r>
                        <a:rPr b="1" lang="ru-RU" sz="1800"/>
                        <a:t>новое знание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Пример темы проекта</a:t>
                      </a:r>
                      <a:r>
                        <a:rPr lang="ru-RU" sz="1800"/>
                        <a:t>: Пособие по математике для пятиклассников «Логические задачи и логические парадоксы»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Пример темы исследования</a:t>
                      </a:r>
                      <a:r>
                        <a:rPr lang="ru-RU" sz="1800"/>
                        <a:t>: «Логические задачи и парадоксы в математике»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Пример темы проекта</a:t>
                      </a:r>
                      <a:r>
                        <a:rPr lang="ru-RU" sz="1800"/>
                        <a:t>: Экскурсия «Образ Петербурга в произведениях Пушкина,</a:t>
                      </a:r>
                      <a:r>
                        <a:rPr lang="ru-RU" sz="1800"/>
                        <a:t> Гоголя, Достоевского»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Пример темы исследования</a:t>
                      </a:r>
                      <a:r>
                        <a:rPr lang="ru-RU" sz="1800"/>
                        <a:t>: Образ Петербурга в произведениях Пушкина, Гоголя,</a:t>
                      </a:r>
                      <a:r>
                        <a:rPr lang="ru-RU" sz="1800"/>
                        <a:t> Достоевского»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4F6128"/>
                </a:solidFill>
              </a:rPr>
              <a:t>Материалы, которые должны быть подготовлены по завершению проекта</a:t>
            </a:r>
            <a:endParaRPr sz="3200">
              <a:solidFill>
                <a:srgbClr val="4F6128"/>
              </a:solidFill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/>
              <a:t>Продукт проектной деятельности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/>
              <a:t>Описание индивидуального итогового проекта с указанием всех структурных элементов (в электронном и распечатанном виде)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/>
              <a:t>Презентация для защиты (в электронном виде)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57158" y="27146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Calibri"/>
              <a:buNone/>
            </a:pPr>
            <a:r>
              <a:rPr lang="ru-RU">
                <a:solidFill>
                  <a:srgbClr val="4F6128"/>
                </a:solidFill>
              </a:rPr>
              <a:t>Рекомендации по работе над индивидуальным итоговым проектом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rgbClr val="4F6128"/>
                </a:solidFill>
              </a:rPr>
              <a:t>Определение проблемы</a:t>
            </a:r>
            <a:endParaRPr sz="3200">
              <a:solidFill>
                <a:srgbClr val="4F6128"/>
              </a:solidFill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285720" y="1600201"/>
            <a:ext cx="8401080" cy="3186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Проблема</a:t>
            </a:r>
            <a:r>
              <a:rPr lang="ru-RU"/>
              <a:t> — это сложный вопрос, требующий разрешения, противоречие, которое нужно преодолеть.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Сформулированную проблему внесите в описание проекта (введение)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628650" y="365126"/>
            <a:ext cx="7886700" cy="90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Как сформулировать проблему?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2922104" y="1214422"/>
            <a:ext cx="3438939" cy="114446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 формулировки проблемы должно быть понятно, что не так почему не так и что будет, если сделать как нужно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357158" y="2428868"/>
            <a:ext cx="3051314" cy="12728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формулировке используются ключевые слова ПОЧЕМУ, ЗАЧЕМ, КАКИМ ОБРАЗОМ, КАК …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www.psyoffice.ru/uploads/news/18/2018/2018-10-2/article-91298-1.jpg" id="116" name="Google Shape;116;p18"/>
          <p:cNvSpPr/>
          <p:nvPr/>
        </p:nvSpPr>
        <p:spPr>
          <a:xfrm>
            <a:off x="4457700" y="32766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9878" y="3395872"/>
            <a:ext cx="1292963" cy="134468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>
            <a:off x="288236" y="4000505"/>
            <a:ext cx="3051314" cy="14287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 обычно распадается на ряд вопросов, если ответить на эти вопросы, проблема будет решена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883965" y="4204254"/>
            <a:ext cx="2947266" cy="99391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 должна быть интересна для ее исследователя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883965" y="2998303"/>
            <a:ext cx="2947266" cy="99391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 - противоречие между желаемым и реальной ситуацией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2405269" y="5456574"/>
            <a:ext cx="4422914" cy="1401425"/>
          </a:xfrm>
          <a:prstGeom prst="roundRect">
            <a:avLst>
              <a:gd fmla="val 18772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Таким образом проблема – это ситуация, возникшая в результате работы, она определяет тему исследования и решается в итоге исследовательской работы. </a:t>
            </a:r>
            <a:endParaRPr/>
          </a:p>
        </p:txBody>
      </p:sp>
      <p:cxnSp>
        <p:nvCxnSpPr>
          <p:cNvPr id="122" name="Google Shape;122;p18"/>
          <p:cNvCxnSpPr/>
          <p:nvPr/>
        </p:nvCxnSpPr>
        <p:spPr>
          <a:xfrm flipH="1" rot="5400000">
            <a:off x="3313778" y="3323667"/>
            <a:ext cx="791700" cy="70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18"/>
          <p:cNvCxnSpPr/>
          <p:nvPr/>
        </p:nvCxnSpPr>
        <p:spPr>
          <a:xfrm flipH="1">
            <a:off x="3339578" y="4069765"/>
            <a:ext cx="720300" cy="633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18"/>
          <p:cNvCxnSpPr>
            <a:stCxn id="117" idx="3"/>
            <a:endCxn id="120" idx="1"/>
          </p:cNvCxnSpPr>
          <p:nvPr/>
        </p:nvCxnSpPr>
        <p:spPr>
          <a:xfrm flipH="1" rot="10800000">
            <a:off x="5352841" y="3495213"/>
            <a:ext cx="531000" cy="573000"/>
          </a:xfrm>
          <a:prstGeom prst="curvedConnector3">
            <a:avLst>
              <a:gd fmla="val 50012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18"/>
          <p:cNvCxnSpPr>
            <a:stCxn id="117" idx="3"/>
            <a:endCxn id="119" idx="1"/>
          </p:cNvCxnSpPr>
          <p:nvPr/>
        </p:nvCxnSpPr>
        <p:spPr>
          <a:xfrm>
            <a:off x="5352841" y="4068213"/>
            <a:ext cx="531000" cy="633000"/>
          </a:xfrm>
          <a:prstGeom prst="curvedConnector3">
            <a:avLst>
              <a:gd fmla="val 50012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18"/>
          <p:cNvCxnSpPr>
            <a:stCxn id="117" idx="2"/>
            <a:endCxn id="121" idx="0"/>
          </p:cNvCxnSpPr>
          <p:nvPr/>
        </p:nvCxnSpPr>
        <p:spPr>
          <a:xfrm rot="5400000">
            <a:off x="4303460" y="5053754"/>
            <a:ext cx="716100" cy="897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p18"/>
          <p:cNvCxnSpPr>
            <a:stCxn id="117" idx="0"/>
            <a:endCxn id="114" idx="2"/>
          </p:cNvCxnSpPr>
          <p:nvPr/>
        </p:nvCxnSpPr>
        <p:spPr>
          <a:xfrm flipH="1" rot="5400000">
            <a:off x="4155410" y="2844922"/>
            <a:ext cx="1037100" cy="648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p18"/>
          <p:cNvSpPr/>
          <p:nvPr/>
        </p:nvSpPr>
        <p:spPr>
          <a:xfrm>
            <a:off x="7238766" y="6396335"/>
            <a:ext cx="19052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Слайд из материалов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вебинара СПб ЦОКО и ИТ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78955" y="245858"/>
            <a:ext cx="7886700" cy="80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Где искать проблему?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083367" y="1200360"/>
            <a:ext cx="7205870" cy="64169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ИСТОЧНИКИ ПРОБЛЕМ ДЛЯ ИНДИВИДУАЛЬНОГО ИТОГОВОГО ПРОЕКТА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289617" y="2411896"/>
            <a:ext cx="1620079" cy="731351"/>
          </a:xfrm>
          <a:prstGeom prst="snip1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Жизнь школы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838733" y="4857760"/>
            <a:ext cx="1639957" cy="562380"/>
          </a:xfrm>
          <a:prstGeom prst="snip1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Жизнь страны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866322" y="4286256"/>
            <a:ext cx="1639957" cy="749571"/>
          </a:xfrm>
          <a:prstGeom prst="snip1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Жизнь друзей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5580821" y="3432314"/>
            <a:ext cx="1639957" cy="609600"/>
          </a:xfrm>
          <a:prstGeom prst="snip1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Развитие наук</a:t>
            </a:r>
            <a:endParaRPr/>
          </a:p>
        </p:txBody>
      </p:sp>
      <p:cxnSp>
        <p:nvCxnSpPr>
          <p:cNvPr id="139" name="Google Shape;139;p19"/>
          <p:cNvCxnSpPr>
            <a:stCxn id="134" idx="2"/>
            <a:endCxn id="135" idx="3"/>
          </p:cNvCxnSpPr>
          <p:nvPr/>
        </p:nvCxnSpPr>
        <p:spPr>
          <a:xfrm rot="5400000">
            <a:off x="2608202" y="333655"/>
            <a:ext cx="569700" cy="3586500"/>
          </a:xfrm>
          <a:prstGeom prst="curvedConnector3">
            <a:avLst>
              <a:gd fmla="val 50012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p19"/>
          <p:cNvCxnSpPr>
            <a:stCxn id="134" idx="2"/>
            <a:endCxn id="136" idx="3"/>
          </p:cNvCxnSpPr>
          <p:nvPr/>
        </p:nvCxnSpPr>
        <p:spPr>
          <a:xfrm rot="5400000">
            <a:off x="2164652" y="2336005"/>
            <a:ext cx="3015600" cy="20277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19"/>
          <p:cNvCxnSpPr>
            <a:stCxn id="134" idx="2"/>
            <a:endCxn id="137" idx="3"/>
          </p:cNvCxnSpPr>
          <p:nvPr/>
        </p:nvCxnSpPr>
        <p:spPr>
          <a:xfrm flipH="1" rot="-5400000">
            <a:off x="3464552" y="3063805"/>
            <a:ext cx="2444100" cy="6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19"/>
          <p:cNvCxnSpPr>
            <a:stCxn id="134" idx="2"/>
            <a:endCxn id="138" idx="3"/>
          </p:cNvCxnSpPr>
          <p:nvPr/>
        </p:nvCxnSpPr>
        <p:spPr>
          <a:xfrm flipH="1" rot="-5400000">
            <a:off x="4748402" y="1779955"/>
            <a:ext cx="1590300" cy="17145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descr="https://static.360tv.ru/media/article_media/45ec40e20c544f03a5b265776836f54b_201708241053.jpg" id="143" name="Google Shape;143;p19"/>
          <p:cNvSpPr/>
          <p:nvPr/>
        </p:nvSpPr>
        <p:spPr>
          <a:xfrm>
            <a:off x="4457700" y="32766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9284" y="5198167"/>
            <a:ext cx="1254032" cy="119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7887" y="5599042"/>
            <a:ext cx="1220600" cy="102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097" y="3301903"/>
            <a:ext cx="1226904" cy="8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45005" y="4200938"/>
            <a:ext cx="1311587" cy="116619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/>
          <p:nvPr/>
        </p:nvSpPr>
        <p:spPr>
          <a:xfrm>
            <a:off x="6947452" y="2405269"/>
            <a:ext cx="1953038" cy="708993"/>
          </a:xfrm>
          <a:prstGeom prst="snip1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профессии</a:t>
            </a:r>
            <a:endParaRPr/>
          </a:p>
        </p:txBody>
      </p:sp>
      <p:cxnSp>
        <p:nvCxnSpPr>
          <p:cNvPr id="149" name="Google Shape;149;p19"/>
          <p:cNvCxnSpPr>
            <a:stCxn id="134" idx="2"/>
            <a:endCxn id="148" idx="3"/>
          </p:cNvCxnSpPr>
          <p:nvPr/>
        </p:nvCxnSpPr>
        <p:spPr>
          <a:xfrm flipH="1" rot="-5400000">
            <a:off x="6023552" y="504805"/>
            <a:ext cx="563100" cy="3237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50" name="Google Shape;15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9228" y="3230217"/>
            <a:ext cx="946122" cy="97072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2083632" y="2478156"/>
            <a:ext cx="1976507" cy="665091"/>
          </a:xfrm>
          <a:prstGeom prst="snip1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Хобби, увлечения</a:t>
            </a:r>
            <a:endParaRPr/>
          </a:p>
        </p:txBody>
      </p:sp>
      <p:cxnSp>
        <p:nvCxnSpPr>
          <p:cNvPr id="152" name="Google Shape;152;p19"/>
          <p:cNvCxnSpPr>
            <a:stCxn id="134" idx="2"/>
            <a:endCxn id="151" idx="3"/>
          </p:cNvCxnSpPr>
          <p:nvPr/>
        </p:nvCxnSpPr>
        <p:spPr>
          <a:xfrm rot="5400000">
            <a:off x="3561152" y="1352905"/>
            <a:ext cx="636000" cy="16143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53" name="Google Shape;153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8674" y="3273288"/>
            <a:ext cx="925855" cy="87967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6929454" y="6215082"/>
            <a:ext cx="19288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Слайд из материалов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вебинара СПб ЦОКО и ИТ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4F6128"/>
                </a:solidFill>
              </a:rPr>
              <a:t>Определение темы проекта</a:t>
            </a:r>
            <a:endParaRPr sz="3200">
              <a:solidFill>
                <a:srgbClr val="4F6128"/>
              </a:solidFill>
            </a:endParaRPr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428596" y="1142984"/>
            <a:ext cx="8229600" cy="500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Тема</a:t>
            </a:r>
            <a:r>
              <a:rPr lang="ru-RU"/>
              <a:t> (от греч. tema – предмет изложения, исследования, обсуждения) – </a:t>
            </a:r>
            <a:r>
              <a:rPr lang="ru-RU" u="sng"/>
              <a:t>лаконичная формулировка проблемы проекта</a:t>
            </a:r>
            <a:r>
              <a:rPr lang="ru-RU"/>
              <a:t>, которая выносится на титульный лист работы.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Тема должна быть</a:t>
            </a:r>
            <a:r>
              <a:rPr lang="ru-RU"/>
              <a:t> 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ru-RU" u="sng"/>
              <a:t>конкретна</a:t>
            </a:r>
            <a:r>
              <a:rPr lang="ru-RU"/>
              <a:t>. Чем меньше слов в формулировке темы, тем она шире, охватывает более широкую область познания. И наоборот, – чем больше слов в названии, тем уже тема, она охватывает более узкую область. Формулировки тем проектной работы могут включать 5-8 слов.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ru-RU" u="sng"/>
              <a:t>актуальна</a:t>
            </a:r>
            <a:r>
              <a:rPr lang="ru-RU"/>
              <a:t>, т. е. она отражать проблемы современной науки и практики, соответствовать запросам общества.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ru-RU" u="sng"/>
              <a:t>реализуема</a:t>
            </a:r>
            <a:r>
              <a:rPr lang="ru-RU"/>
              <a:t> в имеющихся условиях.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4F6128"/>
                </a:solidFill>
              </a:rPr>
              <a:t>Определение актуальности</a:t>
            </a:r>
            <a:endParaRPr sz="3200">
              <a:solidFill>
                <a:srgbClr val="4F6128"/>
              </a:solidFill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3" y="1357298"/>
            <a:ext cx="6929487" cy="207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