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334" r:id="rId2"/>
    <p:sldId id="352" r:id="rId3"/>
    <p:sldId id="354" r:id="rId4"/>
    <p:sldId id="375" r:id="rId5"/>
    <p:sldId id="376" r:id="rId6"/>
    <p:sldId id="355" r:id="rId7"/>
    <p:sldId id="363" r:id="rId8"/>
    <p:sldId id="356" r:id="rId9"/>
    <p:sldId id="377" r:id="rId10"/>
    <p:sldId id="359" r:id="rId11"/>
    <p:sldId id="360" r:id="rId12"/>
    <p:sldId id="364" r:id="rId13"/>
    <p:sldId id="378" r:id="rId14"/>
    <p:sldId id="350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59C173"/>
    <a:srgbClr val="25C385"/>
    <a:srgbClr val="CC3333"/>
    <a:srgbClr val="17416B"/>
    <a:srgbClr val="394966"/>
    <a:srgbClr val="11998E"/>
    <a:srgbClr val="38EF7D"/>
    <a:srgbClr val="2C5364"/>
    <a:srgbClr val="2C3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852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998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AEF87-54DE-4214-938A-463542D59EF9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25FF-AB7B-4A13-9FC6-16F031DAAD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AEF87-54DE-4214-938A-463542D59EF9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25FF-AB7B-4A13-9FC6-16F031DAAD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AEF87-54DE-4214-938A-463542D59EF9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25FF-AB7B-4A13-9FC6-16F031DAAD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AEF87-54DE-4214-938A-463542D59EF9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25FF-AB7B-4A13-9FC6-16F031DAAD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3949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AEF87-54DE-4214-938A-463542D59EF9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25FF-AB7B-4A13-9FC6-16F031DAADC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9"/>
          <p:cNvSpPr/>
          <p:nvPr userDrawn="1"/>
        </p:nvSpPr>
        <p:spPr>
          <a:xfrm>
            <a:off x="349885" y="280669"/>
            <a:ext cx="11492230" cy="6296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AEF87-54DE-4214-938A-463542D59EF9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25FF-AB7B-4A13-9FC6-16F031DAAD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AEF87-54DE-4214-938A-463542D59EF9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25FF-AB7B-4A13-9FC6-16F031DAAD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AEF87-54DE-4214-938A-463542D59EF9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25FF-AB7B-4A13-9FC6-16F031DAAD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AEF87-54DE-4214-938A-463542D59EF9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25FF-AB7B-4A13-9FC6-16F031DAAD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AEF87-54DE-4214-938A-463542D59EF9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25FF-AB7B-4A13-9FC6-16F031DAAD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AEF87-54DE-4214-938A-463542D59EF9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25FF-AB7B-4A13-9FC6-16F031DAAD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AEF87-54DE-4214-938A-463542D59EF9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D25FF-AB7B-4A13-9FC6-16F031DAAD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8503020" y="0"/>
            <a:ext cx="288000" cy="6858000"/>
          </a:xfrm>
          <a:prstGeom prst="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400981" y="0"/>
            <a:ext cx="288000" cy="6858000"/>
          </a:xfrm>
          <a:prstGeom prst="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936000" y="0"/>
            <a:ext cx="4320000" cy="6858000"/>
          </a:xfrm>
          <a:prstGeom prst="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58118" y="5220794"/>
            <a:ext cx="1152000" cy="1150374"/>
          </a:xfrm>
          <a:prstGeom prst="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692580" y="501443"/>
            <a:ext cx="1152000" cy="1150374"/>
          </a:xfrm>
          <a:prstGeom prst="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9"/>
          <p:cNvSpPr/>
          <p:nvPr/>
        </p:nvSpPr>
        <p:spPr>
          <a:xfrm>
            <a:off x="463074" y="604610"/>
            <a:ext cx="11265853" cy="5648781"/>
          </a:xfrm>
          <a:prstGeom prst="rect">
            <a:avLst/>
          </a:prstGeom>
          <a:solidFill>
            <a:schemeClr val="bg1"/>
          </a:solidFill>
          <a:ln>
            <a:solidFill>
              <a:srgbClr val="3949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wave_166892"/>
          <p:cNvSpPr>
            <a:spLocks noChangeAspect="1"/>
          </p:cNvSpPr>
          <p:nvPr/>
        </p:nvSpPr>
        <p:spPr bwMode="auto">
          <a:xfrm>
            <a:off x="703016" y="833644"/>
            <a:ext cx="609685" cy="354480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606750" h="352774">
                <a:moveTo>
                  <a:pt x="303425" y="267513"/>
                </a:moveTo>
                <a:cubicBezTo>
                  <a:pt x="325394" y="267612"/>
                  <a:pt x="345983" y="276069"/>
                  <a:pt x="361548" y="291607"/>
                </a:cubicBezTo>
                <a:cubicBezTo>
                  <a:pt x="373173" y="303211"/>
                  <a:pt x="391989" y="303211"/>
                  <a:pt x="403614" y="291607"/>
                </a:cubicBezTo>
                <a:cubicBezTo>
                  <a:pt x="419081" y="276069"/>
                  <a:pt x="439769" y="267513"/>
                  <a:pt x="461738" y="267513"/>
                </a:cubicBezTo>
                <a:cubicBezTo>
                  <a:pt x="483706" y="267612"/>
                  <a:pt x="504394" y="276069"/>
                  <a:pt x="519861" y="291607"/>
                </a:cubicBezTo>
                <a:cubicBezTo>
                  <a:pt x="525476" y="297212"/>
                  <a:pt x="532964" y="300260"/>
                  <a:pt x="540943" y="300260"/>
                </a:cubicBezTo>
                <a:cubicBezTo>
                  <a:pt x="548824" y="300260"/>
                  <a:pt x="556311" y="297212"/>
                  <a:pt x="561927" y="291607"/>
                </a:cubicBezTo>
                <a:cubicBezTo>
                  <a:pt x="572172" y="281379"/>
                  <a:pt x="588821" y="281379"/>
                  <a:pt x="599067" y="291607"/>
                </a:cubicBezTo>
                <a:cubicBezTo>
                  <a:pt x="609312" y="301834"/>
                  <a:pt x="609312" y="318453"/>
                  <a:pt x="599067" y="328680"/>
                </a:cubicBezTo>
                <a:cubicBezTo>
                  <a:pt x="583501" y="344218"/>
                  <a:pt x="562912" y="352774"/>
                  <a:pt x="540943" y="352774"/>
                </a:cubicBezTo>
                <a:cubicBezTo>
                  <a:pt x="518975" y="352774"/>
                  <a:pt x="498286" y="344218"/>
                  <a:pt x="482721" y="328680"/>
                </a:cubicBezTo>
                <a:cubicBezTo>
                  <a:pt x="477106" y="323075"/>
                  <a:pt x="469717" y="320027"/>
                  <a:pt x="461738" y="320027"/>
                </a:cubicBezTo>
                <a:cubicBezTo>
                  <a:pt x="453758" y="320027"/>
                  <a:pt x="446369" y="323075"/>
                  <a:pt x="440754" y="328680"/>
                </a:cubicBezTo>
                <a:cubicBezTo>
                  <a:pt x="408638" y="360739"/>
                  <a:pt x="356426" y="360739"/>
                  <a:pt x="324409" y="328680"/>
                </a:cubicBezTo>
                <a:cubicBezTo>
                  <a:pt x="318793" y="323075"/>
                  <a:pt x="311306" y="320027"/>
                  <a:pt x="303425" y="320027"/>
                </a:cubicBezTo>
                <a:cubicBezTo>
                  <a:pt x="295445" y="320027"/>
                  <a:pt x="287958" y="323075"/>
                  <a:pt x="282343" y="328680"/>
                </a:cubicBezTo>
                <a:cubicBezTo>
                  <a:pt x="250326" y="360739"/>
                  <a:pt x="198113" y="360739"/>
                  <a:pt x="166096" y="328680"/>
                </a:cubicBezTo>
                <a:cubicBezTo>
                  <a:pt x="154471" y="317175"/>
                  <a:pt x="135655" y="317175"/>
                  <a:pt x="124030" y="328680"/>
                </a:cubicBezTo>
                <a:cubicBezTo>
                  <a:pt x="91915" y="360739"/>
                  <a:pt x="39800" y="360739"/>
                  <a:pt x="7685" y="328680"/>
                </a:cubicBezTo>
                <a:cubicBezTo>
                  <a:pt x="-2561" y="318453"/>
                  <a:pt x="-2561" y="301834"/>
                  <a:pt x="7685" y="291607"/>
                </a:cubicBezTo>
                <a:cubicBezTo>
                  <a:pt x="17930" y="281379"/>
                  <a:pt x="34579" y="281379"/>
                  <a:pt x="44825" y="291607"/>
                </a:cubicBezTo>
                <a:cubicBezTo>
                  <a:pt x="56449" y="303211"/>
                  <a:pt x="75266" y="303211"/>
                  <a:pt x="86890" y="291607"/>
                </a:cubicBezTo>
                <a:cubicBezTo>
                  <a:pt x="118908" y="259548"/>
                  <a:pt x="171120" y="259548"/>
                  <a:pt x="203236" y="291607"/>
                </a:cubicBezTo>
                <a:cubicBezTo>
                  <a:pt x="214762" y="303211"/>
                  <a:pt x="233677" y="303211"/>
                  <a:pt x="245203" y="291607"/>
                </a:cubicBezTo>
                <a:cubicBezTo>
                  <a:pt x="260768" y="276069"/>
                  <a:pt x="281456" y="267513"/>
                  <a:pt x="303425" y="267513"/>
                </a:cubicBezTo>
                <a:close/>
                <a:moveTo>
                  <a:pt x="303425" y="133727"/>
                </a:moveTo>
                <a:cubicBezTo>
                  <a:pt x="325394" y="133825"/>
                  <a:pt x="345983" y="142288"/>
                  <a:pt x="361548" y="157837"/>
                </a:cubicBezTo>
                <a:cubicBezTo>
                  <a:pt x="373173" y="169449"/>
                  <a:pt x="391989" y="169449"/>
                  <a:pt x="403614" y="157837"/>
                </a:cubicBezTo>
                <a:cubicBezTo>
                  <a:pt x="419081" y="142288"/>
                  <a:pt x="439769" y="133727"/>
                  <a:pt x="461738" y="133727"/>
                </a:cubicBezTo>
                <a:cubicBezTo>
                  <a:pt x="483706" y="133825"/>
                  <a:pt x="504394" y="142288"/>
                  <a:pt x="519861" y="157837"/>
                </a:cubicBezTo>
                <a:cubicBezTo>
                  <a:pt x="525476" y="163446"/>
                  <a:pt x="532964" y="166497"/>
                  <a:pt x="540943" y="166497"/>
                </a:cubicBezTo>
                <a:cubicBezTo>
                  <a:pt x="548824" y="166497"/>
                  <a:pt x="556311" y="163446"/>
                  <a:pt x="561927" y="157837"/>
                </a:cubicBezTo>
                <a:cubicBezTo>
                  <a:pt x="572172" y="147602"/>
                  <a:pt x="588821" y="147602"/>
                  <a:pt x="599067" y="157837"/>
                </a:cubicBezTo>
                <a:cubicBezTo>
                  <a:pt x="609312" y="168071"/>
                  <a:pt x="609312" y="184702"/>
                  <a:pt x="599067" y="194936"/>
                </a:cubicBezTo>
                <a:cubicBezTo>
                  <a:pt x="583501" y="210485"/>
                  <a:pt x="562912" y="219046"/>
                  <a:pt x="540943" y="219046"/>
                </a:cubicBezTo>
                <a:cubicBezTo>
                  <a:pt x="518975" y="219046"/>
                  <a:pt x="498286" y="210485"/>
                  <a:pt x="482721" y="194936"/>
                </a:cubicBezTo>
                <a:cubicBezTo>
                  <a:pt x="477106" y="189327"/>
                  <a:pt x="469717" y="186276"/>
                  <a:pt x="461738" y="186276"/>
                </a:cubicBezTo>
                <a:cubicBezTo>
                  <a:pt x="453758" y="186276"/>
                  <a:pt x="446369" y="189327"/>
                  <a:pt x="440754" y="194936"/>
                </a:cubicBezTo>
                <a:cubicBezTo>
                  <a:pt x="408638" y="227017"/>
                  <a:pt x="356426" y="227017"/>
                  <a:pt x="324409" y="194936"/>
                </a:cubicBezTo>
                <a:cubicBezTo>
                  <a:pt x="318793" y="189327"/>
                  <a:pt x="311306" y="186276"/>
                  <a:pt x="303425" y="186276"/>
                </a:cubicBezTo>
                <a:cubicBezTo>
                  <a:pt x="295445" y="186276"/>
                  <a:pt x="287958" y="189327"/>
                  <a:pt x="282343" y="194936"/>
                </a:cubicBezTo>
                <a:cubicBezTo>
                  <a:pt x="250326" y="227017"/>
                  <a:pt x="198113" y="227017"/>
                  <a:pt x="166096" y="194936"/>
                </a:cubicBezTo>
                <a:cubicBezTo>
                  <a:pt x="154471" y="183423"/>
                  <a:pt x="135655" y="183423"/>
                  <a:pt x="124030" y="194936"/>
                </a:cubicBezTo>
                <a:cubicBezTo>
                  <a:pt x="91915" y="227017"/>
                  <a:pt x="39800" y="227017"/>
                  <a:pt x="7685" y="194936"/>
                </a:cubicBezTo>
                <a:cubicBezTo>
                  <a:pt x="-2561" y="184702"/>
                  <a:pt x="-2561" y="168071"/>
                  <a:pt x="7685" y="157837"/>
                </a:cubicBezTo>
                <a:cubicBezTo>
                  <a:pt x="17930" y="147602"/>
                  <a:pt x="34579" y="147602"/>
                  <a:pt x="44825" y="157837"/>
                </a:cubicBezTo>
                <a:cubicBezTo>
                  <a:pt x="56449" y="169449"/>
                  <a:pt x="75266" y="169449"/>
                  <a:pt x="86890" y="157837"/>
                </a:cubicBezTo>
                <a:cubicBezTo>
                  <a:pt x="118908" y="125756"/>
                  <a:pt x="171120" y="125756"/>
                  <a:pt x="203236" y="157837"/>
                </a:cubicBezTo>
                <a:cubicBezTo>
                  <a:pt x="214762" y="169449"/>
                  <a:pt x="233677" y="169449"/>
                  <a:pt x="245203" y="157837"/>
                </a:cubicBezTo>
                <a:cubicBezTo>
                  <a:pt x="260768" y="142288"/>
                  <a:pt x="281456" y="133727"/>
                  <a:pt x="303425" y="133727"/>
                </a:cubicBezTo>
                <a:close/>
                <a:moveTo>
                  <a:pt x="303425" y="0"/>
                </a:moveTo>
                <a:cubicBezTo>
                  <a:pt x="325394" y="99"/>
                  <a:pt x="345983" y="8556"/>
                  <a:pt x="361548" y="24094"/>
                </a:cubicBezTo>
                <a:cubicBezTo>
                  <a:pt x="373173" y="35698"/>
                  <a:pt x="391989" y="35698"/>
                  <a:pt x="403614" y="24094"/>
                </a:cubicBezTo>
                <a:cubicBezTo>
                  <a:pt x="419081" y="8556"/>
                  <a:pt x="439769" y="0"/>
                  <a:pt x="461738" y="0"/>
                </a:cubicBezTo>
                <a:cubicBezTo>
                  <a:pt x="483706" y="99"/>
                  <a:pt x="504394" y="8556"/>
                  <a:pt x="519861" y="24094"/>
                </a:cubicBezTo>
                <a:cubicBezTo>
                  <a:pt x="525476" y="29699"/>
                  <a:pt x="532964" y="32747"/>
                  <a:pt x="540943" y="32747"/>
                </a:cubicBezTo>
                <a:cubicBezTo>
                  <a:pt x="548824" y="32747"/>
                  <a:pt x="556311" y="29699"/>
                  <a:pt x="561927" y="24094"/>
                </a:cubicBezTo>
                <a:cubicBezTo>
                  <a:pt x="572172" y="13866"/>
                  <a:pt x="588821" y="13866"/>
                  <a:pt x="599067" y="24094"/>
                </a:cubicBezTo>
                <a:cubicBezTo>
                  <a:pt x="609312" y="34321"/>
                  <a:pt x="609312" y="50940"/>
                  <a:pt x="599067" y="61167"/>
                </a:cubicBezTo>
                <a:cubicBezTo>
                  <a:pt x="583501" y="76705"/>
                  <a:pt x="562912" y="85261"/>
                  <a:pt x="540943" y="85261"/>
                </a:cubicBezTo>
                <a:cubicBezTo>
                  <a:pt x="518975" y="85261"/>
                  <a:pt x="498286" y="76705"/>
                  <a:pt x="482721" y="61167"/>
                </a:cubicBezTo>
                <a:cubicBezTo>
                  <a:pt x="477106" y="55562"/>
                  <a:pt x="469717" y="52514"/>
                  <a:pt x="461738" y="52514"/>
                </a:cubicBezTo>
                <a:cubicBezTo>
                  <a:pt x="453758" y="52514"/>
                  <a:pt x="446369" y="55562"/>
                  <a:pt x="440754" y="61167"/>
                </a:cubicBezTo>
                <a:cubicBezTo>
                  <a:pt x="408638" y="93226"/>
                  <a:pt x="356426" y="93226"/>
                  <a:pt x="324409" y="61167"/>
                </a:cubicBezTo>
                <a:cubicBezTo>
                  <a:pt x="318793" y="55562"/>
                  <a:pt x="311306" y="52514"/>
                  <a:pt x="303425" y="52514"/>
                </a:cubicBezTo>
                <a:cubicBezTo>
                  <a:pt x="295445" y="52514"/>
                  <a:pt x="287958" y="55562"/>
                  <a:pt x="282343" y="61167"/>
                </a:cubicBezTo>
                <a:cubicBezTo>
                  <a:pt x="250326" y="93226"/>
                  <a:pt x="198113" y="93226"/>
                  <a:pt x="165997" y="61167"/>
                </a:cubicBezTo>
                <a:cubicBezTo>
                  <a:pt x="154471" y="49662"/>
                  <a:pt x="135655" y="49662"/>
                  <a:pt x="124030" y="61167"/>
                </a:cubicBezTo>
                <a:cubicBezTo>
                  <a:pt x="91915" y="93226"/>
                  <a:pt x="39800" y="93226"/>
                  <a:pt x="7685" y="61167"/>
                </a:cubicBezTo>
                <a:cubicBezTo>
                  <a:pt x="-2561" y="50940"/>
                  <a:pt x="-2561" y="34321"/>
                  <a:pt x="7685" y="24094"/>
                </a:cubicBezTo>
                <a:cubicBezTo>
                  <a:pt x="17930" y="13866"/>
                  <a:pt x="34579" y="13866"/>
                  <a:pt x="44825" y="24094"/>
                </a:cubicBezTo>
                <a:cubicBezTo>
                  <a:pt x="56449" y="35698"/>
                  <a:pt x="75266" y="35698"/>
                  <a:pt x="86890" y="24094"/>
                </a:cubicBezTo>
                <a:cubicBezTo>
                  <a:pt x="118908" y="-7965"/>
                  <a:pt x="171120" y="-7965"/>
                  <a:pt x="203236" y="24094"/>
                </a:cubicBezTo>
                <a:cubicBezTo>
                  <a:pt x="214762" y="35698"/>
                  <a:pt x="233677" y="35698"/>
                  <a:pt x="245203" y="24094"/>
                </a:cubicBezTo>
                <a:cubicBezTo>
                  <a:pt x="260768" y="8556"/>
                  <a:pt x="281456" y="0"/>
                  <a:pt x="303425" y="0"/>
                </a:cubicBezTo>
                <a:close/>
              </a:path>
            </a:pathLst>
          </a:custGeom>
          <a:solidFill>
            <a:srgbClr val="394966"/>
          </a:solidFill>
          <a:ln>
            <a:noFill/>
          </a:ln>
        </p:spPr>
      </p:sp>
      <p:sp>
        <p:nvSpPr>
          <p:cNvPr id="37" name="wave_166892"/>
          <p:cNvSpPr>
            <a:spLocks noChangeAspect="1"/>
          </p:cNvSpPr>
          <p:nvPr/>
        </p:nvSpPr>
        <p:spPr bwMode="auto">
          <a:xfrm>
            <a:off x="10879300" y="5601357"/>
            <a:ext cx="609685" cy="354480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606750" h="352774">
                <a:moveTo>
                  <a:pt x="303425" y="267513"/>
                </a:moveTo>
                <a:cubicBezTo>
                  <a:pt x="325394" y="267612"/>
                  <a:pt x="345983" y="276069"/>
                  <a:pt x="361548" y="291607"/>
                </a:cubicBezTo>
                <a:cubicBezTo>
                  <a:pt x="373173" y="303211"/>
                  <a:pt x="391989" y="303211"/>
                  <a:pt x="403614" y="291607"/>
                </a:cubicBezTo>
                <a:cubicBezTo>
                  <a:pt x="419081" y="276069"/>
                  <a:pt x="439769" y="267513"/>
                  <a:pt x="461738" y="267513"/>
                </a:cubicBezTo>
                <a:cubicBezTo>
                  <a:pt x="483706" y="267612"/>
                  <a:pt x="504394" y="276069"/>
                  <a:pt x="519861" y="291607"/>
                </a:cubicBezTo>
                <a:cubicBezTo>
                  <a:pt x="525476" y="297212"/>
                  <a:pt x="532964" y="300260"/>
                  <a:pt x="540943" y="300260"/>
                </a:cubicBezTo>
                <a:cubicBezTo>
                  <a:pt x="548824" y="300260"/>
                  <a:pt x="556311" y="297212"/>
                  <a:pt x="561927" y="291607"/>
                </a:cubicBezTo>
                <a:cubicBezTo>
                  <a:pt x="572172" y="281379"/>
                  <a:pt x="588821" y="281379"/>
                  <a:pt x="599067" y="291607"/>
                </a:cubicBezTo>
                <a:cubicBezTo>
                  <a:pt x="609312" y="301834"/>
                  <a:pt x="609312" y="318453"/>
                  <a:pt x="599067" y="328680"/>
                </a:cubicBezTo>
                <a:cubicBezTo>
                  <a:pt x="583501" y="344218"/>
                  <a:pt x="562912" y="352774"/>
                  <a:pt x="540943" y="352774"/>
                </a:cubicBezTo>
                <a:cubicBezTo>
                  <a:pt x="518975" y="352774"/>
                  <a:pt x="498286" y="344218"/>
                  <a:pt x="482721" y="328680"/>
                </a:cubicBezTo>
                <a:cubicBezTo>
                  <a:pt x="477106" y="323075"/>
                  <a:pt x="469717" y="320027"/>
                  <a:pt x="461738" y="320027"/>
                </a:cubicBezTo>
                <a:cubicBezTo>
                  <a:pt x="453758" y="320027"/>
                  <a:pt x="446369" y="323075"/>
                  <a:pt x="440754" y="328680"/>
                </a:cubicBezTo>
                <a:cubicBezTo>
                  <a:pt x="408638" y="360739"/>
                  <a:pt x="356426" y="360739"/>
                  <a:pt x="324409" y="328680"/>
                </a:cubicBezTo>
                <a:cubicBezTo>
                  <a:pt x="318793" y="323075"/>
                  <a:pt x="311306" y="320027"/>
                  <a:pt x="303425" y="320027"/>
                </a:cubicBezTo>
                <a:cubicBezTo>
                  <a:pt x="295445" y="320027"/>
                  <a:pt x="287958" y="323075"/>
                  <a:pt x="282343" y="328680"/>
                </a:cubicBezTo>
                <a:cubicBezTo>
                  <a:pt x="250326" y="360739"/>
                  <a:pt x="198113" y="360739"/>
                  <a:pt x="166096" y="328680"/>
                </a:cubicBezTo>
                <a:cubicBezTo>
                  <a:pt x="154471" y="317175"/>
                  <a:pt x="135655" y="317175"/>
                  <a:pt x="124030" y="328680"/>
                </a:cubicBezTo>
                <a:cubicBezTo>
                  <a:pt x="91915" y="360739"/>
                  <a:pt x="39800" y="360739"/>
                  <a:pt x="7685" y="328680"/>
                </a:cubicBezTo>
                <a:cubicBezTo>
                  <a:pt x="-2561" y="318453"/>
                  <a:pt x="-2561" y="301834"/>
                  <a:pt x="7685" y="291607"/>
                </a:cubicBezTo>
                <a:cubicBezTo>
                  <a:pt x="17930" y="281379"/>
                  <a:pt x="34579" y="281379"/>
                  <a:pt x="44825" y="291607"/>
                </a:cubicBezTo>
                <a:cubicBezTo>
                  <a:pt x="56449" y="303211"/>
                  <a:pt x="75266" y="303211"/>
                  <a:pt x="86890" y="291607"/>
                </a:cubicBezTo>
                <a:cubicBezTo>
                  <a:pt x="118908" y="259548"/>
                  <a:pt x="171120" y="259548"/>
                  <a:pt x="203236" y="291607"/>
                </a:cubicBezTo>
                <a:cubicBezTo>
                  <a:pt x="214762" y="303211"/>
                  <a:pt x="233677" y="303211"/>
                  <a:pt x="245203" y="291607"/>
                </a:cubicBezTo>
                <a:cubicBezTo>
                  <a:pt x="260768" y="276069"/>
                  <a:pt x="281456" y="267513"/>
                  <a:pt x="303425" y="267513"/>
                </a:cubicBezTo>
                <a:close/>
                <a:moveTo>
                  <a:pt x="303425" y="133727"/>
                </a:moveTo>
                <a:cubicBezTo>
                  <a:pt x="325394" y="133825"/>
                  <a:pt x="345983" y="142288"/>
                  <a:pt x="361548" y="157837"/>
                </a:cubicBezTo>
                <a:cubicBezTo>
                  <a:pt x="373173" y="169449"/>
                  <a:pt x="391989" y="169449"/>
                  <a:pt x="403614" y="157837"/>
                </a:cubicBezTo>
                <a:cubicBezTo>
                  <a:pt x="419081" y="142288"/>
                  <a:pt x="439769" y="133727"/>
                  <a:pt x="461738" y="133727"/>
                </a:cubicBezTo>
                <a:cubicBezTo>
                  <a:pt x="483706" y="133825"/>
                  <a:pt x="504394" y="142288"/>
                  <a:pt x="519861" y="157837"/>
                </a:cubicBezTo>
                <a:cubicBezTo>
                  <a:pt x="525476" y="163446"/>
                  <a:pt x="532964" y="166497"/>
                  <a:pt x="540943" y="166497"/>
                </a:cubicBezTo>
                <a:cubicBezTo>
                  <a:pt x="548824" y="166497"/>
                  <a:pt x="556311" y="163446"/>
                  <a:pt x="561927" y="157837"/>
                </a:cubicBezTo>
                <a:cubicBezTo>
                  <a:pt x="572172" y="147602"/>
                  <a:pt x="588821" y="147602"/>
                  <a:pt x="599067" y="157837"/>
                </a:cubicBezTo>
                <a:cubicBezTo>
                  <a:pt x="609312" y="168071"/>
                  <a:pt x="609312" y="184702"/>
                  <a:pt x="599067" y="194936"/>
                </a:cubicBezTo>
                <a:cubicBezTo>
                  <a:pt x="583501" y="210485"/>
                  <a:pt x="562912" y="219046"/>
                  <a:pt x="540943" y="219046"/>
                </a:cubicBezTo>
                <a:cubicBezTo>
                  <a:pt x="518975" y="219046"/>
                  <a:pt x="498286" y="210485"/>
                  <a:pt x="482721" y="194936"/>
                </a:cubicBezTo>
                <a:cubicBezTo>
                  <a:pt x="477106" y="189327"/>
                  <a:pt x="469717" y="186276"/>
                  <a:pt x="461738" y="186276"/>
                </a:cubicBezTo>
                <a:cubicBezTo>
                  <a:pt x="453758" y="186276"/>
                  <a:pt x="446369" y="189327"/>
                  <a:pt x="440754" y="194936"/>
                </a:cubicBezTo>
                <a:cubicBezTo>
                  <a:pt x="408638" y="227017"/>
                  <a:pt x="356426" y="227017"/>
                  <a:pt x="324409" y="194936"/>
                </a:cubicBezTo>
                <a:cubicBezTo>
                  <a:pt x="318793" y="189327"/>
                  <a:pt x="311306" y="186276"/>
                  <a:pt x="303425" y="186276"/>
                </a:cubicBezTo>
                <a:cubicBezTo>
                  <a:pt x="295445" y="186276"/>
                  <a:pt x="287958" y="189327"/>
                  <a:pt x="282343" y="194936"/>
                </a:cubicBezTo>
                <a:cubicBezTo>
                  <a:pt x="250326" y="227017"/>
                  <a:pt x="198113" y="227017"/>
                  <a:pt x="166096" y="194936"/>
                </a:cubicBezTo>
                <a:cubicBezTo>
                  <a:pt x="154471" y="183423"/>
                  <a:pt x="135655" y="183423"/>
                  <a:pt x="124030" y="194936"/>
                </a:cubicBezTo>
                <a:cubicBezTo>
                  <a:pt x="91915" y="227017"/>
                  <a:pt x="39800" y="227017"/>
                  <a:pt x="7685" y="194936"/>
                </a:cubicBezTo>
                <a:cubicBezTo>
                  <a:pt x="-2561" y="184702"/>
                  <a:pt x="-2561" y="168071"/>
                  <a:pt x="7685" y="157837"/>
                </a:cubicBezTo>
                <a:cubicBezTo>
                  <a:pt x="17930" y="147602"/>
                  <a:pt x="34579" y="147602"/>
                  <a:pt x="44825" y="157837"/>
                </a:cubicBezTo>
                <a:cubicBezTo>
                  <a:pt x="56449" y="169449"/>
                  <a:pt x="75266" y="169449"/>
                  <a:pt x="86890" y="157837"/>
                </a:cubicBezTo>
                <a:cubicBezTo>
                  <a:pt x="118908" y="125756"/>
                  <a:pt x="171120" y="125756"/>
                  <a:pt x="203236" y="157837"/>
                </a:cubicBezTo>
                <a:cubicBezTo>
                  <a:pt x="214762" y="169449"/>
                  <a:pt x="233677" y="169449"/>
                  <a:pt x="245203" y="157837"/>
                </a:cubicBezTo>
                <a:cubicBezTo>
                  <a:pt x="260768" y="142288"/>
                  <a:pt x="281456" y="133727"/>
                  <a:pt x="303425" y="133727"/>
                </a:cubicBezTo>
                <a:close/>
                <a:moveTo>
                  <a:pt x="303425" y="0"/>
                </a:moveTo>
                <a:cubicBezTo>
                  <a:pt x="325394" y="99"/>
                  <a:pt x="345983" y="8556"/>
                  <a:pt x="361548" y="24094"/>
                </a:cubicBezTo>
                <a:cubicBezTo>
                  <a:pt x="373173" y="35698"/>
                  <a:pt x="391989" y="35698"/>
                  <a:pt x="403614" y="24094"/>
                </a:cubicBezTo>
                <a:cubicBezTo>
                  <a:pt x="419081" y="8556"/>
                  <a:pt x="439769" y="0"/>
                  <a:pt x="461738" y="0"/>
                </a:cubicBezTo>
                <a:cubicBezTo>
                  <a:pt x="483706" y="99"/>
                  <a:pt x="504394" y="8556"/>
                  <a:pt x="519861" y="24094"/>
                </a:cubicBezTo>
                <a:cubicBezTo>
                  <a:pt x="525476" y="29699"/>
                  <a:pt x="532964" y="32747"/>
                  <a:pt x="540943" y="32747"/>
                </a:cubicBezTo>
                <a:cubicBezTo>
                  <a:pt x="548824" y="32747"/>
                  <a:pt x="556311" y="29699"/>
                  <a:pt x="561927" y="24094"/>
                </a:cubicBezTo>
                <a:cubicBezTo>
                  <a:pt x="572172" y="13866"/>
                  <a:pt x="588821" y="13866"/>
                  <a:pt x="599067" y="24094"/>
                </a:cubicBezTo>
                <a:cubicBezTo>
                  <a:pt x="609312" y="34321"/>
                  <a:pt x="609312" y="50940"/>
                  <a:pt x="599067" y="61167"/>
                </a:cubicBezTo>
                <a:cubicBezTo>
                  <a:pt x="583501" y="76705"/>
                  <a:pt x="562912" y="85261"/>
                  <a:pt x="540943" y="85261"/>
                </a:cubicBezTo>
                <a:cubicBezTo>
                  <a:pt x="518975" y="85261"/>
                  <a:pt x="498286" y="76705"/>
                  <a:pt x="482721" y="61167"/>
                </a:cubicBezTo>
                <a:cubicBezTo>
                  <a:pt x="477106" y="55562"/>
                  <a:pt x="469717" y="52514"/>
                  <a:pt x="461738" y="52514"/>
                </a:cubicBezTo>
                <a:cubicBezTo>
                  <a:pt x="453758" y="52514"/>
                  <a:pt x="446369" y="55562"/>
                  <a:pt x="440754" y="61167"/>
                </a:cubicBezTo>
                <a:cubicBezTo>
                  <a:pt x="408638" y="93226"/>
                  <a:pt x="356426" y="93226"/>
                  <a:pt x="324409" y="61167"/>
                </a:cubicBezTo>
                <a:cubicBezTo>
                  <a:pt x="318793" y="55562"/>
                  <a:pt x="311306" y="52514"/>
                  <a:pt x="303425" y="52514"/>
                </a:cubicBezTo>
                <a:cubicBezTo>
                  <a:pt x="295445" y="52514"/>
                  <a:pt x="287958" y="55562"/>
                  <a:pt x="282343" y="61167"/>
                </a:cubicBezTo>
                <a:cubicBezTo>
                  <a:pt x="250326" y="93226"/>
                  <a:pt x="198113" y="93226"/>
                  <a:pt x="165997" y="61167"/>
                </a:cubicBezTo>
                <a:cubicBezTo>
                  <a:pt x="154471" y="49662"/>
                  <a:pt x="135655" y="49662"/>
                  <a:pt x="124030" y="61167"/>
                </a:cubicBezTo>
                <a:cubicBezTo>
                  <a:pt x="91915" y="93226"/>
                  <a:pt x="39800" y="93226"/>
                  <a:pt x="7685" y="61167"/>
                </a:cubicBezTo>
                <a:cubicBezTo>
                  <a:pt x="-2561" y="50940"/>
                  <a:pt x="-2561" y="34321"/>
                  <a:pt x="7685" y="24094"/>
                </a:cubicBezTo>
                <a:cubicBezTo>
                  <a:pt x="17930" y="13866"/>
                  <a:pt x="34579" y="13866"/>
                  <a:pt x="44825" y="24094"/>
                </a:cubicBezTo>
                <a:cubicBezTo>
                  <a:pt x="56449" y="35698"/>
                  <a:pt x="75266" y="35698"/>
                  <a:pt x="86890" y="24094"/>
                </a:cubicBezTo>
                <a:cubicBezTo>
                  <a:pt x="118908" y="-7965"/>
                  <a:pt x="171120" y="-7965"/>
                  <a:pt x="203236" y="24094"/>
                </a:cubicBezTo>
                <a:cubicBezTo>
                  <a:pt x="214762" y="35698"/>
                  <a:pt x="233677" y="35698"/>
                  <a:pt x="245203" y="24094"/>
                </a:cubicBezTo>
                <a:cubicBezTo>
                  <a:pt x="260768" y="8556"/>
                  <a:pt x="281456" y="0"/>
                  <a:pt x="303425" y="0"/>
                </a:cubicBezTo>
                <a:close/>
              </a:path>
            </a:pathLst>
          </a:custGeom>
          <a:solidFill>
            <a:srgbClr val="394966"/>
          </a:solidFill>
          <a:ln>
            <a:noFill/>
          </a:ln>
        </p:spPr>
      </p:sp>
      <p:grpSp>
        <p:nvGrpSpPr>
          <p:cNvPr id="40" name="组合 39"/>
          <p:cNvGrpSpPr/>
          <p:nvPr/>
        </p:nvGrpSpPr>
        <p:grpSpPr>
          <a:xfrm>
            <a:off x="3544981" y="3083649"/>
            <a:ext cx="5390039" cy="857392"/>
            <a:chOff x="1896750" y="2632436"/>
            <a:chExt cx="8398499" cy="1335947"/>
          </a:xfrm>
        </p:grpSpPr>
        <p:sp>
          <p:nvSpPr>
            <p:cNvPr id="17" name="文本框 16"/>
            <p:cNvSpPr txBox="1"/>
            <p:nvPr/>
          </p:nvSpPr>
          <p:spPr>
            <a:xfrm>
              <a:off x="1896750" y="2632436"/>
              <a:ext cx="8394564" cy="923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dist">
                <a:defRPr/>
              </a:pPr>
              <a:r>
                <a:rPr lang="zh-CN" altLang="en-US" sz="5400" smtClean="0">
                  <a:solidFill>
                    <a:srgbClr val="3949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实习就业分享</a:t>
              </a:r>
              <a:endParaRPr kumimoji="0" lang="zh-CN" altLang="en-US" sz="5400" b="0" i="0" u="none" strike="noStrike" kern="1200" cap="none" spc="0" normalizeH="0" baseline="0" noProof="0">
                <a:ln>
                  <a:noFill/>
                </a:ln>
                <a:solidFill>
                  <a:srgbClr val="3949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896750" y="3568272"/>
              <a:ext cx="8398499" cy="400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dist"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3949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14" name="图片 13" descr="E:\u=100974510,2218928162&amp;fm=26&amp;gp=0.jpgu=100974510,2218928162&amp;fm=26&amp;gp=0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385945" y="1480508"/>
            <a:ext cx="3420110" cy="1005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1229" y="400049"/>
            <a:ext cx="3385548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342900" marR="0" lvl="0" indent="-34290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40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金融科技就业方向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096000" y="1026793"/>
            <a:ext cx="0" cy="5330825"/>
          </a:xfrm>
          <a:prstGeom prst="line">
            <a:avLst/>
          </a:prstGeom>
          <a:ln w="19050">
            <a:solidFill>
              <a:srgbClr val="39496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5421313" y="1693226"/>
            <a:ext cx="1349375" cy="1349375"/>
          </a:xfrm>
          <a:prstGeom prst="ellipse">
            <a:avLst/>
          </a:prstGeom>
          <a:solidFill>
            <a:srgbClr val="39496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20"/>
          <p:cNvSpPr txBox="1"/>
          <p:nvPr/>
        </p:nvSpPr>
        <p:spPr>
          <a:xfrm flipH="1">
            <a:off x="5426075" y="1886266"/>
            <a:ext cx="1350010" cy="101346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6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VS</a:t>
            </a:r>
            <a:r>
              <a:rPr lang="zh-CN" altLang="en-US" sz="60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7" name="文本框 20"/>
          <p:cNvSpPr txBox="1"/>
          <p:nvPr/>
        </p:nvSpPr>
        <p:spPr>
          <a:xfrm flipH="1">
            <a:off x="3766282" y="1231561"/>
            <a:ext cx="1156822" cy="46166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rIns="0" anchor="t">
            <a:spAutoFit/>
          </a:bodyPr>
          <a:lstStyle/>
          <a:p>
            <a:pPr algn="r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银行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22"/>
          <p:cNvSpPr txBox="1"/>
          <p:nvPr/>
        </p:nvSpPr>
        <p:spPr>
          <a:xfrm flipH="1">
            <a:off x="817121" y="2400753"/>
            <a:ext cx="4461093" cy="190205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rIns="0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总行：信息科技部  风险管理部 卡中心  网络金融部</a:t>
            </a:r>
            <a:endParaRPr lang="en-US" altLang="zh-CN" sz="1400" smtClean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lvl="0" fontAlgn="auto">
              <a:lnSpc>
                <a:spcPct val="120000"/>
              </a:lnSpc>
            </a:pPr>
            <a:endParaRPr lang="en-US" altLang="zh-CN" sz="1400" smtClean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lvl="0" fontAlgn="auto">
              <a:lnSpc>
                <a:spcPct val="120000"/>
              </a:lnSpc>
            </a:pPr>
            <a:r>
              <a:rPr lang="zh-CN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直属机构：软件研发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中心 数字</a:t>
            </a:r>
            <a:r>
              <a:rPr lang="zh-CN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化工厂（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开发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/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测试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/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数据） </a:t>
            </a:r>
            <a:endParaRPr lang="en-US" altLang="zh-CN" sz="1400" smtClean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lvl="0" fontAlgn="auto">
              <a:lnSpc>
                <a:spcPct val="120000"/>
              </a:lnSpc>
            </a:pP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lvl="0" fontAlgn="auto">
              <a:lnSpc>
                <a:spcPct val="120000"/>
              </a:lnSpc>
            </a:pPr>
            <a:r>
              <a:rPr lang="zh-CN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分行：科技岗  营销 柜台</a:t>
            </a:r>
            <a:endParaRPr lang="en-US" altLang="zh-CN" sz="1400" smtClean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lvl="0" fontAlgn="auto">
              <a:lnSpc>
                <a:spcPct val="120000"/>
              </a:lnSpc>
            </a:pP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lvl="0" fontAlgn="auto">
              <a:lnSpc>
                <a:spcPct val="120000"/>
              </a:lnSpc>
            </a:pPr>
            <a:r>
              <a:rPr lang="zh-CN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子公司</a:t>
            </a:r>
            <a:r>
              <a:rPr lang="zh-CN" altLang="en-US" sz="140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（</a:t>
            </a:r>
            <a:r>
              <a:rPr lang="en-US" altLang="zh-CN" sz="140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ⅹ</a:t>
            </a:r>
            <a:r>
              <a:rPr lang="zh-CN" altLang="en-US" sz="140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）</a:t>
            </a:r>
            <a:r>
              <a:rPr lang="zh-CN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：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中</a:t>
            </a:r>
            <a:r>
              <a:rPr lang="zh-CN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银金科 招银网络科技 兴业数金等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613015" y="1798154"/>
            <a:ext cx="3564000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22"/>
          <p:cNvSpPr txBox="1"/>
          <p:nvPr/>
        </p:nvSpPr>
        <p:spPr>
          <a:xfrm flipH="1">
            <a:off x="1218817" y="5283982"/>
            <a:ext cx="3067685" cy="86793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rIns="0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算法  数据分析  产品经理</a:t>
            </a:r>
            <a:endParaRPr lang="en-US" altLang="zh-CN" sz="1400" smtClean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lvl="0" fontAlgn="auto">
              <a:lnSpc>
                <a:spcPct val="120000"/>
              </a:lnSpc>
            </a:pPr>
            <a:endParaRPr lang="en-US" altLang="zh-CN" sz="1400" smtClean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lvl="0" fontAlgn="auto">
              <a:lnSpc>
                <a:spcPct val="120000"/>
              </a:lnSpc>
            </a:pPr>
            <a:r>
              <a:rPr lang="zh-CN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大厂实习经历认可度高，降维打击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2" name="文本框 20"/>
          <p:cNvSpPr txBox="1"/>
          <p:nvPr/>
        </p:nvSpPr>
        <p:spPr>
          <a:xfrm flipH="1">
            <a:off x="6986513" y="1955742"/>
            <a:ext cx="3719291" cy="46166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rIns="0" anchor="t">
            <a:spAutoFit/>
          </a:bodyPr>
          <a:lstStyle/>
          <a:p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资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管、券商等其他金融机构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框 22"/>
          <p:cNvSpPr txBox="1"/>
          <p:nvPr/>
        </p:nvSpPr>
        <p:spPr>
          <a:xfrm flipH="1">
            <a:off x="7003732" y="3218333"/>
            <a:ext cx="3960441" cy="138499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rIns="0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资产配置 投研 卖方金融工程研究</a:t>
            </a: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  FOF </a:t>
            </a:r>
            <a:r>
              <a:rPr lang="zh-CN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量化</a:t>
            </a:r>
            <a:endParaRPr lang="en-US" altLang="zh-CN" sz="1400" smtClean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lvl="0" fontAlgn="auto">
              <a:lnSpc>
                <a:spcPct val="120000"/>
              </a:lnSpc>
            </a:pP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lvl="0" fontAlgn="auto">
              <a:lnSpc>
                <a:spcPct val="120000"/>
              </a:lnSpc>
            </a:pP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Bussiness Analysis </a:t>
            </a:r>
            <a:r>
              <a:rPr lang="zh-CN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（结合业务和销售） 咨询</a:t>
            </a:r>
            <a:endParaRPr lang="en-US" altLang="zh-CN" sz="1400" smtClean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lvl="0" fontAlgn="auto">
              <a:lnSpc>
                <a:spcPct val="120000"/>
              </a:lnSpc>
            </a:pP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lvl="0" fontAlgn="auto">
              <a:lnSpc>
                <a:spcPct val="120000"/>
              </a:lnSpc>
            </a:pPr>
            <a:r>
              <a:rPr lang="zh-CN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风控  信息科技部  数据（开发</a:t>
            </a: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/</a:t>
            </a:r>
            <a:r>
              <a:rPr lang="zh-CN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管理</a:t>
            </a: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/</a:t>
            </a:r>
            <a:r>
              <a:rPr lang="zh-CN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分析</a:t>
            </a: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/</a:t>
            </a:r>
            <a:r>
              <a:rPr lang="zh-CN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建模）</a:t>
            </a:r>
            <a:endParaRPr lang="en-US" altLang="zh-CN" sz="1400" smtClean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6986513" y="2507240"/>
            <a:ext cx="3564000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形标注"/>
          <p:cNvSpPr/>
          <p:nvPr/>
        </p:nvSpPr>
        <p:spPr>
          <a:xfrm>
            <a:off x="591229" y="1110693"/>
            <a:ext cx="877748" cy="877748"/>
          </a:xfrm>
          <a:prstGeom prst="wedgeEllipseCallout">
            <a:avLst>
              <a:gd name="adj1" fmla="val 59712"/>
              <a:gd name="adj2" fmla="val 28411"/>
            </a:avLst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8" name="book-from-top-view_43022"/>
          <p:cNvSpPr>
            <a:spLocks noChangeAspect="1"/>
          </p:cNvSpPr>
          <p:nvPr/>
        </p:nvSpPr>
        <p:spPr bwMode="auto">
          <a:xfrm>
            <a:off x="835527" y="1236707"/>
            <a:ext cx="389152" cy="527101"/>
          </a:xfrm>
          <a:custGeom>
            <a:avLst/>
            <a:gdLst>
              <a:gd name="T0" fmla="*/ 91 w 280"/>
              <a:gd name="T1" fmla="*/ 59 h 380"/>
              <a:gd name="T2" fmla="*/ 91 w 280"/>
              <a:gd name="T3" fmla="*/ 151 h 380"/>
              <a:gd name="T4" fmla="*/ 66 w 280"/>
              <a:gd name="T5" fmla="*/ 134 h 380"/>
              <a:gd name="T6" fmla="*/ 40 w 280"/>
              <a:gd name="T7" fmla="*/ 151 h 380"/>
              <a:gd name="T8" fmla="*/ 40 w 280"/>
              <a:gd name="T9" fmla="*/ 59 h 380"/>
              <a:gd name="T10" fmla="*/ 18 w 280"/>
              <a:gd name="T11" fmla="*/ 59 h 380"/>
              <a:gd name="T12" fmla="*/ 18 w 280"/>
              <a:gd name="T13" fmla="*/ 55 h 380"/>
              <a:gd name="T14" fmla="*/ 271 w 280"/>
              <a:gd name="T15" fmla="*/ 55 h 380"/>
              <a:gd name="T16" fmla="*/ 271 w 280"/>
              <a:gd name="T17" fmla="*/ 52 h 380"/>
              <a:gd name="T18" fmla="*/ 18 w 280"/>
              <a:gd name="T19" fmla="*/ 52 h 380"/>
              <a:gd name="T20" fmla="*/ 18 w 280"/>
              <a:gd name="T21" fmla="*/ 47 h 380"/>
              <a:gd name="T22" fmla="*/ 271 w 280"/>
              <a:gd name="T23" fmla="*/ 47 h 380"/>
              <a:gd name="T24" fmla="*/ 271 w 280"/>
              <a:gd name="T25" fmla="*/ 45 h 380"/>
              <a:gd name="T26" fmla="*/ 18 w 280"/>
              <a:gd name="T27" fmla="*/ 45 h 380"/>
              <a:gd name="T28" fmla="*/ 18 w 280"/>
              <a:gd name="T29" fmla="*/ 40 h 380"/>
              <a:gd name="T30" fmla="*/ 271 w 280"/>
              <a:gd name="T31" fmla="*/ 40 h 380"/>
              <a:gd name="T32" fmla="*/ 271 w 280"/>
              <a:gd name="T33" fmla="*/ 38 h 380"/>
              <a:gd name="T34" fmla="*/ 18 w 280"/>
              <a:gd name="T35" fmla="*/ 38 h 380"/>
              <a:gd name="T36" fmla="*/ 18 w 280"/>
              <a:gd name="T37" fmla="*/ 32 h 380"/>
              <a:gd name="T38" fmla="*/ 271 w 280"/>
              <a:gd name="T39" fmla="*/ 32 h 380"/>
              <a:gd name="T40" fmla="*/ 271 w 280"/>
              <a:gd name="T41" fmla="*/ 30 h 380"/>
              <a:gd name="T42" fmla="*/ 18 w 280"/>
              <a:gd name="T43" fmla="*/ 30 h 380"/>
              <a:gd name="T44" fmla="*/ 18 w 280"/>
              <a:gd name="T45" fmla="*/ 25 h 380"/>
              <a:gd name="T46" fmla="*/ 270 w 280"/>
              <a:gd name="T47" fmla="*/ 25 h 380"/>
              <a:gd name="T48" fmla="*/ 270 w 280"/>
              <a:gd name="T49" fmla="*/ 22 h 380"/>
              <a:gd name="T50" fmla="*/ 18 w 280"/>
              <a:gd name="T51" fmla="*/ 22 h 380"/>
              <a:gd name="T52" fmla="*/ 18 w 280"/>
              <a:gd name="T53" fmla="*/ 17 h 380"/>
              <a:gd name="T54" fmla="*/ 278 w 280"/>
              <a:gd name="T55" fmla="*/ 17 h 380"/>
              <a:gd name="T56" fmla="*/ 278 w 280"/>
              <a:gd name="T57" fmla="*/ 0 h 380"/>
              <a:gd name="T58" fmla="*/ 0 w 280"/>
              <a:gd name="T59" fmla="*/ 0 h 380"/>
              <a:gd name="T60" fmla="*/ 0 w 280"/>
              <a:gd name="T61" fmla="*/ 59 h 380"/>
              <a:gd name="T62" fmla="*/ 0 w 280"/>
              <a:gd name="T63" fmla="*/ 59 h 380"/>
              <a:gd name="T64" fmla="*/ 0 w 280"/>
              <a:gd name="T65" fmla="*/ 380 h 380"/>
              <a:gd name="T66" fmla="*/ 280 w 280"/>
              <a:gd name="T67" fmla="*/ 380 h 380"/>
              <a:gd name="T68" fmla="*/ 280 w 280"/>
              <a:gd name="T69" fmla="*/ 59 h 380"/>
              <a:gd name="T70" fmla="*/ 91 w 280"/>
              <a:gd name="T71" fmla="*/ 59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80" h="380">
                <a:moveTo>
                  <a:pt x="91" y="59"/>
                </a:moveTo>
                <a:lnTo>
                  <a:pt x="91" y="151"/>
                </a:lnTo>
                <a:lnTo>
                  <a:pt x="66" y="134"/>
                </a:lnTo>
                <a:lnTo>
                  <a:pt x="40" y="151"/>
                </a:lnTo>
                <a:lnTo>
                  <a:pt x="40" y="59"/>
                </a:lnTo>
                <a:lnTo>
                  <a:pt x="18" y="59"/>
                </a:lnTo>
                <a:lnTo>
                  <a:pt x="18" y="55"/>
                </a:lnTo>
                <a:lnTo>
                  <a:pt x="271" y="55"/>
                </a:lnTo>
                <a:lnTo>
                  <a:pt x="271" y="52"/>
                </a:lnTo>
                <a:lnTo>
                  <a:pt x="18" y="52"/>
                </a:lnTo>
                <a:lnTo>
                  <a:pt x="18" y="47"/>
                </a:lnTo>
                <a:lnTo>
                  <a:pt x="271" y="47"/>
                </a:lnTo>
                <a:lnTo>
                  <a:pt x="271" y="45"/>
                </a:lnTo>
                <a:lnTo>
                  <a:pt x="18" y="45"/>
                </a:lnTo>
                <a:lnTo>
                  <a:pt x="18" y="40"/>
                </a:lnTo>
                <a:lnTo>
                  <a:pt x="271" y="40"/>
                </a:lnTo>
                <a:lnTo>
                  <a:pt x="271" y="38"/>
                </a:lnTo>
                <a:lnTo>
                  <a:pt x="18" y="38"/>
                </a:lnTo>
                <a:lnTo>
                  <a:pt x="18" y="32"/>
                </a:lnTo>
                <a:lnTo>
                  <a:pt x="271" y="32"/>
                </a:lnTo>
                <a:lnTo>
                  <a:pt x="271" y="30"/>
                </a:lnTo>
                <a:lnTo>
                  <a:pt x="18" y="30"/>
                </a:lnTo>
                <a:lnTo>
                  <a:pt x="18" y="25"/>
                </a:lnTo>
                <a:lnTo>
                  <a:pt x="270" y="25"/>
                </a:lnTo>
                <a:lnTo>
                  <a:pt x="270" y="22"/>
                </a:lnTo>
                <a:lnTo>
                  <a:pt x="18" y="22"/>
                </a:lnTo>
                <a:lnTo>
                  <a:pt x="18" y="17"/>
                </a:lnTo>
                <a:lnTo>
                  <a:pt x="278" y="17"/>
                </a:lnTo>
                <a:lnTo>
                  <a:pt x="278" y="0"/>
                </a:lnTo>
                <a:lnTo>
                  <a:pt x="0" y="0"/>
                </a:lnTo>
                <a:lnTo>
                  <a:pt x="0" y="59"/>
                </a:lnTo>
                <a:lnTo>
                  <a:pt x="0" y="59"/>
                </a:lnTo>
                <a:lnTo>
                  <a:pt x="0" y="380"/>
                </a:lnTo>
                <a:lnTo>
                  <a:pt x="280" y="380"/>
                </a:lnTo>
                <a:lnTo>
                  <a:pt x="280" y="59"/>
                </a:lnTo>
                <a:lnTo>
                  <a:pt x="91" y="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9" name="椭圆形标注"/>
          <p:cNvSpPr/>
          <p:nvPr/>
        </p:nvSpPr>
        <p:spPr>
          <a:xfrm flipH="1">
            <a:off x="10811027" y="1740491"/>
            <a:ext cx="843576" cy="843576"/>
          </a:xfrm>
          <a:prstGeom prst="wedgeEllipseCallout">
            <a:avLst>
              <a:gd name="adj1" fmla="val 59712"/>
              <a:gd name="adj2" fmla="val 28411"/>
            </a:avLst>
          </a:prstGeom>
          <a:noFill/>
          <a:ln>
            <a:solidFill>
              <a:srgbClr val="394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0" name="settings_13584"/>
          <p:cNvSpPr>
            <a:spLocks noChangeAspect="1"/>
          </p:cNvSpPr>
          <p:nvPr/>
        </p:nvSpPr>
        <p:spPr bwMode="auto">
          <a:xfrm>
            <a:off x="10978385" y="1930236"/>
            <a:ext cx="458533" cy="504573"/>
          </a:xfrm>
          <a:custGeom>
            <a:avLst/>
            <a:gdLst>
              <a:gd name="T0" fmla="*/ 462 w 473"/>
              <a:gd name="T1" fmla="*/ 99 h 521"/>
              <a:gd name="T2" fmla="*/ 442 w 473"/>
              <a:gd name="T3" fmla="*/ 82 h 521"/>
              <a:gd name="T4" fmla="*/ 345 w 473"/>
              <a:gd name="T5" fmla="*/ 130 h 521"/>
              <a:gd name="T6" fmla="*/ 379 w 473"/>
              <a:gd name="T7" fmla="*/ 27 h 521"/>
              <a:gd name="T8" fmla="*/ 359 w 473"/>
              <a:gd name="T9" fmla="*/ 10 h 521"/>
              <a:gd name="T10" fmla="*/ 290 w 473"/>
              <a:gd name="T11" fmla="*/ 49 h 521"/>
              <a:gd name="T12" fmla="*/ 242 w 473"/>
              <a:gd name="T13" fmla="*/ 105 h 521"/>
              <a:gd name="T14" fmla="*/ 249 w 473"/>
              <a:gd name="T15" fmla="*/ 209 h 521"/>
              <a:gd name="T16" fmla="*/ 234 w 473"/>
              <a:gd name="T17" fmla="*/ 225 h 521"/>
              <a:gd name="T18" fmla="*/ 132 w 473"/>
              <a:gd name="T19" fmla="*/ 91 h 521"/>
              <a:gd name="T20" fmla="*/ 138 w 473"/>
              <a:gd name="T21" fmla="*/ 58 h 521"/>
              <a:gd name="T22" fmla="*/ 73 w 473"/>
              <a:gd name="T23" fmla="*/ 31 h 521"/>
              <a:gd name="T24" fmla="*/ 50 w 473"/>
              <a:gd name="T25" fmla="*/ 51 h 521"/>
              <a:gd name="T26" fmla="*/ 57 w 473"/>
              <a:gd name="T27" fmla="*/ 115 h 521"/>
              <a:gd name="T28" fmla="*/ 96 w 473"/>
              <a:gd name="T29" fmla="*/ 120 h 521"/>
              <a:gd name="T30" fmla="*/ 194 w 473"/>
              <a:gd name="T31" fmla="*/ 249 h 521"/>
              <a:gd name="T32" fmla="*/ 153 w 473"/>
              <a:gd name="T33" fmla="*/ 262 h 521"/>
              <a:gd name="T34" fmla="*/ 0 w 473"/>
              <a:gd name="T35" fmla="*/ 440 h 521"/>
              <a:gd name="T36" fmla="*/ 58 w 473"/>
              <a:gd name="T37" fmla="*/ 490 h 521"/>
              <a:gd name="T38" fmla="*/ 117 w 473"/>
              <a:gd name="T39" fmla="*/ 486 h 521"/>
              <a:gd name="T40" fmla="*/ 253 w 473"/>
              <a:gd name="T41" fmla="*/ 327 h 521"/>
              <a:gd name="T42" fmla="*/ 287 w 473"/>
              <a:gd name="T43" fmla="*/ 372 h 521"/>
              <a:gd name="T44" fmla="*/ 288 w 473"/>
              <a:gd name="T45" fmla="*/ 423 h 521"/>
              <a:gd name="T46" fmla="*/ 362 w 473"/>
              <a:gd name="T47" fmla="*/ 521 h 521"/>
              <a:gd name="T48" fmla="*/ 417 w 473"/>
              <a:gd name="T49" fmla="*/ 480 h 521"/>
              <a:gd name="T50" fmla="*/ 416 w 473"/>
              <a:gd name="T51" fmla="*/ 429 h 521"/>
              <a:gd name="T52" fmla="*/ 342 w 473"/>
              <a:gd name="T53" fmla="*/ 330 h 521"/>
              <a:gd name="T54" fmla="*/ 324 w 473"/>
              <a:gd name="T55" fmla="*/ 343 h 521"/>
              <a:gd name="T56" fmla="*/ 261 w 473"/>
              <a:gd name="T57" fmla="*/ 261 h 521"/>
              <a:gd name="T58" fmla="*/ 281 w 473"/>
              <a:gd name="T59" fmla="*/ 237 h 521"/>
              <a:gd name="T60" fmla="*/ 385 w 473"/>
              <a:gd name="T61" fmla="*/ 229 h 521"/>
              <a:gd name="T62" fmla="*/ 434 w 473"/>
              <a:gd name="T63" fmla="*/ 172 h 521"/>
              <a:gd name="T64" fmla="*/ 462 w 473"/>
              <a:gd name="T65" fmla="*/ 99 h 521"/>
              <a:gd name="T66" fmla="*/ 109 w 473"/>
              <a:gd name="T67" fmla="*/ 443 h 521"/>
              <a:gd name="T68" fmla="*/ 73 w 473"/>
              <a:gd name="T69" fmla="*/ 446 h 521"/>
              <a:gd name="T70" fmla="*/ 70 w 473"/>
              <a:gd name="T71" fmla="*/ 410 h 521"/>
              <a:gd name="T72" fmla="*/ 106 w 473"/>
              <a:gd name="T73" fmla="*/ 407 h 521"/>
              <a:gd name="T74" fmla="*/ 109 w 473"/>
              <a:gd name="T75" fmla="*/ 443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73" h="521">
                <a:moveTo>
                  <a:pt x="462" y="99"/>
                </a:moveTo>
                <a:lnTo>
                  <a:pt x="442" y="82"/>
                </a:lnTo>
                <a:cubicBezTo>
                  <a:pt x="400" y="121"/>
                  <a:pt x="382" y="162"/>
                  <a:pt x="345" y="130"/>
                </a:cubicBezTo>
                <a:cubicBezTo>
                  <a:pt x="308" y="98"/>
                  <a:pt x="346" y="75"/>
                  <a:pt x="379" y="27"/>
                </a:cubicBezTo>
                <a:cubicBezTo>
                  <a:pt x="379" y="27"/>
                  <a:pt x="370" y="19"/>
                  <a:pt x="359" y="10"/>
                </a:cubicBezTo>
                <a:cubicBezTo>
                  <a:pt x="348" y="0"/>
                  <a:pt x="317" y="18"/>
                  <a:pt x="290" y="49"/>
                </a:cubicBezTo>
                <a:lnTo>
                  <a:pt x="242" y="105"/>
                </a:lnTo>
                <a:cubicBezTo>
                  <a:pt x="215" y="136"/>
                  <a:pt x="218" y="182"/>
                  <a:pt x="249" y="209"/>
                </a:cubicBezTo>
                <a:lnTo>
                  <a:pt x="234" y="225"/>
                </a:lnTo>
                <a:lnTo>
                  <a:pt x="132" y="91"/>
                </a:lnTo>
                <a:cubicBezTo>
                  <a:pt x="137" y="79"/>
                  <a:pt x="150" y="67"/>
                  <a:pt x="138" y="58"/>
                </a:cubicBezTo>
                <a:lnTo>
                  <a:pt x="73" y="31"/>
                </a:lnTo>
                <a:lnTo>
                  <a:pt x="50" y="51"/>
                </a:lnTo>
                <a:cubicBezTo>
                  <a:pt x="50" y="51"/>
                  <a:pt x="57" y="115"/>
                  <a:pt x="57" y="115"/>
                </a:cubicBezTo>
                <a:cubicBezTo>
                  <a:pt x="63" y="131"/>
                  <a:pt x="82" y="125"/>
                  <a:pt x="96" y="120"/>
                </a:cubicBezTo>
                <a:lnTo>
                  <a:pt x="194" y="249"/>
                </a:lnTo>
                <a:cubicBezTo>
                  <a:pt x="179" y="246"/>
                  <a:pt x="164" y="250"/>
                  <a:pt x="153" y="262"/>
                </a:cubicBezTo>
                <a:lnTo>
                  <a:pt x="0" y="440"/>
                </a:lnTo>
                <a:lnTo>
                  <a:pt x="58" y="490"/>
                </a:lnTo>
                <a:cubicBezTo>
                  <a:pt x="75" y="505"/>
                  <a:pt x="102" y="503"/>
                  <a:pt x="117" y="486"/>
                </a:cubicBezTo>
                <a:lnTo>
                  <a:pt x="253" y="327"/>
                </a:lnTo>
                <a:lnTo>
                  <a:pt x="287" y="372"/>
                </a:lnTo>
                <a:cubicBezTo>
                  <a:pt x="271" y="386"/>
                  <a:pt x="274" y="405"/>
                  <a:pt x="288" y="423"/>
                </a:cubicBezTo>
                <a:lnTo>
                  <a:pt x="362" y="521"/>
                </a:lnTo>
                <a:lnTo>
                  <a:pt x="417" y="480"/>
                </a:lnTo>
                <a:cubicBezTo>
                  <a:pt x="435" y="466"/>
                  <a:pt x="430" y="447"/>
                  <a:pt x="416" y="429"/>
                </a:cubicBezTo>
                <a:lnTo>
                  <a:pt x="342" y="330"/>
                </a:lnTo>
                <a:lnTo>
                  <a:pt x="324" y="343"/>
                </a:lnTo>
                <a:lnTo>
                  <a:pt x="261" y="261"/>
                </a:lnTo>
                <a:lnTo>
                  <a:pt x="281" y="237"/>
                </a:lnTo>
                <a:cubicBezTo>
                  <a:pt x="313" y="263"/>
                  <a:pt x="359" y="259"/>
                  <a:pt x="385" y="229"/>
                </a:cubicBezTo>
                <a:lnTo>
                  <a:pt x="434" y="172"/>
                </a:lnTo>
                <a:cubicBezTo>
                  <a:pt x="461" y="141"/>
                  <a:pt x="473" y="108"/>
                  <a:pt x="462" y="99"/>
                </a:cubicBezTo>
                <a:close/>
                <a:moveTo>
                  <a:pt x="109" y="443"/>
                </a:moveTo>
                <a:cubicBezTo>
                  <a:pt x="100" y="454"/>
                  <a:pt x="84" y="455"/>
                  <a:pt x="73" y="446"/>
                </a:cubicBezTo>
                <a:cubicBezTo>
                  <a:pt x="62" y="437"/>
                  <a:pt x="61" y="420"/>
                  <a:pt x="70" y="410"/>
                </a:cubicBezTo>
                <a:cubicBezTo>
                  <a:pt x="80" y="399"/>
                  <a:pt x="96" y="398"/>
                  <a:pt x="106" y="407"/>
                </a:cubicBezTo>
                <a:cubicBezTo>
                  <a:pt x="117" y="416"/>
                  <a:pt x="118" y="432"/>
                  <a:pt x="109" y="443"/>
                </a:cubicBezTo>
                <a:close/>
              </a:path>
            </a:pathLst>
          </a:custGeom>
          <a:solidFill>
            <a:srgbClr val="394966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 flipH="1">
            <a:off x="1034604" y="4567871"/>
            <a:ext cx="1156822" cy="46166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rIns="0" anchor="t">
            <a:spAutoFit/>
          </a:bodyPr>
          <a:lstStyle/>
          <a:p>
            <a:pPr algn="r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互联网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155940" y="5127162"/>
            <a:ext cx="3441939" cy="14919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igning-the-contract_66720"/>
          <p:cNvSpPr>
            <a:spLocks noChangeAspect="1"/>
          </p:cNvSpPr>
          <p:nvPr/>
        </p:nvSpPr>
        <p:spPr bwMode="auto">
          <a:xfrm>
            <a:off x="4851429" y="4715682"/>
            <a:ext cx="379672" cy="379456"/>
          </a:xfrm>
          <a:custGeom>
            <a:avLst/>
            <a:gdLst>
              <a:gd name="connsiteX0" fmla="*/ 177088 w 577759"/>
              <a:gd name="connsiteY0" fmla="*/ 396051 h 577432"/>
              <a:gd name="connsiteX1" fmla="*/ 185388 w 577759"/>
              <a:gd name="connsiteY1" fmla="*/ 400652 h 577432"/>
              <a:gd name="connsiteX2" fmla="*/ 178010 w 577759"/>
              <a:gd name="connsiteY2" fmla="*/ 436543 h 577432"/>
              <a:gd name="connsiteX3" fmla="*/ 184466 w 577759"/>
              <a:gd name="connsiteY3" fmla="*/ 440224 h 577432"/>
              <a:gd name="connsiteX4" fmla="*/ 186310 w 577759"/>
              <a:gd name="connsiteY4" fmla="*/ 442985 h 577432"/>
              <a:gd name="connsiteX5" fmla="*/ 201988 w 577759"/>
              <a:gd name="connsiteY5" fmla="*/ 452188 h 577432"/>
              <a:gd name="connsiteX6" fmla="*/ 204755 w 577759"/>
              <a:gd name="connsiteY6" fmla="*/ 458629 h 577432"/>
              <a:gd name="connsiteX7" fmla="*/ 274843 w 577759"/>
              <a:gd name="connsiteY7" fmla="*/ 460470 h 577432"/>
              <a:gd name="connsiteX8" fmla="*/ 274843 w 577759"/>
              <a:gd name="connsiteY8" fmla="*/ 480716 h 577432"/>
              <a:gd name="connsiteX9" fmla="*/ 206599 w 577759"/>
              <a:gd name="connsiteY9" fmla="*/ 478875 h 577432"/>
              <a:gd name="connsiteX10" fmla="*/ 194610 w 577759"/>
              <a:gd name="connsiteY10" fmla="*/ 481636 h 577432"/>
              <a:gd name="connsiteX11" fmla="*/ 183544 w 577759"/>
              <a:gd name="connsiteY11" fmla="*/ 473354 h 577432"/>
              <a:gd name="connsiteX12" fmla="*/ 183544 w 577759"/>
              <a:gd name="connsiteY12" fmla="*/ 466912 h 577432"/>
              <a:gd name="connsiteX13" fmla="*/ 178933 w 577759"/>
              <a:gd name="connsiteY13" fmla="*/ 474274 h 577432"/>
              <a:gd name="connsiteX14" fmla="*/ 161410 w 577759"/>
              <a:gd name="connsiteY14" fmla="*/ 465992 h 577432"/>
              <a:gd name="connsiteX15" fmla="*/ 162333 w 577759"/>
              <a:gd name="connsiteY15" fmla="*/ 464151 h 577432"/>
              <a:gd name="connsiteX16" fmla="*/ 163255 w 577759"/>
              <a:gd name="connsiteY16" fmla="*/ 460470 h 577432"/>
              <a:gd name="connsiteX17" fmla="*/ 156799 w 577759"/>
              <a:gd name="connsiteY17" fmla="*/ 466912 h 577432"/>
              <a:gd name="connsiteX18" fmla="*/ 140200 w 577759"/>
              <a:gd name="connsiteY18" fmla="*/ 456789 h 577432"/>
              <a:gd name="connsiteX19" fmla="*/ 154033 w 577759"/>
              <a:gd name="connsiteY19" fmla="*/ 435623 h 577432"/>
              <a:gd name="connsiteX20" fmla="*/ 103311 w 577759"/>
              <a:gd name="connsiteY20" fmla="*/ 495440 h 577432"/>
              <a:gd name="connsiteX21" fmla="*/ 85789 w 577759"/>
              <a:gd name="connsiteY21" fmla="*/ 485317 h 577432"/>
              <a:gd name="connsiteX22" fmla="*/ 143888 w 577759"/>
              <a:gd name="connsiteY22" fmla="*/ 417217 h 577432"/>
              <a:gd name="connsiteX23" fmla="*/ 177088 w 577759"/>
              <a:gd name="connsiteY23" fmla="*/ 396051 h 577432"/>
              <a:gd name="connsiteX24" fmla="*/ 326592 w 577759"/>
              <a:gd name="connsiteY24" fmla="*/ 382185 h 577432"/>
              <a:gd name="connsiteX25" fmla="*/ 324748 w 577759"/>
              <a:gd name="connsiteY25" fmla="*/ 412581 h 577432"/>
              <a:gd name="connsiteX26" fmla="*/ 340423 w 577759"/>
              <a:gd name="connsiteY26" fmla="*/ 420871 h 577432"/>
              <a:gd name="connsiteX27" fmla="*/ 355177 w 577759"/>
              <a:gd name="connsiteY27" fmla="*/ 430082 h 577432"/>
              <a:gd name="connsiteX28" fmla="*/ 380995 w 577759"/>
              <a:gd name="connsiteY28" fmla="*/ 413502 h 577432"/>
              <a:gd name="connsiteX29" fmla="*/ 356099 w 577759"/>
              <a:gd name="connsiteY29" fmla="*/ 393238 h 577432"/>
              <a:gd name="connsiteX30" fmla="*/ 326592 w 577759"/>
              <a:gd name="connsiteY30" fmla="*/ 382185 h 577432"/>
              <a:gd name="connsiteX31" fmla="*/ 125443 w 577759"/>
              <a:gd name="connsiteY31" fmla="*/ 299294 h 577432"/>
              <a:gd name="connsiteX32" fmla="*/ 224189 w 577759"/>
              <a:gd name="connsiteY32" fmla="*/ 299294 h 577432"/>
              <a:gd name="connsiteX33" fmla="*/ 250029 w 577759"/>
              <a:gd name="connsiteY33" fmla="*/ 326015 h 577432"/>
              <a:gd name="connsiteX34" fmla="*/ 224189 w 577759"/>
              <a:gd name="connsiteY34" fmla="*/ 351815 h 577432"/>
              <a:gd name="connsiteX35" fmla="*/ 125443 w 577759"/>
              <a:gd name="connsiteY35" fmla="*/ 351815 h 577432"/>
              <a:gd name="connsiteX36" fmla="*/ 98680 w 577759"/>
              <a:gd name="connsiteY36" fmla="*/ 326015 h 577432"/>
              <a:gd name="connsiteX37" fmla="*/ 125443 w 577759"/>
              <a:gd name="connsiteY37" fmla="*/ 299294 h 577432"/>
              <a:gd name="connsiteX38" fmla="*/ 125436 w 577759"/>
              <a:gd name="connsiteY38" fmla="*/ 200762 h 577432"/>
              <a:gd name="connsiteX39" fmla="*/ 321952 w 577759"/>
              <a:gd name="connsiteY39" fmla="*/ 200762 h 577432"/>
              <a:gd name="connsiteX40" fmla="*/ 348708 w 577759"/>
              <a:gd name="connsiteY40" fmla="*/ 227483 h 577432"/>
              <a:gd name="connsiteX41" fmla="*/ 321952 w 577759"/>
              <a:gd name="connsiteY41" fmla="*/ 253283 h 577432"/>
              <a:gd name="connsiteX42" fmla="*/ 125436 w 577759"/>
              <a:gd name="connsiteY42" fmla="*/ 253283 h 577432"/>
              <a:gd name="connsiteX43" fmla="*/ 98680 w 577759"/>
              <a:gd name="connsiteY43" fmla="*/ 227483 h 577432"/>
              <a:gd name="connsiteX44" fmla="*/ 125436 w 577759"/>
              <a:gd name="connsiteY44" fmla="*/ 200762 h 577432"/>
              <a:gd name="connsiteX45" fmla="*/ 125436 w 577759"/>
              <a:gd name="connsiteY45" fmla="*/ 103118 h 577432"/>
              <a:gd name="connsiteX46" fmla="*/ 321952 w 577759"/>
              <a:gd name="connsiteY46" fmla="*/ 103118 h 577432"/>
              <a:gd name="connsiteX47" fmla="*/ 348708 w 577759"/>
              <a:gd name="connsiteY47" fmla="*/ 128918 h 577432"/>
              <a:gd name="connsiteX48" fmla="*/ 321952 w 577759"/>
              <a:gd name="connsiteY48" fmla="*/ 155639 h 577432"/>
              <a:gd name="connsiteX49" fmla="*/ 125436 w 577759"/>
              <a:gd name="connsiteY49" fmla="*/ 155639 h 577432"/>
              <a:gd name="connsiteX50" fmla="*/ 98680 w 577759"/>
              <a:gd name="connsiteY50" fmla="*/ 128918 h 577432"/>
              <a:gd name="connsiteX51" fmla="*/ 125436 w 577759"/>
              <a:gd name="connsiteY51" fmla="*/ 103118 h 577432"/>
              <a:gd name="connsiteX52" fmla="*/ 497753 w 577759"/>
              <a:gd name="connsiteY52" fmla="*/ 64639 h 577432"/>
              <a:gd name="connsiteX53" fmla="*/ 537749 w 577759"/>
              <a:gd name="connsiteY53" fmla="*/ 78225 h 577432"/>
              <a:gd name="connsiteX54" fmla="*/ 577398 w 577759"/>
              <a:gd name="connsiteY54" fmla="*/ 121516 h 577432"/>
              <a:gd name="connsiteX55" fmla="*/ 575554 w 577759"/>
              <a:gd name="connsiteY55" fmla="*/ 130727 h 577432"/>
              <a:gd name="connsiteX56" fmla="*/ 411424 w 577759"/>
              <a:gd name="connsiteY56" fmla="*/ 415345 h 577432"/>
              <a:gd name="connsiteX57" fmla="*/ 407735 w 577759"/>
              <a:gd name="connsiteY57" fmla="*/ 419029 h 577432"/>
              <a:gd name="connsiteX58" fmla="*/ 321982 w 577759"/>
              <a:gd name="connsiteY58" fmla="*/ 476137 h 577432"/>
              <a:gd name="connsiteX59" fmla="*/ 308151 w 577759"/>
              <a:gd name="connsiteY59" fmla="*/ 476137 h 577432"/>
              <a:gd name="connsiteX60" fmla="*/ 301696 w 577759"/>
              <a:gd name="connsiteY60" fmla="*/ 464163 h 577432"/>
              <a:gd name="connsiteX61" fmla="*/ 307229 w 577759"/>
              <a:gd name="connsiteY61" fmla="*/ 361921 h 577432"/>
              <a:gd name="connsiteX62" fmla="*/ 309073 w 577759"/>
              <a:gd name="connsiteY62" fmla="*/ 355474 h 577432"/>
              <a:gd name="connsiteX63" fmla="*/ 473203 w 577759"/>
              <a:gd name="connsiteY63" fmla="*/ 71777 h 577432"/>
              <a:gd name="connsiteX64" fmla="*/ 480580 w 577759"/>
              <a:gd name="connsiteY64" fmla="*/ 66251 h 577432"/>
              <a:gd name="connsiteX65" fmla="*/ 497753 w 577759"/>
              <a:gd name="connsiteY65" fmla="*/ 64639 h 577432"/>
              <a:gd name="connsiteX66" fmla="*/ 26751 w 577759"/>
              <a:gd name="connsiteY66" fmla="*/ 0 h 577432"/>
              <a:gd name="connsiteX67" fmla="*/ 420637 w 577759"/>
              <a:gd name="connsiteY67" fmla="*/ 0 h 577432"/>
              <a:gd name="connsiteX68" fmla="*/ 447388 w 577759"/>
              <a:gd name="connsiteY68" fmla="*/ 25786 h 577432"/>
              <a:gd name="connsiteX69" fmla="*/ 447388 w 577759"/>
              <a:gd name="connsiteY69" fmla="*/ 65387 h 577432"/>
              <a:gd name="connsiteX70" fmla="*/ 394808 w 577759"/>
              <a:gd name="connsiteY70" fmla="*/ 156561 h 577432"/>
              <a:gd name="connsiteX71" fmla="*/ 394808 w 577759"/>
              <a:gd name="connsiteY71" fmla="*/ 52494 h 577432"/>
              <a:gd name="connsiteX72" fmla="*/ 52580 w 577759"/>
              <a:gd name="connsiteY72" fmla="*/ 52494 h 577432"/>
              <a:gd name="connsiteX73" fmla="*/ 52580 w 577759"/>
              <a:gd name="connsiteY73" fmla="*/ 524938 h 577432"/>
              <a:gd name="connsiteX74" fmla="*/ 394808 w 577759"/>
              <a:gd name="connsiteY74" fmla="*/ 524938 h 577432"/>
              <a:gd name="connsiteX75" fmla="*/ 394808 w 577759"/>
              <a:gd name="connsiteY75" fmla="*/ 459551 h 577432"/>
              <a:gd name="connsiteX76" fmla="*/ 422482 w 577759"/>
              <a:gd name="connsiteY76" fmla="*/ 441132 h 577432"/>
              <a:gd name="connsiteX77" fmla="*/ 434474 w 577759"/>
              <a:gd name="connsiteY77" fmla="*/ 428239 h 577432"/>
              <a:gd name="connsiteX78" fmla="*/ 447388 w 577759"/>
              <a:gd name="connsiteY78" fmla="*/ 406136 h 577432"/>
              <a:gd name="connsiteX79" fmla="*/ 447388 w 577759"/>
              <a:gd name="connsiteY79" fmla="*/ 550725 h 577432"/>
              <a:gd name="connsiteX80" fmla="*/ 420637 w 577759"/>
              <a:gd name="connsiteY80" fmla="*/ 577432 h 577432"/>
              <a:gd name="connsiteX81" fmla="*/ 26751 w 577759"/>
              <a:gd name="connsiteY81" fmla="*/ 577432 h 577432"/>
              <a:gd name="connsiteX82" fmla="*/ 0 w 577759"/>
              <a:gd name="connsiteY82" fmla="*/ 550725 h 577432"/>
              <a:gd name="connsiteX83" fmla="*/ 0 w 577759"/>
              <a:gd name="connsiteY83" fmla="*/ 25786 h 577432"/>
              <a:gd name="connsiteX84" fmla="*/ 26751 w 577759"/>
              <a:gd name="connsiteY84" fmla="*/ 0 h 57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577759" h="577432">
                <a:moveTo>
                  <a:pt x="177088" y="396051"/>
                </a:moveTo>
                <a:cubicBezTo>
                  <a:pt x="179855" y="396051"/>
                  <a:pt x="183544" y="397892"/>
                  <a:pt x="185388" y="400652"/>
                </a:cubicBezTo>
                <a:cubicBezTo>
                  <a:pt x="189999" y="411696"/>
                  <a:pt x="185388" y="423659"/>
                  <a:pt x="178010" y="436543"/>
                </a:cubicBezTo>
                <a:cubicBezTo>
                  <a:pt x="180777" y="436543"/>
                  <a:pt x="182621" y="438383"/>
                  <a:pt x="184466" y="440224"/>
                </a:cubicBezTo>
                <a:cubicBezTo>
                  <a:pt x="185388" y="441144"/>
                  <a:pt x="185388" y="442065"/>
                  <a:pt x="186310" y="442985"/>
                </a:cubicBezTo>
                <a:cubicBezTo>
                  <a:pt x="191844" y="442065"/>
                  <a:pt x="197377" y="444825"/>
                  <a:pt x="201988" y="452188"/>
                </a:cubicBezTo>
                <a:cubicBezTo>
                  <a:pt x="203832" y="454948"/>
                  <a:pt x="204755" y="456789"/>
                  <a:pt x="204755" y="458629"/>
                </a:cubicBezTo>
                <a:cubicBezTo>
                  <a:pt x="229654" y="454028"/>
                  <a:pt x="249943" y="460470"/>
                  <a:pt x="274843" y="460470"/>
                </a:cubicBezTo>
                <a:cubicBezTo>
                  <a:pt x="287754" y="460470"/>
                  <a:pt x="287754" y="480716"/>
                  <a:pt x="274843" y="480716"/>
                </a:cubicBezTo>
                <a:cubicBezTo>
                  <a:pt x="253632" y="480716"/>
                  <a:pt x="226888" y="468752"/>
                  <a:pt x="206599" y="478875"/>
                </a:cubicBezTo>
                <a:cubicBezTo>
                  <a:pt x="202910" y="480716"/>
                  <a:pt x="198299" y="483477"/>
                  <a:pt x="194610" y="481636"/>
                </a:cubicBezTo>
                <a:cubicBezTo>
                  <a:pt x="189999" y="479796"/>
                  <a:pt x="184466" y="478875"/>
                  <a:pt x="183544" y="473354"/>
                </a:cubicBezTo>
                <a:cubicBezTo>
                  <a:pt x="183544" y="470593"/>
                  <a:pt x="183544" y="468752"/>
                  <a:pt x="183544" y="466912"/>
                </a:cubicBezTo>
                <a:cubicBezTo>
                  <a:pt x="181699" y="469673"/>
                  <a:pt x="180777" y="471513"/>
                  <a:pt x="178933" y="474274"/>
                </a:cubicBezTo>
                <a:cubicBezTo>
                  <a:pt x="173399" y="482556"/>
                  <a:pt x="156799" y="477035"/>
                  <a:pt x="161410" y="465992"/>
                </a:cubicBezTo>
                <a:cubicBezTo>
                  <a:pt x="161410" y="465992"/>
                  <a:pt x="161410" y="465071"/>
                  <a:pt x="162333" y="464151"/>
                </a:cubicBezTo>
                <a:cubicBezTo>
                  <a:pt x="162333" y="462311"/>
                  <a:pt x="163255" y="461390"/>
                  <a:pt x="163255" y="460470"/>
                </a:cubicBezTo>
                <a:cubicBezTo>
                  <a:pt x="161410" y="462311"/>
                  <a:pt x="158644" y="464151"/>
                  <a:pt x="156799" y="466912"/>
                </a:cubicBezTo>
                <a:cubicBezTo>
                  <a:pt x="150344" y="477035"/>
                  <a:pt x="132822" y="467832"/>
                  <a:pt x="140200" y="456789"/>
                </a:cubicBezTo>
                <a:cubicBezTo>
                  <a:pt x="144811" y="449427"/>
                  <a:pt x="149422" y="442985"/>
                  <a:pt x="154033" y="435623"/>
                </a:cubicBezTo>
                <a:cubicBezTo>
                  <a:pt x="135588" y="454028"/>
                  <a:pt x="118989" y="474274"/>
                  <a:pt x="103311" y="495440"/>
                </a:cubicBezTo>
                <a:cubicBezTo>
                  <a:pt x="95011" y="504643"/>
                  <a:pt x="78411" y="495440"/>
                  <a:pt x="85789" y="485317"/>
                </a:cubicBezTo>
                <a:cubicBezTo>
                  <a:pt x="104233" y="462311"/>
                  <a:pt x="122677" y="438383"/>
                  <a:pt x="143888" y="417217"/>
                </a:cubicBezTo>
                <a:cubicBezTo>
                  <a:pt x="152188" y="408935"/>
                  <a:pt x="163255" y="396051"/>
                  <a:pt x="177088" y="396051"/>
                </a:cubicBezTo>
                <a:close/>
                <a:moveTo>
                  <a:pt x="326592" y="382185"/>
                </a:moveTo>
                <a:lnTo>
                  <a:pt x="324748" y="412581"/>
                </a:lnTo>
                <a:cubicBezTo>
                  <a:pt x="329358" y="414424"/>
                  <a:pt x="334891" y="417187"/>
                  <a:pt x="340423" y="420871"/>
                </a:cubicBezTo>
                <a:cubicBezTo>
                  <a:pt x="345956" y="423634"/>
                  <a:pt x="350566" y="427319"/>
                  <a:pt x="355177" y="430082"/>
                </a:cubicBezTo>
                <a:lnTo>
                  <a:pt x="380995" y="413502"/>
                </a:lnTo>
                <a:cubicBezTo>
                  <a:pt x="376385" y="407976"/>
                  <a:pt x="369008" y="400607"/>
                  <a:pt x="356099" y="393238"/>
                </a:cubicBezTo>
                <a:cubicBezTo>
                  <a:pt x="343190" y="385870"/>
                  <a:pt x="333047" y="383106"/>
                  <a:pt x="326592" y="382185"/>
                </a:cubicBezTo>
                <a:close/>
                <a:moveTo>
                  <a:pt x="125443" y="299294"/>
                </a:moveTo>
                <a:lnTo>
                  <a:pt x="224189" y="299294"/>
                </a:lnTo>
                <a:cubicBezTo>
                  <a:pt x="238032" y="299294"/>
                  <a:pt x="250029" y="311272"/>
                  <a:pt x="250029" y="326015"/>
                </a:cubicBezTo>
                <a:cubicBezTo>
                  <a:pt x="250029" y="339837"/>
                  <a:pt x="238032" y="351815"/>
                  <a:pt x="224189" y="351815"/>
                </a:cubicBezTo>
                <a:lnTo>
                  <a:pt x="125443" y="351815"/>
                </a:lnTo>
                <a:cubicBezTo>
                  <a:pt x="110677" y="351815"/>
                  <a:pt x="98680" y="339837"/>
                  <a:pt x="98680" y="326015"/>
                </a:cubicBezTo>
                <a:cubicBezTo>
                  <a:pt x="98680" y="311272"/>
                  <a:pt x="110677" y="299294"/>
                  <a:pt x="125443" y="299294"/>
                </a:cubicBezTo>
                <a:close/>
                <a:moveTo>
                  <a:pt x="125436" y="200762"/>
                </a:moveTo>
                <a:lnTo>
                  <a:pt x="321952" y="200762"/>
                </a:lnTo>
                <a:cubicBezTo>
                  <a:pt x="336714" y="200762"/>
                  <a:pt x="348708" y="212740"/>
                  <a:pt x="348708" y="227483"/>
                </a:cubicBezTo>
                <a:cubicBezTo>
                  <a:pt x="348708" y="242226"/>
                  <a:pt x="336714" y="253283"/>
                  <a:pt x="321952" y="253283"/>
                </a:cubicBezTo>
                <a:lnTo>
                  <a:pt x="125436" y="253283"/>
                </a:lnTo>
                <a:cubicBezTo>
                  <a:pt x="110674" y="253283"/>
                  <a:pt x="98680" y="242226"/>
                  <a:pt x="98680" y="227483"/>
                </a:cubicBezTo>
                <a:cubicBezTo>
                  <a:pt x="98680" y="212740"/>
                  <a:pt x="110674" y="200762"/>
                  <a:pt x="125436" y="200762"/>
                </a:cubicBezTo>
                <a:close/>
                <a:moveTo>
                  <a:pt x="125436" y="103118"/>
                </a:moveTo>
                <a:lnTo>
                  <a:pt x="321952" y="103118"/>
                </a:lnTo>
                <a:cubicBezTo>
                  <a:pt x="336714" y="103118"/>
                  <a:pt x="348708" y="114175"/>
                  <a:pt x="348708" y="128918"/>
                </a:cubicBezTo>
                <a:cubicBezTo>
                  <a:pt x="348708" y="143661"/>
                  <a:pt x="336714" y="155639"/>
                  <a:pt x="321952" y="155639"/>
                </a:cubicBezTo>
                <a:lnTo>
                  <a:pt x="125436" y="155639"/>
                </a:lnTo>
                <a:cubicBezTo>
                  <a:pt x="110674" y="155639"/>
                  <a:pt x="98680" y="143661"/>
                  <a:pt x="98680" y="128918"/>
                </a:cubicBezTo>
                <a:cubicBezTo>
                  <a:pt x="98680" y="114175"/>
                  <a:pt x="110674" y="103118"/>
                  <a:pt x="125436" y="103118"/>
                </a:cubicBezTo>
                <a:close/>
                <a:moveTo>
                  <a:pt x="497753" y="64639"/>
                </a:moveTo>
                <a:cubicBezTo>
                  <a:pt x="507550" y="65330"/>
                  <a:pt x="521151" y="68554"/>
                  <a:pt x="537749" y="78225"/>
                </a:cubicBezTo>
                <a:cubicBezTo>
                  <a:pt x="570943" y="97568"/>
                  <a:pt x="576476" y="118753"/>
                  <a:pt x="577398" y="121516"/>
                </a:cubicBezTo>
                <a:cubicBezTo>
                  <a:pt x="578320" y="124280"/>
                  <a:pt x="577398" y="127964"/>
                  <a:pt x="575554" y="130727"/>
                </a:cubicBezTo>
                <a:lnTo>
                  <a:pt x="411424" y="415345"/>
                </a:lnTo>
                <a:cubicBezTo>
                  <a:pt x="410502" y="416266"/>
                  <a:pt x="409579" y="418108"/>
                  <a:pt x="407735" y="419029"/>
                </a:cubicBezTo>
                <a:lnTo>
                  <a:pt x="321982" y="476137"/>
                </a:lnTo>
                <a:cubicBezTo>
                  <a:pt x="317371" y="478900"/>
                  <a:pt x="312761" y="478900"/>
                  <a:pt x="308151" y="476137"/>
                </a:cubicBezTo>
                <a:cubicBezTo>
                  <a:pt x="303540" y="473373"/>
                  <a:pt x="300774" y="468768"/>
                  <a:pt x="301696" y="464163"/>
                </a:cubicBezTo>
                <a:lnTo>
                  <a:pt x="307229" y="361921"/>
                </a:lnTo>
                <a:cubicBezTo>
                  <a:pt x="308151" y="359158"/>
                  <a:pt x="308151" y="357316"/>
                  <a:pt x="309073" y="355474"/>
                </a:cubicBezTo>
                <a:lnTo>
                  <a:pt x="473203" y="71777"/>
                </a:lnTo>
                <a:cubicBezTo>
                  <a:pt x="475047" y="69014"/>
                  <a:pt x="477813" y="67172"/>
                  <a:pt x="480580" y="66251"/>
                </a:cubicBezTo>
                <a:cubicBezTo>
                  <a:pt x="481963" y="65791"/>
                  <a:pt x="487956" y="63948"/>
                  <a:pt x="497753" y="64639"/>
                </a:cubicBezTo>
                <a:close/>
                <a:moveTo>
                  <a:pt x="26751" y="0"/>
                </a:moveTo>
                <a:lnTo>
                  <a:pt x="420637" y="0"/>
                </a:lnTo>
                <a:cubicBezTo>
                  <a:pt x="435396" y="0"/>
                  <a:pt x="447388" y="11972"/>
                  <a:pt x="447388" y="25786"/>
                </a:cubicBezTo>
                <a:lnTo>
                  <a:pt x="447388" y="65387"/>
                </a:lnTo>
                <a:lnTo>
                  <a:pt x="394808" y="156561"/>
                </a:lnTo>
                <a:lnTo>
                  <a:pt x="394808" y="52494"/>
                </a:lnTo>
                <a:lnTo>
                  <a:pt x="52580" y="52494"/>
                </a:lnTo>
                <a:lnTo>
                  <a:pt x="52580" y="524938"/>
                </a:lnTo>
                <a:lnTo>
                  <a:pt x="394808" y="524938"/>
                </a:lnTo>
                <a:lnTo>
                  <a:pt x="394808" y="459551"/>
                </a:lnTo>
                <a:lnTo>
                  <a:pt x="422482" y="441132"/>
                </a:lnTo>
                <a:cubicBezTo>
                  <a:pt x="427094" y="437449"/>
                  <a:pt x="431706" y="432844"/>
                  <a:pt x="434474" y="428239"/>
                </a:cubicBezTo>
                <a:lnTo>
                  <a:pt x="447388" y="406136"/>
                </a:lnTo>
                <a:lnTo>
                  <a:pt x="447388" y="550725"/>
                </a:lnTo>
                <a:cubicBezTo>
                  <a:pt x="447388" y="565460"/>
                  <a:pt x="435396" y="577432"/>
                  <a:pt x="420637" y="577432"/>
                </a:cubicBezTo>
                <a:lnTo>
                  <a:pt x="26751" y="577432"/>
                </a:lnTo>
                <a:cubicBezTo>
                  <a:pt x="11992" y="577432"/>
                  <a:pt x="0" y="565460"/>
                  <a:pt x="0" y="550725"/>
                </a:cubicBezTo>
                <a:lnTo>
                  <a:pt x="0" y="25786"/>
                </a:lnTo>
                <a:cubicBezTo>
                  <a:pt x="0" y="11972"/>
                  <a:pt x="11992" y="0"/>
                  <a:pt x="26751" y="0"/>
                </a:cubicBezTo>
                <a:close/>
              </a:path>
            </a:pathLst>
          </a:custGeom>
          <a:solidFill>
            <a:srgbClr val="394966"/>
          </a:solidFill>
          <a:ln>
            <a:noFill/>
          </a:ln>
        </p:spPr>
      </p:sp>
      <p:cxnSp>
        <p:nvCxnSpPr>
          <p:cNvPr id="26" name="直接箭头连接符 25"/>
          <p:cNvCxnSpPr/>
          <p:nvPr/>
        </p:nvCxnSpPr>
        <p:spPr>
          <a:xfrm>
            <a:off x="789182" y="2275835"/>
            <a:ext cx="4213082" cy="0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438408" y="1859886"/>
            <a:ext cx="2880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solidFill>
                  <a:srgbClr val="ED7D31"/>
                </a:solidFill>
              </a:rPr>
              <a:t>高             技术强度             低</a:t>
            </a:r>
            <a:endParaRPr lang="zh-CN" altLang="en-US" sz="1600">
              <a:solidFill>
                <a:srgbClr val="ED7D31"/>
              </a:solidFill>
            </a:endParaRPr>
          </a:p>
        </p:txBody>
      </p:sp>
      <p:sp>
        <p:nvSpPr>
          <p:cNvPr id="29" name="椭圆形标注"/>
          <p:cNvSpPr/>
          <p:nvPr/>
        </p:nvSpPr>
        <p:spPr>
          <a:xfrm flipH="1">
            <a:off x="4654496" y="4597225"/>
            <a:ext cx="686757" cy="686757"/>
          </a:xfrm>
          <a:prstGeom prst="wedgeEllipseCallout">
            <a:avLst>
              <a:gd name="adj1" fmla="val 59712"/>
              <a:gd name="adj2" fmla="val 28411"/>
            </a:avLst>
          </a:prstGeom>
          <a:noFill/>
          <a:ln>
            <a:solidFill>
              <a:srgbClr val="394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10964172" y="2910791"/>
            <a:ext cx="0" cy="2000078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 flipV="1">
            <a:off x="6724680" y="2981602"/>
            <a:ext cx="0" cy="1838231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10968335" y="3102372"/>
            <a:ext cx="461665" cy="19271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mtClean="0">
                <a:solidFill>
                  <a:srgbClr val="ED7D31"/>
                </a:solidFill>
              </a:rPr>
              <a:t>弱     科技      强</a:t>
            </a:r>
            <a:endParaRPr lang="en-US" altLang="zh-CN" smtClean="0">
              <a:solidFill>
                <a:srgbClr val="ED7D3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159039" y="3102372"/>
            <a:ext cx="461665" cy="19271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>
                <a:solidFill>
                  <a:srgbClr val="ED7D31"/>
                </a:solidFill>
              </a:rPr>
              <a:t>强</a:t>
            </a:r>
            <a:r>
              <a:rPr lang="zh-CN" altLang="en-US" smtClean="0">
                <a:solidFill>
                  <a:srgbClr val="ED7D31"/>
                </a:solidFill>
              </a:rPr>
              <a:t>     金融      弱</a:t>
            </a:r>
            <a:endParaRPr lang="en-US" altLang="zh-CN" smtClean="0">
              <a:solidFill>
                <a:srgbClr val="ED7D3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1230" y="400049"/>
            <a:ext cx="4299947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40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上海落户（以最新政策为准）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376" y="1280474"/>
            <a:ext cx="9047248" cy="447485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064498" y="4126863"/>
            <a:ext cx="3253625" cy="627380"/>
          </a:xfrm>
          <a:prstGeom prst="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8205" y="2579371"/>
            <a:ext cx="3253625" cy="627380"/>
          </a:xfrm>
          <a:prstGeom prst="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任意多边形 41"/>
          <p:cNvSpPr/>
          <p:nvPr/>
        </p:nvSpPr>
        <p:spPr>
          <a:xfrm>
            <a:off x="795536" y="3656931"/>
            <a:ext cx="10522587" cy="977264"/>
          </a:xfrm>
          <a:custGeom>
            <a:avLst/>
            <a:gdLst>
              <a:gd name="connsiteX0" fmla="*/ 0 w 14329"/>
              <a:gd name="connsiteY0" fmla="*/ 1388 h 1388"/>
              <a:gd name="connsiteX1" fmla="*/ 7392 w 14329"/>
              <a:gd name="connsiteY1" fmla="*/ 1387 h 1388"/>
              <a:gd name="connsiteX2" fmla="*/ 10270 w 14329"/>
              <a:gd name="connsiteY2" fmla="*/ 0 h 1388"/>
              <a:gd name="connsiteX3" fmla="*/ 14329 w 14329"/>
              <a:gd name="connsiteY3" fmla="*/ 0 h 1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29" h="1388">
                <a:moveTo>
                  <a:pt x="0" y="1388"/>
                </a:moveTo>
                <a:lnTo>
                  <a:pt x="7392" y="1387"/>
                </a:lnTo>
                <a:lnTo>
                  <a:pt x="10270" y="0"/>
                </a:lnTo>
                <a:lnTo>
                  <a:pt x="14329" y="0"/>
                </a:lnTo>
              </a:path>
            </a:pathLst>
          </a:custGeom>
          <a:noFill/>
          <a:ln w="158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五边形 56"/>
          <p:cNvSpPr/>
          <p:nvPr/>
        </p:nvSpPr>
        <p:spPr>
          <a:xfrm rot="16200000" flipH="1">
            <a:off x="1401016" y="610346"/>
            <a:ext cx="2223672" cy="3356293"/>
          </a:xfrm>
          <a:prstGeom prst="wedgeRectCallou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20"/>
          <p:cNvSpPr txBox="1"/>
          <p:nvPr/>
        </p:nvSpPr>
        <p:spPr>
          <a:xfrm flipH="1">
            <a:off x="1281430" y="2579371"/>
            <a:ext cx="2606040" cy="58477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noProof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应届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093752" y="1298272"/>
            <a:ext cx="838200" cy="838200"/>
          </a:xfrm>
          <a:prstGeom prst="ellipse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1" name="五边形 6"/>
          <p:cNvSpPr/>
          <p:nvPr/>
        </p:nvSpPr>
        <p:spPr>
          <a:xfrm rot="16200000" flipV="1">
            <a:off x="8567310" y="3370688"/>
            <a:ext cx="2223670" cy="3356293"/>
          </a:xfrm>
          <a:prstGeom prst="wedgeRectCallou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" name="文本框 20"/>
          <p:cNvSpPr txBox="1"/>
          <p:nvPr/>
        </p:nvSpPr>
        <p:spPr>
          <a:xfrm flipH="1">
            <a:off x="8376125" y="4148165"/>
            <a:ext cx="2606040" cy="58477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非应届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9260045" y="5144667"/>
            <a:ext cx="838200" cy="838200"/>
          </a:xfrm>
          <a:prstGeom prst="ellipse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4" name="文本框 22"/>
          <p:cNvSpPr txBox="1"/>
          <p:nvPr/>
        </p:nvSpPr>
        <p:spPr>
          <a:xfrm flipH="1">
            <a:off x="948326" y="4884006"/>
            <a:ext cx="6531293" cy="1397306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人才引进：大约交</a:t>
            </a:r>
            <a:r>
              <a:rPr lang="en-US" altLang="zh-CN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1-2</a:t>
            </a:r>
            <a:r>
              <a:rPr lang="zh-CN" altLang="en-US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年</a:t>
            </a:r>
            <a:r>
              <a:rPr kumimoji="0" lang="zh-CN" altLang="en-US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社保后由公司提交申请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居转户：</a:t>
            </a:r>
            <a:r>
              <a:rPr kumimoji="0" lang="en-US" altLang="zh-CN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7</a:t>
            </a:r>
            <a:r>
              <a:rPr kumimoji="0" lang="zh-CN" altLang="en-US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年（</a:t>
            </a:r>
            <a:r>
              <a:rPr lang="zh-CN" altLang="en-US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五</a:t>
            </a:r>
            <a:r>
              <a:rPr lang="zh-CN" altLang="en-US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大新城</a:t>
            </a:r>
            <a:r>
              <a:rPr lang="en-US" altLang="zh-CN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5</a:t>
            </a:r>
            <a:r>
              <a:rPr lang="zh-CN" altLang="en-US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年）</a:t>
            </a:r>
            <a:endParaRPr lang="en-US" altLang="zh-CN" smtClean="0">
              <a:solidFill>
                <a:prstClr val="black">
                  <a:lumMod val="75000"/>
                  <a:lumOff val="2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相对北京户口应届时的</a:t>
            </a:r>
            <a:r>
              <a:rPr kumimoji="0" lang="en-US" altLang="zh-CN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01</a:t>
            </a:r>
            <a:r>
              <a:rPr kumimoji="0" lang="zh-CN" altLang="en-US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情况，上海户口等一等总会有的</a:t>
            </a:r>
            <a:endParaRPr kumimoji="0" lang="en-US" altLang="zh-CN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5" name="文本框 22"/>
          <p:cNvSpPr txBox="1"/>
          <p:nvPr/>
        </p:nvSpPr>
        <p:spPr>
          <a:xfrm flipH="1">
            <a:off x="4625141" y="754488"/>
            <a:ext cx="6531293" cy="288078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双一流直接落户：中财应用经济学（金融：</a:t>
            </a:r>
            <a:r>
              <a:rPr kumimoji="0" lang="zh-CN" altLang="en-US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学硕√ 专硕</a:t>
            </a:r>
            <a:r>
              <a:rPr kumimoji="0" lang="en-US" altLang="zh-CN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ⅹ</a:t>
            </a:r>
            <a:r>
              <a:rPr kumimoji="0" lang="zh-CN" altLang="en-US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）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marL="285750" lvl="0" indent="-28575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五大新</a:t>
            </a:r>
            <a:r>
              <a:rPr lang="zh-CN" altLang="en-US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城（</a:t>
            </a:r>
            <a:r>
              <a:rPr lang="zh-CN" altLang="en-US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嘉定、青浦、松江、奉贤、</a:t>
            </a:r>
            <a:r>
              <a:rPr lang="zh-CN" altLang="en-US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南汇）和自贸区新片：研究生</a:t>
            </a:r>
            <a:r>
              <a:rPr lang="zh-CN" altLang="en-US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直接</a:t>
            </a:r>
            <a:r>
              <a:rPr lang="zh-CN" altLang="en-US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落户</a:t>
            </a:r>
            <a:endParaRPr kumimoji="0" lang="en-US" altLang="zh-CN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72</a:t>
            </a:r>
            <a:r>
              <a:rPr kumimoji="0" lang="zh-CN" altLang="en-US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分积分落户：一般不够，除非有</a:t>
            </a:r>
            <a:r>
              <a:rPr kumimoji="0" lang="zh-CN" altLang="en-US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国家级竞赛获奖（数模、挑战杯、英语竞赛等）、市级和校级荣誉称号（三好学生、优秀干部、优秀党员、优秀毕业生等）</a:t>
            </a:r>
            <a:endParaRPr kumimoji="0" lang="en-US" altLang="zh-CN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公务员入职后可以直接转户口</a:t>
            </a:r>
          </a:p>
        </p:txBody>
      </p:sp>
      <p:sp>
        <p:nvSpPr>
          <p:cNvPr id="16" name="settings_13584"/>
          <p:cNvSpPr>
            <a:spLocks noChangeAspect="1"/>
          </p:cNvSpPr>
          <p:nvPr/>
        </p:nvSpPr>
        <p:spPr bwMode="auto">
          <a:xfrm>
            <a:off x="9402118" y="5256794"/>
            <a:ext cx="554054" cy="609685"/>
          </a:xfrm>
          <a:custGeom>
            <a:avLst/>
            <a:gdLst>
              <a:gd name="T0" fmla="*/ 462 w 473"/>
              <a:gd name="T1" fmla="*/ 99 h 521"/>
              <a:gd name="T2" fmla="*/ 442 w 473"/>
              <a:gd name="T3" fmla="*/ 82 h 521"/>
              <a:gd name="T4" fmla="*/ 345 w 473"/>
              <a:gd name="T5" fmla="*/ 130 h 521"/>
              <a:gd name="T6" fmla="*/ 379 w 473"/>
              <a:gd name="T7" fmla="*/ 27 h 521"/>
              <a:gd name="T8" fmla="*/ 359 w 473"/>
              <a:gd name="T9" fmla="*/ 10 h 521"/>
              <a:gd name="T10" fmla="*/ 290 w 473"/>
              <a:gd name="T11" fmla="*/ 49 h 521"/>
              <a:gd name="T12" fmla="*/ 242 w 473"/>
              <a:gd name="T13" fmla="*/ 105 h 521"/>
              <a:gd name="T14" fmla="*/ 249 w 473"/>
              <a:gd name="T15" fmla="*/ 209 h 521"/>
              <a:gd name="T16" fmla="*/ 234 w 473"/>
              <a:gd name="T17" fmla="*/ 225 h 521"/>
              <a:gd name="T18" fmla="*/ 132 w 473"/>
              <a:gd name="T19" fmla="*/ 91 h 521"/>
              <a:gd name="T20" fmla="*/ 138 w 473"/>
              <a:gd name="T21" fmla="*/ 58 h 521"/>
              <a:gd name="T22" fmla="*/ 73 w 473"/>
              <a:gd name="T23" fmla="*/ 31 h 521"/>
              <a:gd name="T24" fmla="*/ 50 w 473"/>
              <a:gd name="T25" fmla="*/ 51 h 521"/>
              <a:gd name="T26" fmla="*/ 57 w 473"/>
              <a:gd name="T27" fmla="*/ 115 h 521"/>
              <a:gd name="T28" fmla="*/ 96 w 473"/>
              <a:gd name="T29" fmla="*/ 120 h 521"/>
              <a:gd name="T30" fmla="*/ 194 w 473"/>
              <a:gd name="T31" fmla="*/ 249 h 521"/>
              <a:gd name="T32" fmla="*/ 153 w 473"/>
              <a:gd name="T33" fmla="*/ 262 h 521"/>
              <a:gd name="T34" fmla="*/ 0 w 473"/>
              <a:gd name="T35" fmla="*/ 440 h 521"/>
              <a:gd name="T36" fmla="*/ 58 w 473"/>
              <a:gd name="T37" fmla="*/ 490 h 521"/>
              <a:gd name="T38" fmla="*/ 117 w 473"/>
              <a:gd name="T39" fmla="*/ 486 h 521"/>
              <a:gd name="T40" fmla="*/ 253 w 473"/>
              <a:gd name="T41" fmla="*/ 327 h 521"/>
              <a:gd name="T42" fmla="*/ 287 w 473"/>
              <a:gd name="T43" fmla="*/ 372 h 521"/>
              <a:gd name="T44" fmla="*/ 288 w 473"/>
              <a:gd name="T45" fmla="*/ 423 h 521"/>
              <a:gd name="T46" fmla="*/ 362 w 473"/>
              <a:gd name="T47" fmla="*/ 521 h 521"/>
              <a:gd name="T48" fmla="*/ 417 w 473"/>
              <a:gd name="T49" fmla="*/ 480 h 521"/>
              <a:gd name="T50" fmla="*/ 416 w 473"/>
              <a:gd name="T51" fmla="*/ 429 h 521"/>
              <a:gd name="T52" fmla="*/ 342 w 473"/>
              <a:gd name="T53" fmla="*/ 330 h 521"/>
              <a:gd name="T54" fmla="*/ 324 w 473"/>
              <a:gd name="T55" fmla="*/ 343 h 521"/>
              <a:gd name="T56" fmla="*/ 261 w 473"/>
              <a:gd name="T57" fmla="*/ 261 h 521"/>
              <a:gd name="T58" fmla="*/ 281 w 473"/>
              <a:gd name="T59" fmla="*/ 237 h 521"/>
              <a:gd name="T60" fmla="*/ 385 w 473"/>
              <a:gd name="T61" fmla="*/ 229 h 521"/>
              <a:gd name="T62" fmla="*/ 434 w 473"/>
              <a:gd name="T63" fmla="*/ 172 h 521"/>
              <a:gd name="T64" fmla="*/ 462 w 473"/>
              <a:gd name="T65" fmla="*/ 99 h 521"/>
              <a:gd name="T66" fmla="*/ 109 w 473"/>
              <a:gd name="T67" fmla="*/ 443 h 521"/>
              <a:gd name="T68" fmla="*/ 73 w 473"/>
              <a:gd name="T69" fmla="*/ 446 h 521"/>
              <a:gd name="T70" fmla="*/ 70 w 473"/>
              <a:gd name="T71" fmla="*/ 410 h 521"/>
              <a:gd name="T72" fmla="*/ 106 w 473"/>
              <a:gd name="T73" fmla="*/ 407 h 521"/>
              <a:gd name="T74" fmla="*/ 109 w 473"/>
              <a:gd name="T75" fmla="*/ 443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73" h="521">
                <a:moveTo>
                  <a:pt x="462" y="99"/>
                </a:moveTo>
                <a:lnTo>
                  <a:pt x="442" y="82"/>
                </a:lnTo>
                <a:cubicBezTo>
                  <a:pt x="400" y="121"/>
                  <a:pt x="382" y="162"/>
                  <a:pt x="345" y="130"/>
                </a:cubicBezTo>
                <a:cubicBezTo>
                  <a:pt x="308" y="98"/>
                  <a:pt x="346" y="75"/>
                  <a:pt x="379" y="27"/>
                </a:cubicBezTo>
                <a:cubicBezTo>
                  <a:pt x="379" y="27"/>
                  <a:pt x="370" y="19"/>
                  <a:pt x="359" y="10"/>
                </a:cubicBezTo>
                <a:cubicBezTo>
                  <a:pt x="348" y="0"/>
                  <a:pt x="317" y="18"/>
                  <a:pt x="290" y="49"/>
                </a:cubicBezTo>
                <a:lnTo>
                  <a:pt x="242" y="105"/>
                </a:lnTo>
                <a:cubicBezTo>
                  <a:pt x="215" y="136"/>
                  <a:pt x="218" y="182"/>
                  <a:pt x="249" y="209"/>
                </a:cubicBezTo>
                <a:lnTo>
                  <a:pt x="234" y="225"/>
                </a:lnTo>
                <a:lnTo>
                  <a:pt x="132" y="91"/>
                </a:lnTo>
                <a:cubicBezTo>
                  <a:pt x="137" y="79"/>
                  <a:pt x="150" y="67"/>
                  <a:pt x="138" y="58"/>
                </a:cubicBezTo>
                <a:lnTo>
                  <a:pt x="73" y="31"/>
                </a:lnTo>
                <a:lnTo>
                  <a:pt x="50" y="51"/>
                </a:lnTo>
                <a:cubicBezTo>
                  <a:pt x="50" y="51"/>
                  <a:pt x="57" y="115"/>
                  <a:pt x="57" y="115"/>
                </a:cubicBezTo>
                <a:cubicBezTo>
                  <a:pt x="63" y="131"/>
                  <a:pt x="82" y="125"/>
                  <a:pt x="96" y="120"/>
                </a:cubicBezTo>
                <a:lnTo>
                  <a:pt x="194" y="249"/>
                </a:lnTo>
                <a:cubicBezTo>
                  <a:pt x="179" y="246"/>
                  <a:pt x="164" y="250"/>
                  <a:pt x="153" y="262"/>
                </a:cubicBezTo>
                <a:lnTo>
                  <a:pt x="0" y="440"/>
                </a:lnTo>
                <a:lnTo>
                  <a:pt x="58" y="490"/>
                </a:lnTo>
                <a:cubicBezTo>
                  <a:pt x="75" y="505"/>
                  <a:pt x="102" y="503"/>
                  <a:pt x="117" y="486"/>
                </a:cubicBezTo>
                <a:lnTo>
                  <a:pt x="253" y="327"/>
                </a:lnTo>
                <a:lnTo>
                  <a:pt x="287" y="372"/>
                </a:lnTo>
                <a:cubicBezTo>
                  <a:pt x="271" y="386"/>
                  <a:pt x="274" y="405"/>
                  <a:pt x="288" y="423"/>
                </a:cubicBezTo>
                <a:lnTo>
                  <a:pt x="362" y="521"/>
                </a:lnTo>
                <a:lnTo>
                  <a:pt x="417" y="480"/>
                </a:lnTo>
                <a:cubicBezTo>
                  <a:pt x="435" y="466"/>
                  <a:pt x="430" y="447"/>
                  <a:pt x="416" y="429"/>
                </a:cubicBezTo>
                <a:lnTo>
                  <a:pt x="342" y="330"/>
                </a:lnTo>
                <a:lnTo>
                  <a:pt x="324" y="343"/>
                </a:lnTo>
                <a:lnTo>
                  <a:pt x="261" y="261"/>
                </a:lnTo>
                <a:lnTo>
                  <a:pt x="281" y="237"/>
                </a:lnTo>
                <a:cubicBezTo>
                  <a:pt x="313" y="263"/>
                  <a:pt x="359" y="259"/>
                  <a:pt x="385" y="229"/>
                </a:cubicBezTo>
                <a:lnTo>
                  <a:pt x="434" y="172"/>
                </a:lnTo>
                <a:cubicBezTo>
                  <a:pt x="461" y="141"/>
                  <a:pt x="473" y="108"/>
                  <a:pt x="462" y="99"/>
                </a:cubicBezTo>
                <a:close/>
                <a:moveTo>
                  <a:pt x="109" y="443"/>
                </a:moveTo>
                <a:cubicBezTo>
                  <a:pt x="100" y="454"/>
                  <a:pt x="84" y="455"/>
                  <a:pt x="73" y="446"/>
                </a:cubicBezTo>
                <a:cubicBezTo>
                  <a:pt x="62" y="437"/>
                  <a:pt x="61" y="420"/>
                  <a:pt x="70" y="410"/>
                </a:cubicBezTo>
                <a:cubicBezTo>
                  <a:pt x="80" y="399"/>
                  <a:pt x="96" y="398"/>
                  <a:pt x="106" y="407"/>
                </a:cubicBezTo>
                <a:cubicBezTo>
                  <a:pt x="117" y="416"/>
                  <a:pt x="118" y="432"/>
                  <a:pt x="109" y="4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7" name="book-from-top-view_43022"/>
          <p:cNvSpPr>
            <a:spLocks noChangeAspect="1"/>
          </p:cNvSpPr>
          <p:nvPr/>
        </p:nvSpPr>
        <p:spPr bwMode="auto">
          <a:xfrm>
            <a:off x="2275840" y="1398602"/>
            <a:ext cx="451913" cy="612110"/>
          </a:xfrm>
          <a:custGeom>
            <a:avLst/>
            <a:gdLst>
              <a:gd name="T0" fmla="*/ 91 w 280"/>
              <a:gd name="T1" fmla="*/ 59 h 380"/>
              <a:gd name="T2" fmla="*/ 91 w 280"/>
              <a:gd name="T3" fmla="*/ 151 h 380"/>
              <a:gd name="T4" fmla="*/ 66 w 280"/>
              <a:gd name="T5" fmla="*/ 134 h 380"/>
              <a:gd name="T6" fmla="*/ 40 w 280"/>
              <a:gd name="T7" fmla="*/ 151 h 380"/>
              <a:gd name="T8" fmla="*/ 40 w 280"/>
              <a:gd name="T9" fmla="*/ 59 h 380"/>
              <a:gd name="T10" fmla="*/ 18 w 280"/>
              <a:gd name="T11" fmla="*/ 59 h 380"/>
              <a:gd name="T12" fmla="*/ 18 w 280"/>
              <a:gd name="T13" fmla="*/ 55 h 380"/>
              <a:gd name="T14" fmla="*/ 271 w 280"/>
              <a:gd name="T15" fmla="*/ 55 h 380"/>
              <a:gd name="T16" fmla="*/ 271 w 280"/>
              <a:gd name="T17" fmla="*/ 52 h 380"/>
              <a:gd name="T18" fmla="*/ 18 w 280"/>
              <a:gd name="T19" fmla="*/ 52 h 380"/>
              <a:gd name="T20" fmla="*/ 18 w 280"/>
              <a:gd name="T21" fmla="*/ 47 h 380"/>
              <a:gd name="T22" fmla="*/ 271 w 280"/>
              <a:gd name="T23" fmla="*/ 47 h 380"/>
              <a:gd name="T24" fmla="*/ 271 w 280"/>
              <a:gd name="T25" fmla="*/ 45 h 380"/>
              <a:gd name="T26" fmla="*/ 18 w 280"/>
              <a:gd name="T27" fmla="*/ 45 h 380"/>
              <a:gd name="T28" fmla="*/ 18 w 280"/>
              <a:gd name="T29" fmla="*/ 40 h 380"/>
              <a:gd name="T30" fmla="*/ 271 w 280"/>
              <a:gd name="T31" fmla="*/ 40 h 380"/>
              <a:gd name="T32" fmla="*/ 271 w 280"/>
              <a:gd name="T33" fmla="*/ 38 h 380"/>
              <a:gd name="T34" fmla="*/ 18 w 280"/>
              <a:gd name="T35" fmla="*/ 38 h 380"/>
              <a:gd name="T36" fmla="*/ 18 w 280"/>
              <a:gd name="T37" fmla="*/ 32 h 380"/>
              <a:gd name="T38" fmla="*/ 271 w 280"/>
              <a:gd name="T39" fmla="*/ 32 h 380"/>
              <a:gd name="T40" fmla="*/ 271 w 280"/>
              <a:gd name="T41" fmla="*/ 30 h 380"/>
              <a:gd name="T42" fmla="*/ 18 w 280"/>
              <a:gd name="T43" fmla="*/ 30 h 380"/>
              <a:gd name="T44" fmla="*/ 18 w 280"/>
              <a:gd name="T45" fmla="*/ 25 h 380"/>
              <a:gd name="T46" fmla="*/ 270 w 280"/>
              <a:gd name="T47" fmla="*/ 25 h 380"/>
              <a:gd name="T48" fmla="*/ 270 w 280"/>
              <a:gd name="T49" fmla="*/ 22 h 380"/>
              <a:gd name="T50" fmla="*/ 18 w 280"/>
              <a:gd name="T51" fmla="*/ 22 h 380"/>
              <a:gd name="T52" fmla="*/ 18 w 280"/>
              <a:gd name="T53" fmla="*/ 17 h 380"/>
              <a:gd name="T54" fmla="*/ 278 w 280"/>
              <a:gd name="T55" fmla="*/ 17 h 380"/>
              <a:gd name="T56" fmla="*/ 278 w 280"/>
              <a:gd name="T57" fmla="*/ 0 h 380"/>
              <a:gd name="T58" fmla="*/ 0 w 280"/>
              <a:gd name="T59" fmla="*/ 0 h 380"/>
              <a:gd name="T60" fmla="*/ 0 w 280"/>
              <a:gd name="T61" fmla="*/ 59 h 380"/>
              <a:gd name="T62" fmla="*/ 0 w 280"/>
              <a:gd name="T63" fmla="*/ 59 h 380"/>
              <a:gd name="T64" fmla="*/ 0 w 280"/>
              <a:gd name="T65" fmla="*/ 380 h 380"/>
              <a:gd name="T66" fmla="*/ 280 w 280"/>
              <a:gd name="T67" fmla="*/ 380 h 380"/>
              <a:gd name="T68" fmla="*/ 280 w 280"/>
              <a:gd name="T69" fmla="*/ 59 h 380"/>
              <a:gd name="T70" fmla="*/ 91 w 280"/>
              <a:gd name="T71" fmla="*/ 59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80" h="380">
                <a:moveTo>
                  <a:pt x="91" y="59"/>
                </a:moveTo>
                <a:lnTo>
                  <a:pt x="91" y="151"/>
                </a:lnTo>
                <a:lnTo>
                  <a:pt x="66" y="134"/>
                </a:lnTo>
                <a:lnTo>
                  <a:pt x="40" y="151"/>
                </a:lnTo>
                <a:lnTo>
                  <a:pt x="40" y="59"/>
                </a:lnTo>
                <a:lnTo>
                  <a:pt x="18" y="59"/>
                </a:lnTo>
                <a:lnTo>
                  <a:pt x="18" y="55"/>
                </a:lnTo>
                <a:lnTo>
                  <a:pt x="271" y="55"/>
                </a:lnTo>
                <a:lnTo>
                  <a:pt x="271" y="52"/>
                </a:lnTo>
                <a:lnTo>
                  <a:pt x="18" y="52"/>
                </a:lnTo>
                <a:lnTo>
                  <a:pt x="18" y="47"/>
                </a:lnTo>
                <a:lnTo>
                  <a:pt x="271" y="47"/>
                </a:lnTo>
                <a:lnTo>
                  <a:pt x="271" y="45"/>
                </a:lnTo>
                <a:lnTo>
                  <a:pt x="18" y="45"/>
                </a:lnTo>
                <a:lnTo>
                  <a:pt x="18" y="40"/>
                </a:lnTo>
                <a:lnTo>
                  <a:pt x="271" y="40"/>
                </a:lnTo>
                <a:lnTo>
                  <a:pt x="271" y="38"/>
                </a:lnTo>
                <a:lnTo>
                  <a:pt x="18" y="38"/>
                </a:lnTo>
                <a:lnTo>
                  <a:pt x="18" y="32"/>
                </a:lnTo>
                <a:lnTo>
                  <a:pt x="271" y="32"/>
                </a:lnTo>
                <a:lnTo>
                  <a:pt x="271" y="30"/>
                </a:lnTo>
                <a:lnTo>
                  <a:pt x="18" y="30"/>
                </a:lnTo>
                <a:lnTo>
                  <a:pt x="18" y="25"/>
                </a:lnTo>
                <a:lnTo>
                  <a:pt x="270" y="25"/>
                </a:lnTo>
                <a:lnTo>
                  <a:pt x="270" y="22"/>
                </a:lnTo>
                <a:lnTo>
                  <a:pt x="18" y="22"/>
                </a:lnTo>
                <a:lnTo>
                  <a:pt x="18" y="17"/>
                </a:lnTo>
                <a:lnTo>
                  <a:pt x="278" y="17"/>
                </a:lnTo>
                <a:lnTo>
                  <a:pt x="278" y="0"/>
                </a:lnTo>
                <a:lnTo>
                  <a:pt x="0" y="0"/>
                </a:lnTo>
                <a:lnTo>
                  <a:pt x="0" y="59"/>
                </a:lnTo>
                <a:lnTo>
                  <a:pt x="0" y="59"/>
                </a:lnTo>
                <a:lnTo>
                  <a:pt x="0" y="380"/>
                </a:lnTo>
                <a:lnTo>
                  <a:pt x="280" y="380"/>
                </a:lnTo>
                <a:lnTo>
                  <a:pt x="280" y="59"/>
                </a:lnTo>
                <a:lnTo>
                  <a:pt x="91" y="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1231" y="400049"/>
            <a:ext cx="1781033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342900" marR="0" lvl="0" indent="-34290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40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银保监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任意多边形 11"/>
          <p:cNvSpPr/>
          <p:nvPr/>
        </p:nvSpPr>
        <p:spPr>
          <a:xfrm>
            <a:off x="0" y="1228725"/>
            <a:ext cx="10391563" cy="3848280"/>
          </a:xfrm>
          <a:custGeom>
            <a:avLst/>
            <a:gdLst>
              <a:gd name="connsiteX0" fmla="*/ 0 w 16624"/>
              <a:gd name="connsiteY0" fmla="*/ 0 h 6511"/>
              <a:gd name="connsiteX1" fmla="*/ 2760 w 16624"/>
              <a:gd name="connsiteY1" fmla="*/ 3299 h 6511"/>
              <a:gd name="connsiteX2" fmla="*/ 8526 w 16624"/>
              <a:gd name="connsiteY2" fmla="*/ 2216 h 6511"/>
              <a:gd name="connsiteX3" fmla="*/ 12219 w 16624"/>
              <a:gd name="connsiteY3" fmla="*/ 4503 h 6511"/>
              <a:gd name="connsiteX4" fmla="*/ 14409 w 16624"/>
              <a:gd name="connsiteY4" fmla="*/ 5273 h 6511"/>
              <a:gd name="connsiteX5" fmla="*/ 16624 w 16624"/>
              <a:gd name="connsiteY5" fmla="*/ 6511 h 6511"/>
              <a:gd name="connsiteX0-1" fmla="*/ 0 w 9844"/>
              <a:gd name="connsiteY0-2" fmla="*/ 0 h 8986"/>
              <a:gd name="connsiteX1-3" fmla="*/ 1660 w 9844"/>
              <a:gd name="connsiteY1-4" fmla="*/ 5067 h 8986"/>
              <a:gd name="connsiteX2-5" fmla="*/ 5129 w 9844"/>
              <a:gd name="connsiteY2-6" fmla="*/ 3403 h 8986"/>
              <a:gd name="connsiteX3-7" fmla="*/ 7350 w 9844"/>
              <a:gd name="connsiteY3-8" fmla="*/ 6916 h 8986"/>
              <a:gd name="connsiteX4-9" fmla="*/ 8668 w 9844"/>
              <a:gd name="connsiteY4-10" fmla="*/ 8099 h 8986"/>
              <a:gd name="connsiteX5-11" fmla="*/ 9844 w 9844"/>
              <a:gd name="connsiteY5-12" fmla="*/ 8986 h 8986"/>
              <a:gd name="connsiteX0-13" fmla="*/ 0 w 9804"/>
              <a:gd name="connsiteY0-14" fmla="*/ 0 h 10171"/>
              <a:gd name="connsiteX1-15" fmla="*/ 1490 w 9804"/>
              <a:gd name="connsiteY1-16" fmla="*/ 5810 h 10171"/>
              <a:gd name="connsiteX2-17" fmla="*/ 5014 w 9804"/>
              <a:gd name="connsiteY2-18" fmla="*/ 3958 h 10171"/>
              <a:gd name="connsiteX3-19" fmla="*/ 7270 w 9804"/>
              <a:gd name="connsiteY3-20" fmla="*/ 7867 h 10171"/>
              <a:gd name="connsiteX4-21" fmla="*/ 8609 w 9804"/>
              <a:gd name="connsiteY4-22" fmla="*/ 9184 h 10171"/>
              <a:gd name="connsiteX5-23" fmla="*/ 9804 w 9804"/>
              <a:gd name="connsiteY5-24" fmla="*/ 10171 h 10171"/>
              <a:gd name="connsiteX0-25" fmla="*/ 0 w 10000"/>
              <a:gd name="connsiteY0-26" fmla="*/ 0 h 10000"/>
              <a:gd name="connsiteX1-27" fmla="*/ 1520 w 10000"/>
              <a:gd name="connsiteY1-28" fmla="*/ 5712 h 10000"/>
              <a:gd name="connsiteX2-29" fmla="*/ 5114 w 10000"/>
              <a:gd name="connsiteY2-30" fmla="*/ 3891 h 10000"/>
              <a:gd name="connsiteX3-31" fmla="*/ 7415 w 10000"/>
              <a:gd name="connsiteY3-32" fmla="*/ 7735 h 10000"/>
              <a:gd name="connsiteX4-33" fmla="*/ 8831 w 10000"/>
              <a:gd name="connsiteY4-34" fmla="*/ 7988 h 10000"/>
              <a:gd name="connsiteX5-35" fmla="*/ 10000 w 10000"/>
              <a:gd name="connsiteY5-36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102" y="855"/>
                  <a:pt x="667" y="5063"/>
                  <a:pt x="1520" y="5712"/>
                </a:cubicBezTo>
                <a:cubicBezTo>
                  <a:pt x="2373" y="6361"/>
                  <a:pt x="3977" y="2956"/>
                  <a:pt x="5114" y="3891"/>
                </a:cubicBezTo>
                <a:cubicBezTo>
                  <a:pt x="6253" y="4828"/>
                  <a:pt x="6796" y="7052"/>
                  <a:pt x="7415" y="7735"/>
                </a:cubicBezTo>
                <a:cubicBezTo>
                  <a:pt x="8035" y="8418"/>
                  <a:pt x="8133" y="8227"/>
                  <a:pt x="8831" y="7988"/>
                </a:cubicBezTo>
                <a:cubicBezTo>
                  <a:pt x="9454" y="7947"/>
                  <a:pt x="9955" y="9972"/>
                  <a:pt x="10000" y="10000"/>
                </a:cubicBezTo>
              </a:path>
            </a:pathLst>
          </a:custGeom>
          <a:noFill/>
          <a:ln w="41275">
            <a:solidFill>
              <a:srgbClr val="39496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D323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737870" y="2854007"/>
            <a:ext cx="655320" cy="655320"/>
          </a:xfrm>
          <a:prstGeom prst="ellipse">
            <a:avLst/>
          </a:prstGeom>
          <a:solidFill>
            <a:schemeClr val="bg1"/>
          </a:solidFill>
          <a:ln w="25400">
            <a:solidFill>
              <a:srgbClr val="394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D323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201285" y="2395537"/>
            <a:ext cx="655320" cy="655320"/>
          </a:xfrm>
          <a:prstGeom prst="ellipse">
            <a:avLst/>
          </a:prstGeom>
          <a:solidFill>
            <a:schemeClr val="bg1"/>
          </a:solidFill>
          <a:ln w="25400">
            <a:solidFill>
              <a:srgbClr val="394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D323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896734" y="3444561"/>
            <a:ext cx="655320" cy="655320"/>
          </a:xfrm>
          <a:prstGeom prst="ellipse">
            <a:avLst/>
          </a:prstGeom>
          <a:solidFill>
            <a:schemeClr val="bg1"/>
          </a:solidFill>
          <a:ln w="25400">
            <a:solidFill>
              <a:srgbClr val="394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D323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8695055" y="4064676"/>
            <a:ext cx="655320" cy="655320"/>
          </a:xfrm>
          <a:prstGeom prst="ellipse">
            <a:avLst/>
          </a:prstGeom>
          <a:solidFill>
            <a:schemeClr val="bg1"/>
          </a:solidFill>
          <a:ln w="25400">
            <a:solidFill>
              <a:srgbClr val="394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D323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134676" y="2711764"/>
            <a:ext cx="655320" cy="655320"/>
          </a:xfrm>
          <a:prstGeom prst="ellipse">
            <a:avLst/>
          </a:prstGeom>
          <a:solidFill>
            <a:schemeClr val="bg1"/>
          </a:solidFill>
          <a:ln w="25400">
            <a:solidFill>
              <a:srgbClr val="394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D323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文本框 20"/>
          <p:cNvSpPr txBox="1"/>
          <p:nvPr/>
        </p:nvSpPr>
        <p:spPr>
          <a:xfrm flipH="1">
            <a:off x="712811" y="3738566"/>
            <a:ext cx="832485" cy="40011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选岗</a:t>
            </a:r>
            <a:r>
              <a:rPr kumimoji="0" lang="zh-CN" altLang="en-US" sz="200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 </a:t>
            </a:r>
            <a:endParaRPr kumimoji="0" lang="zh-CN" altLang="en-US" sz="200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22"/>
          <p:cNvSpPr txBox="1"/>
          <p:nvPr/>
        </p:nvSpPr>
        <p:spPr>
          <a:xfrm flipH="1">
            <a:off x="487677" y="4181514"/>
            <a:ext cx="2533015" cy="190205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smtClean="0">
                <a:solidFill>
                  <a:srgbClr val="1D323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总会财经岗：</a:t>
            </a:r>
            <a:r>
              <a:rPr lang="zh-CN" altLang="en-US" sz="140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超过</a:t>
            </a:r>
            <a:r>
              <a:rPr lang="en-US" altLang="zh-CN" sz="140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1:100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400" smtClean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noProof="0" smtClean="0">
                <a:solidFill>
                  <a:srgbClr val="1D323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特别的岗位：要求本科学习</a:t>
            </a:r>
            <a:r>
              <a:rPr lang="zh-CN" altLang="en-US" sz="1400" noProof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数学、物理</a:t>
            </a:r>
            <a:r>
              <a:rPr lang="zh-CN" altLang="en-US" sz="140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、计算机</a:t>
            </a:r>
            <a:r>
              <a:rPr lang="zh-CN" altLang="en-US" sz="1400" smtClean="0">
                <a:solidFill>
                  <a:srgbClr val="1D323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类；研究生学习金融类 </a:t>
            </a:r>
            <a:r>
              <a:rPr lang="en-US" altLang="zh-CN" sz="1400" smtClean="0">
                <a:solidFill>
                  <a:srgbClr val="1D323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-&gt;</a:t>
            </a:r>
            <a:r>
              <a:rPr lang="zh-CN" altLang="en-US" sz="1400">
                <a:solidFill>
                  <a:srgbClr val="1D323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约</a:t>
            </a:r>
            <a:r>
              <a:rPr lang="en-US" altLang="zh-CN" sz="140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1</a:t>
            </a:r>
            <a:r>
              <a:rPr lang="zh-CN" altLang="en-US" sz="140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：</a:t>
            </a:r>
            <a:r>
              <a:rPr lang="en-US" altLang="zh-CN" sz="140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15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1400">
                <a:solidFill>
                  <a:srgbClr val="1D323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明确是否符合自己的价值</a:t>
            </a:r>
            <a:r>
              <a:rPr lang="zh-CN" altLang="en-US" sz="1400" smtClean="0">
                <a:solidFill>
                  <a:srgbClr val="1D323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追求</a:t>
            </a:r>
            <a:endParaRPr lang="zh-CN" altLang="en-US" sz="1400">
              <a:solidFill>
                <a:srgbClr val="1D323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2" name="文本框 20"/>
          <p:cNvSpPr txBox="1"/>
          <p:nvPr/>
        </p:nvSpPr>
        <p:spPr>
          <a:xfrm flipH="1">
            <a:off x="2049500" y="1386180"/>
            <a:ext cx="2012950" cy="40011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笔试</a:t>
            </a:r>
            <a:r>
              <a:rPr kumimoji="0" lang="zh-CN" altLang="en-US" sz="200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 </a:t>
            </a:r>
            <a:endParaRPr kumimoji="0" lang="zh-CN" altLang="en-US" sz="200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22"/>
          <p:cNvSpPr txBox="1"/>
          <p:nvPr/>
        </p:nvSpPr>
        <p:spPr>
          <a:xfrm flipH="1">
            <a:off x="1843373" y="1892551"/>
            <a:ext cx="2830256" cy="609398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>
                <a:solidFill>
                  <a:srgbClr val="1D323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中</a:t>
            </a:r>
            <a:r>
              <a:rPr lang="zh-CN" altLang="en-US" sz="1400" smtClean="0">
                <a:solidFill>
                  <a:srgbClr val="1D323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公教材：总结</a:t>
            </a:r>
            <a:r>
              <a:rPr lang="en-US" altLang="zh-CN" sz="1400" smtClean="0">
                <a:solidFill>
                  <a:srgbClr val="1D323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+</a:t>
            </a:r>
            <a:r>
              <a:rPr lang="zh-CN" altLang="en-US" sz="1400" smtClean="0">
                <a:solidFill>
                  <a:srgbClr val="1D323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真题</a:t>
            </a:r>
            <a:endParaRPr lang="en-US" altLang="zh-CN" sz="1400" smtClean="0">
              <a:solidFill>
                <a:srgbClr val="1D323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行测、申论、专业课</a:t>
            </a:r>
            <a:r>
              <a:rPr lang="zh-CN" altLang="en-US" sz="1400" smtClean="0">
                <a:solidFill>
                  <a:srgbClr val="1D323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各备考一周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1D323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4" name="文本框 20"/>
          <p:cNvSpPr txBox="1"/>
          <p:nvPr/>
        </p:nvSpPr>
        <p:spPr>
          <a:xfrm flipH="1">
            <a:off x="5015651" y="3394392"/>
            <a:ext cx="1268943" cy="40011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面试</a:t>
            </a:r>
            <a:endParaRPr kumimoji="0" lang="zh-CN" altLang="en-US" sz="200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22"/>
          <p:cNvSpPr txBox="1"/>
          <p:nvPr/>
        </p:nvSpPr>
        <p:spPr>
          <a:xfrm flipH="1">
            <a:off x="4548861" y="4006081"/>
            <a:ext cx="2154555" cy="86793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140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1 : </a:t>
            </a:r>
            <a:r>
              <a:rPr lang="en-US" altLang="zh-CN" sz="140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4</a:t>
            </a: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1D323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看</a:t>
            </a: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时代顾邦</a:t>
            </a: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1D323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网课</a:t>
            </a: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1D323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15</a:t>
            </a: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1D323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天</a:t>
            </a: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1D323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smtClean="0">
                <a:solidFill>
                  <a:srgbClr val="1D323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多模拟练习</a:t>
            </a:r>
            <a:endParaRPr lang="en-US" altLang="zh-CN" sz="1400" smtClean="0">
              <a:solidFill>
                <a:srgbClr val="1D323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6" name="文本框 20"/>
          <p:cNvSpPr txBox="1"/>
          <p:nvPr/>
        </p:nvSpPr>
        <p:spPr>
          <a:xfrm flipH="1">
            <a:off x="7536815" y="1851220"/>
            <a:ext cx="2012950" cy="40011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体检政审考察</a:t>
            </a:r>
            <a:endParaRPr kumimoji="0" lang="zh-CN" altLang="en-US" sz="200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 flipH="1">
            <a:off x="7536815" y="2403999"/>
            <a:ext cx="2154555" cy="86793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1 : 1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smtClean="0">
                <a:solidFill>
                  <a:srgbClr val="1D323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参考国家公务员标准先自查是否符合标准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1D323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 flipH="1">
            <a:off x="8312679" y="4892477"/>
            <a:ext cx="2012950" cy="40011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公</a:t>
            </a:r>
            <a:r>
              <a:rPr lang="zh-CN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示录用</a:t>
            </a:r>
            <a:endParaRPr kumimoji="0" lang="zh-CN" altLang="en-US" sz="200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 flipH="1">
            <a:off x="7620381" y="5352255"/>
            <a:ext cx="2279684" cy="609398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1D323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整个流程比较慢</a:t>
            </a:r>
            <a:r>
              <a:rPr lang="zh-CN" altLang="en-US" sz="1400" noProof="0" smtClean="0">
                <a:solidFill>
                  <a:srgbClr val="1D323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，</a:t>
            </a:r>
            <a:r>
              <a:rPr lang="zh-CN" altLang="en-US" sz="1400" smtClean="0">
                <a:solidFill>
                  <a:srgbClr val="1D323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一般至少到次年</a:t>
            </a:r>
            <a:r>
              <a:rPr lang="en-US" altLang="zh-CN" sz="1400" smtClean="0">
                <a:solidFill>
                  <a:srgbClr val="1D323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6</a:t>
            </a:r>
            <a:r>
              <a:rPr lang="zh-CN" altLang="en-US" sz="1400" smtClean="0">
                <a:solidFill>
                  <a:srgbClr val="1D323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月才基本确定</a:t>
            </a:r>
            <a:endParaRPr lang="en-US" altLang="zh-CN" sz="1400" smtClean="0">
              <a:solidFill>
                <a:srgbClr val="1D323E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20" name="放大镜"/>
          <p:cNvSpPr/>
          <p:nvPr/>
        </p:nvSpPr>
        <p:spPr>
          <a:xfrm>
            <a:off x="5342255" y="2516822"/>
            <a:ext cx="374015" cy="393065"/>
          </a:xfrm>
          <a:custGeom>
            <a:avLst/>
            <a:gdLst>
              <a:gd name="connsiteX0" fmla="*/ 1638300 w 4396363"/>
              <a:gd name="connsiteY0" fmla="*/ 558403 h 5128349"/>
              <a:gd name="connsiteX1" fmla="*/ 558403 w 4396363"/>
              <a:gd name="connsiteY1" fmla="*/ 1638300 h 5128349"/>
              <a:gd name="connsiteX2" fmla="*/ 1638300 w 4396363"/>
              <a:gd name="connsiteY2" fmla="*/ 2718197 h 5128349"/>
              <a:gd name="connsiteX3" fmla="*/ 2718197 w 4396363"/>
              <a:gd name="connsiteY3" fmla="*/ 1638300 h 5128349"/>
              <a:gd name="connsiteX4" fmla="*/ 1638300 w 4396363"/>
              <a:gd name="connsiteY4" fmla="*/ 558403 h 5128349"/>
              <a:gd name="connsiteX5" fmla="*/ 1638300 w 4396363"/>
              <a:gd name="connsiteY5" fmla="*/ 0 h 5128349"/>
              <a:gd name="connsiteX6" fmla="*/ 3276600 w 4396363"/>
              <a:gd name="connsiteY6" fmla="*/ 1638300 h 5128349"/>
              <a:gd name="connsiteX7" fmla="*/ 2902492 w 4396363"/>
              <a:gd name="connsiteY7" fmla="*/ 2680411 h 5128349"/>
              <a:gd name="connsiteX8" fmla="*/ 2816386 w 4396363"/>
              <a:gd name="connsiteY8" fmla="*/ 2775151 h 5128349"/>
              <a:gd name="connsiteX9" fmla="*/ 2928393 w 4396363"/>
              <a:gd name="connsiteY9" fmla="*/ 2923790 h 5128349"/>
              <a:gd name="connsiteX10" fmla="*/ 2942554 w 4396363"/>
              <a:gd name="connsiteY10" fmla="*/ 2913119 h 5128349"/>
              <a:gd name="connsiteX11" fmla="*/ 3136485 w 4396363"/>
              <a:gd name="connsiteY11" fmla="*/ 2942400 h 5128349"/>
              <a:gd name="connsiteX12" fmla="*/ 4367683 w 4396363"/>
              <a:gd name="connsiteY12" fmla="*/ 4576254 h 5128349"/>
              <a:gd name="connsiteX13" fmla="*/ 4342375 w 4396363"/>
              <a:gd name="connsiteY13" fmla="*/ 4770744 h 5128349"/>
              <a:gd name="connsiteX14" fmla="*/ 3903910 w 4396363"/>
              <a:gd name="connsiteY14" fmla="*/ 5101151 h 5128349"/>
              <a:gd name="connsiteX15" fmla="*/ 3709978 w 4396363"/>
              <a:gd name="connsiteY15" fmla="*/ 5071870 h 5128349"/>
              <a:gd name="connsiteX16" fmla="*/ 2478781 w 4396363"/>
              <a:gd name="connsiteY16" fmla="*/ 3438015 h 5128349"/>
              <a:gd name="connsiteX17" fmla="*/ 2504089 w 4396363"/>
              <a:gd name="connsiteY17" fmla="*/ 3243526 h 5128349"/>
              <a:gd name="connsiteX18" fmla="*/ 2518249 w 4396363"/>
              <a:gd name="connsiteY18" fmla="*/ 3232855 h 5128349"/>
              <a:gd name="connsiteX19" fmla="*/ 2406738 w 4396363"/>
              <a:gd name="connsiteY19" fmla="*/ 3084875 h 5128349"/>
              <a:gd name="connsiteX20" fmla="*/ 2276001 w 4396363"/>
              <a:gd name="connsiteY20" fmla="*/ 3147854 h 5128349"/>
              <a:gd name="connsiteX21" fmla="*/ 1638300 w 4396363"/>
              <a:gd name="connsiteY21" fmla="*/ 3276600 h 5128349"/>
              <a:gd name="connsiteX22" fmla="*/ 0 w 4396363"/>
              <a:gd name="connsiteY22" fmla="*/ 1638300 h 5128349"/>
              <a:gd name="connsiteX23" fmla="*/ 1638300 w 4396363"/>
              <a:gd name="connsiteY23" fmla="*/ 0 h 5128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396363" h="5128349">
                <a:moveTo>
                  <a:pt x="1638300" y="558403"/>
                </a:moveTo>
                <a:cubicBezTo>
                  <a:pt x="1041889" y="558403"/>
                  <a:pt x="558403" y="1041889"/>
                  <a:pt x="558403" y="1638300"/>
                </a:cubicBezTo>
                <a:cubicBezTo>
                  <a:pt x="558403" y="2234711"/>
                  <a:pt x="1041889" y="2718197"/>
                  <a:pt x="1638300" y="2718197"/>
                </a:cubicBezTo>
                <a:cubicBezTo>
                  <a:pt x="2234711" y="2718197"/>
                  <a:pt x="2718197" y="2234711"/>
                  <a:pt x="2718197" y="1638300"/>
                </a:cubicBezTo>
                <a:cubicBezTo>
                  <a:pt x="2718197" y="1041889"/>
                  <a:pt x="2234711" y="558403"/>
                  <a:pt x="1638300" y="558403"/>
                </a:cubicBezTo>
                <a:close/>
                <a:moveTo>
                  <a:pt x="1638300" y="0"/>
                </a:moveTo>
                <a:cubicBezTo>
                  <a:pt x="2543108" y="0"/>
                  <a:pt x="3276600" y="733492"/>
                  <a:pt x="3276600" y="1638300"/>
                </a:cubicBezTo>
                <a:cubicBezTo>
                  <a:pt x="3276600" y="2034154"/>
                  <a:pt x="3136205" y="2397216"/>
                  <a:pt x="2902492" y="2680411"/>
                </a:cubicBezTo>
                <a:lnTo>
                  <a:pt x="2816386" y="2775151"/>
                </a:lnTo>
                <a:lnTo>
                  <a:pt x="2928393" y="2923790"/>
                </a:lnTo>
                <a:lnTo>
                  <a:pt x="2942554" y="2913119"/>
                </a:lnTo>
                <a:cubicBezTo>
                  <a:pt x="3003095" y="2867498"/>
                  <a:pt x="3089921" y="2880607"/>
                  <a:pt x="3136485" y="2942400"/>
                </a:cubicBezTo>
                <a:lnTo>
                  <a:pt x="4367683" y="4576254"/>
                </a:lnTo>
                <a:cubicBezTo>
                  <a:pt x="4414247" y="4638047"/>
                  <a:pt x="4402916" y="4725123"/>
                  <a:pt x="4342375" y="4770744"/>
                </a:cubicBezTo>
                <a:lnTo>
                  <a:pt x="3903910" y="5101151"/>
                </a:lnTo>
                <a:cubicBezTo>
                  <a:pt x="3843369" y="5146772"/>
                  <a:pt x="3756543" y="5133662"/>
                  <a:pt x="3709978" y="5071870"/>
                </a:cubicBezTo>
                <a:lnTo>
                  <a:pt x="2478781" y="3438015"/>
                </a:lnTo>
                <a:cubicBezTo>
                  <a:pt x="2432217" y="3376223"/>
                  <a:pt x="2443548" y="3289147"/>
                  <a:pt x="2504089" y="3243526"/>
                </a:cubicBezTo>
                <a:lnTo>
                  <a:pt x="2518249" y="3232855"/>
                </a:lnTo>
                <a:lnTo>
                  <a:pt x="2406738" y="3084875"/>
                </a:lnTo>
                <a:lnTo>
                  <a:pt x="2276001" y="3147854"/>
                </a:lnTo>
                <a:cubicBezTo>
                  <a:pt x="2079997" y="3230757"/>
                  <a:pt x="1864502" y="3276600"/>
                  <a:pt x="1638300" y="3276600"/>
                </a:cubicBezTo>
                <a:cubicBezTo>
                  <a:pt x="733492" y="3276600"/>
                  <a:pt x="0" y="2543108"/>
                  <a:pt x="0" y="1638300"/>
                </a:cubicBezTo>
                <a:cubicBezTo>
                  <a:pt x="0" y="733492"/>
                  <a:pt x="733492" y="0"/>
                  <a:pt x="1638300" y="0"/>
                </a:cubicBezTo>
                <a:close/>
              </a:path>
            </a:pathLst>
          </a:cu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D323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1" name="公文包"/>
          <p:cNvSpPr/>
          <p:nvPr/>
        </p:nvSpPr>
        <p:spPr>
          <a:xfrm>
            <a:off x="3258501" y="2753674"/>
            <a:ext cx="407670" cy="414655"/>
          </a:xfrm>
          <a:custGeom>
            <a:avLst/>
            <a:gdLst>
              <a:gd name="connsiteX0" fmla="*/ 3261356 w 3261356"/>
              <a:gd name="connsiteY0" fmla="*/ 1385789 h 2766950"/>
              <a:gd name="connsiteX1" fmla="*/ 3261356 w 3261356"/>
              <a:gd name="connsiteY1" fmla="*/ 2634211 h 2766950"/>
              <a:gd name="connsiteX2" fmla="*/ 3259675 w 3261356"/>
              <a:gd name="connsiteY2" fmla="*/ 2649333 h 2766950"/>
              <a:gd name="connsiteX3" fmla="*/ 3256313 w 3261356"/>
              <a:gd name="connsiteY3" fmla="*/ 2662775 h 2766950"/>
              <a:gd name="connsiteX4" fmla="*/ 3252951 w 3261356"/>
              <a:gd name="connsiteY4" fmla="*/ 2674537 h 2766950"/>
              <a:gd name="connsiteX5" fmla="*/ 3244545 w 3261356"/>
              <a:gd name="connsiteY5" fmla="*/ 2686298 h 2766950"/>
              <a:gd name="connsiteX6" fmla="*/ 3237821 w 3261356"/>
              <a:gd name="connsiteY6" fmla="*/ 2698060 h 2766950"/>
              <a:gd name="connsiteX7" fmla="*/ 3229415 w 3261356"/>
              <a:gd name="connsiteY7" fmla="*/ 2709822 h 2766950"/>
              <a:gd name="connsiteX8" fmla="*/ 3217647 w 3261356"/>
              <a:gd name="connsiteY8" fmla="*/ 2719903 h 2766950"/>
              <a:gd name="connsiteX9" fmla="*/ 3202517 w 3261356"/>
              <a:gd name="connsiteY9" fmla="*/ 2729985 h 2766950"/>
              <a:gd name="connsiteX10" fmla="*/ 3175619 w 3261356"/>
              <a:gd name="connsiteY10" fmla="*/ 2746787 h 2766950"/>
              <a:gd name="connsiteX11" fmla="*/ 3141997 w 3261356"/>
              <a:gd name="connsiteY11" fmla="*/ 2758549 h 2766950"/>
              <a:gd name="connsiteX12" fmla="*/ 3105013 w 3261356"/>
              <a:gd name="connsiteY12" fmla="*/ 2765270 h 2766950"/>
              <a:gd name="connsiteX13" fmla="*/ 3066347 w 3261356"/>
              <a:gd name="connsiteY13" fmla="*/ 2766950 h 2766950"/>
              <a:gd name="connsiteX14" fmla="*/ 196690 w 3261356"/>
              <a:gd name="connsiteY14" fmla="*/ 2766950 h 2766950"/>
              <a:gd name="connsiteX15" fmla="*/ 158024 w 3261356"/>
              <a:gd name="connsiteY15" fmla="*/ 2765270 h 2766950"/>
              <a:gd name="connsiteX16" fmla="*/ 121040 w 3261356"/>
              <a:gd name="connsiteY16" fmla="*/ 2758549 h 2766950"/>
              <a:gd name="connsiteX17" fmla="*/ 87418 w 3261356"/>
              <a:gd name="connsiteY17" fmla="*/ 2746787 h 2766950"/>
              <a:gd name="connsiteX18" fmla="*/ 57158 w 3261356"/>
              <a:gd name="connsiteY18" fmla="*/ 2729985 h 2766950"/>
              <a:gd name="connsiteX19" fmla="*/ 47071 w 3261356"/>
              <a:gd name="connsiteY19" fmla="*/ 2719903 h 2766950"/>
              <a:gd name="connsiteX20" fmla="*/ 35303 w 3261356"/>
              <a:gd name="connsiteY20" fmla="*/ 2709822 h 2766950"/>
              <a:gd name="connsiteX21" fmla="*/ 25217 w 3261356"/>
              <a:gd name="connsiteY21" fmla="*/ 2698060 h 2766950"/>
              <a:gd name="connsiteX22" fmla="*/ 16811 w 3261356"/>
              <a:gd name="connsiteY22" fmla="*/ 2686298 h 2766950"/>
              <a:gd name="connsiteX23" fmla="*/ 8405 w 3261356"/>
              <a:gd name="connsiteY23" fmla="*/ 2674537 h 2766950"/>
              <a:gd name="connsiteX24" fmla="*/ 5043 w 3261356"/>
              <a:gd name="connsiteY24" fmla="*/ 2662775 h 2766950"/>
              <a:gd name="connsiteX25" fmla="*/ 1681 w 3261356"/>
              <a:gd name="connsiteY25" fmla="*/ 2649333 h 2766950"/>
              <a:gd name="connsiteX26" fmla="*/ 0 w 3261356"/>
              <a:gd name="connsiteY26" fmla="*/ 2634211 h 2766950"/>
              <a:gd name="connsiteX27" fmla="*/ 0 w 3261356"/>
              <a:gd name="connsiteY27" fmla="*/ 1389150 h 2766950"/>
              <a:gd name="connsiteX28" fmla="*/ 196690 w 3261356"/>
              <a:gd name="connsiteY28" fmla="*/ 1441237 h 2766950"/>
              <a:gd name="connsiteX29" fmla="*/ 406829 w 3261356"/>
              <a:gd name="connsiteY29" fmla="*/ 1495005 h 2766950"/>
              <a:gd name="connsiteX30" fmla="*/ 660677 w 3261356"/>
              <a:gd name="connsiteY30" fmla="*/ 1555494 h 2766950"/>
              <a:gd name="connsiteX31" fmla="*/ 795165 w 3261356"/>
              <a:gd name="connsiteY31" fmla="*/ 1589099 h 2766950"/>
              <a:gd name="connsiteX32" fmla="*/ 933017 w 3261356"/>
              <a:gd name="connsiteY32" fmla="*/ 1619343 h 2766950"/>
              <a:gd name="connsiteX33" fmla="*/ 1067506 w 3261356"/>
              <a:gd name="connsiteY33" fmla="*/ 1646227 h 2766950"/>
              <a:gd name="connsiteX34" fmla="*/ 1200314 w 3261356"/>
              <a:gd name="connsiteY34" fmla="*/ 1671431 h 2766950"/>
              <a:gd name="connsiteX35" fmla="*/ 1326397 w 3261356"/>
              <a:gd name="connsiteY35" fmla="*/ 1693274 h 2766950"/>
              <a:gd name="connsiteX36" fmla="*/ 1442394 w 3261356"/>
              <a:gd name="connsiteY36" fmla="*/ 1708396 h 2766950"/>
              <a:gd name="connsiteX37" fmla="*/ 1544942 w 3261356"/>
              <a:gd name="connsiteY37" fmla="*/ 1720158 h 2766950"/>
              <a:gd name="connsiteX38" fmla="*/ 1588650 w 3261356"/>
              <a:gd name="connsiteY38" fmla="*/ 1723518 h 2766950"/>
              <a:gd name="connsiteX39" fmla="*/ 1630678 w 3261356"/>
              <a:gd name="connsiteY39" fmla="*/ 1725199 h 2766950"/>
              <a:gd name="connsiteX40" fmla="*/ 1672706 w 3261356"/>
              <a:gd name="connsiteY40" fmla="*/ 1723518 h 2766950"/>
              <a:gd name="connsiteX41" fmla="*/ 1719777 w 3261356"/>
              <a:gd name="connsiteY41" fmla="*/ 1720158 h 2766950"/>
              <a:gd name="connsiteX42" fmla="*/ 1820644 w 3261356"/>
              <a:gd name="connsiteY42" fmla="*/ 1708396 h 2766950"/>
              <a:gd name="connsiteX43" fmla="*/ 1934959 w 3261356"/>
              <a:gd name="connsiteY43" fmla="*/ 1693274 h 2766950"/>
              <a:gd name="connsiteX44" fmla="*/ 2061043 w 3261356"/>
              <a:gd name="connsiteY44" fmla="*/ 1671431 h 2766950"/>
              <a:gd name="connsiteX45" fmla="*/ 2193850 w 3261356"/>
              <a:gd name="connsiteY45" fmla="*/ 1646227 h 2766950"/>
              <a:gd name="connsiteX46" fmla="*/ 2330020 w 3261356"/>
              <a:gd name="connsiteY46" fmla="*/ 1615983 h 2766950"/>
              <a:gd name="connsiteX47" fmla="*/ 2466190 w 3261356"/>
              <a:gd name="connsiteY47" fmla="*/ 1585738 h 2766950"/>
              <a:gd name="connsiteX48" fmla="*/ 2602360 w 3261356"/>
              <a:gd name="connsiteY48" fmla="*/ 1553814 h 2766950"/>
              <a:gd name="connsiteX49" fmla="*/ 2854527 w 3261356"/>
              <a:gd name="connsiteY49" fmla="*/ 1493325 h 2766950"/>
              <a:gd name="connsiteX50" fmla="*/ 3066347 w 3261356"/>
              <a:gd name="connsiteY50" fmla="*/ 1437877 h 2766950"/>
              <a:gd name="connsiteX51" fmla="*/ 1508607 w 3261356"/>
              <a:gd name="connsiteY51" fmla="*/ 1206475 h 2766950"/>
              <a:gd name="connsiteX52" fmla="*/ 1417230 w 3261356"/>
              <a:gd name="connsiteY52" fmla="*/ 1297852 h 2766950"/>
              <a:gd name="connsiteX53" fmla="*/ 1417230 w 3261356"/>
              <a:gd name="connsiteY53" fmla="*/ 1314415 h 2766950"/>
              <a:gd name="connsiteX54" fmla="*/ 1508607 w 3261356"/>
              <a:gd name="connsiteY54" fmla="*/ 1405791 h 2766950"/>
              <a:gd name="connsiteX55" fmla="*/ 1752750 w 3261356"/>
              <a:gd name="connsiteY55" fmla="*/ 1405791 h 2766950"/>
              <a:gd name="connsiteX56" fmla="*/ 1844126 w 3261356"/>
              <a:gd name="connsiteY56" fmla="*/ 1314415 h 2766950"/>
              <a:gd name="connsiteX57" fmla="*/ 1844126 w 3261356"/>
              <a:gd name="connsiteY57" fmla="*/ 1297852 h 2766950"/>
              <a:gd name="connsiteX58" fmla="*/ 1752750 w 3261356"/>
              <a:gd name="connsiteY58" fmla="*/ 1206475 h 2766950"/>
              <a:gd name="connsiteX59" fmla="*/ 1630678 w 3261356"/>
              <a:gd name="connsiteY59" fmla="*/ 174304 h 2766950"/>
              <a:gd name="connsiteX60" fmla="*/ 1114624 w 3261356"/>
              <a:gd name="connsiteY60" fmla="*/ 469036 h 2766950"/>
              <a:gd name="connsiteX61" fmla="*/ 1111230 w 3261356"/>
              <a:gd name="connsiteY61" fmla="*/ 492633 h 2766950"/>
              <a:gd name="connsiteX62" fmla="*/ 2150126 w 3261356"/>
              <a:gd name="connsiteY62" fmla="*/ 492633 h 2766950"/>
              <a:gd name="connsiteX63" fmla="*/ 2146731 w 3261356"/>
              <a:gd name="connsiteY63" fmla="*/ 469036 h 2766950"/>
              <a:gd name="connsiteX64" fmla="*/ 1630678 w 3261356"/>
              <a:gd name="connsiteY64" fmla="*/ 174304 h 2766950"/>
              <a:gd name="connsiteX65" fmla="*/ 1630678 w 3261356"/>
              <a:gd name="connsiteY65" fmla="*/ 0 h 2766950"/>
              <a:gd name="connsiteX66" fmla="*/ 2269992 w 3261356"/>
              <a:gd name="connsiteY66" fmla="*/ 488510 h 2766950"/>
              <a:gd name="connsiteX67" fmla="*/ 2270238 w 3261356"/>
              <a:gd name="connsiteY67" fmla="*/ 492633 h 2766950"/>
              <a:gd name="connsiteX68" fmla="*/ 3066347 w 3261356"/>
              <a:gd name="connsiteY68" fmla="*/ 492633 h 2766950"/>
              <a:gd name="connsiteX69" fmla="*/ 3105012 w 3261356"/>
              <a:gd name="connsiteY69" fmla="*/ 494313 h 2766950"/>
              <a:gd name="connsiteX70" fmla="*/ 3141998 w 3261356"/>
              <a:gd name="connsiteY70" fmla="*/ 501035 h 2766950"/>
              <a:gd name="connsiteX71" fmla="*/ 3175621 w 3261356"/>
              <a:gd name="connsiteY71" fmla="*/ 512796 h 2766950"/>
              <a:gd name="connsiteX72" fmla="*/ 3202518 w 3261356"/>
              <a:gd name="connsiteY72" fmla="*/ 529599 h 2766950"/>
              <a:gd name="connsiteX73" fmla="*/ 3217649 w 3261356"/>
              <a:gd name="connsiteY73" fmla="*/ 539681 h 2766950"/>
              <a:gd name="connsiteX74" fmla="*/ 3229416 w 3261356"/>
              <a:gd name="connsiteY74" fmla="*/ 549763 h 2766950"/>
              <a:gd name="connsiteX75" fmla="*/ 3237821 w 3261356"/>
              <a:gd name="connsiteY75" fmla="*/ 561524 h 2766950"/>
              <a:gd name="connsiteX76" fmla="*/ 3244546 w 3261356"/>
              <a:gd name="connsiteY76" fmla="*/ 573285 h 2766950"/>
              <a:gd name="connsiteX77" fmla="*/ 3252951 w 3261356"/>
              <a:gd name="connsiteY77" fmla="*/ 585046 h 2766950"/>
              <a:gd name="connsiteX78" fmla="*/ 3256314 w 3261356"/>
              <a:gd name="connsiteY78" fmla="*/ 596807 h 2766950"/>
              <a:gd name="connsiteX79" fmla="*/ 3259676 w 3261356"/>
              <a:gd name="connsiteY79" fmla="*/ 610251 h 2766950"/>
              <a:gd name="connsiteX80" fmla="*/ 3261356 w 3261356"/>
              <a:gd name="connsiteY80" fmla="*/ 625372 h 2766950"/>
              <a:gd name="connsiteX81" fmla="*/ 3261356 w 3261356"/>
              <a:gd name="connsiteY81" fmla="*/ 1326877 h 2766950"/>
              <a:gd name="connsiteX82" fmla="*/ 3261353 w 3261356"/>
              <a:gd name="connsiteY82" fmla="*/ 1326877 h 2766950"/>
              <a:gd name="connsiteX83" fmla="*/ 3261350 w 3261356"/>
              <a:gd name="connsiteY83" fmla="*/ 1326880 h 2766950"/>
              <a:gd name="connsiteX84" fmla="*/ 3066350 w 3261356"/>
              <a:gd name="connsiteY84" fmla="*/ 1378964 h 2766950"/>
              <a:gd name="connsiteX85" fmla="*/ 2854531 w 3261356"/>
              <a:gd name="connsiteY85" fmla="*/ 1434413 h 2766950"/>
              <a:gd name="connsiteX86" fmla="*/ 2602365 w 3261356"/>
              <a:gd name="connsiteY86" fmla="*/ 1494902 h 2766950"/>
              <a:gd name="connsiteX87" fmla="*/ 2466193 w 3261356"/>
              <a:gd name="connsiteY87" fmla="*/ 1526826 h 2766950"/>
              <a:gd name="connsiteX88" fmla="*/ 2330026 w 3261356"/>
              <a:gd name="connsiteY88" fmla="*/ 1557071 h 2766950"/>
              <a:gd name="connsiteX89" fmla="*/ 2193854 w 3261356"/>
              <a:gd name="connsiteY89" fmla="*/ 1587315 h 2766950"/>
              <a:gd name="connsiteX90" fmla="*/ 2061046 w 3261356"/>
              <a:gd name="connsiteY90" fmla="*/ 1612517 h 2766950"/>
              <a:gd name="connsiteX91" fmla="*/ 1934963 w 3261356"/>
              <a:gd name="connsiteY91" fmla="*/ 1634360 h 2766950"/>
              <a:gd name="connsiteX92" fmla="*/ 1820647 w 3261356"/>
              <a:gd name="connsiteY92" fmla="*/ 1649484 h 2766950"/>
              <a:gd name="connsiteX93" fmla="*/ 1719781 w 3261356"/>
              <a:gd name="connsiteY93" fmla="*/ 1661245 h 2766950"/>
              <a:gd name="connsiteX94" fmla="*/ 1672711 w 3261356"/>
              <a:gd name="connsiteY94" fmla="*/ 1664604 h 2766950"/>
              <a:gd name="connsiteX95" fmla="*/ 1630683 w 3261356"/>
              <a:gd name="connsiteY95" fmla="*/ 1666287 h 2766950"/>
              <a:gd name="connsiteX96" fmla="*/ 1588655 w 3261356"/>
              <a:gd name="connsiteY96" fmla="*/ 1664604 h 2766950"/>
              <a:gd name="connsiteX97" fmla="*/ 1544944 w 3261356"/>
              <a:gd name="connsiteY97" fmla="*/ 1661245 h 2766950"/>
              <a:gd name="connsiteX98" fmla="*/ 1442396 w 3261356"/>
              <a:gd name="connsiteY98" fmla="*/ 1649484 h 2766950"/>
              <a:gd name="connsiteX99" fmla="*/ 1326400 w 3261356"/>
              <a:gd name="connsiteY99" fmla="*/ 1634360 h 2766950"/>
              <a:gd name="connsiteX100" fmla="*/ 1200317 w 3261356"/>
              <a:gd name="connsiteY100" fmla="*/ 1612517 h 2766950"/>
              <a:gd name="connsiteX101" fmla="*/ 1067508 w 3261356"/>
              <a:gd name="connsiteY101" fmla="*/ 1587315 h 2766950"/>
              <a:gd name="connsiteX102" fmla="*/ 933020 w 3261356"/>
              <a:gd name="connsiteY102" fmla="*/ 1560430 h 2766950"/>
              <a:gd name="connsiteX103" fmla="*/ 795169 w 3261356"/>
              <a:gd name="connsiteY103" fmla="*/ 1530186 h 2766950"/>
              <a:gd name="connsiteX104" fmla="*/ 660681 w 3261356"/>
              <a:gd name="connsiteY104" fmla="*/ 1496582 h 2766950"/>
              <a:gd name="connsiteX105" fmla="*/ 406834 w 3261356"/>
              <a:gd name="connsiteY105" fmla="*/ 1436093 h 2766950"/>
              <a:gd name="connsiteX106" fmla="*/ 196695 w 3261356"/>
              <a:gd name="connsiteY106" fmla="*/ 1382323 h 2766950"/>
              <a:gd name="connsiteX107" fmla="*/ 3 w 3261356"/>
              <a:gd name="connsiteY107" fmla="*/ 1330236 h 2766950"/>
              <a:gd name="connsiteX108" fmla="*/ 3 w 3261356"/>
              <a:gd name="connsiteY108" fmla="*/ 1332325 h 2766950"/>
              <a:gd name="connsiteX109" fmla="*/ 0 w 3261356"/>
              <a:gd name="connsiteY109" fmla="*/ 1332322 h 2766950"/>
              <a:gd name="connsiteX110" fmla="*/ 0 w 3261356"/>
              <a:gd name="connsiteY110" fmla="*/ 971511 h 2766950"/>
              <a:gd name="connsiteX111" fmla="*/ 0 w 3261356"/>
              <a:gd name="connsiteY111" fmla="*/ 625372 h 2766950"/>
              <a:gd name="connsiteX112" fmla="*/ 1683 w 3261356"/>
              <a:gd name="connsiteY112" fmla="*/ 610251 h 2766950"/>
              <a:gd name="connsiteX113" fmla="*/ 5046 w 3261356"/>
              <a:gd name="connsiteY113" fmla="*/ 596807 h 2766950"/>
              <a:gd name="connsiteX114" fmla="*/ 8405 w 3261356"/>
              <a:gd name="connsiteY114" fmla="*/ 585046 h 2766950"/>
              <a:gd name="connsiteX115" fmla="*/ 16813 w 3261356"/>
              <a:gd name="connsiteY115" fmla="*/ 573285 h 2766950"/>
              <a:gd name="connsiteX116" fmla="*/ 25218 w 3261356"/>
              <a:gd name="connsiteY116" fmla="*/ 561524 h 2766950"/>
              <a:gd name="connsiteX117" fmla="*/ 35303 w 3261356"/>
              <a:gd name="connsiteY117" fmla="*/ 549763 h 2766950"/>
              <a:gd name="connsiteX118" fmla="*/ 47073 w 3261356"/>
              <a:gd name="connsiteY118" fmla="*/ 539681 h 2766950"/>
              <a:gd name="connsiteX119" fmla="*/ 57158 w 3261356"/>
              <a:gd name="connsiteY119" fmla="*/ 529599 h 2766950"/>
              <a:gd name="connsiteX120" fmla="*/ 87418 w 3261356"/>
              <a:gd name="connsiteY120" fmla="*/ 512796 h 2766950"/>
              <a:gd name="connsiteX121" fmla="*/ 121041 w 3261356"/>
              <a:gd name="connsiteY121" fmla="*/ 501035 h 2766950"/>
              <a:gd name="connsiteX122" fmla="*/ 158027 w 3261356"/>
              <a:gd name="connsiteY122" fmla="*/ 494313 h 2766950"/>
              <a:gd name="connsiteX123" fmla="*/ 196692 w 3261356"/>
              <a:gd name="connsiteY123" fmla="*/ 492633 h 2766950"/>
              <a:gd name="connsiteX124" fmla="*/ 991117 w 3261356"/>
              <a:gd name="connsiteY124" fmla="*/ 492633 h 2766950"/>
              <a:gd name="connsiteX125" fmla="*/ 991363 w 3261356"/>
              <a:gd name="connsiteY125" fmla="*/ 488510 h 2766950"/>
              <a:gd name="connsiteX126" fmla="*/ 1630678 w 3261356"/>
              <a:gd name="connsiteY126" fmla="*/ 0 h 276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</a:cxnLst>
            <a:rect l="l" t="t" r="r" b="b"/>
            <a:pathLst>
              <a:path w="3261356" h="2766950">
                <a:moveTo>
                  <a:pt x="3261356" y="1385789"/>
                </a:moveTo>
                <a:lnTo>
                  <a:pt x="3261356" y="2634211"/>
                </a:lnTo>
                <a:lnTo>
                  <a:pt x="3259675" y="2649333"/>
                </a:lnTo>
                <a:lnTo>
                  <a:pt x="3256313" y="2662775"/>
                </a:lnTo>
                <a:lnTo>
                  <a:pt x="3252951" y="2674537"/>
                </a:lnTo>
                <a:lnTo>
                  <a:pt x="3244545" y="2686298"/>
                </a:lnTo>
                <a:lnTo>
                  <a:pt x="3237821" y="2698060"/>
                </a:lnTo>
                <a:lnTo>
                  <a:pt x="3229415" y="2709822"/>
                </a:lnTo>
                <a:lnTo>
                  <a:pt x="3217647" y="2719903"/>
                </a:lnTo>
                <a:lnTo>
                  <a:pt x="3202517" y="2729985"/>
                </a:lnTo>
                <a:lnTo>
                  <a:pt x="3175619" y="2746787"/>
                </a:lnTo>
                <a:lnTo>
                  <a:pt x="3141997" y="2758549"/>
                </a:lnTo>
                <a:lnTo>
                  <a:pt x="3105013" y="2765270"/>
                </a:lnTo>
                <a:lnTo>
                  <a:pt x="3066347" y="2766950"/>
                </a:lnTo>
                <a:lnTo>
                  <a:pt x="196690" y="2766950"/>
                </a:lnTo>
                <a:lnTo>
                  <a:pt x="158024" y="2765270"/>
                </a:lnTo>
                <a:lnTo>
                  <a:pt x="121040" y="2758549"/>
                </a:lnTo>
                <a:lnTo>
                  <a:pt x="87418" y="2746787"/>
                </a:lnTo>
                <a:lnTo>
                  <a:pt x="57158" y="2729985"/>
                </a:lnTo>
                <a:lnTo>
                  <a:pt x="47071" y="2719903"/>
                </a:lnTo>
                <a:lnTo>
                  <a:pt x="35303" y="2709822"/>
                </a:lnTo>
                <a:lnTo>
                  <a:pt x="25217" y="2698060"/>
                </a:lnTo>
                <a:lnTo>
                  <a:pt x="16811" y="2686298"/>
                </a:lnTo>
                <a:lnTo>
                  <a:pt x="8405" y="2674537"/>
                </a:lnTo>
                <a:lnTo>
                  <a:pt x="5043" y="2662775"/>
                </a:lnTo>
                <a:lnTo>
                  <a:pt x="1681" y="2649333"/>
                </a:lnTo>
                <a:lnTo>
                  <a:pt x="0" y="2634211"/>
                </a:lnTo>
                <a:lnTo>
                  <a:pt x="0" y="1389150"/>
                </a:lnTo>
                <a:lnTo>
                  <a:pt x="196690" y="1441237"/>
                </a:lnTo>
                <a:lnTo>
                  <a:pt x="406829" y="1495005"/>
                </a:lnTo>
                <a:lnTo>
                  <a:pt x="660677" y="1555494"/>
                </a:lnTo>
                <a:lnTo>
                  <a:pt x="795165" y="1589099"/>
                </a:lnTo>
                <a:lnTo>
                  <a:pt x="933017" y="1619343"/>
                </a:lnTo>
                <a:lnTo>
                  <a:pt x="1067506" y="1646227"/>
                </a:lnTo>
                <a:lnTo>
                  <a:pt x="1200314" y="1671431"/>
                </a:lnTo>
                <a:lnTo>
                  <a:pt x="1326397" y="1693274"/>
                </a:lnTo>
                <a:lnTo>
                  <a:pt x="1442394" y="1708396"/>
                </a:lnTo>
                <a:lnTo>
                  <a:pt x="1544942" y="1720158"/>
                </a:lnTo>
                <a:lnTo>
                  <a:pt x="1588650" y="1723518"/>
                </a:lnTo>
                <a:lnTo>
                  <a:pt x="1630678" y="1725199"/>
                </a:lnTo>
                <a:lnTo>
                  <a:pt x="1672706" y="1723518"/>
                </a:lnTo>
                <a:lnTo>
                  <a:pt x="1719777" y="1720158"/>
                </a:lnTo>
                <a:lnTo>
                  <a:pt x="1820644" y="1708396"/>
                </a:lnTo>
                <a:lnTo>
                  <a:pt x="1934959" y="1693274"/>
                </a:lnTo>
                <a:lnTo>
                  <a:pt x="2061043" y="1671431"/>
                </a:lnTo>
                <a:lnTo>
                  <a:pt x="2193850" y="1646227"/>
                </a:lnTo>
                <a:lnTo>
                  <a:pt x="2330020" y="1615983"/>
                </a:lnTo>
                <a:lnTo>
                  <a:pt x="2466190" y="1585738"/>
                </a:lnTo>
                <a:lnTo>
                  <a:pt x="2602360" y="1553814"/>
                </a:lnTo>
                <a:lnTo>
                  <a:pt x="2854527" y="1493325"/>
                </a:lnTo>
                <a:lnTo>
                  <a:pt x="3066347" y="1437877"/>
                </a:lnTo>
                <a:close/>
                <a:moveTo>
                  <a:pt x="1508607" y="1206475"/>
                </a:moveTo>
                <a:cubicBezTo>
                  <a:pt x="1458141" y="1206475"/>
                  <a:pt x="1417230" y="1247386"/>
                  <a:pt x="1417230" y="1297852"/>
                </a:cubicBezTo>
                <a:lnTo>
                  <a:pt x="1417230" y="1314415"/>
                </a:lnTo>
                <a:cubicBezTo>
                  <a:pt x="1417230" y="1364881"/>
                  <a:pt x="1458141" y="1405791"/>
                  <a:pt x="1508607" y="1405791"/>
                </a:cubicBezTo>
                <a:lnTo>
                  <a:pt x="1752750" y="1405791"/>
                </a:lnTo>
                <a:cubicBezTo>
                  <a:pt x="1803215" y="1405791"/>
                  <a:pt x="1844126" y="1364881"/>
                  <a:pt x="1844126" y="1314415"/>
                </a:cubicBezTo>
                <a:lnTo>
                  <a:pt x="1844126" y="1297852"/>
                </a:lnTo>
                <a:cubicBezTo>
                  <a:pt x="1844126" y="1247386"/>
                  <a:pt x="1803215" y="1206475"/>
                  <a:pt x="1752750" y="1206475"/>
                </a:cubicBezTo>
                <a:close/>
                <a:moveTo>
                  <a:pt x="1630678" y="174304"/>
                </a:moveTo>
                <a:cubicBezTo>
                  <a:pt x="1376124" y="174304"/>
                  <a:pt x="1163742" y="300833"/>
                  <a:pt x="1114624" y="469036"/>
                </a:cubicBezTo>
                <a:lnTo>
                  <a:pt x="1111230" y="492633"/>
                </a:lnTo>
                <a:lnTo>
                  <a:pt x="2150126" y="492633"/>
                </a:lnTo>
                <a:lnTo>
                  <a:pt x="2146731" y="469036"/>
                </a:lnTo>
                <a:cubicBezTo>
                  <a:pt x="2097613" y="300833"/>
                  <a:pt x="1885231" y="174304"/>
                  <a:pt x="1630678" y="174304"/>
                </a:cubicBezTo>
                <a:close/>
                <a:moveTo>
                  <a:pt x="1630678" y="0"/>
                </a:moveTo>
                <a:cubicBezTo>
                  <a:pt x="1963411" y="0"/>
                  <a:pt x="2237083" y="214121"/>
                  <a:pt x="2269992" y="488510"/>
                </a:cubicBezTo>
                <a:lnTo>
                  <a:pt x="2270238" y="492633"/>
                </a:lnTo>
                <a:lnTo>
                  <a:pt x="3066347" y="492633"/>
                </a:lnTo>
                <a:lnTo>
                  <a:pt x="3105012" y="494313"/>
                </a:lnTo>
                <a:lnTo>
                  <a:pt x="3141998" y="501035"/>
                </a:lnTo>
                <a:lnTo>
                  <a:pt x="3175621" y="512796"/>
                </a:lnTo>
                <a:lnTo>
                  <a:pt x="3202518" y="529599"/>
                </a:lnTo>
                <a:lnTo>
                  <a:pt x="3217649" y="539681"/>
                </a:lnTo>
                <a:lnTo>
                  <a:pt x="3229416" y="549763"/>
                </a:lnTo>
                <a:lnTo>
                  <a:pt x="3237821" y="561524"/>
                </a:lnTo>
                <a:lnTo>
                  <a:pt x="3244546" y="573285"/>
                </a:lnTo>
                <a:lnTo>
                  <a:pt x="3252951" y="585046"/>
                </a:lnTo>
                <a:lnTo>
                  <a:pt x="3256314" y="596807"/>
                </a:lnTo>
                <a:lnTo>
                  <a:pt x="3259676" y="610251"/>
                </a:lnTo>
                <a:lnTo>
                  <a:pt x="3261356" y="625372"/>
                </a:lnTo>
                <a:lnTo>
                  <a:pt x="3261356" y="1326877"/>
                </a:lnTo>
                <a:lnTo>
                  <a:pt x="3261353" y="1326877"/>
                </a:lnTo>
                <a:lnTo>
                  <a:pt x="3261350" y="1326880"/>
                </a:lnTo>
                <a:lnTo>
                  <a:pt x="3066350" y="1378964"/>
                </a:lnTo>
                <a:lnTo>
                  <a:pt x="2854531" y="1434413"/>
                </a:lnTo>
                <a:lnTo>
                  <a:pt x="2602365" y="1494902"/>
                </a:lnTo>
                <a:lnTo>
                  <a:pt x="2466193" y="1526826"/>
                </a:lnTo>
                <a:lnTo>
                  <a:pt x="2330026" y="1557071"/>
                </a:lnTo>
                <a:lnTo>
                  <a:pt x="2193854" y="1587315"/>
                </a:lnTo>
                <a:lnTo>
                  <a:pt x="2061046" y="1612517"/>
                </a:lnTo>
                <a:lnTo>
                  <a:pt x="1934963" y="1634360"/>
                </a:lnTo>
                <a:lnTo>
                  <a:pt x="1820647" y="1649484"/>
                </a:lnTo>
                <a:lnTo>
                  <a:pt x="1719781" y="1661245"/>
                </a:lnTo>
                <a:lnTo>
                  <a:pt x="1672711" y="1664604"/>
                </a:lnTo>
                <a:lnTo>
                  <a:pt x="1630683" y="1666287"/>
                </a:lnTo>
                <a:lnTo>
                  <a:pt x="1588655" y="1664604"/>
                </a:lnTo>
                <a:lnTo>
                  <a:pt x="1544944" y="1661245"/>
                </a:lnTo>
                <a:lnTo>
                  <a:pt x="1442396" y="1649484"/>
                </a:lnTo>
                <a:lnTo>
                  <a:pt x="1326400" y="1634360"/>
                </a:lnTo>
                <a:lnTo>
                  <a:pt x="1200317" y="1612517"/>
                </a:lnTo>
                <a:lnTo>
                  <a:pt x="1067508" y="1587315"/>
                </a:lnTo>
                <a:lnTo>
                  <a:pt x="933020" y="1560430"/>
                </a:lnTo>
                <a:lnTo>
                  <a:pt x="795169" y="1530186"/>
                </a:lnTo>
                <a:lnTo>
                  <a:pt x="660681" y="1496582"/>
                </a:lnTo>
                <a:lnTo>
                  <a:pt x="406834" y="1436093"/>
                </a:lnTo>
                <a:lnTo>
                  <a:pt x="196695" y="1382323"/>
                </a:lnTo>
                <a:lnTo>
                  <a:pt x="3" y="1330236"/>
                </a:lnTo>
                <a:lnTo>
                  <a:pt x="3" y="1332325"/>
                </a:lnTo>
                <a:lnTo>
                  <a:pt x="0" y="1332322"/>
                </a:lnTo>
                <a:lnTo>
                  <a:pt x="0" y="971511"/>
                </a:lnTo>
                <a:lnTo>
                  <a:pt x="0" y="625372"/>
                </a:lnTo>
                <a:lnTo>
                  <a:pt x="1683" y="610251"/>
                </a:lnTo>
                <a:lnTo>
                  <a:pt x="5046" y="596807"/>
                </a:lnTo>
                <a:lnTo>
                  <a:pt x="8405" y="585046"/>
                </a:lnTo>
                <a:lnTo>
                  <a:pt x="16813" y="573285"/>
                </a:lnTo>
                <a:lnTo>
                  <a:pt x="25218" y="561524"/>
                </a:lnTo>
                <a:lnTo>
                  <a:pt x="35303" y="549763"/>
                </a:lnTo>
                <a:lnTo>
                  <a:pt x="47073" y="539681"/>
                </a:lnTo>
                <a:lnTo>
                  <a:pt x="57158" y="529599"/>
                </a:lnTo>
                <a:lnTo>
                  <a:pt x="87418" y="512796"/>
                </a:lnTo>
                <a:lnTo>
                  <a:pt x="121041" y="501035"/>
                </a:lnTo>
                <a:lnTo>
                  <a:pt x="158027" y="494313"/>
                </a:lnTo>
                <a:lnTo>
                  <a:pt x="196692" y="492633"/>
                </a:lnTo>
                <a:lnTo>
                  <a:pt x="991117" y="492633"/>
                </a:lnTo>
                <a:lnTo>
                  <a:pt x="991363" y="488510"/>
                </a:lnTo>
                <a:cubicBezTo>
                  <a:pt x="1024272" y="214121"/>
                  <a:pt x="1297944" y="0"/>
                  <a:pt x="1630678" y="0"/>
                </a:cubicBezTo>
                <a:close/>
              </a:path>
            </a:pathLst>
          </a:cu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D323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" name="锁"/>
          <p:cNvSpPr/>
          <p:nvPr/>
        </p:nvSpPr>
        <p:spPr>
          <a:xfrm>
            <a:off x="7021829" y="3522666"/>
            <a:ext cx="426085" cy="431800"/>
          </a:xfrm>
          <a:custGeom>
            <a:avLst/>
            <a:gdLst>
              <a:gd name="connsiteX0" fmla="*/ 1594270 w 6020639"/>
              <a:gd name="connsiteY0" fmla="*/ 0 h 5899621"/>
              <a:gd name="connsiteX1" fmla="*/ 3180309 w 6020639"/>
              <a:gd name="connsiteY1" fmla="*/ 1431265 h 5899621"/>
              <a:gd name="connsiteX2" fmla="*/ 3187901 w 6020639"/>
              <a:gd name="connsiteY2" fmla="*/ 1581620 h 5899621"/>
              <a:gd name="connsiteX3" fmla="*/ 3188539 w 6020639"/>
              <a:gd name="connsiteY3" fmla="*/ 1581620 h 5899621"/>
              <a:gd name="connsiteX4" fmla="*/ 3188539 w 6020639"/>
              <a:gd name="connsiteY4" fmla="*/ 1594250 h 5899621"/>
              <a:gd name="connsiteX5" fmla="*/ 3188540 w 6020639"/>
              <a:gd name="connsiteY5" fmla="*/ 1594270 h 5899621"/>
              <a:gd name="connsiteX6" fmla="*/ 3188539 w 6020639"/>
              <a:gd name="connsiteY6" fmla="*/ 1594270 h 5899621"/>
              <a:gd name="connsiteX7" fmla="*/ 3188539 w 6020639"/>
              <a:gd name="connsiteY7" fmla="*/ 2800821 h 5899621"/>
              <a:gd name="connsiteX8" fmla="*/ 5779057 w 6020639"/>
              <a:gd name="connsiteY8" fmla="*/ 2800821 h 5899621"/>
              <a:gd name="connsiteX9" fmla="*/ 6020639 w 6020639"/>
              <a:gd name="connsiteY9" fmla="*/ 3042403 h 5899621"/>
              <a:gd name="connsiteX10" fmla="*/ 6020639 w 6020639"/>
              <a:gd name="connsiteY10" fmla="*/ 5658039 h 5899621"/>
              <a:gd name="connsiteX11" fmla="*/ 5779057 w 6020639"/>
              <a:gd name="connsiteY11" fmla="*/ 5899621 h 5899621"/>
              <a:gd name="connsiteX12" fmla="*/ 2033121 w 6020639"/>
              <a:gd name="connsiteY12" fmla="*/ 5899621 h 5899621"/>
              <a:gd name="connsiteX13" fmla="*/ 1791539 w 6020639"/>
              <a:gd name="connsiteY13" fmla="*/ 5658039 h 5899621"/>
              <a:gd name="connsiteX14" fmla="*/ 1791539 w 6020639"/>
              <a:gd name="connsiteY14" fmla="*/ 3042403 h 5899621"/>
              <a:gd name="connsiteX15" fmla="*/ 2033121 w 6020639"/>
              <a:gd name="connsiteY15" fmla="*/ 2800821 h 5899621"/>
              <a:gd name="connsiteX16" fmla="*/ 2390775 w 6020639"/>
              <a:gd name="connsiteY16" fmla="*/ 2800821 h 5899621"/>
              <a:gd name="connsiteX17" fmla="*/ 2390775 w 6020639"/>
              <a:gd name="connsiteY17" fmla="*/ 1581814 h 5899621"/>
              <a:gd name="connsiteX18" fmla="*/ 2387289 w 6020639"/>
              <a:gd name="connsiteY18" fmla="*/ 1512768 h 5899621"/>
              <a:gd name="connsiteX19" fmla="*/ 1594269 w 6020639"/>
              <a:gd name="connsiteY19" fmla="*/ 797135 h 5899621"/>
              <a:gd name="connsiteX20" fmla="*/ 801250 w 6020639"/>
              <a:gd name="connsiteY20" fmla="*/ 1512768 h 5899621"/>
              <a:gd name="connsiteX21" fmla="*/ 797764 w 6020639"/>
              <a:gd name="connsiteY21" fmla="*/ 1581793 h 5899621"/>
              <a:gd name="connsiteX22" fmla="*/ 797764 w 6020639"/>
              <a:gd name="connsiteY22" fmla="*/ 2465904 h 5899621"/>
              <a:gd name="connsiteX23" fmla="*/ 329587 w 6020639"/>
              <a:gd name="connsiteY23" fmla="*/ 2465904 h 5899621"/>
              <a:gd name="connsiteX24" fmla="*/ 797764 w 6020639"/>
              <a:gd name="connsiteY24" fmla="*/ 3008564 h 5899621"/>
              <a:gd name="connsiteX25" fmla="*/ 797764 w 6020639"/>
              <a:gd name="connsiteY25" fmla="*/ 3159595 h 5899621"/>
              <a:gd name="connsiteX26" fmla="*/ 0 w 6020639"/>
              <a:gd name="connsiteY26" fmla="*/ 3159595 h 5899621"/>
              <a:gd name="connsiteX27" fmla="*/ 0 w 6020639"/>
              <a:gd name="connsiteY27" fmla="*/ 1594270 h 5899621"/>
              <a:gd name="connsiteX28" fmla="*/ 0 w 6020639"/>
              <a:gd name="connsiteY28" fmla="*/ 1581620 h 5899621"/>
              <a:gd name="connsiteX29" fmla="*/ 639 w 6020639"/>
              <a:gd name="connsiteY29" fmla="*/ 1581620 h 5899621"/>
              <a:gd name="connsiteX30" fmla="*/ 8231 w 6020639"/>
              <a:gd name="connsiteY30" fmla="*/ 1431265 h 5899621"/>
              <a:gd name="connsiteX31" fmla="*/ 1594270 w 6020639"/>
              <a:gd name="connsiteY31" fmla="*/ 0 h 58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020639" h="5899621">
                <a:moveTo>
                  <a:pt x="1594270" y="0"/>
                </a:moveTo>
                <a:cubicBezTo>
                  <a:pt x="2419731" y="0"/>
                  <a:pt x="3098667" y="627345"/>
                  <a:pt x="3180309" y="1431265"/>
                </a:cubicBezTo>
                <a:lnTo>
                  <a:pt x="3187901" y="1581620"/>
                </a:lnTo>
                <a:lnTo>
                  <a:pt x="3188539" y="1581620"/>
                </a:lnTo>
                <a:lnTo>
                  <a:pt x="3188539" y="1594250"/>
                </a:lnTo>
                <a:lnTo>
                  <a:pt x="3188540" y="1594270"/>
                </a:lnTo>
                <a:lnTo>
                  <a:pt x="3188539" y="1594270"/>
                </a:lnTo>
                <a:lnTo>
                  <a:pt x="3188539" y="2800821"/>
                </a:lnTo>
                <a:lnTo>
                  <a:pt x="5779057" y="2800821"/>
                </a:lnTo>
                <a:cubicBezTo>
                  <a:pt x="5912479" y="2800821"/>
                  <a:pt x="6020639" y="2908981"/>
                  <a:pt x="6020639" y="3042403"/>
                </a:cubicBezTo>
                <a:lnTo>
                  <a:pt x="6020639" y="5658039"/>
                </a:lnTo>
                <a:cubicBezTo>
                  <a:pt x="6020639" y="5791461"/>
                  <a:pt x="5912479" y="5899621"/>
                  <a:pt x="5779057" y="5899621"/>
                </a:cubicBezTo>
                <a:lnTo>
                  <a:pt x="2033121" y="5899621"/>
                </a:lnTo>
                <a:cubicBezTo>
                  <a:pt x="1899699" y="5899621"/>
                  <a:pt x="1791539" y="5791461"/>
                  <a:pt x="1791539" y="5658039"/>
                </a:cubicBezTo>
                <a:lnTo>
                  <a:pt x="1791539" y="3042403"/>
                </a:lnTo>
                <a:cubicBezTo>
                  <a:pt x="1791539" y="2908981"/>
                  <a:pt x="1899699" y="2800821"/>
                  <a:pt x="2033121" y="2800821"/>
                </a:cubicBezTo>
                <a:lnTo>
                  <a:pt x="2390775" y="2800821"/>
                </a:lnTo>
                <a:lnTo>
                  <a:pt x="2390775" y="1581814"/>
                </a:lnTo>
                <a:lnTo>
                  <a:pt x="2387289" y="1512768"/>
                </a:lnTo>
                <a:cubicBezTo>
                  <a:pt x="2346468" y="1110807"/>
                  <a:pt x="2007000" y="797135"/>
                  <a:pt x="1594269" y="797135"/>
                </a:cubicBezTo>
                <a:cubicBezTo>
                  <a:pt x="1181539" y="797135"/>
                  <a:pt x="842071" y="1110807"/>
                  <a:pt x="801250" y="1512768"/>
                </a:cubicBezTo>
                <a:lnTo>
                  <a:pt x="797764" y="1581793"/>
                </a:lnTo>
                <a:lnTo>
                  <a:pt x="797764" y="2465904"/>
                </a:lnTo>
                <a:lnTo>
                  <a:pt x="329587" y="2465904"/>
                </a:lnTo>
                <a:lnTo>
                  <a:pt x="797764" y="3008564"/>
                </a:lnTo>
                <a:lnTo>
                  <a:pt x="797764" y="3159595"/>
                </a:lnTo>
                <a:lnTo>
                  <a:pt x="0" y="3159595"/>
                </a:lnTo>
                <a:lnTo>
                  <a:pt x="0" y="1594270"/>
                </a:lnTo>
                <a:lnTo>
                  <a:pt x="0" y="1581620"/>
                </a:lnTo>
                <a:lnTo>
                  <a:pt x="639" y="1581620"/>
                </a:lnTo>
                <a:lnTo>
                  <a:pt x="8231" y="1431265"/>
                </a:lnTo>
                <a:cubicBezTo>
                  <a:pt x="89874" y="627345"/>
                  <a:pt x="768810" y="0"/>
                  <a:pt x="1594270" y="0"/>
                </a:cubicBezTo>
                <a:close/>
              </a:path>
            </a:pathLst>
          </a:cu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tIns="828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1D323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刷子"/>
          <p:cNvSpPr/>
          <p:nvPr/>
        </p:nvSpPr>
        <p:spPr bwMode="auto">
          <a:xfrm>
            <a:off x="8908415" y="4164371"/>
            <a:ext cx="228600" cy="426720"/>
          </a:xfrm>
          <a:custGeom>
            <a:avLst/>
            <a:gdLst>
              <a:gd name="T0" fmla="*/ 154076 w 3152"/>
              <a:gd name="T1" fmla="*/ 633067 h 5585"/>
              <a:gd name="T2" fmla="*/ 8522 w 3152"/>
              <a:gd name="T3" fmla="*/ 1021912 h 5585"/>
              <a:gd name="T4" fmla="*/ 10226 w 3152"/>
              <a:gd name="T5" fmla="*/ 1040331 h 5585"/>
              <a:gd name="T6" fmla="*/ 13976 w 3152"/>
              <a:gd name="T7" fmla="*/ 1058068 h 5585"/>
              <a:gd name="T8" fmla="*/ 20793 w 3152"/>
              <a:gd name="T9" fmla="*/ 1074440 h 5585"/>
              <a:gd name="T10" fmla="*/ 28974 w 3152"/>
              <a:gd name="T11" fmla="*/ 1089449 h 5585"/>
              <a:gd name="T12" fmla="*/ 39882 w 3152"/>
              <a:gd name="T13" fmla="*/ 1103092 h 5585"/>
              <a:gd name="T14" fmla="*/ 52495 w 3152"/>
              <a:gd name="T15" fmla="*/ 1114689 h 5585"/>
              <a:gd name="T16" fmla="*/ 66812 w 3152"/>
              <a:gd name="T17" fmla="*/ 1124922 h 5585"/>
              <a:gd name="T18" fmla="*/ 82151 w 3152"/>
              <a:gd name="T19" fmla="*/ 1132767 h 5585"/>
              <a:gd name="T20" fmla="*/ 98854 w 3152"/>
              <a:gd name="T21" fmla="*/ 1138566 h 5585"/>
              <a:gd name="T22" fmla="*/ 116920 w 3152"/>
              <a:gd name="T23" fmla="*/ 1141977 h 5585"/>
              <a:gd name="T24" fmla="*/ 439048 w 3152"/>
              <a:gd name="T25" fmla="*/ 1142318 h 5585"/>
              <a:gd name="T26" fmla="*/ 430185 w 3152"/>
              <a:gd name="T27" fmla="*/ 1198598 h 5585"/>
              <a:gd name="T28" fmla="*/ 418936 w 3152"/>
              <a:gd name="T29" fmla="*/ 1285918 h 5585"/>
              <a:gd name="T30" fmla="*/ 409733 w 3152"/>
              <a:gd name="T31" fmla="*/ 1374943 h 5585"/>
              <a:gd name="T32" fmla="*/ 402915 w 3152"/>
              <a:gd name="T33" fmla="*/ 1462603 h 5585"/>
              <a:gd name="T34" fmla="*/ 399847 w 3152"/>
              <a:gd name="T35" fmla="*/ 1545489 h 5585"/>
              <a:gd name="T36" fmla="*/ 398824 w 3152"/>
              <a:gd name="T37" fmla="*/ 1596994 h 5585"/>
              <a:gd name="T38" fmla="*/ 400529 w 3152"/>
              <a:gd name="T39" fmla="*/ 1665553 h 5585"/>
              <a:gd name="T40" fmla="*/ 405301 w 3152"/>
              <a:gd name="T41" fmla="*/ 1723198 h 5585"/>
              <a:gd name="T42" fmla="*/ 412800 w 3152"/>
              <a:gd name="T43" fmla="*/ 1771292 h 5585"/>
              <a:gd name="T44" fmla="*/ 422686 w 3152"/>
              <a:gd name="T45" fmla="*/ 1810517 h 5585"/>
              <a:gd name="T46" fmla="*/ 434957 w 3152"/>
              <a:gd name="T47" fmla="*/ 1841557 h 5585"/>
              <a:gd name="T48" fmla="*/ 449274 w 3152"/>
              <a:gd name="T49" fmla="*/ 1864751 h 5585"/>
              <a:gd name="T50" fmla="*/ 465636 w 3152"/>
              <a:gd name="T51" fmla="*/ 1882488 h 5585"/>
              <a:gd name="T52" fmla="*/ 483362 w 3152"/>
              <a:gd name="T53" fmla="*/ 1894085 h 5585"/>
              <a:gd name="T54" fmla="*/ 502451 w 3152"/>
              <a:gd name="T55" fmla="*/ 1901248 h 5585"/>
              <a:gd name="T56" fmla="*/ 522903 w 3152"/>
              <a:gd name="T57" fmla="*/ 1904659 h 5585"/>
              <a:gd name="T58" fmla="*/ 537220 w 3152"/>
              <a:gd name="T59" fmla="*/ 1905000 h 5585"/>
              <a:gd name="T60" fmla="*/ 558013 w 3152"/>
              <a:gd name="T61" fmla="*/ 1903636 h 5585"/>
              <a:gd name="T62" fmla="*/ 578125 w 3152"/>
              <a:gd name="T63" fmla="*/ 1899201 h 5585"/>
              <a:gd name="T64" fmla="*/ 596873 w 3152"/>
              <a:gd name="T65" fmla="*/ 1890674 h 5585"/>
              <a:gd name="T66" fmla="*/ 614599 w 3152"/>
              <a:gd name="T67" fmla="*/ 1877030 h 5585"/>
              <a:gd name="T68" fmla="*/ 629938 w 3152"/>
              <a:gd name="T69" fmla="*/ 1857929 h 5585"/>
              <a:gd name="T70" fmla="*/ 643573 w 3152"/>
              <a:gd name="T71" fmla="*/ 1832006 h 5585"/>
              <a:gd name="T72" fmla="*/ 655504 w 3152"/>
              <a:gd name="T73" fmla="*/ 1798579 h 5585"/>
              <a:gd name="T74" fmla="*/ 664707 w 3152"/>
              <a:gd name="T75" fmla="*/ 1756284 h 5585"/>
              <a:gd name="T76" fmla="*/ 670843 w 3152"/>
              <a:gd name="T77" fmla="*/ 1705120 h 5585"/>
              <a:gd name="T78" fmla="*/ 674593 w 3152"/>
              <a:gd name="T79" fmla="*/ 1643723 h 5585"/>
              <a:gd name="T80" fmla="*/ 675616 w 3152"/>
              <a:gd name="T81" fmla="*/ 1596994 h 5585"/>
              <a:gd name="T82" fmla="*/ 673911 w 3152"/>
              <a:gd name="T83" fmla="*/ 1518884 h 5585"/>
              <a:gd name="T84" fmla="*/ 669139 w 3152"/>
              <a:gd name="T85" fmla="*/ 1433952 h 5585"/>
              <a:gd name="T86" fmla="*/ 661640 w 3152"/>
              <a:gd name="T87" fmla="*/ 1345268 h 5585"/>
              <a:gd name="T88" fmla="*/ 652095 w 3152"/>
              <a:gd name="T89" fmla="*/ 1256243 h 5585"/>
              <a:gd name="T90" fmla="*/ 639824 w 3152"/>
              <a:gd name="T91" fmla="*/ 1169946 h 5585"/>
              <a:gd name="T92" fmla="*/ 945248 w 3152"/>
              <a:gd name="T93" fmla="*/ 1142318 h 5585"/>
              <a:gd name="T94" fmla="*/ 963655 w 3152"/>
              <a:gd name="T95" fmla="*/ 1141295 h 5585"/>
              <a:gd name="T96" fmla="*/ 981040 w 3152"/>
              <a:gd name="T97" fmla="*/ 1136860 h 5585"/>
              <a:gd name="T98" fmla="*/ 997743 w 3152"/>
              <a:gd name="T99" fmla="*/ 1130721 h 5585"/>
              <a:gd name="T100" fmla="*/ 1012742 w 3152"/>
              <a:gd name="T101" fmla="*/ 1121852 h 5585"/>
              <a:gd name="T102" fmla="*/ 1026036 w 3152"/>
              <a:gd name="T103" fmla="*/ 1110937 h 5585"/>
              <a:gd name="T104" fmla="*/ 1038307 w 3152"/>
              <a:gd name="T105" fmla="*/ 1098658 h 5585"/>
              <a:gd name="T106" fmla="*/ 1048193 w 3152"/>
              <a:gd name="T107" fmla="*/ 1084332 h 5585"/>
              <a:gd name="T108" fmla="*/ 1056033 w 3152"/>
              <a:gd name="T109" fmla="*/ 1068983 h 5585"/>
              <a:gd name="T110" fmla="*/ 1061487 w 3152"/>
              <a:gd name="T111" fmla="*/ 1052269 h 5585"/>
              <a:gd name="T112" fmla="*/ 1064895 w 3152"/>
              <a:gd name="T113" fmla="*/ 1034533 h 5585"/>
              <a:gd name="T114" fmla="*/ 1065236 w 3152"/>
              <a:gd name="T115" fmla="*/ 633067 h 558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3152" h="5585">
                <a:moveTo>
                  <a:pt x="3152" y="0"/>
                </a:moveTo>
                <a:lnTo>
                  <a:pt x="0" y="0"/>
                </a:lnTo>
                <a:lnTo>
                  <a:pt x="452" y="1856"/>
                </a:lnTo>
                <a:lnTo>
                  <a:pt x="25" y="1856"/>
                </a:lnTo>
                <a:lnTo>
                  <a:pt x="25" y="2996"/>
                </a:lnTo>
                <a:lnTo>
                  <a:pt x="26" y="3015"/>
                </a:lnTo>
                <a:lnTo>
                  <a:pt x="28" y="3033"/>
                </a:lnTo>
                <a:lnTo>
                  <a:pt x="30" y="3050"/>
                </a:lnTo>
                <a:lnTo>
                  <a:pt x="33" y="3067"/>
                </a:lnTo>
                <a:lnTo>
                  <a:pt x="36" y="3085"/>
                </a:lnTo>
                <a:lnTo>
                  <a:pt x="41" y="3102"/>
                </a:lnTo>
                <a:lnTo>
                  <a:pt x="47" y="3118"/>
                </a:lnTo>
                <a:lnTo>
                  <a:pt x="53" y="3134"/>
                </a:lnTo>
                <a:lnTo>
                  <a:pt x="61" y="3150"/>
                </a:lnTo>
                <a:lnTo>
                  <a:pt x="68" y="3164"/>
                </a:lnTo>
                <a:lnTo>
                  <a:pt x="77" y="3179"/>
                </a:lnTo>
                <a:lnTo>
                  <a:pt x="85" y="3194"/>
                </a:lnTo>
                <a:lnTo>
                  <a:pt x="95" y="3207"/>
                </a:lnTo>
                <a:lnTo>
                  <a:pt x="106" y="3221"/>
                </a:lnTo>
                <a:lnTo>
                  <a:pt x="117" y="3234"/>
                </a:lnTo>
                <a:lnTo>
                  <a:pt x="129" y="3246"/>
                </a:lnTo>
                <a:lnTo>
                  <a:pt x="142" y="3257"/>
                </a:lnTo>
                <a:lnTo>
                  <a:pt x="154" y="3268"/>
                </a:lnTo>
                <a:lnTo>
                  <a:pt x="167" y="3279"/>
                </a:lnTo>
                <a:lnTo>
                  <a:pt x="181" y="3289"/>
                </a:lnTo>
                <a:lnTo>
                  <a:pt x="196" y="3298"/>
                </a:lnTo>
                <a:lnTo>
                  <a:pt x="210" y="3306"/>
                </a:lnTo>
                <a:lnTo>
                  <a:pt x="225" y="3315"/>
                </a:lnTo>
                <a:lnTo>
                  <a:pt x="241" y="3321"/>
                </a:lnTo>
                <a:lnTo>
                  <a:pt x="257" y="3328"/>
                </a:lnTo>
                <a:lnTo>
                  <a:pt x="273" y="3333"/>
                </a:lnTo>
                <a:lnTo>
                  <a:pt x="290" y="3338"/>
                </a:lnTo>
                <a:lnTo>
                  <a:pt x="307" y="3342"/>
                </a:lnTo>
                <a:lnTo>
                  <a:pt x="324" y="3346"/>
                </a:lnTo>
                <a:lnTo>
                  <a:pt x="343" y="3348"/>
                </a:lnTo>
                <a:lnTo>
                  <a:pt x="360" y="3349"/>
                </a:lnTo>
                <a:lnTo>
                  <a:pt x="378" y="3349"/>
                </a:lnTo>
                <a:lnTo>
                  <a:pt x="1288" y="3349"/>
                </a:lnTo>
                <a:lnTo>
                  <a:pt x="1274" y="3430"/>
                </a:lnTo>
                <a:lnTo>
                  <a:pt x="1262" y="3514"/>
                </a:lnTo>
                <a:lnTo>
                  <a:pt x="1250" y="3598"/>
                </a:lnTo>
                <a:lnTo>
                  <a:pt x="1239" y="3683"/>
                </a:lnTo>
                <a:lnTo>
                  <a:pt x="1229" y="3770"/>
                </a:lnTo>
                <a:lnTo>
                  <a:pt x="1219" y="3857"/>
                </a:lnTo>
                <a:lnTo>
                  <a:pt x="1209" y="3944"/>
                </a:lnTo>
                <a:lnTo>
                  <a:pt x="1202" y="4031"/>
                </a:lnTo>
                <a:lnTo>
                  <a:pt x="1195" y="4118"/>
                </a:lnTo>
                <a:lnTo>
                  <a:pt x="1189" y="4204"/>
                </a:lnTo>
                <a:lnTo>
                  <a:pt x="1182" y="4288"/>
                </a:lnTo>
                <a:lnTo>
                  <a:pt x="1179" y="4372"/>
                </a:lnTo>
                <a:lnTo>
                  <a:pt x="1175" y="4453"/>
                </a:lnTo>
                <a:lnTo>
                  <a:pt x="1173" y="4531"/>
                </a:lnTo>
                <a:lnTo>
                  <a:pt x="1171" y="4608"/>
                </a:lnTo>
                <a:lnTo>
                  <a:pt x="1170" y="4682"/>
                </a:lnTo>
                <a:lnTo>
                  <a:pt x="1171" y="4753"/>
                </a:lnTo>
                <a:lnTo>
                  <a:pt x="1173" y="4819"/>
                </a:lnTo>
                <a:lnTo>
                  <a:pt x="1175" y="4883"/>
                </a:lnTo>
                <a:lnTo>
                  <a:pt x="1179" y="4943"/>
                </a:lnTo>
                <a:lnTo>
                  <a:pt x="1184" y="4999"/>
                </a:lnTo>
                <a:lnTo>
                  <a:pt x="1189" y="5052"/>
                </a:lnTo>
                <a:lnTo>
                  <a:pt x="1195" y="5102"/>
                </a:lnTo>
                <a:lnTo>
                  <a:pt x="1202" y="5149"/>
                </a:lnTo>
                <a:lnTo>
                  <a:pt x="1211" y="5193"/>
                </a:lnTo>
                <a:lnTo>
                  <a:pt x="1219" y="5235"/>
                </a:lnTo>
                <a:lnTo>
                  <a:pt x="1229" y="5273"/>
                </a:lnTo>
                <a:lnTo>
                  <a:pt x="1240" y="5308"/>
                </a:lnTo>
                <a:lnTo>
                  <a:pt x="1251" y="5340"/>
                </a:lnTo>
                <a:lnTo>
                  <a:pt x="1263" y="5371"/>
                </a:lnTo>
                <a:lnTo>
                  <a:pt x="1276" y="5399"/>
                </a:lnTo>
                <a:lnTo>
                  <a:pt x="1289" y="5423"/>
                </a:lnTo>
                <a:lnTo>
                  <a:pt x="1304" y="5447"/>
                </a:lnTo>
                <a:lnTo>
                  <a:pt x="1318" y="5467"/>
                </a:lnTo>
                <a:lnTo>
                  <a:pt x="1333" y="5487"/>
                </a:lnTo>
                <a:lnTo>
                  <a:pt x="1349" y="5503"/>
                </a:lnTo>
                <a:lnTo>
                  <a:pt x="1366" y="5519"/>
                </a:lnTo>
                <a:lnTo>
                  <a:pt x="1382" y="5531"/>
                </a:lnTo>
                <a:lnTo>
                  <a:pt x="1401" y="5543"/>
                </a:lnTo>
                <a:lnTo>
                  <a:pt x="1418" y="5553"/>
                </a:lnTo>
                <a:lnTo>
                  <a:pt x="1436" y="5562"/>
                </a:lnTo>
                <a:lnTo>
                  <a:pt x="1456" y="5568"/>
                </a:lnTo>
                <a:lnTo>
                  <a:pt x="1474" y="5574"/>
                </a:lnTo>
                <a:lnTo>
                  <a:pt x="1494" y="5578"/>
                </a:lnTo>
                <a:lnTo>
                  <a:pt x="1515" y="5581"/>
                </a:lnTo>
                <a:lnTo>
                  <a:pt x="1534" y="5584"/>
                </a:lnTo>
                <a:lnTo>
                  <a:pt x="1555" y="5585"/>
                </a:lnTo>
                <a:lnTo>
                  <a:pt x="1576" y="5585"/>
                </a:lnTo>
                <a:lnTo>
                  <a:pt x="1597" y="5585"/>
                </a:lnTo>
                <a:lnTo>
                  <a:pt x="1618" y="5584"/>
                </a:lnTo>
                <a:lnTo>
                  <a:pt x="1637" y="5581"/>
                </a:lnTo>
                <a:lnTo>
                  <a:pt x="1658" y="5578"/>
                </a:lnTo>
                <a:lnTo>
                  <a:pt x="1678" y="5574"/>
                </a:lnTo>
                <a:lnTo>
                  <a:pt x="1696" y="5568"/>
                </a:lnTo>
                <a:lnTo>
                  <a:pt x="1716" y="5562"/>
                </a:lnTo>
                <a:lnTo>
                  <a:pt x="1734" y="5553"/>
                </a:lnTo>
                <a:lnTo>
                  <a:pt x="1751" y="5543"/>
                </a:lnTo>
                <a:lnTo>
                  <a:pt x="1770" y="5531"/>
                </a:lnTo>
                <a:lnTo>
                  <a:pt x="1787" y="5519"/>
                </a:lnTo>
                <a:lnTo>
                  <a:pt x="1803" y="5503"/>
                </a:lnTo>
                <a:lnTo>
                  <a:pt x="1819" y="5487"/>
                </a:lnTo>
                <a:lnTo>
                  <a:pt x="1833" y="5467"/>
                </a:lnTo>
                <a:lnTo>
                  <a:pt x="1848" y="5447"/>
                </a:lnTo>
                <a:lnTo>
                  <a:pt x="1863" y="5423"/>
                </a:lnTo>
                <a:lnTo>
                  <a:pt x="1876" y="5399"/>
                </a:lnTo>
                <a:lnTo>
                  <a:pt x="1888" y="5371"/>
                </a:lnTo>
                <a:lnTo>
                  <a:pt x="1901" y="5340"/>
                </a:lnTo>
                <a:lnTo>
                  <a:pt x="1912" y="5308"/>
                </a:lnTo>
                <a:lnTo>
                  <a:pt x="1923" y="5273"/>
                </a:lnTo>
                <a:lnTo>
                  <a:pt x="1933" y="5235"/>
                </a:lnTo>
                <a:lnTo>
                  <a:pt x="1941" y="5193"/>
                </a:lnTo>
                <a:lnTo>
                  <a:pt x="1950" y="5149"/>
                </a:lnTo>
                <a:lnTo>
                  <a:pt x="1957" y="5102"/>
                </a:lnTo>
                <a:lnTo>
                  <a:pt x="1963" y="5052"/>
                </a:lnTo>
                <a:lnTo>
                  <a:pt x="1968" y="4999"/>
                </a:lnTo>
                <a:lnTo>
                  <a:pt x="1973" y="4943"/>
                </a:lnTo>
                <a:lnTo>
                  <a:pt x="1977" y="4883"/>
                </a:lnTo>
                <a:lnTo>
                  <a:pt x="1979" y="4819"/>
                </a:lnTo>
                <a:lnTo>
                  <a:pt x="1980" y="4753"/>
                </a:lnTo>
                <a:lnTo>
                  <a:pt x="1982" y="4682"/>
                </a:lnTo>
                <a:lnTo>
                  <a:pt x="1980" y="4608"/>
                </a:lnTo>
                <a:lnTo>
                  <a:pt x="1979" y="4531"/>
                </a:lnTo>
                <a:lnTo>
                  <a:pt x="1977" y="4453"/>
                </a:lnTo>
                <a:lnTo>
                  <a:pt x="1973" y="4372"/>
                </a:lnTo>
                <a:lnTo>
                  <a:pt x="1968" y="4288"/>
                </a:lnTo>
                <a:lnTo>
                  <a:pt x="1963" y="4204"/>
                </a:lnTo>
                <a:lnTo>
                  <a:pt x="1957" y="4118"/>
                </a:lnTo>
                <a:lnTo>
                  <a:pt x="1950" y="4031"/>
                </a:lnTo>
                <a:lnTo>
                  <a:pt x="1941" y="3944"/>
                </a:lnTo>
                <a:lnTo>
                  <a:pt x="1933" y="3857"/>
                </a:lnTo>
                <a:lnTo>
                  <a:pt x="1923" y="3770"/>
                </a:lnTo>
                <a:lnTo>
                  <a:pt x="1913" y="3683"/>
                </a:lnTo>
                <a:lnTo>
                  <a:pt x="1902" y="3598"/>
                </a:lnTo>
                <a:lnTo>
                  <a:pt x="1890" y="3514"/>
                </a:lnTo>
                <a:lnTo>
                  <a:pt x="1877" y="3430"/>
                </a:lnTo>
                <a:lnTo>
                  <a:pt x="1864" y="3349"/>
                </a:lnTo>
                <a:lnTo>
                  <a:pt x="2773" y="3349"/>
                </a:lnTo>
                <a:lnTo>
                  <a:pt x="2792" y="3349"/>
                </a:lnTo>
                <a:lnTo>
                  <a:pt x="2809" y="3348"/>
                </a:lnTo>
                <a:lnTo>
                  <a:pt x="2827" y="3346"/>
                </a:lnTo>
                <a:lnTo>
                  <a:pt x="2845" y="3342"/>
                </a:lnTo>
                <a:lnTo>
                  <a:pt x="2862" y="3338"/>
                </a:lnTo>
                <a:lnTo>
                  <a:pt x="2878" y="3333"/>
                </a:lnTo>
                <a:lnTo>
                  <a:pt x="2895" y="3328"/>
                </a:lnTo>
                <a:lnTo>
                  <a:pt x="2911" y="3321"/>
                </a:lnTo>
                <a:lnTo>
                  <a:pt x="2927" y="3315"/>
                </a:lnTo>
                <a:lnTo>
                  <a:pt x="2941" y="3306"/>
                </a:lnTo>
                <a:lnTo>
                  <a:pt x="2956" y="3298"/>
                </a:lnTo>
                <a:lnTo>
                  <a:pt x="2971" y="3289"/>
                </a:lnTo>
                <a:lnTo>
                  <a:pt x="2984" y="3279"/>
                </a:lnTo>
                <a:lnTo>
                  <a:pt x="2998" y="3268"/>
                </a:lnTo>
                <a:lnTo>
                  <a:pt x="3010" y="3257"/>
                </a:lnTo>
                <a:lnTo>
                  <a:pt x="3022" y="3246"/>
                </a:lnTo>
                <a:lnTo>
                  <a:pt x="3035" y="3234"/>
                </a:lnTo>
                <a:lnTo>
                  <a:pt x="3046" y="3221"/>
                </a:lnTo>
                <a:lnTo>
                  <a:pt x="3055" y="3207"/>
                </a:lnTo>
                <a:lnTo>
                  <a:pt x="3065" y="3194"/>
                </a:lnTo>
                <a:lnTo>
                  <a:pt x="3075" y="3179"/>
                </a:lnTo>
                <a:lnTo>
                  <a:pt x="3084" y="3164"/>
                </a:lnTo>
                <a:lnTo>
                  <a:pt x="3091" y="3150"/>
                </a:lnTo>
                <a:lnTo>
                  <a:pt x="3098" y="3134"/>
                </a:lnTo>
                <a:lnTo>
                  <a:pt x="3104" y="3118"/>
                </a:lnTo>
                <a:lnTo>
                  <a:pt x="3111" y="3102"/>
                </a:lnTo>
                <a:lnTo>
                  <a:pt x="3114" y="3085"/>
                </a:lnTo>
                <a:lnTo>
                  <a:pt x="3119" y="3067"/>
                </a:lnTo>
                <a:lnTo>
                  <a:pt x="3122" y="3050"/>
                </a:lnTo>
                <a:lnTo>
                  <a:pt x="3124" y="3033"/>
                </a:lnTo>
                <a:lnTo>
                  <a:pt x="3125" y="3015"/>
                </a:lnTo>
                <a:lnTo>
                  <a:pt x="3125" y="2996"/>
                </a:lnTo>
                <a:lnTo>
                  <a:pt x="3125" y="1856"/>
                </a:lnTo>
                <a:lnTo>
                  <a:pt x="2700" y="1856"/>
                </a:lnTo>
                <a:lnTo>
                  <a:pt x="3152" y="0"/>
                </a:lnTo>
                <a:close/>
              </a:path>
            </a:pathLst>
          </a:custGeom>
          <a:solidFill>
            <a:srgbClr val="394966"/>
          </a:solidFill>
          <a:ln>
            <a:noFill/>
          </a:ln>
        </p:spPr>
        <p:txBody>
          <a:bodyPr bIns="216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1D323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4" name="雨伞"/>
          <p:cNvSpPr/>
          <p:nvPr/>
        </p:nvSpPr>
        <p:spPr>
          <a:xfrm>
            <a:off x="812800" y="2909887"/>
            <a:ext cx="506095" cy="506095"/>
          </a:xfrm>
          <a:custGeom>
            <a:avLst/>
            <a:gdLst>
              <a:gd name="connsiteX0" fmla="*/ 10295531 w 10295617"/>
              <a:gd name="connsiteY0" fmla="*/ 6044312 h 10760938"/>
              <a:gd name="connsiteX1" fmla="*/ 10295617 w 10295617"/>
              <a:gd name="connsiteY1" fmla="*/ 6046023 h 10760938"/>
              <a:gd name="connsiteX2" fmla="*/ 10295311 w 10295617"/>
              <a:gd name="connsiteY2" fmla="*/ 6046023 h 10760938"/>
              <a:gd name="connsiteX3" fmla="*/ 86 w 10295617"/>
              <a:gd name="connsiteY3" fmla="*/ 6044312 h 10760938"/>
              <a:gd name="connsiteX4" fmla="*/ 306 w 10295617"/>
              <a:gd name="connsiteY4" fmla="*/ 6046023 h 10760938"/>
              <a:gd name="connsiteX5" fmla="*/ 0 w 10295617"/>
              <a:gd name="connsiteY5" fmla="*/ 6046023 h 10760938"/>
              <a:gd name="connsiteX6" fmla="*/ 5147809 w 10295617"/>
              <a:gd name="connsiteY6" fmla="*/ 0 h 10760938"/>
              <a:gd name="connsiteX7" fmla="*/ 5325006 w 10295617"/>
              <a:gd name="connsiteY7" fmla="*/ 177197 h 10760938"/>
              <a:gd name="connsiteX8" fmla="*/ 5325006 w 10295617"/>
              <a:gd name="connsiteY8" fmla="*/ 837837 h 10760938"/>
              <a:gd name="connsiteX9" fmla="*/ 5396256 w 10295617"/>
              <a:gd name="connsiteY9" fmla="*/ 839547 h 10760938"/>
              <a:gd name="connsiteX10" fmla="*/ 10269039 w 10295617"/>
              <a:gd name="connsiteY10" fmla="*/ 5513084 h 10760938"/>
              <a:gd name="connsiteX11" fmla="*/ 10295425 w 10295617"/>
              <a:gd name="connsiteY11" fmla="*/ 6042158 h 10760938"/>
              <a:gd name="connsiteX12" fmla="*/ 10260748 w 10295617"/>
              <a:gd name="connsiteY12" fmla="*/ 5773580 h 10760938"/>
              <a:gd name="connsiteX13" fmla="*/ 8579250 w 10295617"/>
              <a:gd name="connsiteY13" fmla="*/ 4703575 h 10760938"/>
              <a:gd name="connsiteX14" fmla="*/ 6897754 w 10295617"/>
              <a:gd name="connsiteY14" fmla="*/ 5773580 h 10760938"/>
              <a:gd name="connsiteX15" fmla="*/ 6863530 w 10295617"/>
              <a:gd name="connsiteY15" fmla="*/ 6038646 h 10760938"/>
              <a:gd name="connsiteX16" fmla="*/ 6829306 w 10295617"/>
              <a:gd name="connsiteY16" fmla="*/ 5773580 h 10760938"/>
              <a:gd name="connsiteX17" fmla="*/ 5451635 w 10295617"/>
              <a:gd name="connsiteY17" fmla="*/ 4724506 h 10760938"/>
              <a:gd name="connsiteX18" fmla="*/ 5325006 w 10295617"/>
              <a:gd name="connsiteY18" fmla="*/ 4711318 h 10760938"/>
              <a:gd name="connsiteX19" fmla="*/ 5325006 w 10295617"/>
              <a:gd name="connsiteY19" fmla="*/ 9805674 h 10760938"/>
              <a:gd name="connsiteX20" fmla="*/ 5325006 w 10295617"/>
              <a:gd name="connsiteY20" fmla="*/ 9821152 h 10760938"/>
              <a:gd name="connsiteX21" fmla="*/ 5323964 w 10295617"/>
              <a:gd name="connsiteY21" fmla="*/ 9821152 h 10760938"/>
              <a:gd name="connsiteX22" fmla="*/ 5316404 w 10295617"/>
              <a:gd name="connsiteY22" fmla="*/ 9933477 h 10760938"/>
              <a:gd name="connsiteX23" fmla="*/ 4838721 w 10295617"/>
              <a:gd name="connsiteY23" fmla="*/ 10637788 h 10760938"/>
              <a:gd name="connsiteX24" fmla="*/ 3875045 w 10295617"/>
              <a:gd name="connsiteY24" fmla="*/ 10623063 h 10760938"/>
              <a:gd name="connsiteX25" fmla="*/ 3414410 w 10295617"/>
              <a:gd name="connsiteY25" fmla="*/ 9776480 h 10760938"/>
              <a:gd name="connsiteX26" fmla="*/ 3769699 w 10295617"/>
              <a:gd name="connsiteY26" fmla="*/ 9787246 h 10760938"/>
              <a:gd name="connsiteX27" fmla="*/ 4058978 w 10295617"/>
              <a:gd name="connsiteY27" fmla="*/ 10318901 h 10760938"/>
              <a:gd name="connsiteX28" fmla="*/ 4664167 w 10295617"/>
              <a:gd name="connsiteY28" fmla="*/ 10328148 h 10760938"/>
              <a:gd name="connsiteX29" fmla="*/ 4969554 w 10295617"/>
              <a:gd name="connsiteY29" fmla="*/ 9805580 h 10760938"/>
              <a:gd name="connsiteX30" fmla="*/ 4970612 w 10295617"/>
              <a:gd name="connsiteY30" fmla="*/ 9805580 h 10760938"/>
              <a:gd name="connsiteX31" fmla="*/ 4970612 w 10295617"/>
              <a:gd name="connsiteY31" fmla="*/ 4711318 h 10760938"/>
              <a:gd name="connsiteX32" fmla="*/ 4843983 w 10295617"/>
              <a:gd name="connsiteY32" fmla="*/ 4724506 h 10760938"/>
              <a:gd name="connsiteX33" fmla="*/ 3466313 w 10295617"/>
              <a:gd name="connsiteY33" fmla="*/ 5773580 h 10760938"/>
              <a:gd name="connsiteX34" fmla="*/ 3432089 w 10295617"/>
              <a:gd name="connsiteY34" fmla="*/ 6038646 h 10760938"/>
              <a:gd name="connsiteX35" fmla="*/ 3397865 w 10295617"/>
              <a:gd name="connsiteY35" fmla="*/ 5773580 h 10760938"/>
              <a:gd name="connsiteX36" fmla="*/ 1716367 w 10295617"/>
              <a:gd name="connsiteY36" fmla="*/ 4703575 h 10760938"/>
              <a:gd name="connsiteX37" fmla="*/ 34871 w 10295617"/>
              <a:gd name="connsiteY37" fmla="*/ 5773580 h 10760938"/>
              <a:gd name="connsiteX38" fmla="*/ 194 w 10295617"/>
              <a:gd name="connsiteY38" fmla="*/ 6042158 h 10760938"/>
              <a:gd name="connsiteX39" fmla="*/ 26578 w 10295617"/>
              <a:gd name="connsiteY39" fmla="*/ 5513084 h 10760938"/>
              <a:gd name="connsiteX40" fmla="*/ 4899361 w 10295617"/>
              <a:gd name="connsiteY40" fmla="*/ 839547 h 10760938"/>
              <a:gd name="connsiteX41" fmla="*/ 4970612 w 10295617"/>
              <a:gd name="connsiteY41" fmla="*/ 837837 h 10760938"/>
              <a:gd name="connsiteX42" fmla="*/ 4970612 w 10295617"/>
              <a:gd name="connsiteY42" fmla="*/ 177197 h 10760938"/>
              <a:gd name="connsiteX43" fmla="*/ 5147809 w 10295617"/>
              <a:gd name="connsiteY43" fmla="*/ 0 h 1076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0295617" h="10760938">
                <a:moveTo>
                  <a:pt x="10295531" y="6044312"/>
                </a:moveTo>
                <a:lnTo>
                  <a:pt x="10295617" y="6046023"/>
                </a:lnTo>
                <a:lnTo>
                  <a:pt x="10295311" y="6046023"/>
                </a:lnTo>
                <a:close/>
                <a:moveTo>
                  <a:pt x="86" y="6044312"/>
                </a:moveTo>
                <a:lnTo>
                  <a:pt x="306" y="6046023"/>
                </a:lnTo>
                <a:lnTo>
                  <a:pt x="0" y="6046023"/>
                </a:lnTo>
                <a:close/>
                <a:moveTo>
                  <a:pt x="5147809" y="0"/>
                </a:moveTo>
                <a:cubicBezTo>
                  <a:pt x="5245672" y="0"/>
                  <a:pt x="5325006" y="79334"/>
                  <a:pt x="5325006" y="177197"/>
                </a:cubicBezTo>
                <a:lnTo>
                  <a:pt x="5325006" y="837837"/>
                </a:lnTo>
                <a:lnTo>
                  <a:pt x="5396256" y="839547"/>
                </a:lnTo>
                <a:cubicBezTo>
                  <a:pt x="7948306" y="962340"/>
                  <a:pt x="10013658" y="2966815"/>
                  <a:pt x="10269039" y="5513084"/>
                </a:cubicBezTo>
                <a:lnTo>
                  <a:pt x="10295425" y="6042158"/>
                </a:lnTo>
                <a:lnTo>
                  <a:pt x="10260748" y="5773580"/>
                </a:lnTo>
                <a:cubicBezTo>
                  <a:pt x="10100703" y="5162929"/>
                  <a:pt x="9408684" y="4703575"/>
                  <a:pt x="8579250" y="4703575"/>
                </a:cubicBezTo>
                <a:cubicBezTo>
                  <a:pt x="7749818" y="4703575"/>
                  <a:pt x="7057798" y="5162929"/>
                  <a:pt x="6897754" y="5773580"/>
                </a:cubicBezTo>
                <a:lnTo>
                  <a:pt x="6863530" y="6038646"/>
                </a:lnTo>
                <a:lnTo>
                  <a:pt x="6829306" y="5773580"/>
                </a:lnTo>
                <a:cubicBezTo>
                  <a:pt x="6689267" y="5239260"/>
                  <a:pt x="6141936" y="4820778"/>
                  <a:pt x="5451635" y="4724506"/>
                </a:cubicBezTo>
                <a:lnTo>
                  <a:pt x="5325006" y="4711318"/>
                </a:lnTo>
                <a:lnTo>
                  <a:pt x="5325006" y="9805674"/>
                </a:lnTo>
                <a:lnTo>
                  <a:pt x="5325006" y="9821152"/>
                </a:lnTo>
                <a:lnTo>
                  <a:pt x="5323964" y="9821152"/>
                </a:lnTo>
                <a:lnTo>
                  <a:pt x="5316404" y="9933477"/>
                </a:lnTo>
                <a:cubicBezTo>
                  <a:pt x="5276666" y="10227644"/>
                  <a:pt x="5101532" y="10489633"/>
                  <a:pt x="4838721" y="10637788"/>
                </a:cubicBezTo>
                <a:cubicBezTo>
                  <a:pt x="4538366" y="10807108"/>
                  <a:pt x="4170086" y="10801480"/>
                  <a:pt x="3875045" y="10623063"/>
                </a:cubicBezTo>
                <a:cubicBezTo>
                  <a:pt x="3580003" y="10444646"/>
                  <a:pt x="3403967" y="10121115"/>
                  <a:pt x="3414410" y="9776480"/>
                </a:cubicBezTo>
                <a:lnTo>
                  <a:pt x="3769699" y="9787246"/>
                </a:lnTo>
                <a:cubicBezTo>
                  <a:pt x="3763141" y="10003677"/>
                  <a:pt x="3873692" y="10206855"/>
                  <a:pt x="4058978" y="10318901"/>
                </a:cubicBezTo>
                <a:cubicBezTo>
                  <a:pt x="4244264" y="10430947"/>
                  <a:pt x="4475544" y="10434481"/>
                  <a:pt x="4664167" y="10328148"/>
                </a:cubicBezTo>
                <a:cubicBezTo>
                  <a:pt x="4852790" y="10221815"/>
                  <a:pt x="4969497" y="10022110"/>
                  <a:pt x="4969554" y="9805580"/>
                </a:cubicBezTo>
                <a:lnTo>
                  <a:pt x="4970612" y="9805580"/>
                </a:lnTo>
                <a:lnTo>
                  <a:pt x="4970612" y="4711318"/>
                </a:lnTo>
                <a:lnTo>
                  <a:pt x="4843983" y="4724506"/>
                </a:lnTo>
                <a:cubicBezTo>
                  <a:pt x="4153684" y="4820778"/>
                  <a:pt x="3606351" y="5239260"/>
                  <a:pt x="3466313" y="5773580"/>
                </a:cubicBezTo>
                <a:lnTo>
                  <a:pt x="3432089" y="6038646"/>
                </a:lnTo>
                <a:lnTo>
                  <a:pt x="3397865" y="5773580"/>
                </a:lnTo>
                <a:cubicBezTo>
                  <a:pt x="3237820" y="5162929"/>
                  <a:pt x="2545801" y="4703575"/>
                  <a:pt x="1716367" y="4703575"/>
                </a:cubicBezTo>
                <a:cubicBezTo>
                  <a:pt x="886935" y="4703575"/>
                  <a:pt x="194916" y="5162929"/>
                  <a:pt x="34871" y="5773580"/>
                </a:cubicBezTo>
                <a:lnTo>
                  <a:pt x="194" y="6042158"/>
                </a:lnTo>
                <a:lnTo>
                  <a:pt x="26578" y="5513084"/>
                </a:lnTo>
                <a:cubicBezTo>
                  <a:pt x="281959" y="2966815"/>
                  <a:pt x="2347313" y="962340"/>
                  <a:pt x="4899361" y="839547"/>
                </a:cubicBezTo>
                <a:lnTo>
                  <a:pt x="4970612" y="837837"/>
                </a:lnTo>
                <a:lnTo>
                  <a:pt x="4970612" y="177197"/>
                </a:lnTo>
                <a:cubicBezTo>
                  <a:pt x="4970612" y="79334"/>
                  <a:pt x="5049946" y="0"/>
                  <a:pt x="5147809" y="0"/>
                </a:cubicBezTo>
                <a:close/>
              </a:path>
            </a:pathLst>
          </a:cu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0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1D323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5" name="拖鞋"/>
          <p:cNvSpPr/>
          <p:nvPr/>
        </p:nvSpPr>
        <p:spPr bwMode="auto">
          <a:xfrm rot="20280000">
            <a:off x="10037802" y="4485002"/>
            <a:ext cx="1941830" cy="1941830"/>
          </a:xfrm>
          <a:custGeom>
            <a:avLst/>
            <a:gdLst>
              <a:gd name="T0" fmla="*/ 166675985 w 4706"/>
              <a:gd name="T1" fmla="*/ 2147483646 h 5495"/>
              <a:gd name="T2" fmla="*/ 2147483646 w 4706"/>
              <a:gd name="T3" fmla="*/ 2147483646 h 5495"/>
              <a:gd name="T4" fmla="*/ 2147483646 w 4706"/>
              <a:gd name="T5" fmla="*/ 2147483646 h 5495"/>
              <a:gd name="T6" fmla="*/ 2147483646 w 4706"/>
              <a:gd name="T7" fmla="*/ 2147483646 h 5495"/>
              <a:gd name="T8" fmla="*/ 2147483646 w 4706"/>
              <a:gd name="T9" fmla="*/ 2147483646 h 5495"/>
              <a:gd name="T10" fmla="*/ 2147483646 w 4706"/>
              <a:gd name="T11" fmla="*/ 2147483646 h 5495"/>
              <a:gd name="T12" fmla="*/ 2147483646 w 4706"/>
              <a:gd name="T13" fmla="*/ 2147483646 h 5495"/>
              <a:gd name="T14" fmla="*/ 2147483646 w 4706"/>
              <a:gd name="T15" fmla="*/ 2147483646 h 5495"/>
              <a:gd name="T16" fmla="*/ 2147483646 w 4706"/>
              <a:gd name="T17" fmla="*/ 2147483646 h 5495"/>
              <a:gd name="T18" fmla="*/ 2147483646 w 4706"/>
              <a:gd name="T19" fmla="*/ 2147483646 h 5495"/>
              <a:gd name="T20" fmla="*/ 2147483646 w 4706"/>
              <a:gd name="T21" fmla="*/ 2147483646 h 5495"/>
              <a:gd name="T22" fmla="*/ 2147483646 w 4706"/>
              <a:gd name="T23" fmla="*/ 2147483646 h 5495"/>
              <a:gd name="T24" fmla="*/ 2147483646 w 4706"/>
              <a:gd name="T25" fmla="*/ 2147483646 h 5495"/>
              <a:gd name="T26" fmla="*/ 2147483646 w 4706"/>
              <a:gd name="T27" fmla="*/ 2147483646 h 5495"/>
              <a:gd name="T28" fmla="*/ 2147483646 w 4706"/>
              <a:gd name="T29" fmla="*/ 2147483646 h 5495"/>
              <a:gd name="T30" fmla="*/ 2147483646 w 4706"/>
              <a:gd name="T31" fmla="*/ 2147483646 h 5495"/>
              <a:gd name="T32" fmla="*/ 2147483646 w 4706"/>
              <a:gd name="T33" fmla="*/ 2147483646 h 5495"/>
              <a:gd name="T34" fmla="*/ 2147483646 w 4706"/>
              <a:gd name="T35" fmla="*/ 2147483646 h 5495"/>
              <a:gd name="T36" fmla="*/ 2147483646 w 4706"/>
              <a:gd name="T37" fmla="*/ 2147483646 h 5495"/>
              <a:gd name="T38" fmla="*/ 2147483646 w 4706"/>
              <a:gd name="T39" fmla="*/ 2147483646 h 5495"/>
              <a:gd name="T40" fmla="*/ 2147483646 w 4706"/>
              <a:gd name="T41" fmla="*/ 2147483646 h 5495"/>
              <a:gd name="T42" fmla="*/ 2147483646 w 4706"/>
              <a:gd name="T43" fmla="*/ 2147483646 h 5495"/>
              <a:gd name="T44" fmla="*/ 2147483646 w 4706"/>
              <a:gd name="T45" fmla="*/ 2147483646 h 5495"/>
              <a:gd name="T46" fmla="*/ 2147483646 w 4706"/>
              <a:gd name="T47" fmla="*/ 208282542 h 5495"/>
              <a:gd name="T48" fmla="*/ 2147483646 w 4706"/>
              <a:gd name="T49" fmla="*/ 1708326344 h 5495"/>
              <a:gd name="T50" fmla="*/ 2147483646 w 4706"/>
              <a:gd name="T51" fmla="*/ 2147483646 h 5495"/>
              <a:gd name="T52" fmla="*/ 2147483646 w 4706"/>
              <a:gd name="T53" fmla="*/ 2147483646 h 5495"/>
              <a:gd name="T54" fmla="*/ 2147483646 w 4706"/>
              <a:gd name="T55" fmla="*/ 2147483646 h 5495"/>
              <a:gd name="T56" fmla="*/ 2147483646 w 4706"/>
              <a:gd name="T57" fmla="*/ 2147483646 h 5495"/>
              <a:gd name="T58" fmla="*/ 2147483646 w 4706"/>
              <a:gd name="T59" fmla="*/ 2147483646 h 5495"/>
              <a:gd name="T60" fmla="*/ 2147483646 w 4706"/>
              <a:gd name="T61" fmla="*/ 2147483646 h 5495"/>
              <a:gd name="T62" fmla="*/ 2147483646 w 4706"/>
              <a:gd name="T63" fmla="*/ 2147483646 h 5495"/>
              <a:gd name="T64" fmla="*/ 2147483646 w 4706"/>
              <a:gd name="T65" fmla="*/ 2147483646 h 5495"/>
              <a:gd name="T66" fmla="*/ 2147483646 w 4706"/>
              <a:gd name="T67" fmla="*/ 2147483646 h 5495"/>
              <a:gd name="T68" fmla="*/ 2147483646 w 4706"/>
              <a:gd name="T69" fmla="*/ 2147483646 h 5495"/>
              <a:gd name="T70" fmla="*/ 2147483646 w 4706"/>
              <a:gd name="T71" fmla="*/ 2147483646 h 5495"/>
              <a:gd name="T72" fmla="*/ 2147483646 w 4706"/>
              <a:gd name="T73" fmla="*/ 2147483646 h 5495"/>
              <a:gd name="T74" fmla="*/ 2147483646 w 4706"/>
              <a:gd name="T75" fmla="*/ 2147483646 h 5495"/>
              <a:gd name="T76" fmla="*/ 2147483646 w 4706"/>
              <a:gd name="T77" fmla="*/ 2147483646 h 5495"/>
              <a:gd name="T78" fmla="*/ 2147483646 w 4706"/>
              <a:gd name="T79" fmla="*/ 2147483646 h 5495"/>
              <a:gd name="T80" fmla="*/ 2147483646 w 4706"/>
              <a:gd name="T81" fmla="*/ 2147483646 h 5495"/>
              <a:gd name="T82" fmla="*/ 2147483646 w 4706"/>
              <a:gd name="T83" fmla="*/ 2147483646 h 5495"/>
              <a:gd name="T84" fmla="*/ 2147483646 w 4706"/>
              <a:gd name="T85" fmla="*/ 2147483646 h 5495"/>
              <a:gd name="T86" fmla="*/ 2147483646 w 4706"/>
              <a:gd name="T87" fmla="*/ 2147483646 h 5495"/>
              <a:gd name="T88" fmla="*/ 2147483646 w 4706"/>
              <a:gd name="T89" fmla="*/ 2147483646 h 5495"/>
              <a:gd name="T90" fmla="*/ 2147483646 w 4706"/>
              <a:gd name="T91" fmla="*/ 2147483646 h 5495"/>
              <a:gd name="T92" fmla="*/ 2147483646 w 4706"/>
              <a:gd name="T93" fmla="*/ 2147483646 h 5495"/>
              <a:gd name="T94" fmla="*/ 2147483646 w 4706"/>
              <a:gd name="T95" fmla="*/ 2147483646 h 5495"/>
              <a:gd name="T96" fmla="*/ 2147483646 w 4706"/>
              <a:gd name="T97" fmla="*/ 2147483646 h 5495"/>
              <a:gd name="T98" fmla="*/ 2147483646 w 4706"/>
              <a:gd name="T99" fmla="*/ 2147483646 h 5495"/>
              <a:gd name="T100" fmla="*/ 2147483646 w 4706"/>
              <a:gd name="T101" fmla="*/ 2147483646 h 5495"/>
              <a:gd name="T102" fmla="*/ 2147483646 w 4706"/>
              <a:gd name="T103" fmla="*/ 2147483646 h 5495"/>
              <a:gd name="T104" fmla="*/ 2147483646 w 4706"/>
              <a:gd name="T105" fmla="*/ 2147483646 h 5495"/>
              <a:gd name="T106" fmla="*/ 2147483646 w 4706"/>
              <a:gd name="T107" fmla="*/ 2147483646 h 5495"/>
              <a:gd name="T108" fmla="*/ 2147483646 w 4706"/>
              <a:gd name="T109" fmla="*/ 2147483646 h 5495"/>
              <a:gd name="T110" fmla="*/ 2147483646 w 4706"/>
              <a:gd name="T111" fmla="*/ 2147483646 h 5495"/>
              <a:gd name="T112" fmla="*/ 2147483646 w 4706"/>
              <a:gd name="T113" fmla="*/ 2147483646 h 5495"/>
              <a:gd name="T114" fmla="*/ 2147483646 w 4706"/>
              <a:gd name="T115" fmla="*/ 2147483646 h 5495"/>
              <a:gd name="T116" fmla="*/ 2147483646 w 4706"/>
              <a:gd name="T117" fmla="*/ 2147483646 h 5495"/>
              <a:gd name="T118" fmla="*/ 2147483646 w 4706"/>
              <a:gd name="T119" fmla="*/ 2147483646 h 5495"/>
              <a:gd name="T120" fmla="*/ 2147483646 w 4706"/>
              <a:gd name="T121" fmla="*/ 2147483646 h 549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4706" h="5495">
                <a:moveTo>
                  <a:pt x="225" y="3427"/>
                </a:moveTo>
                <a:lnTo>
                  <a:pt x="225" y="3427"/>
                </a:lnTo>
                <a:lnTo>
                  <a:pt x="198" y="3326"/>
                </a:lnTo>
                <a:lnTo>
                  <a:pt x="172" y="3226"/>
                </a:lnTo>
                <a:lnTo>
                  <a:pt x="146" y="3127"/>
                </a:lnTo>
                <a:lnTo>
                  <a:pt x="124" y="3029"/>
                </a:lnTo>
                <a:lnTo>
                  <a:pt x="102" y="2932"/>
                </a:lnTo>
                <a:lnTo>
                  <a:pt x="81" y="2837"/>
                </a:lnTo>
                <a:lnTo>
                  <a:pt x="63" y="2743"/>
                </a:lnTo>
                <a:lnTo>
                  <a:pt x="46" y="2651"/>
                </a:lnTo>
                <a:lnTo>
                  <a:pt x="32" y="2563"/>
                </a:lnTo>
                <a:lnTo>
                  <a:pt x="20" y="2478"/>
                </a:lnTo>
                <a:lnTo>
                  <a:pt x="11" y="2395"/>
                </a:lnTo>
                <a:lnTo>
                  <a:pt x="4" y="2316"/>
                </a:lnTo>
                <a:lnTo>
                  <a:pt x="0" y="2241"/>
                </a:lnTo>
                <a:lnTo>
                  <a:pt x="0" y="2204"/>
                </a:lnTo>
                <a:lnTo>
                  <a:pt x="0" y="2170"/>
                </a:lnTo>
                <a:lnTo>
                  <a:pt x="0" y="2136"/>
                </a:lnTo>
                <a:lnTo>
                  <a:pt x="1" y="2103"/>
                </a:lnTo>
                <a:lnTo>
                  <a:pt x="5" y="2072"/>
                </a:lnTo>
                <a:lnTo>
                  <a:pt x="7" y="2041"/>
                </a:lnTo>
                <a:lnTo>
                  <a:pt x="13" y="1998"/>
                </a:lnTo>
                <a:lnTo>
                  <a:pt x="20" y="1955"/>
                </a:lnTo>
                <a:lnTo>
                  <a:pt x="28" y="1912"/>
                </a:lnTo>
                <a:lnTo>
                  <a:pt x="37" y="1870"/>
                </a:lnTo>
                <a:lnTo>
                  <a:pt x="47" y="1829"/>
                </a:lnTo>
                <a:lnTo>
                  <a:pt x="58" y="1789"/>
                </a:lnTo>
                <a:lnTo>
                  <a:pt x="69" y="1749"/>
                </a:lnTo>
                <a:lnTo>
                  <a:pt x="81" y="1710"/>
                </a:lnTo>
                <a:lnTo>
                  <a:pt x="94" y="1671"/>
                </a:lnTo>
                <a:lnTo>
                  <a:pt x="109" y="1634"/>
                </a:lnTo>
                <a:lnTo>
                  <a:pt x="123" y="1596"/>
                </a:lnTo>
                <a:lnTo>
                  <a:pt x="138" y="1560"/>
                </a:lnTo>
                <a:lnTo>
                  <a:pt x="155" y="1524"/>
                </a:lnTo>
                <a:lnTo>
                  <a:pt x="171" y="1490"/>
                </a:lnTo>
                <a:lnTo>
                  <a:pt x="189" y="1456"/>
                </a:lnTo>
                <a:lnTo>
                  <a:pt x="207" y="1423"/>
                </a:lnTo>
                <a:lnTo>
                  <a:pt x="225" y="1390"/>
                </a:lnTo>
                <a:lnTo>
                  <a:pt x="244" y="1358"/>
                </a:lnTo>
                <a:lnTo>
                  <a:pt x="264" y="1326"/>
                </a:lnTo>
                <a:lnTo>
                  <a:pt x="286" y="1297"/>
                </a:lnTo>
                <a:lnTo>
                  <a:pt x="306" y="1266"/>
                </a:lnTo>
                <a:lnTo>
                  <a:pt x="328" y="1238"/>
                </a:lnTo>
                <a:lnTo>
                  <a:pt x="349" y="1209"/>
                </a:lnTo>
                <a:lnTo>
                  <a:pt x="373" y="1182"/>
                </a:lnTo>
                <a:lnTo>
                  <a:pt x="395" y="1155"/>
                </a:lnTo>
                <a:lnTo>
                  <a:pt x="419" y="1129"/>
                </a:lnTo>
                <a:lnTo>
                  <a:pt x="443" y="1104"/>
                </a:lnTo>
                <a:lnTo>
                  <a:pt x="467" y="1080"/>
                </a:lnTo>
                <a:lnTo>
                  <a:pt x="491" y="1056"/>
                </a:lnTo>
                <a:lnTo>
                  <a:pt x="516" y="1034"/>
                </a:lnTo>
                <a:lnTo>
                  <a:pt x="542" y="1011"/>
                </a:lnTo>
                <a:lnTo>
                  <a:pt x="567" y="990"/>
                </a:lnTo>
                <a:lnTo>
                  <a:pt x="592" y="970"/>
                </a:lnTo>
                <a:lnTo>
                  <a:pt x="618" y="950"/>
                </a:lnTo>
                <a:lnTo>
                  <a:pt x="646" y="931"/>
                </a:lnTo>
                <a:lnTo>
                  <a:pt x="672" y="913"/>
                </a:lnTo>
                <a:lnTo>
                  <a:pt x="699" y="897"/>
                </a:lnTo>
                <a:lnTo>
                  <a:pt x="725" y="880"/>
                </a:lnTo>
                <a:lnTo>
                  <a:pt x="752" y="865"/>
                </a:lnTo>
                <a:lnTo>
                  <a:pt x="779" y="850"/>
                </a:lnTo>
                <a:lnTo>
                  <a:pt x="806" y="835"/>
                </a:lnTo>
                <a:lnTo>
                  <a:pt x="833" y="822"/>
                </a:lnTo>
                <a:lnTo>
                  <a:pt x="860" y="811"/>
                </a:lnTo>
                <a:lnTo>
                  <a:pt x="889" y="799"/>
                </a:lnTo>
                <a:lnTo>
                  <a:pt x="916" y="789"/>
                </a:lnTo>
                <a:lnTo>
                  <a:pt x="943" y="779"/>
                </a:lnTo>
                <a:lnTo>
                  <a:pt x="970" y="770"/>
                </a:lnTo>
                <a:lnTo>
                  <a:pt x="997" y="762"/>
                </a:lnTo>
                <a:lnTo>
                  <a:pt x="1024" y="755"/>
                </a:lnTo>
                <a:lnTo>
                  <a:pt x="1052" y="749"/>
                </a:lnTo>
                <a:lnTo>
                  <a:pt x="1079" y="744"/>
                </a:lnTo>
                <a:lnTo>
                  <a:pt x="1105" y="740"/>
                </a:lnTo>
                <a:lnTo>
                  <a:pt x="1132" y="736"/>
                </a:lnTo>
                <a:lnTo>
                  <a:pt x="1158" y="734"/>
                </a:lnTo>
                <a:lnTo>
                  <a:pt x="1184" y="732"/>
                </a:lnTo>
                <a:lnTo>
                  <a:pt x="1210" y="730"/>
                </a:lnTo>
                <a:lnTo>
                  <a:pt x="1236" y="730"/>
                </a:lnTo>
                <a:lnTo>
                  <a:pt x="1262" y="732"/>
                </a:lnTo>
                <a:lnTo>
                  <a:pt x="1286" y="734"/>
                </a:lnTo>
                <a:lnTo>
                  <a:pt x="1311" y="736"/>
                </a:lnTo>
                <a:lnTo>
                  <a:pt x="1335" y="740"/>
                </a:lnTo>
                <a:lnTo>
                  <a:pt x="1360" y="744"/>
                </a:lnTo>
                <a:lnTo>
                  <a:pt x="1383" y="750"/>
                </a:lnTo>
                <a:lnTo>
                  <a:pt x="1406" y="756"/>
                </a:lnTo>
                <a:lnTo>
                  <a:pt x="1428" y="763"/>
                </a:lnTo>
                <a:lnTo>
                  <a:pt x="1449" y="772"/>
                </a:lnTo>
                <a:lnTo>
                  <a:pt x="1470" y="781"/>
                </a:lnTo>
                <a:lnTo>
                  <a:pt x="1491" y="791"/>
                </a:lnTo>
                <a:lnTo>
                  <a:pt x="1511" y="800"/>
                </a:lnTo>
                <a:lnTo>
                  <a:pt x="1529" y="812"/>
                </a:lnTo>
                <a:lnTo>
                  <a:pt x="1548" y="824"/>
                </a:lnTo>
                <a:lnTo>
                  <a:pt x="1566" y="835"/>
                </a:lnTo>
                <a:lnTo>
                  <a:pt x="1584" y="850"/>
                </a:lnTo>
                <a:lnTo>
                  <a:pt x="1601" y="862"/>
                </a:lnTo>
                <a:lnTo>
                  <a:pt x="1618" y="877"/>
                </a:lnTo>
                <a:lnTo>
                  <a:pt x="1634" y="892"/>
                </a:lnTo>
                <a:lnTo>
                  <a:pt x="1650" y="907"/>
                </a:lnTo>
                <a:lnTo>
                  <a:pt x="1665" y="924"/>
                </a:lnTo>
                <a:lnTo>
                  <a:pt x="1693" y="958"/>
                </a:lnTo>
                <a:lnTo>
                  <a:pt x="1721" y="993"/>
                </a:lnTo>
                <a:lnTo>
                  <a:pt x="1745" y="1031"/>
                </a:lnTo>
                <a:lnTo>
                  <a:pt x="1769" y="1070"/>
                </a:lnTo>
                <a:lnTo>
                  <a:pt x="1791" y="1110"/>
                </a:lnTo>
                <a:lnTo>
                  <a:pt x="1811" y="1152"/>
                </a:lnTo>
                <a:lnTo>
                  <a:pt x="1830" y="1194"/>
                </a:lnTo>
                <a:lnTo>
                  <a:pt x="1847" y="1237"/>
                </a:lnTo>
                <a:lnTo>
                  <a:pt x="1863" y="1280"/>
                </a:lnTo>
                <a:lnTo>
                  <a:pt x="1878" y="1324"/>
                </a:lnTo>
                <a:lnTo>
                  <a:pt x="1891" y="1368"/>
                </a:lnTo>
                <a:lnTo>
                  <a:pt x="1901" y="1412"/>
                </a:lnTo>
                <a:lnTo>
                  <a:pt x="1912" y="1456"/>
                </a:lnTo>
                <a:lnTo>
                  <a:pt x="1921" y="1500"/>
                </a:lnTo>
                <a:lnTo>
                  <a:pt x="1930" y="1542"/>
                </a:lnTo>
                <a:lnTo>
                  <a:pt x="1937" y="1585"/>
                </a:lnTo>
                <a:lnTo>
                  <a:pt x="1942" y="1625"/>
                </a:lnTo>
                <a:lnTo>
                  <a:pt x="1948" y="1665"/>
                </a:lnTo>
                <a:lnTo>
                  <a:pt x="1952" y="1704"/>
                </a:lnTo>
                <a:lnTo>
                  <a:pt x="1958" y="1775"/>
                </a:lnTo>
                <a:lnTo>
                  <a:pt x="1961" y="1840"/>
                </a:lnTo>
                <a:lnTo>
                  <a:pt x="1963" y="1894"/>
                </a:lnTo>
                <a:lnTo>
                  <a:pt x="1964" y="2048"/>
                </a:lnTo>
                <a:lnTo>
                  <a:pt x="1964" y="2196"/>
                </a:lnTo>
                <a:lnTo>
                  <a:pt x="1961" y="2335"/>
                </a:lnTo>
                <a:lnTo>
                  <a:pt x="1957" y="2468"/>
                </a:lnTo>
                <a:lnTo>
                  <a:pt x="1952" y="2597"/>
                </a:lnTo>
                <a:lnTo>
                  <a:pt x="1947" y="2721"/>
                </a:lnTo>
                <a:lnTo>
                  <a:pt x="1935" y="2958"/>
                </a:lnTo>
                <a:lnTo>
                  <a:pt x="1907" y="2881"/>
                </a:lnTo>
                <a:lnTo>
                  <a:pt x="1876" y="2806"/>
                </a:lnTo>
                <a:lnTo>
                  <a:pt x="1846" y="2732"/>
                </a:lnTo>
                <a:lnTo>
                  <a:pt x="1814" y="2658"/>
                </a:lnTo>
                <a:lnTo>
                  <a:pt x="1781" y="2586"/>
                </a:lnTo>
                <a:lnTo>
                  <a:pt x="1748" y="2517"/>
                </a:lnTo>
                <a:lnTo>
                  <a:pt x="1714" y="2450"/>
                </a:lnTo>
                <a:lnTo>
                  <a:pt x="1678" y="2385"/>
                </a:lnTo>
                <a:lnTo>
                  <a:pt x="1643" y="2322"/>
                </a:lnTo>
                <a:lnTo>
                  <a:pt x="1606" y="2262"/>
                </a:lnTo>
                <a:lnTo>
                  <a:pt x="1570" y="2205"/>
                </a:lnTo>
                <a:lnTo>
                  <a:pt x="1532" y="2152"/>
                </a:lnTo>
                <a:lnTo>
                  <a:pt x="1494" y="2102"/>
                </a:lnTo>
                <a:lnTo>
                  <a:pt x="1456" y="2054"/>
                </a:lnTo>
                <a:lnTo>
                  <a:pt x="1436" y="2033"/>
                </a:lnTo>
                <a:lnTo>
                  <a:pt x="1417" y="2012"/>
                </a:lnTo>
                <a:lnTo>
                  <a:pt x="1397" y="1992"/>
                </a:lnTo>
                <a:lnTo>
                  <a:pt x="1378" y="1973"/>
                </a:lnTo>
                <a:lnTo>
                  <a:pt x="1380" y="1963"/>
                </a:lnTo>
                <a:lnTo>
                  <a:pt x="1381" y="1953"/>
                </a:lnTo>
                <a:lnTo>
                  <a:pt x="1380" y="1937"/>
                </a:lnTo>
                <a:lnTo>
                  <a:pt x="1378" y="1921"/>
                </a:lnTo>
                <a:lnTo>
                  <a:pt x="1377" y="1906"/>
                </a:lnTo>
                <a:lnTo>
                  <a:pt x="1374" y="1890"/>
                </a:lnTo>
                <a:lnTo>
                  <a:pt x="1370" y="1875"/>
                </a:lnTo>
                <a:lnTo>
                  <a:pt x="1367" y="1860"/>
                </a:lnTo>
                <a:lnTo>
                  <a:pt x="1362" y="1845"/>
                </a:lnTo>
                <a:lnTo>
                  <a:pt x="1356" y="1831"/>
                </a:lnTo>
                <a:lnTo>
                  <a:pt x="1349" y="1817"/>
                </a:lnTo>
                <a:lnTo>
                  <a:pt x="1343" y="1804"/>
                </a:lnTo>
                <a:lnTo>
                  <a:pt x="1335" y="1790"/>
                </a:lnTo>
                <a:lnTo>
                  <a:pt x="1326" y="1778"/>
                </a:lnTo>
                <a:lnTo>
                  <a:pt x="1318" y="1765"/>
                </a:lnTo>
                <a:lnTo>
                  <a:pt x="1309" y="1753"/>
                </a:lnTo>
                <a:lnTo>
                  <a:pt x="1299" y="1742"/>
                </a:lnTo>
                <a:lnTo>
                  <a:pt x="1289" y="1731"/>
                </a:lnTo>
                <a:lnTo>
                  <a:pt x="1278" y="1720"/>
                </a:lnTo>
                <a:lnTo>
                  <a:pt x="1266" y="1711"/>
                </a:lnTo>
                <a:lnTo>
                  <a:pt x="1255" y="1701"/>
                </a:lnTo>
                <a:lnTo>
                  <a:pt x="1242" y="1693"/>
                </a:lnTo>
                <a:lnTo>
                  <a:pt x="1230" y="1685"/>
                </a:lnTo>
                <a:lnTo>
                  <a:pt x="1217" y="1677"/>
                </a:lnTo>
                <a:lnTo>
                  <a:pt x="1203" y="1671"/>
                </a:lnTo>
                <a:lnTo>
                  <a:pt x="1188" y="1664"/>
                </a:lnTo>
                <a:lnTo>
                  <a:pt x="1174" y="1658"/>
                </a:lnTo>
                <a:lnTo>
                  <a:pt x="1160" y="1653"/>
                </a:lnTo>
                <a:lnTo>
                  <a:pt x="1145" y="1650"/>
                </a:lnTo>
                <a:lnTo>
                  <a:pt x="1129" y="1646"/>
                </a:lnTo>
                <a:lnTo>
                  <a:pt x="1114" y="1642"/>
                </a:lnTo>
                <a:lnTo>
                  <a:pt x="1099" y="1641"/>
                </a:lnTo>
                <a:lnTo>
                  <a:pt x="1082" y="1640"/>
                </a:lnTo>
                <a:lnTo>
                  <a:pt x="1067" y="1639"/>
                </a:lnTo>
                <a:lnTo>
                  <a:pt x="1050" y="1640"/>
                </a:lnTo>
                <a:lnTo>
                  <a:pt x="1034" y="1641"/>
                </a:lnTo>
                <a:lnTo>
                  <a:pt x="1018" y="1642"/>
                </a:lnTo>
                <a:lnTo>
                  <a:pt x="1003" y="1646"/>
                </a:lnTo>
                <a:lnTo>
                  <a:pt x="988" y="1650"/>
                </a:lnTo>
                <a:lnTo>
                  <a:pt x="972" y="1653"/>
                </a:lnTo>
                <a:lnTo>
                  <a:pt x="958" y="1658"/>
                </a:lnTo>
                <a:lnTo>
                  <a:pt x="944" y="1664"/>
                </a:lnTo>
                <a:lnTo>
                  <a:pt x="930" y="1671"/>
                </a:lnTo>
                <a:lnTo>
                  <a:pt x="917" y="1677"/>
                </a:lnTo>
                <a:lnTo>
                  <a:pt x="904" y="1685"/>
                </a:lnTo>
                <a:lnTo>
                  <a:pt x="891" y="1693"/>
                </a:lnTo>
                <a:lnTo>
                  <a:pt x="878" y="1701"/>
                </a:lnTo>
                <a:lnTo>
                  <a:pt x="866" y="1711"/>
                </a:lnTo>
                <a:lnTo>
                  <a:pt x="856" y="1720"/>
                </a:lnTo>
                <a:lnTo>
                  <a:pt x="844" y="1731"/>
                </a:lnTo>
                <a:lnTo>
                  <a:pt x="834" y="1742"/>
                </a:lnTo>
                <a:lnTo>
                  <a:pt x="824" y="1753"/>
                </a:lnTo>
                <a:lnTo>
                  <a:pt x="814" y="1765"/>
                </a:lnTo>
                <a:lnTo>
                  <a:pt x="806" y="1778"/>
                </a:lnTo>
                <a:lnTo>
                  <a:pt x="798" y="1790"/>
                </a:lnTo>
                <a:lnTo>
                  <a:pt x="791" y="1804"/>
                </a:lnTo>
                <a:lnTo>
                  <a:pt x="784" y="1817"/>
                </a:lnTo>
                <a:lnTo>
                  <a:pt x="777" y="1831"/>
                </a:lnTo>
                <a:lnTo>
                  <a:pt x="772" y="1845"/>
                </a:lnTo>
                <a:lnTo>
                  <a:pt x="767" y="1860"/>
                </a:lnTo>
                <a:lnTo>
                  <a:pt x="762" y="1875"/>
                </a:lnTo>
                <a:lnTo>
                  <a:pt x="759" y="1890"/>
                </a:lnTo>
                <a:lnTo>
                  <a:pt x="757" y="1906"/>
                </a:lnTo>
                <a:lnTo>
                  <a:pt x="754" y="1921"/>
                </a:lnTo>
                <a:lnTo>
                  <a:pt x="753" y="1937"/>
                </a:lnTo>
                <a:lnTo>
                  <a:pt x="753" y="1953"/>
                </a:lnTo>
                <a:lnTo>
                  <a:pt x="753" y="1969"/>
                </a:lnTo>
                <a:lnTo>
                  <a:pt x="754" y="1985"/>
                </a:lnTo>
                <a:lnTo>
                  <a:pt x="757" y="2000"/>
                </a:lnTo>
                <a:lnTo>
                  <a:pt x="759" y="2015"/>
                </a:lnTo>
                <a:lnTo>
                  <a:pt x="741" y="2034"/>
                </a:lnTo>
                <a:lnTo>
                  <a:pt x="722" y="2055"/>
                </a:lnTo>
                <a:lnTo>
                  <a:pt x="701" y="2081"/>
                </a:lnTo>
                <a:lnTo>
                  <a:pt x="681" y="2109"/>
                </a:lnTo>
                <a:lnTo>
                  <a:pt x="660" y="2138"/>
                </a:lnTo>
                <a:lnTo>
                  <a:pt x="638" y="2169"/>
                </a:lnTo>
                <a:lnTo>
                  <a:pt x="618" y="2201"/>
                </a:lnTo>
                <a:lnTo>
                  <a:pt x="598" y="2234"/>
                </a:lnTo>
                <a:lnTo>
                  <a:pt x="578" y="2268"/>
                </a:lnTo>
                <a:lnTo>
                  <a:pt x="558" y="2303"/>
                </a:lnTo>
                <a:lnTo>
                  <a:pt x="539" y="2340"/>
                </a:lnTo>
                <a:lnTo>
                  <a:pt x="520" y="2378"/>
                </a:lnTo>
                <a:lnTo>
                  <a:pt x="502" y="2417"/>
                </a:lnTo>
                <a:lnTo>
                  <a:pt x="483" y="2457"/>
                </a:lnTo>
                <a:lnTo>
                  <a:pt x="465" y="2497"/>
                </a:lnTo>
                <a:lnTo>
                  <a:pt x="449" y="2539"/>
                </a:lnTo>
                <a:lnTo>
                  <a:pt x="431" y="2582"/>
                </a:lnTo>
                <a:lnTo>
                  <a:pt x="414" y="2625"/>
                </a:lnTo>
                <a:lnTo>
                  <a:pt x="398" y="2670"/>
                </a:lnTo>
                <a:lnTo>
                  <a:pt x="382" y="2716"/>
                </a:lnTo>
                <a:lnTo>
                  <a:pt x="367" y="2762"/>
                </a:lnTo>
                <a:lnTo>
                  <a:pt x="353" y="2810"/>
                </a:lnTo>
                <a:lnTo>
                  <a:pt x="339" y="2858"/>
                </a:lnTo>
                <a:lnTo>
                  <a:pt x="326" y="2906"/>
                </a:lnTo>
                <a:lnTo>
                  <a:pt x="313" y="2956"/>
                </a:lnTo>
                <a:lnTo>
                  <a:pt x="300" y="3007"/>
                </a:lnTo>
                <a:lnTo>
                  <a:pt x="288" y="3057"/>
                </a:lnTo>
                <a:lnTo>
                  <a:pt x="277" y="3108"/>
                </a:lnTo>
                <a:lnTo>
                  <a:pt x="267" y="3160"/>
                </a:lnTo>
                <a:lnTo>
                  <a:pt x="257" y="3213"/>
                </a:lnTo>
                <a:lnTo>
                  <a:pt x="248" y="3265"/>
                </a:lnTo>
                <a:lnTo>
                  <a:pt x="240" y="3318"/>
                </a:lnTo>
                <a:lnTo>
                  <a:pt x="233" y="3372"/>
                </a:lnTo>
                <a:lnTo>
                  <a:pt x="225" y="3427"/>
                </a:lnTo>
                <a:close/>
                <a:moveTo>
                  <a:pt x="4481" y="2695"/>
                </a:moveTo>
                <a:lnTo>
                  <a:pt x="4481" y="2695"/>
                </a:lnTo>
                <a:lnTo>
                  <a:pt x="4508" y="2595"/>
                </a:lnTo>
                <a:lnTo>
                  <a:pt x="4534" y="2496"/>
                </a:lnTo>
                <a:lnTo>
                  <a:pt x="4559" y="2397"/>
                </a:lnTo>
                <a:lnTo>
                  <a:pt x="4582" y="2297"/>
                </a:lnTo>
                <a:lnTo>
                  <a:pt x="4605" y="2201"/>
                </a:lnTo>
                <a:lnTo>
                  <a:pt x="4625" y="2105"/>
                </a:lnTo>
                <a:lnTo>
                  <a:pt x="4644" y="2012"/>
                </a:lnTo>
                <a:lnTo>
                  <a:pt x="4660" y="1921"/>
                </a:lnTo>
                <a:lnTo>
                  <a:pt x="4674" y="1832"/>
                </a:lnTo>
                <a:lnTo>
                  <a:pt x="4686" y="1746"/>
                </a:lnTo>
                <a:lnTo>
                  <a:pt x="4696" y="1664"/>
                </a:lnTo>
                <a:lnTo>
                  <a:pt x="4702" y="1585"/>
                </a:lnTo>
                <a:lnTo>
                  <a:pt x="4706" y="1509"/>
                </a:lnTo>
                <a:lnTo>
                  <a:pt x="4706" y="1474"/>
                </a:lnTo>
                <a:lnTo>
                  <a:pt x="4706" y="1438"/>
                </a:lnTo>
                <a:lnTo>
                  <a:pt x="4706" y="1404"/>
                </a:lnTo>
                <a:lnTo>
                  <a:pt x="4704" y="1372"/>
                </a:lnTo>
                <a:lnTo>
                  <a:pt x="4702" y="1340"/>
                </a:lnTo>
                <a:lnTo>
                  <a:pt x="4699" y="1311"/>
                </a:lnTo>
                <a:lnTo>
                  <a:pt x="4692" y="1266"/>
                </a:lnTo>
                <a:lnTo>
                  <a:pt x="4686" y="1224"/>
                </a:lnTo>
                <a:lnTo>
                  <a:pt x="4678" y="1181"/>
                </a:lnTo>
                <a:lnTo>
                  <a:pt x="4668" y="1139"/>
                </a:lnTo>
                <a:lnTo>
                  <a:pt x="4659" y="1098"/>
                </a:lnTo>
                <a:lnTo>
                  <a:pt x="4648" y="1057"/>
                </a:lnTo>
                <a:lnTo>
                  <a:pt x="4637" y="1018"/>
                </a:lnTo>
                <a:lnTo>
                  <a:pt x="4625" y="978"/>
                </a:lnTo>
                <a:lnTo>
                  <a:pt x="4612" y="940"/>
                </a:lnTo>
                <a:lnTo>
                  <a:pt x="4598" y="903"/>
                </a:lnTo>
                <a:lnTo>
                  <a:pt x="4584" y="866"/>
                </a:lnTo>
                <a:lnTo>
                  <a:pt x="4568" y="829"/>
                </a:lnTo>
                <a:lnTo>
                  <a:pt x="4552" y="794"/>
                </a:lnTo>
                <a:lnTo>
                  <a:pt x="4535" y="759"/>
                </a:lnTo>
                <a:lnTo>
                  <a:pt x="4517" y="724"/>
                </a:lnTo>
                <a:lnTo>
                  <a:pt x="4500" y="691"/>
                </a:lnTo>
                <a:lnTo>
                  <a:pt x="4481" y="658"/>
                </a:lnTo>
                <a:lnTo>
                  <a:pt x="4461" y="626"/>
                </a:lnTo>
                <a:lnTo>
                  <a:pt x="4442" y="596"/>
                </a:lnTo>
                <a:lnTo>
                  <a:pt x="4421" y="565"/>
                </a:lnTo>
                <a:lnTo>
                  <a:pt x="4399" y="536"/>
                </a:lnTo>
                <a:lnTo>
                  <a:pt x="4378" y="506"/>
                </a:lnTo>
                <a:lnTo>
                  <a:pt x="4356" y="478"/>
                </a:lnTo>
                <a:lnTo>
                  <a:pt x="4333" y="451"/>
                </a:lnTo>
                <a:lnTo>
                  <a:pt x="4311" y="424"/>
                </a:lnTo>
                <a:lnTo>
                  <a:pt x="4287" y="398"/>
                </a:lnTo>
                <a:lnTo>
                  <a:pt x="4264" y="373"/>
                </a:lnTo>
                <a:lnTo>
                  <a:pt x="4239" y="349"/>
                </a:lnTo>
                <a:lnTo>
                  <a:pt x="4214" y="326"/>
                </a:lnTo>
                <a:lnTo>
                  <a:pt x="4189" y="302"/>
                </a:lnTo>
                <a:lnTo>
                  <a:pt x="4165" y="281"/>
                </a:lnTo>
                <a:lnTo>
                  <a:pt x="4139" y="260"/>
                </a:lnTo>
                <a:lnTo>
                  <a:pt x="4114" y="238"/>
                </a:lnTo>
                <a:lnTo>
                  <a:pt x="4087" y="219"/>
                </a:lnTo>
                <a:lnTo>
                  <a:pt x="4061" y="201"/>
                </a:lnTo>
                <a:lnTo>
                  <a:pt x="4035" y="183"/>
                </a:lnTo>
                <a:lnTo>
                  <a:pt x="4008" y="165"/>
                </a:lnTo>
                <a:lnTo>
                  <a:pt x="3980" y="149"/>
                </a:lnTo>
                <a:lnTo>
                  <a:pt x="3955" y="133"/>
                </a:lnTo>
                <a:lnTo>
                  <a:pt x="3927" y="119"/>
                </a:lnTo>
                <a:lnTo>
                  <a:pt x="3900" y="105"/>
                </a:lnTo>
                <a:lnTo>
                  <a:pt x="3873" y="92"/>
                </a:lnTo>
                <a:lnTo>
                  <a:pt x="3845" y="79"/>
                </a:lnTo>
                <a:lnTo>
                  <a:pt x="3818" y="68"/>
                </a:lnTo>
                <a:lnTo>
                  <a:pt x="3790" y="58"/>
                </a:lnTo>
                <a:lnTo>
                  <a:pt x="3763" y="48"/>
                </a:lnTo>
                <a:lnTo>
                  <a:pt x="3736" y="39"/>
                </a:lnTo>
                <a:lnTo>
                  <a:pt x="3709" y="32"/>
                </a:lnTo>
                <a:lnTo>
                  <a:pt x="3682" y="25"/>
                </a:lnTo>
                <a:lnTo>
                  <a:pt x="3655" y="18"/>
                </a:lnTo>
                <a:lnTo>
                  <a:pt x="3628" y="13"/>
                </a:lnTo>
                <a:lnTo>
                  <a:pt x="3601" y="8"/>
                </a:lnTo>
                <a:lnTo>
                  <a:pt x="3575" y="5"/>
                </a:lnTo>
                <a:lnTo>
                  <a:pt x="3549" y="2"/>
                </a:lnTo>
                <a:lnTo>
                  <a:pt x="3521" y="0"/>
                </a:lnTo>
                <a:lnTo>
                  <a:pt x="3495" y="0"/>
                </a:lnTo>
                <a:lnTo>
                  <a:pt x="3471" y="0"/>
                </a:lnTo>
                <a:lnTo>
                  <a:pt x="3445" y="1"/>
                </a:lnTo>
                <a:lnTo>
                  <a:pt x="3420" y="2"/>
                </a:lnTo>
                <a:lnTo>
                  <a:pt x="3395" y="5"/>
                </a:lnTo>
                <a:lnTo>
                  <a:pt x="3370" y="9"/>
                </a:lnTo>
                <a:lnTo>
                  <a:pt x="3347" y="14"/>
                </a:lnTo>
                <a:lnTo>
                  <a:pt x="3323" y="19"/>
                </a:lnTo>
                <a:lnTo>
                  <a:pt x="3300" y="26"/>
                </a:lnTo>
                <a:lnTo>
                  <a:pt x="3278" y="33"/>
                </a:lnTo>
                <a:lnTo>
                  <a:pt x="3257" y="41"/>
                </a:lnTo>
                <a:lnTo>
                  <a:pt x="3236" y="49"/>
                </a:lnTo>
                <a:lnTo>
                  <a:pt x="3216" y="59"/>
                </a:lnTo>
                <a:lnTo>
                  <a:pt x="3196" y="70"/>
                </a:lnTo>
                <a:lnTo>
                  <a:pt x="3177" y="80"/>
                </a:lnTo>
                <a:lnTo>
                  <a:pt x="3158" y="92"/>
                </a:lnTo>
                <a:lnTo>
                  <a:pt x="3139" y="105"/>
                </a:lnTo>
                <a:lnTo>
                  <a:pt x="3123" y="118"/>
                </a:lnTo>
                <a:lnTo>
                  <a:pt x="3105" y="132"/>
                </a:lnTo>
                <a:lnTo>
                  <a:pt x="3088" y="146"/>
                </a:lnTo>
                <a:lnTo>
                  <a:pt x="3072" y="162"/>
                </a:lnTo>
                <a:lnTo>
                  <a:pt x="3056" y="177"/>
                </a:lnTo>
                <a:lnTo>
                  <a:pt x="3041" y="192"/>
                </a:lnTo>
                <a:lnTo>
                  <a:pt x="3013" y="226"/>
                </a:lnTo>
                <a:lnTo>
                  <a:pt x="2986" y="262"/>
                </a:lnTo>
                <a:lnTo>
                  <a:pt x="2960" y="300"/>
                </a:lnTo>
                <a:lnTo>
                  <a:pt x="2937" y="339"/>
                </a:lnTo>
                <a:lnTo>
                  <a:pt x="2915" y="379"/>
                </a:lnTo>
                <a:lnTo>
                  <a:pt x="2895" y="420"/>
                </a:lnTo>
                <a:lnTo>
                  <a:pt x="2876" y="462"/>
                </a:lnTo>
                <a:lnTo>
                  <a:pt x="2859" y="505"/>
                </a:lnTo>
                <a:lnTo>
                  <a:pt x="2843" y="549"/>
                </a:lnTo>
                <a:lnTo>
                  <a:pt x="2829" y="592"/>
                </a:lnTo>
                <a:lnTo>
                  <a:pt x="2816" y="637"/>
                </a:lnTo>
                <a:lnTo>
                  <a:pt x="2804" y="681"/>
                </a:lnTo>
                <a:lnTo>
                  <a:pt x="2793" y="724"/>
                </a:lnTo>
                <a:lnTo>
                  <a:pt x="2785" y="768"/>
                </a:lnTo>
                <a:lnTo>
                  <a:pt x="2777" y="811"/>
                </a:lnTo>
                <a:lnTo>
                  <a:pt x="2770" y="853"/>
                </a:lnTo>
                <a:lnTo>
                  <a:pt x="2764" y="894"/>
                </a:lnTo>
                <a:lnTo>
                  <a:pt x="2758" y="933"/>
                </a:lnTo>
                <a:lnTo>
                  <a:pt x="2754" y="972"/>
                </a:lnTo>
                <a:lnTo>
                  <a:pt x="2747" y="1044"/>
                </a:lnTo>
                <a:lnTo>
                  <a:pt x="2745" y="1108"/>
                </a:lnTo>
                <a:lnTo>
                  <a:pt x="2744" y="1163"/>
                </a:lnTo>
                <a:lnTo>
                  <a:pt x="2743" y="1318"/>
                </a:lnTo>
                <a:lnTo>
                  <a:pt x="2743" y="1464"/>
                </a:lnTo>
                <a:lnTo>
                  <a:pt x="2745" y="1604"/>
                </a:lnTo>
                <a:lnTo>
                  <a:pt x="2748" y="1737"/>
                </a:lnTo>
                <a:lnTo>
                  <a:pt x="2754" y="1866"/>
                </a:lnTo>
                <a:lnTo>
                  <a:pt x="2759" y="1989"/>
                </a:lnTo>
                <a:lnTo>
                  <a:pt x="2770" y="2227"/>
                </a:lnTo>
                <a:lnTo>
                  <a:pt x="2799" y="2150"/>
                </a:lnTo>
                <a:lnTo>
                  <a:pt x="2829" y="2074"/>
                </a:lnTo>
                <a:lnTo>
                  <a:pt x="2861" y="2000"/>
                </a:lnTo>
                <a:lnTo>
                  <a:pt x="2892" y="1927"/>
                </a:lnTo>
                <a:lnTo>
                  <a:pt x="2925" y="1856"/>
                </a:lnTo>
                <a:lnTo>
                  <a:pt x="2959" y="1786"/>
                </a:lnTo>
                <a:lnTo>
                  <a:pt x="2993" y="1718"/>
                </a:lnTo>
                <a:lnTo>
                  <a:pt x="3028" y="1653"/>
                </a:lnTo>
                <a:lnTo>
                  <a:pt x="3064" y="1591"/>
                </a:lnTo>
                <a:lnTo>
                  <a:pt x="3100" y="1532"/>
                </a:lnTo>
                <a:lnTo>
                  <a:pt x="3137" y="1474"/>
                </a:lnTo>
                <a:lnTo>
                  <a:pt x="3174" y="1421"/>
                </a:lnTo>
                <a:lnTo>
                  <a:pt x="3212" y="1370"/>
                </a:lnTo>
                <a:lnTo>
                  <a:pt x="3250" y="1324"/>
                </a:lnTo>
                <a:lnTo>
                  <a:pt x="3270" y="1301"/>
                </a:lnTo>
                <a:lnTo>
                  <a:pt x="3289" y="1281"/>
                </a:lnTo>
                <a:lnTo>
                  <a:pt x="3308" y="1261"/>
                </a:lnTo>
                <a:lnTo>
                  <a:pt x="3328" y="1242"/>
                </a:lnTo>
                <a:lnTo>
                  <a:pt x="3327" y="1232"/>
                </a:lnTo>
                <a:lnTo>
                  <a:pt x="3326" y="1222"/>
                </a:lnTo>
                <a:lnTo>
                  <a:pt x="3326" y="1206"/>
                </a:lnTo>
                <a:lnTo>
                  <a:pt x="3327" y="1191"/>
                </a:lnTo>
                <a:lnTo>
                  <a:pt x="3329" y="1174"/>
                </a:lnTo>
                <a:lnTo>
                  <a:pt x="3333" y="1159"/>
                </a:lnTo>
                <a:lnTo>
                  <a:pt x="3335" y="1143"/>
                </a:lnTo>
                <a:lnTo>
                  <a:pt x="3340" y="1129"/>
                </a:lnTo>
                <a:lnTo>
                  <a:pt x="3344" y="1114"/>
                </a:lnTo>
                <a:lnTo>
                  <a:pt x="3350" y="1100"/>
                </a:lnTo>
                <a:lnTo>
                  <a:pt x="3356" y="1086"/>
                </a:lnTo>
                <a:lnTo>
                  <a:pt x="3363" y="1073"/>
                </a:lnTo>
                <a:lnTo>
                  <a:pt x="3372" y="1060"/>
                </a:lnTo>
                <a:lnTo>
                  <a:pt x="3380" y="1047"/>
                </a:lnTo>
                <a:lnTo>
                  <a:pt x="3388" y="1035"/>
                </a:lnTo>
                <a:lnTo>
                  <a:pt x="3398" y="1022"/>
                </a:lnTo>
                <a:lnTo>
                  <a:pt x="3407" y="1011"/>
                </a:lnTo>
                <a:lnTo>
                  <a:pt x="3418" y="1001"/>
                </a:lnTo>
                <a:lnTo>
                  <a:pt x="3428" y="990"/>
                </a:lnTo>
                <a:lnTo>
                  <a:pt x="3440" y="979"/>
                </a:lnTo>
                <a:lnTo>
                  <a:pt x="3452" y="971"/>
                </a:lnTo>
                <a:lnTo>
                  <a:pt x="3464" y="962"/>
                </a:lnTo>
                <a:lnTo>
                  <a:pt x="3477" y="953"/>
                </a:lnTo>
                <a:lnTo>
                  <a:pt x="3490" y="946"/>
                </a:lnTo>
                <a:lnTo>
                  <a:pt x="3504" y="939"/>
                </a:lnTo>
                <a:lnTo>
                  <a:pt x="3518" y="933"/>
                </a:lnTo>
                <a:lnTo>
                  <a:pt x="3532" y="927"/>
                </a:lnTo>
                <a:lnTo>
                  <a:pt x="3546" y="923"/>
                </a:lnTo>
                <a:lnTo>
                  <a:pt x="3562" y="918"/>
                </a:lnTo>
                <a:lnTo>
                  <a:pt x="3577" y="914"/>
                </a:lnTo>
                <a:lnTo>
                  <a:pt x="3592" y="912"/>
                </a:lnTo>
                <a:lnTo>
                  <a:pt x="3608" y="910"/>
                </a:lnTo>
                <a:lnTo>
                  <a:pt x="3623" y="909"/>
                </a:lnTo>
                <a:lnTo>
                  <a:pt x="3639" y="909"/>
                </a:lnTo>
                <a:lnTo>
                  <a:pt x="3656" y="909"/>
                </a:lnTo>
                <a:lnTo>
                  <a:pt x="3671" y="910"/>
                </a:lnTo>
                <a:lnTo>
                  <a:pt x="3688" y="912"/>
                </a:lnTo>
                <a:lnTo>
                  <a:pt x="3703" y="914"/>
                </a:lnTo>
                <a:lnTo>
                  <a:pt x="3719" y="918"/>
                </a:lnTo>
                <a:lnTo>
                  <a:pt x="3733" y="923"/>
                </a:lnTo>
                <a:lnTo>
                  <a:pt x="3748" y="927"/>
                </a:lnTo>
                <a:lnTo>
                  <a:pt x="3762" y="933"/>
                </a:lnTo>
                <a:lnTo>
                  <a:pt x="3776" y="939"/>
                </a:lnTo>
                <a:lnTo>
                  <a:pt x="3789" y="946"/>
                </a:lnTo>
                <a:lnTo>
                  <a:pt x="3802" y="953"/>
                </a:lnTo>
                <a:lnTo>
                  <a:pt x="3815" y="962"/>
                </a:lnTo>
                <a:lnTo>
                  <a:pt x="3827" y="971"/>
                </a:lnTo>
                <a:lnTo>
                  <a:pt x="3839" y="979"/>
                </a:lnTo>
                <a:lnTo>
                  <a:pt x="3851" y="990"/>
                </a:lnTo>
                <a:lnTo>
                  <a:pt x="3861" y="1001"/>
                </a:lnTo>
                <a:lnTo>
                  <a:pt x="3872" y="1011"/>
                </a:lnTo>
                <a:lnTo>
                  <a:pt x="3883" y="1022"/>
                </a:lnTo>
                <a:lnTo>
                  <a:pt x="3891" y="1035"/>
                </a:lnTo>
                <a:lnTo>
                  <a:pt x="3900" y="1047"/>
                </a:lnTo>
                <a:lnTo>
                  <a:pt x="3909" y="1060"/>
                </a:lnTo>
                <a:lnTo>
                  <a:pt x="3916" y="1073"/>
                </a:lnTo>
                <a:lnTo>
                  <a:pt x="3923" y="1086"/>
                </a:lnTo>
                <a:lnTo>
                  <a:pt x="3929" y="1100"/>
                </a:lnTo>
                <a:lnTo>
                  <a:pt x="3934" y="1114"/>
                </a:lnTo>
                <a:lnTo>
                  <a:pt x="3939" y="1129"/>
                </a:lnTo>
                <a:lnTo>
                  <a:pt x="3944" y="1143"/>
                </a:lnTo>
                <a:lnTo>
                  <a:pt x="3947" y="1159"/>
                </a:lnTo>
                <a:lnTo>
                  <a:pt x="3950" y="1174"/>
                </a:lnTo>
                <a:lnTo>
                  <a:pt x="3952" y="1191"/>
                </a:lnTo>
                <a:lnTo>
                  <a:pt x="3953" y="1206"/>
                </a:lnTo>
                <a:lnTo>
                  <a:pt x="3953" y="1222"/>
                </a:lnTo>
                <a:lnTo>
                  <a:pt x="3953" y="1238"/>
                </a:lnTo>
                <a:lnTo>
                  <a:pt x="3952" y="1253"/>
                </a:lnTo>
                <a:lnTo>
                  <a:pt x="3950" y="1268"/>
                </a:lnTo>
                <a:lnTo>
                  <a:pt x="3947" y="1284"/>
                </a:lnTo>
                <a:lnTo>
                  <a:pt x="3965" y="1304"/>
                </a:lnTo>
                <a:lnTo>
                  <a:pt x="3983" y="1324"/>
                </a:lnTo>
                <a:lnTo>
                  <a:pt x="4004" y="1350"/>
                </a:lnTo>
                <a:lnTo>
                  <a:pt x="4025" y="1378"/>
                </a:lnTo>
                <a:lnTo>
                  <a:pt x="4047" y="1406"/>
                </a:lnTo>
                <a:lnTo>
                  <a:pt x="4068" y="1437"/>
                </a:lnTo>
                <a:lnTo>
                  <a:pt x="4088" y="1469"/>
                </a:lnTo>
                <a:lnTo>
                  <a:pt x="4108" y="1502"/>
                </a:lnTo>
                <a:lnTo>
                  <a:pt x="4128" y="1536"/>
                </a:lnTo>
                <a:lnTo>
                  <a:pt x="4148" y="1572"/>
                </a:lnTo>
                <a:lnTo>
                  <a:pt x="4167" y="1608"/>
                </a:lnTo>
                <a:lnTo>
                  <a:pt x="4186" y="1646"/>
                </a:lnTo>
                <a:lnTo>
                  <a:pt x="4205" y="1685"/>
                </a:lnTo>
                <a:lnTo>
                  <a:pt x="4222" y="1725"/>
                </a:lnTo>
                <a:lnTo>
                  <a:pt x="4240" y="1766"/>
                </a:lnTo>
                <a:lnTo>
                  <a:pt x="4258" y="1808"/>
                </a:lnTo>
                <a:lnTo>
                  <a:pt x="4276" y="1851"/>
                </a:lnTo>
                <a:lnTo>
                  <a:pt x="4292" y="1895"/>
                </a:lnTo>
                <a:lnTo>
                  <a:pt x="4307" y="1940"/>
                </a:lnTo>
                <a:lnTo>
                  <a:pt x="4324" y="1985"/>
                </a:lnTo>
                <a:lnTo>
                  <a:pt x="4339" y="2032"/>
                </a:lnTo>
                <a:lnTo>
                  <a:pt x="4353" y="2079"/>
                </a:lnTo>
                <a:lnTo>
                  <a:pt x="4368" y="2126"/>
                </a:lnTo>
                <a:lnTo>
                  <a:pt x="4381" y="2176"/>
                </a:lnTo>
                <a:lnTo>
                  <a:pt x="4394" y="2225"/>
                </a:lnTo>
                <a:lnTo>
                  <a:pt x="4406" y="2275"/>
                </a:lnTo>
                <a:lnTo>
                  <a:pt x="4418" y="2326"/>
                </a:lnTo>
                <a:lnTo>
                  <a:pt x="4429" y="2378"/>
                </a:lnTo>
                <a:lnTo>
                  <a:pt x="4440" y="2430"/>
                </a:lnTo>
                <a:lnTo>
                  <a:pt x="4449" y="2481"/>
                </a:lnTo>
                <a:lnTo>
                  <a:pt x="4458" y="2535"/>
                </a:lnTo>
                <a:lnTo>
                  <a:pt x="4467" y="2588"/>
                </a:lnTo>
                <a:lnTo>
                  <a:pt x="4474" y="2641"/>
                </a:lnTo>
                <a:lnTo>
                  <a:pt x="4481" y="2695"/>
                </a:lnTo>
                <a:close/>
                <a:moveTo>
                  <a:pt x="1942" y="3890"/>
                </a:moveTo>
                <a:lnTo>
                  <a:pt x="1942" y="3890"/>
                </a:lnTo>
                <a:lnTo>
                  <a:pt x="1931" y="3822"/>
                </a:lnTo>
                <a:lnTo>
                  <a:pt x="1918" y="3754"/>
                </a:lnTo>
                <a:lnTo>
                  <a:pt x="1902" y="3686"/>
                </a:lnTo>
                <a:lnTo>
                  <a:pt x="1887" y="3619"/>
                </a:lnTo>
                <a:lnTo>
                  <a:pt x="1871" y="3553"/>
                </a:lnTo>
                <a:lnTo>
                  <a:pt x="1854" y="3487"/>
                </a:lnTo>
                <a:lnTo>
                  <a:pt x="1836" y="3422"/>
                </a:lnTo>
                <a:lnTo>
                  <a:pt x="1817" y="3357"/>
                </a:lnTo>
                <a:lnTo>
                  <a:pt x="1797" y="3292"/>
                </a:lnTo>
                <a:lnTo>
                  <a:pt x="1777" y="3230"/>
                </a:lnTo>
                <a:lnTo>
                  <a:pt x="1756" y="3167"/>
                </a:lnTo>
                <a:lnTo>
                  <a:pt x="1735" y="3106"/>
                </a:lnTo>
                <a:lnTo>
                  <a:pt x="1712" y="3046"/>
                </a:lnTo>
                <a:lnTo>
                  <a:pt x="1690" y="2987"/>
                </a:lnTo>
                <a:lnTo>
                  <a:pt x="1668" y="2929"/>
                </a:lnTo>
                <a:lnTo>
                  <a:pt x="1644" y="2871"/>
                </a:lnTo>
                <a:lnTo>
                  <a:pt x="1620" y="2815"/>
                </a:lnTo>
                <a:lnTo>
                  <a:pt x="1597" y="2762"/>
                </a:lnTo>
                <a:lnTo>
                  <a:pt x="1573" y="2709"/>
                </a:lnTo>
                <a:lnTo>
                  <a:pt x="1548" y="2658"/>
                </a:lnTo>
                <a:lnTo>
                  <a:pt x="1525" y="2609"/>
                </a:lnTo>
                <a:lnTo>
                  <a:pt x="1500" y="2562"/>
                </a:lnTo>
                <a:lnTo>
                  <a:pt x="1476" y="2516"/>
                </a:lnTo>
                <a:lnTo>
                  <a:pt x="1452" y="2472"/>
                </a:lnTo>
                <a:lnTo>
                  <a:pt x="1428" y="2430"/>
                </a:lnTo>
                <a:lnTo>
                  <a:pt x="1403" y="2389"/>
                </a:lnTo>
                <a:lnTo>
                  <a:pt x="1380" y="2350"/>
                </a:lnTo>
                <a:lnTo>
                  <a:pt x="1356" y="2315"/>
                </a:lnTo>
                <a:lnTo>
                  <a:pt x="1334" y="2281"/>
                </a:lnTo>
                <a:lnTo>
                  <a:pt x="1310" y="2250"/>
                </a:lnTo>
                <a:lnTo>
                  <a:pt x="1288" y="2221"/>
                </a:lnTo>
                <a:lnTo>
                  <a:pt x="1266" y="2194"/>
                </a:lnTo>
                <a:lnTo>
                  <a:pt x="1245" y="2210"/>
                </a:lnTo>
                <a:lnTo>
                  <a:pt x="1223" y="2224"/>
                </a:lnTo>
                <a:lnTo>
                  <a:pt x="1199" y="2237"/>
                </a:lnTo>
                <a:lnTo>
                  <a:pt x="1174" y="2248"/>
                </a:lnTo>
                <a:lnTo>
                  <a:pt x="1148" y="2256"/>
                </a:lnTo>
                <a:lnTo>
                  <a:pt x="1122" y="2262"/>
                </a:lnTo>
                <a:lnTo>
                  <a:pt x="1095" y="2266"/>
                </a:lnTo>
                <a:lnTo>
                  <a:pt x="1067" y="2267"/>
                </a:lnTo>
                <a:lnTo>
                  <a:pt x="1044" y="2267"/>
                </a:lnTo>
                <a:lnTo>
                  <a:pt x="1022" y="2264"/>
                </a:lnTo>
                <a:lnTo>
                  <a:pt x="1000" y="2260"/>
                </a:lnTo>
                <a:lnTo>
                  <a:pt x="980" y="2255"/>
                </a:lnTo>
                <a:lnTo>
                  <a:pt x="958" y="2248"/>
                </a:lnTo>
                <a:lnTo>
                  <a:pt x="938" y="2240"/>
                </a:lnTo>
                <a:lnTo>
                  <a:pt x="919" y="2230"/>
                </a:lnTo>
                <a:lnTo>
                  <a:pt x="902" y="2220"/>
                </a:lnTo>
                <a:lnTo>
                  <a:pt x="875" y="2254"/>
                </a:lnTo>
                <a:lnTo>
                  <a:pt x="847" y="2291"/>
                </a:lnTo>
                <a:lnTo>
                  <a:pt x="821" y="2332"/>
                </a:lnTo>
                <a:lnTo>
                  <a:pt x="795" y="2374"/>
                </a:lnTo>
                <a:lnTo>
                  <a:pt x="771" y="2419"/>
                </a:lnTo>
                <a:lnTo>
                  <a:pt x="746" y="2466"/>
                </a:lnTo>
                <a:lnTo>
                  <a:pt x="721" y="2516"/>
                </a:lnTo>
                <a:lnTo>
                  <a:pt x="698" y="2568"/>
                </a:lnTo>
                <a:lnTo>
                  <a:pt x="675" y="2622"/>
                </a:lnTo>
                <a:lnTo>
                  <a:pt x="653" y="2677"/>
                </a:lnTo>
                <a:lnTo>
                  <a:pt x="631" y="2735"/>
                </a:lnTo>
                <a:lnTo>
                  <a:pt x="611" y="2795"/>
                </a:lnTo>
                <a:lnTo>
                  <a:pt x="591" y="2856"/>
                </a:lnTo>
                <a:lnTo>
                  <a:pt x="572" y="2919"/>
                </a:lnTo>
                <a:lnTo>
                  <a:pt x="555" y="2983"/>
                </a:lnTo>
                <a:lnTo>
                  <a:pt x="538" y="3048"/>
                </a:lnTo>
                <a:lnTo>
                  <a:pt x="523" y="3115"/>
                </a:lnTo>
                <a:lnTo>
                  <a:pt x="509" y="3184"/>
                </a:lnTo>
                <a:lnTo>
                  <a:pt x="496" y="3252"/>
                </a:lnTo>
                <a:lnTo>
                  <a:pt x="484" y="3322"/>
                </a:lnTo>
                <a:lnTo>
                  <a:pt x="473" y="3392"/>
                </a:lnTo>
                <a:lnTo>
                  <a:pt x="465" y="3464"/>
                </a:lnTo>
                <a:lnTo>
                  <a:pt x="457" y="3536"/>
                </a:lnTo>
                <a:lnTo>
                  <a:pt x="451" y="3610"/>
                </a:lnTo>
                <a:lnTo>
                  <a:pt x="446" y="3683"/>
                </a:lnTo>
                <a:lnTo>
                  <a:pt x="444" y="3756"/>
                </a:lnTo>
                <a:lnTo>
                  <a:pt x="443" y="3830"/>
                </a:lnTo>
                <a:lnTo>
                  <a:pt x="443" y="3903"/>
                </a:lnTo>
                <a:lnTo>
                  <a:pt x="445" y="3978"/>
                </a:lnTo>
                <a:lnTo>
                  <a:pt x="449" y="4051"/>
                </a:lnTo>
                <a:lnTo>
                  <a:pt x="454" y="4125"/>
                </a:lnTo>
                <a:lnTo>
                  <a:pt x="463" y="4198"/>
                </a:lnTo>
                <a:lnTo>
                  <a:pt x="516" y="4353"/>
                </a:lnTo>
                <a:lnTo>
                  <a:pt x="567" y="4498"/>
                </a:lnTo>
                <a:lnTo>
                  <a:pt x="614" y="4630"/>
                </a:lnTo>
                <a:lnTo>
                  <a:pt x="657" y="4749"/>
                </a:lnTo>
                <a:lnTo>
                  <a:pt x="696" y="4852"/>
                </a:lnTo>
                <a:lnTo>
                  <a:pt x="729" y="4937"/>
                </a:lnTo>
                <a:lnTo>
                  <a:pt x="755" y="5002"/>
                </a:lnTo>
                <a:lnTo>
                  <a:pt x="774" y="5046"/>
                </a:lnTo>
                <a:lnTo>
                  <a:pt x="793" y="5083"/>
                </a:lnTo>
                <a:lnTo>
                  <a:pt x="813" y="5120"/>
                </a:lnTo>
                <a:lnTo>
                  <a:pt x="834" y="5154"/>
                </a:lnTo>
                <a:lnTo>
                  <a:pt x="856" y="5187"/>
                </a:lnTo>
                <a:lnTo>
                  <a:pt x="879" y="5218"/>
                </a:lnTo>
                <a:lnTo>
                  <a:pt x="903" y="5246"/>
                </a:lnTo>
                <a:lnTo>
                  <a:pt x="929" y="5273"/>
                </a:lnTo>
                <a:lnTo>
                  <a:pt x="955" y="5299"/>
                </a:lnTo>
                <a:lnTo>
                  <a:pt x="981" y="5323"/>
                </a:lnTo>
                <a:lnTo>
                  <a:pt x="1008" y="5344"/>
                </a:lnTo>
                <a:lnTo>
                  <a:pt x="1036" y="5365"/>
                </a:lnTo>
                <a:lnTo>
                  <a:pt x="1065" y="5383"/>
                </a:lnTo>
                <a:lnTo>
                  <a:pt x="1094" y="5401"/>
                </a:lnTo>
                <a:lnTo>
                  <a:pt x="1124" y="5416"/>
                </a:lnTo>
                <a:lnTo>
                  <a:pt x="1153" y="5430"/>
                </a:lnTo>
                <a:lnTo>
                  <a:pt x="1183" y="5442"/>
                </a:lnTo>
                <a:lnTo>
                  <a:pt x="1213" y="5454"/>
                </a:lnTo>
                <a:lnTo>
                  <a:pt x="1243" y="5463"/>
                </a:lnTo>
                <a:lnTo>
                  <a:pt x="1273" y="5472"/>
                </a:lnTo>
                <a:lnTo>
                  <a:pt x="1304" y="5479"/>
                </a:lnTo>
                <a:lnTo>
                  <a:pt x="1334" y="5485"/>
                </a:lnTo>
                <a:lnTo>
                  <a:pt x="1364" y="5489"/>
                </a:lnTo>
                <a:lnTo>
                  <a:pt x="1394" y="5492"/>
                </a:lnTo>
                <a:lnTo>
                  <a:pt x="1423" y="5494"/>
                </a:lnTo>
                <a:lnTo>
                  <a:pt x="1453" y="5495"/>
                </a:lnTo>
                <a:lnTo>
                  <a:pt x="1481" y="5494"/>
                </a:lnTo>
                <a:lnTo>
                  <a:pt x="1509" y="5493"/>
                </a:lnTo>
                <a:lnTo>
                  <a:pt x="1537" y="5490"/>
                </a:lnTo>
                <a:lnTo>
                  <a:pt x="1564" y="5487"/>
                </a:lnTo>
                <a:lnTo>
                  <a:pt x="1590" y="5483"/>
                </a:lnTo>
                <a:lnTo>
                  <a:pt x="1616" y="5477"/>
                </a:lnTo>
                <a:lnTo>
                  <a:pt x="1640" y="5472"/>
                </a:lnTo>
                <a:lnTo>
                  <a:pt x="1681" y="5459"/>
                </a:lnTo>
                <a:lnTo>
                  <a:pt x="1724" y="5443"/>
                </a:lnTo>
                <a:lnTo>
                  <a:pt x="1747" y="5434"/>
                </a:lnTo>
                <a:lnTo>
                  <a:pt x="1769" y="5424"/>
                </a:lnTo>
                <a:lnTo>
                  <a:pt x="1793" y="5413"/>
                </a:lnTo>
                <a:lnTo>
                  <a:pt x="1816" y="5401"/>
                </a:lnTo>
                <a:lnTo>
                  <a:pt x="1840" y="5387"/>
                </a:lnTo>
                <a:lnTo>
                  <a:pt x="1862" y="5371"/>
                </a:lnTo>
                <a:lnTo>
                  <a:pt x="1886" y="5356"/>
                </a:lnTo>
                <a:lnTo>
                  <a:pt x="1908" y="5338"/>
                </a:lnTo>
                <a:lnTo>
                  <a:pt x="1930" y="5318"/>
                </a:lnTo>
                <a:lnTo>
                  <a:pt x="1951" y="5298"/>
                </a:lnTo>
                <a:lnTo>
                  <a:pt x="1972" y="5276"/>
                </a:lnTo>
                <a:lnTo>
                  <a:pt x="1991" y="5252"/>
                </a:lnTo>
                <a:lnTo>
                  <a:pt x="2010" y="5226"/>
                </a:lnTo>
                <a:lnTo>
                  <a:pt x="2027" y="5199"/>
                </a:lnTo>
                <a:lnTo>
                  <a:pt x="2044" y="5171"/>
                </a:lnTo>
                <a:lnTo>
                  <a:pt x="2058" y="5140"/>
                </a:lnTo>
                <a:lnTo>
                  <a:pt x="2071" y="5107"/>
                </a:lnTo>
                <a:lnTo>
                  <a:pt x="2083" y="5072"/>
                </a:lnTo>
                <a:lnTo>
                  <a:pt x="2092" y="5035"/>
                </a:lnTo>
                <a:lnTo>
                  <a:pt x="2099" y="4996"/>
                </a:lnTo>
                <a:lnTo>
                  <a:pt x="2105" y="4955"/>
                </a:lnTo>
                <a:lnTo>
                  <a:pt x="2108" y="4912"/>
                </a:lnTo>
                <a:lnTo>
                  <a:pt x="2109" y="4866"/>
                </a:lnTo>
                <a:lnTo>
                  <a:pt x="2108" y="4818"/>
                </a:lnTo>
                <a:lnTo>
                  <a:pt x="2103" y="4767"/>
                </a:lnTo>
                <a:lnTo>
                  <a:pt x="2096" y="4715"/>
                </a:lnTo>
                <a:lnTo>
                  <a:pt x="2086" y="4660"/>
                </a:lnTo>
                <a:lnTo>
                  <a:pt x="2073" y="4602"/>
                </a:lnTo>
                <a:lnTo>
                  <a:pt x="2052" y="4508"/>
                </a:lnTo>
                <a:lnTo>
                  <a:pt x="2031" y="4399"/>
                </a:lnTo>
                <a:lnTo>
                  <a:pt x="2010" y="4283"/>
                </a:lnTo>
                <a:lnTo>
                  <a:pt x="1990" y="4170"/>
                </a:lnTo>
                <a:lnTo>
                  <a:pt x="1958" y="3980"/>
                </a:lnTo>
                <a:lnTo>
                  <a:pt x="1942" y="3890"/>
                </a:lnTo>
                <a:close/>
                <a:moveTo>
                  <a:pt x="2763" y="3160"/>
                </a:moveTo>
                <a:lnTo>
                  <a:pt x="2763" y="3160"/>
                </a:lnTo>
                <a:lnTo>
                  <a:pt x="2776" y="3093"/>
                </a:lnTo>
                <a:lnTo>
                  <a:pt x="2789" y="3024"/>
                </a:lnTo>
                <a:lnTo>
                  <a:pt x="2803" y="2957"/>
                </a:lnTo>
                <a:lnTo>
                  <a:pt x="2818" y="2890"/>
                </a:lnTo>
                <a:lnTo>
                  <a:pt x="2835" y="2824"/>
                </a:lnTo>
                <a:lnTo>
                  <a:pt x="2852" y="2758"/>
                </a:lnTo>
                <a:lnTo>
                  <a:pt x="2870" y="2692"/>
                </a:lnTo>
                <a:lnTo>
                  <a:pt x="2889" y="2627"/>
                </a:lnTo>
                <a:lnTo>
                  <a:pt x="2908" y="2563"/>
                </a:lnTo>
                <a:lnTo>
                  <a:pt x="2929" y="2499"/>
                </a:lnTo>
                <a:lnTo>
                  <a:pt x="2949" y="2437"/>
                </a:lnTo>
                <a:lnTo>
                  <a:pt x="2972" y="2375"/>
                </a:lnTo>
                <a:lnTo>
                  <a:pt x="2993" y="2315"/>
                </a:lnTo>
                <a:lnTo>
                  <a:pt x="3015" y="2256"/>
                </a:lnTo>
                <a:lnTo>
                  <a:pt x="3039" y="2198"/>
                </a:lnTo>
                <a:lnTo>
                  <a:pt x="3061" y="2140"/>
                </a:lnTo>
                <a:lnTo>
                  <a:pt x="3085" y="2085"/>
                </a:lnTo>
                <a:lnTo>
                  <a:pt x="3108" y="2032"/>
                </a:lnTo>
                <a:lnTo>
                  <a:pt x="3133" y="1979"/>
                </a:lnTo>
                <a:lnTo>
                  <a:pt x="3157" y="1928"/>
                </a:lnTo>
                <a:lnTo>
                  <a:pt x="3182" y="1878"/>
                </a:lnTo>
                <a:lnTo>
                  <a:pt x="3205" y="1830"/>
                </a:lnTo>
                <a:lnTo>
                  <a:pt x="3230" y="1785"/>
                </a:lnTo>
                <a:lnTo>
                  <a:pt x="3254" y="1740"/>
                </a:lnTo>
                <a:lnTo>
                  <a:pt x="3278" y="1698"/>
                </a:lnTo>
                <a:lnTo>
                  <a:pt x="3302" y="1658"/>
                </a:lnTo>
                <a:lnTo>
                  <a:pt x="3326" y="1620"/>
                </a:lnTo>
                <a:lnTo>
                  <a:pt x="3349" y="1583"/>
                </a:lnTo>
                <a:lnTo>
                  <a:pt x="3373" y="1550"/>
                </a:lnTo>
                <a:lnTo>
                  <a:pt x="3395" y="1519"/>
                </a:lnTo>
                <a:lnTo>
                  <a:pt x="3418" y="1489"/>
                </a:lnTo>
                <a:lnTo>
                  <a:pt x="3440" y="1463"/>
                </a:lnTo>
                <a:lnTo>
                  <a:pt x="3461" y="1478"/>
                </a:lnTo>
                <a:lnTo>
                  <a:pt x="3484" y="1493"/>
                </a:lnTo>
                <a:lnTo>
                  <a:pt x="3507" y="1506"/>
                </a:lnTo>
                <a:lnTo>
                  <a:pt x="3532" y="1516"/>
                </a:lnTo>
                <a:lnTo>
                  <a:pt x="3557" y="1524"/>
                </a:lnTo>
                <a:lnTo>
                  <a:pt x="3584" y="1530"/>
                </a:lnTo>
                <a:lnTo>
                  <a:pt x="3611" y="1535"/>
                </a:lnTo>
                <a:lnTo>
                  <a:pt x="3639" y="1536"/>
                </a:lnTo>
                <a:lnTo>
                  <a:pt x="3662" y="1535"/>
                </a:lnTo>
                <a:lnTo>
                  <a:pt x="3684" y="1533"/>
                </a:lnTo>
                <a:lnTo>
                  <a:pt x="3706" y="1529"/>
                </a:lnTo>
                <a:lnTo>
                  <a:pt x="3727" y="1523"/>
                </a:lnTo>
                <a:lnTo>
                  <a:pt x="3748" y="1516"/>
                </a:lnTo>
                <a:lnTo>
                  <a:pt x="3767" y="1508"/>
                </a:lnTo>
                <a:lnTo>
                  <a:pt x="3787" y="1499"/>
                </a:lnTo>
                <a:lnTo>
                  <a:pt x="3805" y="1488"/>
                </a:lnTo>
                <a:lnTo>
                  <a:pt x="3832" y="1522"/>
                </a:lnTo>
                <a:lnTo>
                  <a:pt x="3859" y="1560"/>
                </a:lnTo>
                <a:lnTo>
                  <a:pt x="3885" y="1600"/>
                </a:lnTo>
                <a:lnTo>
                  <a:pt x="3911" y="1642"/>
                </a:lnTo>
                <a:lnTo>
                  <a:pt x="3936" y="1687"/>
                </a:lnTo>
                <a:lnTo>
                  <a:pt x="3960" y="1735"/>
                </a:lnTo>
                <a:lnTo>
                  <a:pt x="3985" y="1784"/>
                </a:lnTo>
                <a:lnTo>
                  <a:pt x="4009" y="1836"/>
                </a:lnTo>
                <a:lnTo>
                  <a:pt x="4031" y="1890"/>
                </a:lnTo>
                <a:lnTo>
                  <a:pt x="4054" y="1947"/>
                </a:lnTo>
                <a:lnTo>
                  <a:pt x="4075" y="2004"/>
                </a:lnTo>
                <a:lnTo>
                  <a:pt x="4095" y="2064"/>
                </a:lnTo>
                <a:lnTo>
                  <a:pt x="4115" y="2125"/>
                </a:lnTo>
                <a:lnTo>
                  <a:pt x="4134" y="2188"/>
                </a:lnTo>
                <a:lnTo>
                  <a:pt x="4150" y="2251"/>
                </a:lnTo>
                <a:lnTo>
                  <a:pt x="4167" y="2317"/>
                </a:lnTo>
                <a:lnTo>
                  <a:pt x="4183" y="2384"/>
                </a:lnTo>
                <a:lnTo>
                  <a:pt x="4198" y="2452"/>
                </a:lnTo>
                <a:lnTo>
                  <a:pt x="4211" y="2520"/>
                </a:lnTo>
                <a:lnTo>
                  <a:pt x="4222" y="2591"/>
                </a:lnTo>
                <a:lnTo>
                  <a:pt x="4232" y="2662"/>
                </a:lnTo>
                <a:lnTo>
                  <a:pt x="4241" y="2733"/>
                </a:lnTo>
                <a:lnTo>
                  <a:pt x="4250" y="2806"/>
                </a:lnTo>
                <a:lnTo>
                  <a:pt x="4255" y="2878"/>
                </a:lnTo>
                <a:lnTo>
                  <a:pt x="4260" y="2951"/>
                </a:lnTo>
                <a:lnTo>
                  <a:pt x="4263" y="3024"/>
                </a:lnTo>
                <a:lnTo>
                  <a:pt x="4264" y="3099"/>
                </a:lnTo>
                <a:lnTo>
                  <a:pt x="4264" y="3172"/>
                </a:lnTo>
                <a:lnTo>
                  <a:pt x="4261" y="3246"/>
                </a:lnTo>
                <a:lnTo>
                  <a:pt x="4257" y="3320"/>
                </a:lnTo>
                <a:lnTo>
                  <a:pt x="4251" y="3394"/>
                </a:lnTo>
                <a:lnTo>
                  <a:pt x="4244" y="3467"/>
                </a:lnTo>
                <a:lnTo>
                  <a:pt x="4191" y="3623"/>
                </a:lnTo>
                <a:lnTo>
                  <a:pt x="4140" y="3766"/>
                </a:lnTo>
                <a:lnTo>
                  <a:pt x="4093" y="3900"/>
                </a:lnTo>
                <a:lnTo>
                  <a:pt x="4049" y="4018"/>
                </a:lnTo>
                <a:lnTo>
                  <a:pt x="4010" y="4120"/>
                </a:lnTo>
                <a:lnTo>
                  <a:pt x="3977" y="4205"/>
                </a:lnTo>
                <a:lnTo>
                  <a:pt x="3950" y="4270"/>
                </a:lnTo>
                <a:lnTo>
                  <a:pt x="3931" y="4314"/>
                </a:lnTo>
                <a:lnTo>
                  <a:pt x="3913" y="4353"/>
                </a:lnTo>
                <a:lnTo>
                  <a:pt x="3893" y="4390"/>
                </a:lnTo>
                <a:lnTo>
                  <a:pt x="3872" y="4424"/>
                </a:lnTo>
                <a:lnTo>
                  <a:pt x="3850" y="4456"/>
                </a:lnTo>
                <a:lnTo>
                  <a:pt x="3827" y="4486"/>
                </a:lnTo>
                <a:lnTo>
                  <a:pt x="3802" y="4516"/>
                </a:lnTo>
                <a:lnTo>
                  <a:pt x="3778" y="4543"/>
                </a:lnTo>
                <a:lnTo>
                  <a:pt x="3752" y="4568"/>
                </a:lnTo>
                <a:lnTo>
                  <a:pt x="3726" y="4591"/>
                </a:lnTo>
                <a:lnTo>
                  <a:pt x="3697" y="4614"/>
                </a:lnTo>
                <a:lnTo>
                  <a:pt x="3670" y="4634"/>
                </a:lnTo>
                <a:lnTo>
                  <a:pt x="3642" y="4653"/>
                </a:lnTo>
                <a:lnTo>
                  <a:pt x="3612" y="4669"/>
                </a:lnTo>
                <a:lnTo>
                  <a:pt x="3583" y="4685"/>
                </a:lnTo>
                <a:lnTo>
                  <a:pt x="3553" y="4699"/>
                </a:lnTo>
                <a:lnTo>
                  <a:pt x="3524" y="4712"/>
                </a:lnTo>
                <a:lnTo>
                  <a:pt x="3493" y="4722"/>
                </a:lnTo>
                <a:lnTo>
                  <a:pt x="3462" y="4732"/>
                </a:lnTo>
                <a:lnTo>
                  <a:pt x="3433" y="4740"/>
                </a:lnTo>
                <a:lnTo>
                  <a:pt x="3402" y="4747"/>
                </a:lnTo>
                <a:lnTo>
                  <a:pt x="3372" y="4753"/>
                </a:lnTo>
                <a:lnTo>
                  <a:pt x="3342" y="4758"/>
                </a:lnTo>
                <a:lnTo>
                  <a:pt x="3313" y="4761"/>
                </a:lnTo>
                <a:lnTo>
                  <a:pt x="3283" y="4762"/>
                </a:lnTo>
                <a:lnTo>
                  <a:pt x="3254" y="4764"/>
                </a:lnTo>
                <a:lnTo>
                  <a:pt x="3225" y="4764"/>
                </a:lnTo>
                <a:lnTo>
                  <a:pt x="3197" y="4762"/>
                </a:lnTo>
                <a:lnTo>
                  <a:pt x="3169" y="4760"/>
                </a:lnTo>
                <a:lnTo>
                  <a:pt x="3143" y="4757"/>
                </a:lnTo>
                <a:lnTo>
                  <a:pt x="3115" y="4752"/>
                </a:lnTo>
                <a:lnTo>
                  <a:pt x="3091" y="4746"/>
                </a:lnTo>
                <a:lnTo>
                  <a:pt x="3066" y="4740"/>
                </a:lnTo>
                <a:lnTo>
                  <a:pt x="3026" y="4728"/>
                </a:lnTo>
                <a:lnTo>
                  <a:pt x="2982" y="4713"/>
                </a:lnTo>
                <a:lnTo>
                  <a:pt x="2960" y="4703"/>
                </a:lnTo>
                <a:lnTo>
                  <a:pt x="2937" y="4693"/>
                </a:lnTo>
                <a:lnTo>
                  <a:pt x="2914" y="4681"/>
                </a:lnTo>
                <a:lnTo>
                  <a:pt x="2890" y="4669"/>
                </a:lnTo>
                <a:lnTo>
                  <a:pt x="2866" y="4655"/>
                </a:lnTo>
                <a:lnTo>
                  <a:pt x="2844" y="4641"/>
                </a:lnTo>
                <a:lnTo>
                  <a:pt x="2820" y="4624"/>
                </a:lnTo>
                <a:lnTo>
                  <a:pt x="2798" y="4607"/>
                </a:lnTo>
                <a:lnTo>
                  <a:pt x="2777" y="4588"/>
                </a:lnTo>
                <a:lnTo>
                  <a:pt x="2754" y="4567"/>
                </a:lnTo>
                <a:lnTo>
                  <a:pt x="2734" y="4544"/>
                </a:lnTo>
                <a:lnTo>
                  <a:pt x="2714" y="4521"/>
                </a:lnTo>
                <a:lnTo>
                  <a:pt x="2697" y="4496"/>
                </a:lnTo>
                <a:lnTo>
                  <a:pt x="2679" y="4469"/>
                </a:lnTo>
                <a:lnTo>
                  <a:pt x="2662" y="4439"/>
                </a:lnTo>
                <a:lnTo>
                  <a:pt x="2648" y="4408"/>
                </a:lnTo>
                <a:lnTo>
                  <a:pt x="2635" y="4375"/>
                </a:lnTo>
                <a:lnTo>
                  <a:pt x="2623" y="4341"/>
                </a:lnTo>
                <a:lnTo>
                  <a:pt x="2614" y="4303"/>
                </a:lnTo>
                <a:lnTo>
                  <a:pt x="2607" y="4264"/>
                </a:lnTo>
                <a:lnTo>
                  <a:pt x="2601" y="4224"/>
                </a:lnTo>
                <a:lnTo>
                  <a:pt x="2599" y="4181"/>
                </a:lnTo>
                <a:lnTo>
                  <a:pt x="2597" y="4135"/>
                </a:lnTo>
                <a:lnTo>
                  <a:pt x="2599" y="4087"/>
                </a:lnTo>
                <a:lnTo>
                  <a:pt x="2603" y="4037"/>
                </a:lnTo>
                <a:lnTo>
                  <a:pt x="2610" y="3984"/>
                </a:lnTo>
                <a:lnTo>
                  <a:pt x="2620" y="3928"/>
                </a:lnTo>
                <a:lnTo>
                  <a:pt x="2633" y="3870"/>
                </a:lnTo>
                <a:lnTo>
                  <a:pt x="2654" y="3776"/>
                </a:lnTo>
                <a:lnTo>
                  <a:pt x="2675" y="3667"/>
                </a:lnTo>
                <a:lnTo>
                  <a:pt x="2697" y="3553"/>
                </a:lnTo>
                <a:lnTo>
                  <a:pt x="2717" y="3440"/>
                </a:lnTo>
                <a:lnTo>
                  <a:pt x="2748" y="3250"/>
                </a:lnTo>
                <a:lnTo>
                  <a:pt x="2763" y="3160"/>
                </a:lnTo>
                <a:close/>
              </a:path>
            </a:pathLst>
          </a:custGeom>
          <a:solidFill>
            <a:srgbClr val="394966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4548861" y="481715"/>
            <a:ext cx="1978828" cy="1749237"/>
            <a:chOff x="5435431" y="260151"/>
            <a:chExt cx="2415659" cy="2135385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87" t="7030" r="9422" b="7139"/>
            <a:stretch/>
          </p:blipFill>
          <p:spPr>
            <a:xfrm>
              <a:off x="5435431" y="337169"/>
              <a:ext cx="1984076" cy="2001328"/>
            </a:xfrm>
            <a:prstGeom prst="rect">
              <a:avLst/>
            </a:prstGeom>
          </p:spPr>
        </p:pic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39" t="6667" r="29706" b="12742"/>
            <a:stretch/>
          </p:blipFill>
          <p:spPr>
            <a:xfrm>
              <a:off x="6063790" y="260151"/>
              <a:ext cx="1787300" cy="213538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8503020" y="0"/>
            <a:ext cx="288000" cy="6858000"/>
          </a:xfrm>
          <a:prstGeom prst="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400981" y="0"/>
            <a:ext cx="288000" cy="6858000"/>
          </a:xfrm>
          <a:prstGeom prst="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936000" y="0"/>
            <a:ext cx="4320000" cy="6858000"/>
          </a:xfrm>
          <a:prstGeom prst="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58118" y="5220794"/>
            <a:ext cx="1152000" cy="1150374"/>
          </a:xfrm>
          <a:prstGeom prst="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692580" y="501443"/>
            <a:ext cx="1152000" cy="1150374"/>
          </a:xfrm>
          <a:prstGeom prst="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9"/>
          <p:cNvSpPr/>
          <p:nvPr/>
        </p:nvSpPr>
        <p:spPr>
          <a:xfrm>
            <a:off x="463074" y="604610"/>
            <a:ext cx="11265853" cy="5648781"/>
          </a:xfrm>
          <a:prstGeom prst="rect">
            <a:avLst/>
          </a:prstGeom>
          <a:solidFill>
            <a:schemeClr val="bg1"/>
          </a:solidFill>
          <a:ln>
            <a:solidFill>
              <a:srgbClr val="3949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61954" y="1771435"/>
            <a:ext cx="4154905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9900" i="0" strike="noStrike" kern="1200" cap="none" spc="0" normalizeH="0" baseline="0" noProof="0" smtClean="0">
                <a:solidFill>
                  <a:srgbClr val="3949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04</a:t>
            </a:r>
            <a:endParaRPr kumimoji="0" lang="zh-CN" altLang="en-US" sz="19900" i="0" strike="noStrike" kern="1200" cap="none" spc="0" normalizeH="0" baseline="0" noProof="0">
              <a:solidFill>
                <a:srgbClr val="3949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004378" y="2994847"/>
            <a:ext cx="4545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000" smtClean="0">
                <a:solidFill>
                  <a:srgbClr val="3949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总结与展望</a:t>
            </a:r>
            <a:endParaRPr kumimoji="0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3949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E:\u=100974510,2218928162&amp;fm=26&amp;gp=0.jpgu=100974510,2218928162&amp;fm=26&amp;gp=0"/>
          <p:cNvPicPr>
            <a:picLocks noChangeAspect="1"/>
          </p:cNvPicPr>
          <p:nvPr/>
        </p:nvPicPr>
        <p:blipFill rotWithShape="1">
          <a:blip r:embed="rId2"/>
          <a:srcRect r="854" b="17487"/>
          <a:stretch>
            <a:fillRect/>
          </a:stretch>
        </p:blipFill>
        <p:spPr>
          <a:xfrm>
            <a:off x="8338185" y="604520"/>
            <a:ext cx="3390900" cy="82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46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7.11 骋望楼底图 李徽莹 设计"/>
          <p:cNvPicPr>
            <a:picLocks noChangeAspect="1"/>
          </p:cNvPicPr>
          <p:nvPr/>
        </p:nvPicPr>
        <p:blipFill>
          <a:blip r:embed="rId2"/>
          <a:srcRect l="12287" t="14982" r="25096" b="28368"/>
          <a:stretch>
            <a:fillRect/>
          </a:stretch>
        </p:blipFill>
        <p:spPr>
          <a:xfrm>
            <a:off x="493347" y="3304858"/>
            <a:ext cx="7033895" cy="3073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5151" y="2281759"/>
            <a:ext cx="8657464" cy="1147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祝大家都能找到最适合自己的工作</a:t>
            </a:r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~</a:t>
            </a: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Thanks </a:t>
            </a:r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！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492615" y="261620"/>
            <a:ext cx="2033905" cy="6335395"/>
          </a:xfrm>
          <a:prstGeom prst="rect">
            <a:avLst/>
          </a:prstGeom>
          <a:solidFill>
            <a:srgbClr val="17416B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48887" y="671525"/>
            <a:ext cx="83433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smtClean="0"/>
              <a:t>•  </a:t>
            </a:r>
            <a:r>
              <a:rPr lang="zh-CN" altLang="en-US" sz="1600" smtClean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暑期很重要：一方面可以探探简历关，另一方面争取留用作保底</a:t>
            </a:r>
            <a:endParaRPr lang="en-US" altLang="zh-CN" sz="1600" smtClean="0"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smtClean="0"/>
              <a:t>•  </a:t>
            </a:r>
            <a:r>
              <a:rPr lang="zh-CN" altLang="en-US" sz="1600" smtClean="0">
                <a:latin typeface="楷体" panose="02010609060101010101" pitchFamily="49" charset="-122"/>
                <a:ea typeface="楷体" panose="02010609060101010101" pitchFamily="49" charset="-122"/>
              </a:rPr>
              <a:t>坚持不懈、每一步都是在为未来做铺垫</a:t>
            </a:r>
            <a:endParaRPr lang="en-US" altLang="zh-CN" sz="1600"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smtClean="0"/>
              <a:t>•  </a:t>
            </a:r>
            <a:r>
              <a:rPr lang="zh-CN" altLang="en-US" sz="1600">
                <a:latin typeface="楷体" panose="02010609060101010101" pitchFamily="49" charset="-122"/>
                <a:ea typeface="楷体" panose="02010609060101010101" pitchFamily="49" charset="-122"/>
              </a:rPr>
              <a:t>广泛</a:t>
            </a:r>
            <a:r>
              <a:rPr lang="zh-CN" altLang="en-US" sz="1600" smtClean="0">
                <a:latin typeface="楷体" panose="02010609060101010101" pitchFamily="49" charset="-122"/>
                <a:ea typeface="楷体" panose="02010609060101010101" pitchFamily="49" charset="-122"/>
              </a:rPr>
              <a:t>咨询、自主选择：咨询的主体都会有对自身所在行业的偏好性，了解完自己所需的信息之后根据自身需求做出选择</a:t>
            </a:r>
            <a:endParaRPr lang="en-US" altLang="zh-CN" sz="160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8503020" y="0"/>
            <a:ext cx="288000" cy="6858000"/>
          </a:xfrm>
          <a:prstGeom prst="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400981" y="0"/>
            <a:ext cx="288000" cy="6858000"/>
          </a:xfrm>
          <a:prstGeom prst="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936000" y="0"/>
            <a:ext cx="4320000" cy="6858000"/>
          </a:xfrm>
          <a:prstGeom prst="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58118" y="5220794"/>
            <a:ext cx="1152000" cy="1150374"/>
          </a:xfrm>
          <a:prstGeom prst="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692580" y="501443"/>
            <a:ext cx="1152000" cy="1150374"/>
          </a:xfrm>
          <a:prstGeom prst="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9"/>
          <p:cNvSpPr/>
          <p:nvPr/>
        </p:nvSpPr>
        <p:spPr>
          <a:xfrm>
            <a:off x="483394" y="604610"/>
            <a:ext cx="11265853" cy="5648781"/>
          </a:xfrm>
          <a:prstGeom prst="rect">
            <a:avLst/>
          </a:prstGeom>
          <a:solidFill>
            <a:schemeClr val="bg1"/>
          </a:solidFill>
          <a:ln>
            <a:solidFill>
              <a:srgbClr val="3949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14016" y="739511"/>
            <a:ext cx="33228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b="1" i="0" u="none" strike="noStrike" kern="1200" cap="none" spc="0" normalizeH="0" baseline="0" noProof="0">
                <a:ln>
                  <a:noFill/>
                </a:ln>
                <a:solidFill>
                  <a:srgbClr val="3949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3949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ONTENTS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3949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506501" y="851152"/>
            <a:ext cx="1540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>
                <a:solidFill>
                  <a:srgbClr val="3949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1695410" y="3270182"/>
            <a:ext cx="864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strike="noStrike" kern="1200" cap="none" spc="0" normalizeH="0" baseline="0" noProof="0">
                <a:ln>
                  <a:noFill/>
                </a:ln>
                <a:solidFill>
                  <a:srgbClr val="3949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</a:t>
            </a:r>
            <a:endParaRPr kumimoji="0" lang="zh-CN" altLang="en-US" sz="3200" b="0" i="0" strike="noStrike" kern="1200" cap="none" spc="0" normalizeH="0" baseline="0" noProof="0">
              <a:ln>
                <a:noFill/>
              </a:ln>
              <a:solidFill>
                <a:srgbClr val="3949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521552" y="3413062"/>
            <a:ext cx="2093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个人情况简介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677098" y="3270182"/>
            <a:ext cx="864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strike="noStrike" kern="1200" cap="none" spc="0" normalizeH="0" baseline="0" noProof="0">
                <a:ln>
                  <a:noFill/>
                </a:ln>
                <a:solidFill>
                  <a:srgbClr val="3949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02</a:t>
            </a:r>
            <a:endParaRPr kumimoji="0" lang="zh-CN" altLang="en-US" sz="3200" b="0" i="0" strike="noStrike" kern="1200" cap="none" spc="0" normalizeH="0" baseline="0" noProof="0">
              <a:ln>
                <a:noFill/>
              </a:ln>
              <a:solidFill>
                <a:srgbClr val="3949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503241" y="3413062"/>
            <a:ext cx="2099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求职经验分享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695410" y="4324524"/>
            <a:ext cx="864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strike="noStrike" kern="1200" cap="none" spc="0" normalizeH="0" baseline="0" noProof="0">
                <a:ln>
                  <a:noFill/>
                </a:ln>
                <a:solidFill>
                  <a:srgbClr val="3949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03</a:t>
            </a:r>
            <a:endParaRPr kumimoji="0" lang="zh-CN" altLang="en-US" sz="3200" b="0" i="0" strike="noStrike" kern="1200" cap="none" spc="0" normalizeH="0" baseline="0" noProof="0">
              <a:ln>
                <a:noFill/>
              </a:ln>
              <a:solidFill>
                <a:srgbClr val="3949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521552" y="4467404"/>
            <a:ext cx="2023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行业领域认知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677098" y="4324524"/>
            <a:ext cx="864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strike="noStrike" kern="1200" cap="none" spc="0" normalizeH="0" baseline="0" noProof="0">
                <a:ln>
                  <a:noFill/>
                </a:ln>
                <a:solidFill>
                  <a:srgbClr val="3949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04</a:t>
            </a:r>
            <a:endParaRPr kumimoji="0" lang="zh-CN" altLang="en-US" sz="3200" b="0" i="0" strike="noStrike" kern="1200" cap="none" spc="0" normalizeH="0" baseline="0" noProof="0">
              <a:ln>
                <a:noFill/>
              </a:ln>
              <a:solidFill>
                <a:srgbClr val="3949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503240" y="4467404"/>
            <a:ext cx="1778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noProof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总结与展望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2214490" y="3557590"/>
            <a:ext cx="216000" cy="324000"/>
          </a:xfrm>
          <a:prstGeom prst="line">
            <a:avLst/>
          </a:prstGeom>
          <a:ln>
            <a:solidFill>
              <a:srgbClr val="394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>
            <a:off x="7194892" y="3614743"/>
            <a:ext cx="216000" cy="324000"/>
          </a:xfrm>
          <a:prstGeom prst="line">
            <a:avLst/>
          </a:prstGeom>
          <a:ln>
            <a:solidFill>
              <a:srgbClr val="394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2214490" y="4618226"/>
            <a:ext cx="216000" cy="324000"/>
          </a:xfrm>
          <a:prstGeom prst="line">
            <a:avLst/>
          </a:prstGeom>
          <a:ln>
            <a:solidFill>
              <a:srgbClr val="394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7194892" y="4675379"/>
            <a:ext cx="216000" cy="324000"/>
          </a:xfrm>
          <a:prstGeom prst="line">
            <a:avLst/>
          </a:prstGeom>
          <a:ln>
            <a:solidFill>
              <a:srgbClr val="394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 descr="E:\u=100974510,2218928162&amp;fm=26&amp;gp=0.jpgu=100974510,2218928162&amp;fm=26&amp;gp=0"/>
          <p:cNvPicPr>
            <a:picLocks noChangeAspect="1"/>
          </p:cNvPicPr>
          <p:nvPr/>
        </p:nvPicPr>
        <p:blipFill rotWithShape="1">
          <a:blip r:embed="rId3"/>
          <a:srcRect r="854" b="17487"/>
          <a:stretch>
            <a:fillRect/>
          </a:stretch>
        </p:blipFill>
        <p:spPr>
          <a:xfrm>
            <a:off x="8338185" y="662305"/>
            <a:ext cx="3390900" cy="8299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8503020" y="0"/>
            <a:ext cx="288000" cy="6858000"/>
          </a:xfrm>
          <a:prstGeom prst="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400981" y="0"/>
            <a:ext cx="288000" cy="6858000"/>
          </a:xfrm>
          <a:prstGeom prst="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936000" y="0"/>
            <a:ext cx="4320000" cy="6858000"/>
          </a:xfrm>
          <a:prstGeom prst="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58118" y="5220794"/>
            <a:ext cx="1152000" cy="1150374"/>
          </a:xfrm>
          <a:prstGeom prst="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692580" y="501443"/>
            <a:ext cx="1152000" cy="1150374"/>
          </a:xfrm>
          <a:prstGeom prst="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9"/>
          <p:cNvSpPr/>
          <p:nvPr/>
        </p:nvSpPr>
        <p:spPr>
          <a:xfrm>
            <a:off x="463074" y="604610"/>
            <a:ext cx="11265853" cy="5648781"/>
          </a:xfrm>
          <a:prstGeom prst="rect">
            <a:avLst/>
          </a:prstGeom>
          <a:solidFill>
            <a:schemeClr val="bg1"/>
          </a:solidFill>
          <a:ln>
            <a:solidFill>
              <a:srgbClr val="3949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61954" y="1771435"/>
            <a:ext cx="4154905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9900" i="0" strike="noStrike" kern="1200" cap="none" spc="0" normalizeH="0" baseline="0" noProof="0">
                <a:solidFill>
                  <a:srgbClr val="3949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</a:t>
            </a:r>
            <a:endParaRPr kumimoji="0" lang="zh-CN" altLang="en-US" sz="19900" i="0" strike="noStrike" kern="1200" cap="none" spc="0" normalizeH="0" baseline="0" noProof="0">
              <a:solidFill>
                <a:srgbClr val="3949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727785" y="2994847"/>
            <a:ext cx="49169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smtClean="0">
                <a:ln>
                  <a:noFill/>
                </a:ln>
                <a:solidFill>
                  <a:srgbClr val="3949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个人情况简介</a:t>
            </a:r>
            <a:endParaRPr kumimoji="0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3949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E:\u=100974510,2218928162&amp;fm=26&amp;gp=0.jpgu=100974510,2218928162&amp;fm=26&amp;gp=0"/>
          <p:cNvPicPr>
            <a:picLocks noChangeAspect="1"/>
          </p:cNvPicPr>
          <p:nvPr/>
        </p:nvPicPr>
        <p:blipFill rotWithShape="1">
          <a:blip r:embed="rId2"/>
          <a:srcRect r="854" b="17487"/>
          <a:stretch>
            <a:fillRect/>
          </a:stretch>
        </p:blipFill>
        <p:spPr>
          <a:xfrm>
            <a:off x="8338185" y="604520"/>
            <a:ext cx="3390900" cy="8299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4116705" y="1133398"/>
            <a:ext cx="7122795" cy="4639065"/>
            <a:chOff x="6435" y="2274"/>
            <a:chExt cx="11706" cy="7064"/>
          </a:xfrm>
        </p:grpSpPr>
        <p:sp>
          <p:nvSpPr>
            <p:cNvPr id="24" name="矩形 23"/>
            <p:cNvSpPr/>
            <p:nvPr/>
          </p:nvSpPr>
          <p:spPr>
            <a:xfrm>
              <a:off x="6567" y="2274"/>
              <a:ext cx="11574" cy="7064"/>
            </a:xfrm>
            <a:prstGeom prst="rect">
              <a:avLst/>
            </a:prstGeom>
            <a:noFill/>
            <a:ln w="76200">
              <a:solidFill>
                <a:srgbClr val="394966"/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6435" y="2718"/>
              <a:ext cx="299" cy="6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91230" y="400049"/>
            <a:ext cx="2066245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342900" marR="0" lvl="0" indent="-34290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40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个人情况</a:t>
            </a:r>
            <a:endParaRPr lang="en-US" altLang="zh-CN" sz="2400" smtClean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片 24" descr="png"/>
          <p:cNvPicPr>
            <a:picLocks noChangeAspect="1"/>
          </p:cNvPicPr>
          <p:nvPr/>
        </p:nvPicPr>
        <p:blipFill>
          <a:blip r:embed="rId2">
            <a:lum bright="6000" contrast="-36000"/>
          </a:blip>
          <a:stretch>
            <a:fillRect/>
          </a:stretch>
        </p:blipFill>
        <p:spPr>
          <a:xfrm>
            <a:off x="922370" y="1092546"/>
            <a:ext cx="2537110" cy="2537110"/>
          </a:xfrm>
          <a:prstGeom prst="rect">
            <a:avLst/>
          </a:prstGeom>
          <a:ln>
            <a:noFill/>
          </a:ln>
        </p:spPr>
      </p:pic>
      <p:sp>
        <p:nvSpPr>
          <p:cNvPr id="29" name="文本框 28"/>
          <p:cNvSpPr txBox="1"/>
          <p:nvPr/>
        </p:nvSpPr>
        <p:spPr>
          <a:xfrm>
            <a:off x="4603317" y="1649164"/>
            <a:ext cx="60744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>
                <a:solidFill>
                  <a:srgbClr val="1D323E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本科：</a:t>
            </a:r>
            <a:r>
              <a:rPr lang="en-US" altLang="zh-CN" smtClean="0">
                <a:solidFill>
                  <a:srgbClr val="1D323E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211 </a:t>
            </a:r>
            <a:r>
              <a:rPr lang="zh-CN" altLang="en-US" smtClean="0">
                <a:solidFill>
                  <a:srgbClr val="1D323E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数学与应用数学专业</a:t>
            </a:r>
            <a:endParaRPr lang="en-US" altLang="zh-CN" smtClean="0">
              <a:solidFill>
                <a:srgbClr val="1D323E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mtClean="0">
                <a:solidFill>
                  <a:srgbClr val="1D323E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研究生：</a:t>
            </a:r>
            <a:r>
              <a:rPr lang="en-US" altLang="zh-CN" smtClean="0">
                <a:solidFill>
                  <a:srgbClr val="1D323E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20</a:t>
            </a:r>
            <a:r>
              <a:rPr lang="zh-CN" altLang="en-US" smtClean="0">
                <a:solidFill>
                  <a:srgbClr val="1D323E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级金融专硕</a:t>
            </a:r>
            <a:r>
              <a:rPr lang="en-US" altLang="zh-CN">
                <a:solidFill>
                  <a:srgbClr val="1D323E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 </a:t>
            </a:r>
            <a:r>
              <a:rPr lang="en-US" altLang="zh-CN" smtClean="0">
                <a:solidFill>
                  <a:srgbClr val="1D323E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 </a:t>
            </a:r>
            <a:r>
              <a:rPr lang="zh-CN" altLang="en-US" smtClean="0">
                <a:solidFill>
                  <a:srgbClr val="1D323E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金融科技方向</a:t>
            </a:r>
            <a:endParaRPr lang="en-US" altLang="zh-CN" smtClean="0">
              <a:solidFill>
                <a:srgbClr val="1D323E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mtClean="0">
                <a:solidFill>
                  <a:srgbClr val="1D323E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证书：证券从业、上海市二级</a:t>
            </a:r>
            <a:r>
              <a:rPr lang="en-US" altLang="zh-CN" smtClean="0">
                <a:solidFill>
                  <a:srgbClr val="1D323E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C</a:t>
            </a:r>
            <a:r>
              <a:rPr lang="zh-CN" altLang="en-US" smtClean="0">
                <a:solidFill>
                  <a:srgbClr val="1D323E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语言（无</a:t>
            </a:r>
            <a:r>
              <a:rPr lang="en-US" altLang="zh-CN" smtClean="0">
                <a:solidFill>
                  <a:srgbClr val="1D323E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CPA,CFA)</a:t>
            </a:r>
          </a:p>
          <a:p>
            <a:pPr>
              <a:lnSpc>
                <a:spcPct val="150000"/>
              </a:lnSpc>
            </a:pPr>
            <a:r>
              <a:rPr lang="zh-CN" altLang="en-US" smtClean="0">
                <a:solidFill>
                  <a:srgbClr val="1D323E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专业排名：前</a:t>
            </a:r>
            <a:r>
              <a:rPr lang="en-US" altLang="zh-CN" smtClean="0">
                <a:solidFill>
                  <a:srgbClr val="1D323E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5%</a:t>
            </a:r>
          </a:p>
          <a:p>
            <a:pPr>
              <a:lnSpc>
                <a:spcPct val="150000"/>
              </a:lnSpc>
            </a:pPr>
            <a:r>
              <a:rPr lang="zh-CN" altLang="en-US" smtClean="0">
                <a:solidFill>
                  <a:srgbClr val="1D323E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编程：</a:t>
            </a:r>
            <a:r>
              <a:rPr lang="en-US" altLang="zh-CN" smtClean="0">
                <a:solidFill>
                  <a:srgbClr val="1D323E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PYTHON,SQL,MATLAB,C</a:t>
            </a:r>
          </a:p>
          <a:p>
            <a:pPr>
              <a:lnSpc>
                <a:spcPct val="150000"/>
              </a:lnSpc>
            </a:pPr>
            <a:endParaRPr lang="en-US" altLang="zh-CN" smtClean="0">
              <a:solidFill>
                <a:srgbClr val="1D323E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去向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：</a:t>
            </a:r>
            <a:r>
              <a:rPr lang="zh-CN" altLang="en-US">
                <a:solidFill>
                  <a:srgbClr val="25C385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上海</a:t>
            </a:r>
            <a:r>
              <a:rPr lang="zh-CN" altLang="en-US" smtClean="0">
                <a:solidFill>
                  <a:srgbClr val="25C385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银保监局</a:t>
            </a:r>
            <a:endParaRPr lang="en-US" altLang="zh-CN" smtClean="0">
              <a:solidFill>
                <a:srgbClr val="25C385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mtClean="0">
                <a:solidFill>
                  <a:srgbClr val="1D323E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关键词</a:t>
            </a:r>
            <a:r>
              <a:rPr lang="zh-CN" altLang="en-US">
                <a:solidFill>
                  <a:srgbClr val="1D323E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：</a:t>
            </a:r>
            <a:r>
              <a:rPr lang="zh-CN" altLang="en-US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金融科技、上海</a:t>
            </a:r>
            <a:r>
              <a:rPr lang="zh-CN" altLang="en-US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、保险资管、银</a:t>
            </a:r>
            <a:r>
              <a:rPr lang="zh-CN" altLang="en-US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保</a:t>
            </a:r>
            <a:r>
              <a:rPr lang="zh-CN" altLang="en-US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监</a:t>
            </a:r>
            <a:endParaRPr lang="en-US" altLang="zh-CN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05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1230" y="400049"/>
            <a:ext cx="2066245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342900" marR="0" lvl="0" indent="-34290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00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求职历程</a:t>
            </a:r>
            <a:endParaRPr lang="en-US" altLang="zh-CN" sz="2000" smtClean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03670" y="2229313"/>
            <a:ext cx="41481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泰康资产</a:t>
            </a:r>
            <a:r>
              <a:rPr lang="en-US" altLang="zh-CN" sz="1600" smtClean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-</a:t>
            </a:r>
            <a:r>
              <a:rPr lang="zh-CN" altLang="en-US" sz="1600" smtClean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数据科学岗</a:t>
            </a:r>
            <a:r>
              <a:rPr lang="en-US" altLang="zh-CN" sz="1600" smtClean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-7</a:t>
            </a:r>
            <a:r>
              <a:rPr lang="zh-CN" altLang="en-US" sz="1600" smtClean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至</a:t>
            </a:r>
            <a:r>
              <a:rPr lang="en-US" altLang="zh-CN" sz="1600" smtClean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8</a:t>
            </a:r>
            <a:r>
              <a:rPr lang="zh-CN" altLang="en-US" sz="1600" smtClean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月上海线下</a:t>
            </a:r>
            <a:endParaRPr lang="en-US" altLang="zh-CN" sz="1600" smtClean="0"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工银瑞信</a:t>
            </a:r>
            <a:r>
              <a:rPr lang="en-US" altLang="zh-CN" sz="1600" smtClean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-</a:t>
            </a:r>
            <a:r>
              <a:rPr lang="zh-CN" altLang="en-US" sz="1600" smtClean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信息科技部</a:t>
            </a:r>
            <a:r>
              <a:rPr lang="en-US" altLang="zh-CN" sz="1600" smtClean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-9</a:t>
            </a:r>
            <a:r>
              <a:rPr lang="zh-CN" altLang="en-US" sz="1600" smtClean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月线上</a:t>
            </a:r>
            <a:endParaRPr lang="en-US" altLang="zh-CN" sz="1600" smtClean="0"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中邮理财</a:t>
            </a:r>
            <a:r>
              <a:rPr lang="en-US" altLang="zh-CN" sz="1600" smtClean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-</a:t>
            </a:r>
            <a:r>
              <a:rPr lang="zh-CN" altLang="en-US" sz="1600" smtClean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组合策略岗</a:t>
            </a:r>
            <a:r>
              <a:rPr lang="en-US" altLang="zh-CN" sz="1600" smtClean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-</a:t>
            </a:r>
            <a:r>
              <a:rPr lang="zh-CN" altLang="en-US" sz="1600" smtClean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放弃</a:t>
            </a:r>
            <a:r>
              <a:rPr lang="en-US" altLang="zh-CN" sz="1600" smtClean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 sz="1600" smtClean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上海银行</a:t>
            </a:r>
            <a:r>
              <a:rPr lang="en-US" altLang="zh-CN" sz="1600" smtClean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-</a:t>
            </a:r>
            <a:r>
              <a:rPr lang="zh-CN" altLang="en-US" sz="1600" smtClean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总行大数据岗</a:t>
            </a:r>
            <a:r>
              <a:rPr lang="en-US" altLang="zh-CN" sz="1600" smtClean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-</a:t>
            </a:r>
            <a:r>
              <a:rPr lang="zh-CN" altLang="en-US" sz="1600" smtClean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放弃</a:t>
            </a:r>
            <a:r>
              <a:rPr lang="en-US" altLang="zh-CN" sz="1600" smtClean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  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175349" y="912591"/>
            <a:ext cx="512298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本科</a:t>
            </a:r>
            <a:r>
              <a:rPr lang="en-US" altLang="zh-CN" sz="1600" smtClean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:</a:t>
            </a:r>
            <a:r>
              <a:rPr lang="zh-CN" altLang="en-US" sz="1600" smtClean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平安养老险</a:t>
            </a:r>
            <a:r>
              <a:rPr lang="en-US" altLang="zh-CN" sz="1600" smtClean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-</a:t>
            </a:r>
            <a:r>
              <a:rPr lang="zh-CN" altLang="en-US" sz="1600" smtClean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交易运营部</a:t>
            </a:r>
            <a:r>
              <a:rPr lang="en-US" altLang="zh-CN" sz="1600" smtClean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-</a:t>
            </a:r>
            <a:r>
              <a:rPr lang="zh-CN" altLang="en-US" sz="1600" smtClean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数据维护岗 </a:t>
            </a:r>
            <a:endParaRPr lang="en-US" altLang="zh-CN" sz="1600" smtClean="0"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研一寒假：私募公司</a:t>
            </a:r>
            <a:r>
              <a:rPr lang="en-US" altLang="zh-CN" sz="1600" smtClean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-</a:t>
            </a:r>
            <a:r>
              <a:rPr lang="zh-CN" altLang="en-US" sz="1600" smtClean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股票组</a:t>
            </a:r>
            <a:r>
              <a:rPr lang="en-US" altLang="zh-CN" sz="1600" smtClean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-</a:t>
            </a:r>
            <a:r>
              <a:rPr lang="zh-CN" altLang="en-US" sz="1600" smtClean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量化分析岗</a:t>
            </a:r>
            <a:endParaRPr lang="en-US" altLang="zh-CN" sz="1600" smtClean="0"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研一下（线上）：东兴证券</a:t>
            </a:r>
            <a:r>
              <a:rPr lang="en-US" altLang="zh-CN" sz="1600" smtClean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-</a:t>
            </a:r>
            <a:r>
              <a:rPr lang="zh-CN" altLang="en-US" sz="1600" smtClean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研究所</a:t>
            </a:r>
            <a:r>
              <a:rPr lang="en-US" altLang="zh-CN" sz="1600" smtClean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-</a:t>
            </a:r>
            <a:r>
              <a:rPr lang="zh-CN" altLang="en-US" sz="1600" smtClean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金融工程岗</a:t>
            </a:r>
            <a:endParaRPr lang="en-US" altLang="zh-CN" sz="1600" smtClean="0"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682341" y="928734"/>
            <a:ext cx="5576548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82341" y="2148119"/>
            <a:ext cx="5576548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648824" y="912591"/>
            <a:ext cx="4974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保险、后台、机械无聊</a:t>
            </a:r>
            <a:endParaRPr lang="en-US" altLang="zh-CN" sz="1600" smtClean="0">
              <a:solidFill>
                <a:schemeClr val="accent1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投</a:t>
            </a:r>
            <a:r>
              <a:rPr lang="zh-CN" altLang="en-US" sz="1600" smtClean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研、节奏快、学习到了</a:t>
            </a:r>
            <a:r>
              <a:rPr lang="en-US" altLang="zh-CN" sz="1600" smtClean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PYTHON</a:t>
            </a:r>
            <a:r>
              <a:rPr lang="zh-CN" altLang="en-US" sz="1600" smtClean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和多因子选股流程</a:t>
            </a:r>
            <a:endParaRPr lang="en-US" altLang="zh-CN" sz="1600" smtClean="0">
              <a:solidFill>
                <a:schemeClr val="accent1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卖方研究、平台小、</a:t>
            </a:r>
            <a:r>
              <a:rPr lang="zh-CN" altLang="en-US" sz="160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需要锚定此领域一直实习</a:t>
            </a:r>
            <a:endParaRPr lang="en-US" altLang="zh-CN" sz="160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191155" y="3862581"/>
            <a:ext cx="46510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民生银行</a:t>
            </a:r>
            <a:r>
              <a:rPr lang="en-US" altLang="zh-CN" sz="1600" smtClean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-</a:t>
            </a:r>
            <a:r>
              <a:rPr lang="zh-CN" altLang="en-US" sz="1600" smtClean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总行网络金融部</a:t>
            </a:r>
            <a:r>
              <a:rPr lang="en-US" altLang="zh-CN" sz="1600" smtClean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-</a:t>
            </a:r>
            <a:r>
              <a:rPr lang="zh-CN" altLang="en-US" sz="1600" smtClean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互联网金融产品经理</a:t>
            </a:r>
            <a:endParaRPr lang="en-US" altLang="zh-CN" sz="1600" smtClean="0"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泰康</a:t>
            </a:r>
            <a:r>
              <a:rPr lang="zh-CN" altLang="en-US" sz="160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资产</a:t>
            </a:r>
            <a:r>
              <a:rPr lang="en-US" altLang="zh-CN" sz="160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-</a:t>
            </a:r>
            <a:r>
              <a:rPr lang="zh-CN" altLang="en-US" sz="160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数据科学</a:t>
            </a:r>
            <a:r>
              <a:rPr lang="zh-CN" altLang="en-US" sz="1600" smtClean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岗</a:t>
            </a:r>
            <a:r>
              <a:rPr lang="zh-CN" altLang="en-US" sz="160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（暑期留用）</a:t>
            </a:r>
            <a:endParaRPr lang="en-US" altLang="zh-CN" sz="160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工</a:t>
            </a:r>
            <a:r>
              <a:rPr lang="zh-CN" altLang="en-US" sz="160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银瑞信</a:t>
            </a:r>
            <a:r>
              <a:rPr lang="en-US" altLang="zh-CN" sz="160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-</a:t>
            </a:r>
            <a:r>
              <a:rPr lang="zh-CN" altLang="en-US" sz="160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信息科技部</a:t>
            </a:r>
            <a:r>
              <a:rPr lang="zh-CN" altLang="en-US" sz="160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（暑期留用</a:t>
            </a:r>
            <a:r>
              <a:rPr lang="zh-CN" altLang="en-US" sz="160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）</a:t>
            </a:r>
            <a:endParaRPr lang="en-US" altLang="zh-CN" sz="1600" smtClean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兴业银行</a:t>
            </a:r>
            <a:r>
              <a:rPr lang="en-US" altLang="zh-CN" sz="160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-</a:t>
            </a:r>
            <a:r>
              <a:rPr lang="zh-CN" altLang="en-US" sz="160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总行</a:t>
            </a:r>
            <a:r>
              <a:rPr lang="en-US" altLang="zh-CN" sz="160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FINTECH</a:t>
            </a:r>
            <a:r>
              <a:rPr lang="zh-CN" altLang="en-US" sz="160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管培</a:t>
            </a:r>
            <a:r>
              <a:rPr lang="zh-CN" altLang="en-US" sz="1600" smtClean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生</a:t>
            </a:r>
            <a:r>
              <a:rPr lang="en-US" altLang="zh-CN" sz="1600" smtClean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-</a:t>
            </a:r>
            <a:r>
              <a:rPr lang="zh-CN" altLang="en-US" sz="1600" smtClean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数据分析方向</a:t>
            </a:r>
            <a:endParaRPr lang="en-US" altLang="zh-CN" sz="1600" smtClean="0"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建设银行</a:t>
            </a:r>
            <a:r>
              <a:rPr lang="en-US" altLang="zh-CN" sz="160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-</a:t>
            </a:r>
            <a:r>
              <a:rPr lang="zh-CN" altLang="en-US" sz="160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总行卡中心</a:t>
            </a:r>
            <a:r>
              <a:rPr lang="zh-CN" altLang="en-US" sz="1600" smtClean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部</a:t>
            </a:r>
            <a:endParaRPr lang="en-US" altLang="zh-CN" sz="1600" smtClean="0"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中国银联</a:t>
            </a:r>
            <a:r>
              <a:rPr lang="en-US" altLang="zh-CN" sz="1600" smtClean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-</a:t>
            </a:r>
            <a:r>
              <a:rPr lang="zh-CN" altLang="en-US" sz="1600" smtClean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总部数据分析岗</a:t>
            </a:r>
            <a:endParaRPr lang="en-US" altLang="zh-CN" sz="1600" smtClean="0"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上海银保监局</a:t>
            </a:r>
            <a:r>
              <a:rPr lang="en-US" altLang="zh-CN" sz="1600" smtClean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-</a:t>
            </a:r>
            <a:r>
              <a:rPr lang="zh-CN" altLang="en-US" sz="1600" smtClean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财经类岗位</a:t>
            </a:r>
            <a:r>
              <a:rPr lang="zh-CN" altLang="en-US" sz="160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（待体检政审）</a:t>
            </a:r>
            <a:endParaRPr lang="en-US" altLang="zh-CN" sz="1600" smtClean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82341" y="3798973"/>
            <a:ext cx="5576548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544715" y="973414"/>
            <a:ext cx="384130" cy="110447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前期实习</a:t>
            </a:r>
            <a:endParaRPr lang="zh-CN" altLang="en-US" sz="1600"/>
          </a:p>
        </p:txBody>
      </p:sp>
      <p:sp>
        <p:nvSpPr>
          <p:cNvPr id="19" name="圆角矩形 18"/>
          <p:cNvSpPr/>
          <p:nvPr/>
        </p:nvSpPr>
        <p:spPr>
          <a:xfrm>
            <a:off x="425459" y="2467169"/>
            <a:ext cx="749890" cy="86057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暑期</a:t>
            </a:r>
            <a:r>
              <a:rPr lang="en-US" altLang="zh-CN" smtClean="0"/>
              <a:t>offer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897501" y="2229313"/>
            <a:ext cx="6613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一对一带教完成</a:t>
            </a:r>
            <a:r>
              <a:rPr lang="zh-CN" altLang="en-US" sz="1600" smtClean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课题、答辩通过率</a:t>
            </a:r>
            <a:r>
              <a:rPr lang="en-US" altLang="zh-CN" sz="160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50</a:t>
            </a:r>
            <a:r>
              <a:rPr lang="en-US" altLang="zh-CN" sz="1600" smtClean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%</a:t>
            </a:r>
            <a:r>
              <a:rPr lang="zh-CN" altLang="en-US" sz="1600" smtClean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、直通</a:t>
            </a:r>
            <a:r>
              <a:rPr lang="en-US" altLang="zh-CN" sz="1600" smtClean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CEO</a:t>
            </a:r>
            <a:r>
              <a:rPr lang="zh-CN" altLang="en-US" sz="1600" smtClean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终面、氛围融洽加班少</a:t>
            </a:r>
            <a:endParaRPr lang="en-US" altLang="zh-CN" sz="1600" smtClean="0">
              <a:solidFill>
                <a:schemeClr val="accent1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一对一带教完成课题、答辩通过率</a:t>
            </a:r>
            <a:r>
              <a:rPr lang="en-US" altLang="zh-CN" sz="1600" smtClean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50%</a:t>
            </a:r>
            <a:r>
              <a:rPr lang="zh-CN" altLang="en-US" sz="1600" smtClean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、秋招面试</a:t>
            </a:r>
            <a:r>
              <a:rPr lang="en-US" altLang="zh-CN" sz="1600" smtClean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pass</a:t>
            </a:r>
            <a:r>
              <a:rPr lang="zh-CN" altLang="en-US" sz="1600" smtClean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卡、互联网氛围</a:t>
            </a:r>
            <a:endParaRPr lang="en-US" altLang="zh-CN" sz="1600" smtClean="0">
              <a:solidFill>
                <a:schemeClr val="accent1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smtClean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JD</a:t>
            </a:r>
            <a:r>
              <a:rPr lang="zh-CN" altLang="en-US" sz="1600" smtClean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包含内容少、只在北京办公且户口概率不大</a:t>
            </a:r>
            <a:r>
              <a:rPr lang="en-US" altLang="zh-CN" sz="1600" smtClean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-&gt;</a:t>
            </a:r>
            <a:r>
              <a:rPr lang="zh-CN" altLang="en-US" sz="160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提前明确自己的需求</a:t>
            </a:r>
            <a:endParaRPr lang="en-US" altLang="zh-CN" sz="160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开始晚、据说</a:t>
            </a:r>
            <a:r>
              <a:rPr lang="en-US" altLang="zh-CN" sz="1600" smtClean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100%</a:t>
            </a:r>
            <a:r>
              <a:rPr lang="zh-CN" altLang="en-US" sz="1600" smtClean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留用、专业对口、不建议银行业作暑期</a:t>
            </a:r>
            <a:endParaRPr lang="en-US" altLang="zh-CN" sz="1600">
              <a:solidFill>
                <a:schemeClr val="accent1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425459" y="4153423"/>
            <a:ext cx="749890" cy="90625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秋招</a:t>
            </a:r>
            <a:r>
              <a:rPr lang="en-US" altLang="zh-CN" smtClean="0"/>
              <a:t>offer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698118" y="3882873"/>
            <a:ext cx="60953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暑期二面直接发</a:t>
            </a:r>
            <a:r>
              <a:rPr lang="en-US" altLang="zh-CN" sz="160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offer</a:t>
            </a:r>
            <a:r>
              <a:rPr lang="en-US" altLang="zh-CN" sz="1600" smtClean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-&gt;</a:t>
            </a:r>
            <a:r>
              <a:rPr lang="zh-CN" altLang="en-US" sz="1600" smtClean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手机银行等产品设计</a:t>
            </a:r>
            <a:r>
              <a:rPr lang="en-US" altLang="zh-CN" sz="1600" smtClean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-&gt;</a:t>
            </a:r>
            <a:r>
              <a:rPr lang="zh-CN" altLang="en-US" sz="160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北京</a:t>
            </a:r>
            <a:r>
              <a:rPr lang="zh-CN" altLang="en-US" sz="1600" smtClean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户口概率很小</a:t>
            </a:r>
            <a:endParaRPr lang="en-US" altLang="zh-CN" sz="1600" smtClean="0">
              <a:solidFill>
                <a:schemeClr val="accent1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已签三方</a:t>
            </a:r>
            <a:r>
              <a:rPr lang="en-US" altLang="zh-CN" sz="1600" smtClean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-&gt;</a:t>
            </a:r>
            <a:r>
              <a:rPr lang="zh-CN" altLang="en-US" sz="1600" smtClean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性价比高</a:t>
            </a:r>
            <a:r>
              <a:rPr lang="en-US" altLang="zh-CN" sz="1600" smtClean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/</a:t>
            </a:r>
            <a:r>
              <a:rPr lang="zh-CN" altLang="en-US" sz="1600" smtClean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有北京户口</a:t>
            </a:r>
            <a:r>
              <a:rPr lang="en-US" altLang="zh-CN" sz="1600" smtClean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/</a:t>
            </a:r>
            <a:r>
              <a:rPr lang="zh-CN" altLang="en-US" sz="1600" smtClean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可选上海办公</a:t>
            </a:r>
            <a:r>
              <a:rPr lang="en-US" altLang="zh-CN" sz="1600" smtClean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/</a:t>
            </a:r>
            <a:r>
              <a:rPr lang="zh-CN" altLang="en-US" sz="1600" smtClean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基金牌照</a:t>
            </a:r>
            <a:endParaRPr lang="en-US" altLang="zh-CN" sz="1600" smtClean="0">
              <a:solidFill>
                <a:schemeClr val="accent1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薪酬高</a:t>
            </a:r>
            <a:r>
              <a:rPr lang="en-US" altLang="zh-CN" sz="1600" smtClean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/</a:t>
            </a:r>
            <a:r>
              <a:rPr lang="zh-CN" altLang="en-US" sz="1600" smtClean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有加班</a:t>
            </a:r>
            <a:r>
              <a:rPr lang="en-US" altLang="zh-CN" sz="1600" smtClean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/</a:t>
            </a:r>
            <a:r>
              <a:rPr lang="zh-CN" altLang="en-US" sz="1600" smtClean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有北京户口</a:t>
            </a:r>
            <a:r>
              <a:rPr lang="en-US" altLang="zh-CN" sz="1600" smtClean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/</a:t>
            </a:r>
            <a:r>
              <a:rPr lang="zh-CN" altLang="en-US" sz="1600" smtClean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丰台办公</a:t>
            </a:r>
            <a:endParaRPr lang="en-US" altLang="zh-CN" sz="1600" smtClean="0">
              <a:solidFill>
                <a:schemeClr val="accent1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可</a:t>
            </a:r>
            <a:r>
              <a:rPr lang="zh-CN" altLang="en-US" sz="1600" smtClean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自选：北京</a:t>
            </a:r>
            <a:r>
              <a:rPr lang="en-US" altLang="zh-CN" sz="1600" smtClean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/</a:t>
            </a:r>
            <a:r>
              <a:rPr lang="zh-CN" altLang="en-US" sz="1600" smtClean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上海</a:t>
            </a:r>
            <a:r>
              <a:rPr lang="en-US" altLang="zh-CN" sz="1600" smtClean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/</a:t>
            </a:r>
            <a:r>
              <a:rPr lang="zh-CN" altLang="en-US" sz="1600" smtClean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福州办公</a:t>
            </a:r>
            <a:r>
              <a:rPr lang="en-US" altLang="zh-CN" sz="1600" smtClean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+</a:t>
            </a:r>
            <a:r>
              <a:rPr lang="zh-CN" altLang="en-US" sz="1600" smtClean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多个技术方向</a:t>
            </a:r>
            <a:r>
              <a:rPr lang="en-US" altLang="zh-CN" sz="1600" smtClean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-&gt;</a:t>
            </a:r>
            <a:r>
              <a:rPr lang="zh-CN" altLang="en-US" sz="1600" smtClean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海</a:t>
            </a:r>
            <a:endParaRPr lang="en-US" altLang="zh-CN" sz="1600" smtClean="0">
              <a:solidFill>
                <a:schemeClr val="accent1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内部轮岗</a:t>
            </a:r>
            <a:r>
              <a:rPr lang="en-US" altLang="zh-CN" sz="1600" smtClean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1-2</a:t>
            </a:r>
            <a:r>
              <a:rPr lang="zh-CN" altLang="en-US" sz="1600" smtClean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年</a:t>
            </a:r>
            <a:r>
              <a:rPr lang="en-US" altLang="zh-CN" sz="1600" smtClean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/</a:t>
            </a:r>
            <a:r>
              <a:rPr lang="zh-CN" altLang="en-US" sz="1600" smtClean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加班不多工资不多</a:t>
            </a:r>
            <a:r>
              <a:rPr lang="en-US" altLang="zh-CN" sz="1600" smtClean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-&gt;</a:t>
            </a:r>
            <a:r>
              <a:rPr lang="zh-CN" altLang="en-US" sz="1600" smtClean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稳定适合躺平</a:t>
            </a:r>
            <a:endParaRPr lang="en-US" altLang="zh-CN" sz="1600" smtClean="0">
              <a:solidFill>
                <a:schemeClr val="accent1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上海多个办公地点未确定其中包含郊区</a:t>
            </a:r>
            <a:r>
              <a:rPr lang="en-US" altLang="zh-CN" sz="1600" smtClean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-&gt;</a:t>
            </a:r>
            <a:r>
              <a:rPr lang="zh-CN" altLang="en-US" sz="1600" smtClean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稳定适合躺平</a:t>
            </a:r>
            <a:endParaRPr lang="en-US" altLang="zh-CN" sz="1600" smtClean="0">
              <a:solidFill>
                <a:schemeClr val="accent1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国考笔面试</a:t>
            </a:r>
            <a:r>
              <a:rPr lang="en-US" altLang="zh-CN" sz="1600" smtClean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-&gt;</a:t>
            </a:r>
            <a:r>
              <a:rPr lang="zh-CN" altLang="en-US" sz="1600" smtClean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参照公务员管理</a:t>
            </a:r>
            <a:r>
              <a:rPr lang="en-US" altLang="zh-CN" sz="1600" smtClean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-&gt;</a:t>
            </a:r>
            <a:r>
              <a:rPr lang="zh-CN" altLang="en-US" sz="1600" smtClean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薪酬较低</a:t>
            </a:r>
            <a:r>
              <a:rPr lang="en-US" altLang="zh-CN" sz="1600" smtClean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/</a:t>
            </a:r>
            <a:r>
              <a:rPr lang="zh-CN" altLang="en-US" sz="1600" smtClean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上海直接落户</a:t>
            </a:r>
            <a:endParaRPr lang="en-US" altLang="zh-CN" sz="1600" smtClean="0">
              <a:solidFill>
                <a:schemeClr val="accent1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19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8503020" y="0"/>
            <a:ext cx="288000" cy="6858000"/>
          </a:xfrm>
          <a:prstGeom prst="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400981" y="0"/>
            <a:ext cx="288000" cy="6858000"/>
          </a:xfrm>
          <a:prstGeom prst="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936000" y="0"/>
            <a:ext cx="4320000" cy="6858000"/>
          </a:xfrm>
          <a:prstGeom prst="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58118" y="5220794"/>
            <a:ext cx="1152000" cy="1150374"/>
          </a:xfrm>
          <a:prstGeom prst="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692580" y="501443"/>
            <a:ext cx="1152000" cy="1150374"/>
          </a:xfrm>
          <a:prstGeom prst="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9"/>
          <p:cNvSpPr/>
          <p:nvPr/>
        </p:nvSpPr>
        <p:spPr>
          <a:xfrm>
            <a:off x="463074" y="604610"/>
            <a:ext cx="11265853" cy="5648781"/>
          </a:xfrm>
          <a:prstGeom prst="rect">
            <a:avLst/>
          </a:prstGeom>
          <a:solidFill>
            <a:schemeClr val="bg1"/>
          </a:solidFill>
          <a:ln>
            <a:solidFill>
              <a:srgbClr val="3949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90578" y="1771435"/>
            <a:ext cx="4154905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9900" b="0" i="0" u="none" strike="noStrike" kern="1200" cap="none" spc="0" normalizeH="0" baseline="0" noProof="0">
                <a:ln>
                  <a:noFill/>
                </a:ln>
                <a:solidFill>
                  <a:srgbClr val="3949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02</a:t>
            </a:r>
            <a:endParaRPr kumimoji="0" lang="zh-CN" altLang="en-US" sz="19900" b="0" i="0" u="none" strike="noStrike" kern="1200" cap="none" spc="0" normalizeH="0" baseline="0" noProof="0">
              <a:ln>
                <a:noFill/>
              </a:ln>
              <a:solidFill>
                <a:srgbClr val="3949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156425" y="2994847"/>
            <a:ext cx="49169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smtClean="0">
                <a:ln>
                  <a:noFill/>
                </a:ln>
                <a:solidFill>
                  <a:srgbClr val="3949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求职经验分享</a:t>
            </a:r>
            <a:endParaRPr kumimoji="0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3949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 descr="E:\u=100974510,2218928162&amp;fm=26&amp;gp=0.jpgu=100974510,2218928162&amp;fm=26&amp;gp=0"/>
          <p:cNvPicPr>
            <a:picLocks noChangeAspect="1"/>
          </p:cNvPicPr>
          <p:nvPr/>
        </p:nvPicPr>
        <p:blipFill rotWithShape="1">
          <a:blip r:embed="rId2"/>
          <a:srcRect r="854" b="17487"/>
          <a:stretch>
            <a:fillRect/>
          </a:stretch>
        </p:blipFill>
        <p:spPr>
          <a:xfrm>
            <a:off x="8338185" y="661670"/>
            <a:ext cx="3390900" cy="8299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328612" y="4243013"/>
            <a:ext cx="10123786" cy="26275"/>
          </a:xfrm>
          <a:prstGeom prst="line">
            <a:avLst/>
          </a:prstGeom>
          <a:ln w="127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1648642" y="3925346"/>
            <a:ext cx="635335" cy="635334"/>
          </a:xfrm>
          <a:prstGeom prst="ellipse">
            <a:avLst/>
          </a:prstGeom>
          <a:solidFill>
            <a:srgbClr val="394966"/>
          </a:solidFill>
          <a:ln>
            <a:solidFill>
              <a:srgbClr val="F3E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336507" y="3934785"/>
            <a:ext cx="635335" cy="635334"/>
          </a:xfrm>
          <a:prstGeom prst="ellipse">
            <a:avLst/>
          </a:prstGeom>
          <a:solidFill>
            <a:srgbClr val="394966"/>
          </a:solidFill>
          <a:ln>
            <a:solidFill>
              <a:srgbClr val="F3E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594284" y="3925346"/>
            <a:ext cx="635335" cy="635334"/>
          </a:xfrm>
          <a:prstGeom prst="ellipse">
            <a:avLst/>
          </a:prstGeom>
          <a:solidFill>
            <a:srgbClr val="394966"/>
          </a:solidFill>
          <a:ln>
            <a:solidFill>
              <a:srgbClr val="F3E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8692205" y="3925346"/>
            <a:ext cx="635335" cy="635334"/>
          </a:xfrm>
          <a:prstGeom prst="ellipse">
            <a:avLst/>
          </a:prstGeom>
          <a:solidFill>
            <a:srgbClr val="394966"/>
          </a:solidFill>
          <a:ln>
            <a:solidFill>
              <a:srgbClr val="F3E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48642" y="3915345"/>
            <a:ext cx="635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349475" y="3911444"/>
            <a:ext cx="635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615750" y="3914500"/>
            <a:ext cx="635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650467" y="3916104"/>
            <a:ext cx="635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</a:p>
        </p:txBody>
      </p:sp>
      <p:sp>
        <p:nvSpPr>
          <p:cNvPr id="14" name="文本框 20"/>
          <p:cNvSpPr txBox="1"/>
          <p:nvPr/>
        </p:nvSpPr>
        <p:spPr>
          <a:xfrm flipH="1">
            <a:off x="3449187" y="4501031"/>
            <a:ext cx="2545456" cy="432362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lnSpc>
                <a:spcPct val="120000"/>
              </a:lnSpc>
              <a:defRPr/>
            </a:pPr>
            <a:r>
              <a:rPr lang="zh-CN" altLang="en-US" sz="2000" smtClean="0">
                <a:solidFill>
                  <a:schemeClr val="accent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笔试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16" name="文本框 20"/>
          <p:cNvSpPr txBox="1"/>
          <p:nvPr/>
        </p:nvSpPr>
        <p:spPr>
          <a:xfrm flipH="1">
            <a:off x="7730663" y="4537367"/>
            <a:ext cx="2545456" cy="432362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lnSpc>
                <a:spcPct val="120000"/>
              </a:lnSpc>
              <a:defRPr/>
            </a:pPr>
            <a:r>
              <a:rPr lang="zh-CN" altLang="en-US" sz="2000" smtClean="0">
                <a:solidFill>
                  <a:schemeClr val="accent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选择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18" name="文本框 20"/>
          <p:cNvSpPr txBox="1"/>
          <p:nvPr/>
        </p:nvSpPr>
        <p:spPr>
          <a:xfrm flipH="1">
            <a:off x="461203" y="4529166"/>
            <a:ext cx="2545456" cy="432362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简历制作与投递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20" name="文本框 20"/>
          <p:cNvSpPr txBox="1"/>
          <p:nvPr/>
        </p:nvSpPr>
        <p:spPr>
          <a:xfrm flipH="1">
            <a:off x="5677993" y="4482409"/>
            <a:ext cx="2545456" cy="432362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>
              <a:lnSpc>
                <a:spcPct val="120000"/>
              </a:lnSpc>
              <a:defRPr/>
            </a:pPr>
            <a:r>
              <a:rPr lang="zh-CN" altLang="en-US" sz="2000" smtClean="0">
                <a:solidFill>
                  <a:schemeClr val="accent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面试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452398" y="3397488"/>
            <a:ext cx="1195199" cy="1195199"/>
            <a:chOff x="9742845" y="3163833"/>
            <a:chExt cx="1417484" cy="1417484"/>
          </a:xfrm>
        </p:grpSpPr>
        <p:sp>
          <p:nvSpPr>
            <p:cNvPr id="13" name="奖杯"/>
            <p:cNvSpPr/>
            <p:nvPr/>
          </p:nvSpPr>
          <p:spPr bwMode="auto">
            <a:xfrm>
              <a:off x="10000611" y="3300240"/>
              <a:ext cx="868170" cy="958547"/>
            </a:xfrm>
            <a:custGeom>
              <a:avLst/>
              <a:gdLst>
                <a:gd name="connsiteX0" fmla="*/ 261051 w 522989"/>
                <a:gd name="connsiteY0" fmla="*/ 362763 h 577432"/>
                <a:gd name="connsiteX1" fmla="*/ 288791 w 522989"/>
                <a:gd name="connsiteY1" fmla="*/ 390429 h 577432"/>
                <a:gd name="connsiteX2" fmla="*/ 261051 w 522989"/>
                <a:gd name="connsiteY2" fmla="*/ 418095 h 577432"/>
                <a:gd name="connsiteX3" fmla="*/ 233311 w 522989"/>
                <a:gd name="connsiteY3" fmla="*/ 390429 h 577432"/>
                <a:gd name="connsiteX4" fmla="*/ 261051 w 522989"/>
                <a:gd name="connsiteY4" fmla="*/ 362763 h 577432"/>
                <a:gd name="connsiteX5" fmla="*/ 446328 w 522989"/>
                <a:gd name="connsiteY5" fmla="*/ 358474 h 577432"/>
                <a:gd name="connsiteX6" fmla="*/ 454749 w 522989"/>
                <a:gd name="connsiteY6" fmla="*/ 360086 h 577432"/>
                <a:gd name="connsiteX7" fmla="*/ 483355 w 522989"/>
                <a:gd name="connsiteY7" fmla="*/ 376670 h 577432"/>
                <a:gd name="connsiteX8" fmla="*/ 487969 w 522989"/>
                <a:gd name="connsiteY8" fmla="*/ 391410 h 577432"/>
                <a:gd name="connsiteX9" fmla="*/ 477818 w 522989"/>
                <a:gd name="connsiteY9" fmla="*/ 396938 h 577432"/>
                <a:gd name="connsiteX10" fmla="*/ 472281 w 522989"/>
                <a:gd name="connsiteY10" fmla="*/ 395096 h 577432"/>
                <a:gd name="connsiteX11" fmla="*/ 443675 w 522989"/>
                <a:gd name="connsiteY11" fmla="*/ 378512 h 577432"/>
                <a:gd name="connsiteX12" fmla="*/ 439984 w 522989"/>
                <a:gd name="connsiteY12" fmla="*/ 363772 h 577432"/>
                <a:gd name="connsiteX13" fmla="*/ 446328 w 522989"/>
                <a:gd name="connsiteY13" fmla="*/ 358474 h 577432"/>
                <a:gd name="connsiteX14" fmla="*/ 76344 w 522989"/>
                <a:gd name="connsiteY14" fmla="*/ 358474 h 577432"/>
                <a:gd name="connsiteX15" fmla="*/ 83038 w 522989"/>
                <a:gd name="connsiteY15" fmla="*/ 363772 h 577432"/>
                <a:gd name="connsiteX16" fmla="*/ 79344 w 522989"/>
                <a:gd name="connsiteY16" fmla="*/ 378512 h 577432"/>
                <a:gd name="connsiteX17" fmla="*/ 49796 w 522989"/>
                <a:gd name="connsiteY17" fmla="*/ 395096 h 577432"/>
                <a:gd name="connsiteX18" fmla="*/ 44256 w 522989"/>
                <a:gd name="connsiteY18" fmla="*/ 396938 h 577432"/>
                <a:gd name="connsiteX19" fmla="*/ 35022 w 522989"/>
                <a:gd name="connsiteY19" fmla="*/ 391410 h 577432"/>
                <a:gd name="connsiteX20" fmla="*/ 38716 w 522989"/>
                <a:gd name="connsiteY20" fmla="*/ 376670 h 577432"/>
                <a:gd name="connsiteX21" fmla="*/ 68264 w 522989"/>
                <a:gd name="connsiteY21" fmla="*/ 360086 h 577432"/>
                <a:gd name="connsiteX22" fmla="*/ 76344 w 522989"/>
                <a:gd name="connsiteY22" fmla="*/ 358474 h 577432"/>
                <a:gd name="connsiteX23" fmla="*/ 478723 w 522989"/>
                <a:gd name="connsiteY23" fmla="*/ 249584 h 577432"/>
                <a:gd name="connsiteX24" fmla="*/ 511923 w 522989"/>
                <a:gd name="connsiteY24" fmla="*/ 249584 h 577432"/>
                <a:gd name="connsiteX25" fmla="*/ 522989 w 522989"/>
                <a:gd name="connsiteY25" fmla="*/ 260606 h 577432"/>
                <a:gd name="connsiteX26" fmla="*/ 511923 w 522989"/>
                <a:gd name="connsiteY26" fmla="*/ 271628 h 577432"/>
                <a:gd name="connsiteX27" fmla="*/ 478723 w 522989"/>
                <a:gd name="connsiteY27" fmla="*/ 271628 h 577432"/>
                <a:gd name="connsiteX28" fmla="*/ 467657 w 522989"/>
                <a:gd name="connsiteY28" fmla="*/ 260606 h 577432"/>
                <a:gd name="connsiteX29" fmla="*/ 478723 w 522989"/>
                <a:gd name="connsiteY29" fmla="*/ 249584 h 577432"/>
                <a:gd name="connsiteX30" fmla="*/ 11066 w 522989"/>
                <a:gd name="connsiteY30" fmla="*/ 249584 h 577432"/>
                <a:gd name="connsiteX31" fmla="*/ 44266 w 522989"/>
                <a:gd name="connsiteY31" fmla="*/ 249584 h 577432"/>
                <a:gd name="connsiteX32" fmla="*/ 55332 w 522989"/>
                <a:gd name="connsiteY32" fmla="*/ 260606 h 577432"/>
                <a:gd name="connsiteX33" fmla="*/ 44266 w 522989"/>
                <a:gd name="connsiteY33" fmla="*/ 271628 h 577432"/>
                <a:gd name="connsiteX34" fmla="*/ 11066 w 522989"/>
                <a:gd name="connsiteY34" fmla="*/ 271628 h 577432"/>
                <a:gd name="connsiteX35" fmla="*/ 0 w 522989"/>
                <a:gd name="connsiteY35" fmla="*/ 260606 h 577432"/>
                <a:gd name="connsiteX36" fmla="*/ 11066 w 522989"/>
                <a:gd name="connsiteY36" fmla="*/ 249584 h 577432"/>
                <a:gd name="connsiteX37" fmla="*/ 261050 w 522989"/>
                <a:gd name="connsiteY37" fmla="*/ 167622 h 577432"/>
                <a:gd name="connsiteX38" fmla="*/ 287754 w 522989"/>
                <a:gd name="connsiteY38" fmla="*/ 193402 h 577432"/>
                <a:gd name="connsiteX39" fmla="*/ 287754 w 522989"/>
                <a:gd name="connsiteY39" fmla="*/ 232993 h 577432"/>
                <a:gd name="connsiteX40" fmla="*/ 286833 w 522989"/>
                <a:gd name="connsiteY40" fmla="*/ 248645 h 577432"/>
                <a:gd name="connsiteX41" fmla="*/ 276704 w 522989"/>
                <a:gd name="connsiteY41" fmla="*/ 327828 h 577432"/>
                <a:gd name="connsiteX42" fmla="*/ 261050 w 522989"/>
                <a:gd name="connsiteY42" fmla="*/ 340718 h 577432"/>
                <a:gd name="connsiteX43" fmla="*/ 246317 w 522989"/>
                <a:gd name="connsiteY43" fmla="*/ 327828 h 577432"/>
                <a:gd name="connsiteX44" fmla="*/ 236188 w 522989"/>
                <a:gd name="connsiteY44" fmla="*/ 248645 h 577432"/>
                <a:gd name="connsiteX45" fmla="*/ 234346 w 522989"/>
                <a:gd name="connsiteY45" fmla="*/ 232993 h 577432"/>
                <a:gd name="connsiteX46" fmla="*/ 234346 w 522989"/>
                <a:gd name="connsiteY46" fmla="*/ 193402 h 577432"/>
                <a:gd name="connsiteX47" fmla="*/ 261050 w 522989"/>
                <a:gd name="connsiteY47" fmla="*/ 167622 h 577432"/>
                <a:gd name="connsiteX48" fmla="*/ 261034 w 522989"/>
                <a:gd name="connsiteY48" fmla="*/ 133592 h 577432"/>
                <a:gd name="connsiteX49" fmla="*/ 130076 w 522989"/>
                <a:gd name="connsiteY49" fmla="*/ 258825 h 577432"/>
                <a:gd name="connsiteX50" fmla="*/ 165121 w 522989"/>
                <a:gd name="connsiteY50" fmla="*/ 356433 h 577432"/>
                <a:gd name="connsiteX51" fmla="*/ 190022 w 522989"/>
                <a:gd name="connsiteY51" fmla="*/ 418129 h 577432"/>
                <a:gd name="connsiteX52" fmla="*/ 206622 w 522989"/>
                <a:gd name="connsiteY52" fmla="*/ 442070 h 577432"/>
                <a:gd name="connsiteX53" fmla="*/ 315446 w 522989"/>
                <a:gd name="connsiteY53" fmla="*/ 442070 h 577432"/>
                <a:gd name="connsiteX54" fmla="*/ 332046 w 522989"/>
                <a:gd name="connsiteY54" fmla="*/ 418129 h 577432"/>
                <a:gd name="connsiteX55" fmla="*/ 357869 w 522989"/>
                <a:gd name="connsiteY55" fmla="*/ 357354 h 577432"/>
                <a:gd name="connsiteX56" fmla="*/ 392914 w 522989"/>
                <a:gd name="connsiteY56" fmla="*/ 258825 h 577432"/>
                <a:gd name="connsiteX57" fmla="*/ 261034 w 522989"/>
                <a:gd name="connsiteY57" fmla="*/ 133592 h 577432"/>
                <a:gd name="connsiteX58" fmla="*/ 472281 w 522989"/>
                <a:gd name="connsiteY58" fmla="*/ 126151 h 577432"/>
                <a:gd name="connsiteX59" fmla="*/ 487969 w 522989"/>
                <a:gd name="connsiteY59" fmla="*/ 130757 h 577432"/>
                <a:gd name="connsiteX60" fmla="*/ 483355 w 522989"/>
                <a:gd name="connsiteY60" fmla="*/ 145498 h 577432"/>
                <a:gd name="connsiteX61" fmla="*/ 454749 w 522989"/>
                <a:gd name="connsiteY61" fmla="*/ 162081 h 577432"/>
                <a:gd name="connsiteX62" fmla="*/ 449212 w 522989"/>
                <a:gd name="connsiteY62" fmla="*/ 163924 h 577432"/>
                <a:gd name="connsiteX63" fmla="*/ 439984 w 522989"/>
                <a:gd name="connsiteY63" fmla="*/ 158396 h 577432"/>
                <a:gd name="connsiteX64" fmla="*/ 443675 w 522989"/>
                <a:gd name="connsiteY64" fmla="*/ 142734 h 577432"/>
                <a:gd name="connsiteX65" fmla="*/ 49796 w 522989"/>
                <a:gd name="connsiteY65" fmla="*/ 126151 h 577432"/>
                <a:gd name="connsiteX66" fmla="*/ 79344 w 522989"/>
                <a:gd name="connsiteY66" fmla="*/ 142734 h 577432"/>
                <a:gd name="connsiteX67" fmla="*/ 83038 w 522989"/>
                <a:gd name="connsiteY67" fmla="*/ 158396 h 577432"/>
                <a:gd name="connsiteX68" fmla="*/ 73804 w 522989"/>
                <a:gd name="connsiteY68" fmla="*/ 163924 h 577432"/>
                <a:gd name="connsiteX69" fmla="*/ 68264 w 522989"/>
                <a:gd name="connsiteY69" fmla="*/ 162081 h 577432"/>
                <a:gd name="connsiteX70" fmla="*/ 38716 w 522989"/>
                <a:gd name="connsiteY70" fmla="*/ 145498 h 577432"/>
                <a:gd name="connsiteX71" fmla="*/ 35022 w 522989"/>
                <a:gd name="connsiteY71" fmla="*/ 130757 h 577432"/>
                <a:gd name="connsiteX72" fmla="*/ 49796 w 522989"/>
                <a:gd name="connsiteY72" fmla="*/ 126151 h 577432"/>
                <a:gd name="connsiteX73" fmla="*/ 261034 w 522989"/>
                <a:gd name="connsiteY73" fmla="*/ 88472 h 577432"/>
                <a:gd name="connsiteX74" fmla="*/ 437181 w 522989"/>
                <a:gd name="connsiteY74" fmla="*/ 258825 h 577432"/>
                <a:gd name="connsiteX75" fmla="*/ 394758 w 522989"/>
                <a:gd name="connsiteY75" fmla="*/ 382217 h 577432"/>
                <a:gd name="connsiteX76" fmla="*/ 377236 w 522989"/>
                <a:gd name="connsiteY76" fmla="*/ 418129 h 577432"/>
                <a:gd name="connsiteX77" fmla="*/ 344035 w 522989"/>
                <a:gd name="connsiteY77" fmla="*/ 476141 h 577432"/>
                <a:gd name="connsiteX78" fmla="*/ 341268 w 522989"/>
                <a:gd name="connsiteY78" fmla="*/ 521262 h 577432"/>
                <a:gd name="connsiteX79" fmla="*/ 305301 w 522989"/>
                <a:gd name="connsiteY79" fmla="*/ 559016 h 577432"/>
                <a:gd name="connsiteX80" fmla="*/ 290545 w 522989"/>
                <a:gd name="connsiteY80" fmla="*/ 573749 h 577432"/>
                <a:gd name="connsiteX81" fmla="*/ 278556 w 522989"/>
                <a:gd name="connsiteY81" fmla="*/ 577432 h 577432"/>
                <a:gd name="connsiteX82" fmla="*/ 244434 w 522989"/>
                <a:gd name="connsiteY82" fmla="*/ 577432 h 577432"/>
                <a:gd name="connsiteX83" fmla="*/ 231522 w 522989"/>
                <a:gd name="connsiteY83" fmla="*/ 573749 h 577432"/>
                <a:gd name="connsiteX84" fmla="*/ 217689 w 522989"/>
                <a:gd name="connsiteY84" fmla="*/ 559016 h 577432"/>
                <a:gd name="connsiteX85" fmla="*/ 180799 w 522989"/>
                <a:gd name="connsiteY85" fmla="*/ 521262 h 577432"/>
                <a:gd name="connsiteX86" fmla="*/ 178955 w 522989"/>
                <a:gd name="connsiteY86" fmla="*/ 476141 h 577432"/>
                <a:gd name="connsiteX87" fmla="*/ 145754 w 522989"/>
                <a:gd name="connsiteY87" fmla="*/ 418129 h 577432"/>
                <a:gd name="connsiteX88" fmla="*/ 128232 w 522989"/>
                <a:gd name="connsiteY88" fmla="*/ 382217 h 577432"/>
                <a:gd name="connsiteX89" fmla="*/ 85809 w 522989"/>
                <a:gd name="connsiteY89" fmla="*/ 258825 h 577432"/>
                <a:gd name="connsiteX90" fmla="*/ 261034 w 522989"/>
                <a:gd name="connsiteY90" fmla="*/ 88472 h 577432"/>
                <a:gd name="connsiteX91" fmla="*/ 392070 w 522989"/>
                <a:gd name="connsiteY91" fmla="*/ 35016 h 577432"/>
                <a:gd name="connsiteX92" fmla="*/ 395762 w 522989"/>
                <a:gd name="connsiteY92" fmla="*/ 49759 h 577432"/>
                <a:gd name="connsiteX93" fmla="*/ 379147 w 522989"/>
                <a:gd name="connsiteY93" fmla="*/ 79244 h 577432"/>
                <a:gd name="connsiteX94" fmla="*/ 369917 w 522989"/>
                <a:gd name="connsiteY94" fmla="*/ 84773 h 577432"/>
                <a:gd name="connsiteX95" fmla="*/ 364378 w 522989"/>
                <a:gd name="connsiteY95" fmla="*/ 82930 h 577432"/>
                <a:gd name="connsiteX96" fmla="*/ 360686 w 522989"/>
                <a:gd name="connsiteY96" fmla="*/ 68187 h 577432"/>
                <a:gd name="connsiteX97" fmla="*/ 377301 w 522989"/>
                <a:gd name="connsiteY97" fmla="*/ 38702 h 577432"/>
                <a:gd name="connsiteX98" fmla="*/ 392070 w 522989"/>
                <a:gd name="connsiteY98" fmla="*/ 35016 h 577432"/>
                <a:gd name="connsiteX99" fmla="*/ 131042 w 522989"/>
                <a:gd name="connsiteY99" fmla="*/ 35016 h 577432"/>
                <a:gd name="connsiteX100" fmla="*/ 145759 w 522989"/>
                <a:gd name="connsiteY100" fmla="*/ 38702 h 577432"/>
                <a:gd name="connsiteX101" fmla="*/ 162317 w 522989"/>
                <a:gd name="connsiteY101" fmla="*/ 68187 h 577432"/>
                <a:gd name="connsiteX102" fmla="*/ 158637 w 522989"/>
                <a:gd name="connsiteY102" fmla="*/ 82930 h 577432"/>
                <a:gd name="connsiteX103" fmla="*/ 153118 w 522989"/>
                <a:gd name="connsiteY103" fmla="*/ 84773 h 577432"/>
                <a:gd name="connsiteX104" fmla="*/ 143000 w 522989"/>
                <a:gd name="connsiteY104" fmla="*/ 79244 h 577432"/>
                <a:gd name="connsiteX105" fmla="*/ 126443 w 522989"/>
                <a:gd name="connsiteY105" fmla="*/ 49759 h 577432"/>
                <a:gd name="connsiteX106" fmla="*/ 131042 w 522989"/>
                <a:gd name="connsiteY106" fmla="*/ 35016 h 577432"/>
                <a:gd name="connsiteX107" fmla="*/ 261051 w 522989"/>
                <a:gd name="connsiteY107" fmla="*/ 0 h 577432"/>
                <a:gd name="connsiteX108" fmla="*/ 272073 w 522989"/>
                <a:gd name="connsiteY108" fmla="*/ 11037 h 577432"/>
                <a:gd name="connsiteX109" fmla="*/ 272073 w 522989"/>
                <a:gd name="connsiteY109" fmla="*/ 44147 h 577432"/>
                <a:gd name="connsiteX110" fmla="*/ 261051 w 522989"/>
                <a:gd name="connsiteY110" fmla="*/ 55184 h 577432"/>
                <a:gd name="connsiteX111" fmla="*/ 250029 w 522989"/>
                <a:gd name="connsiteY111" fmla="*/ 44147 h 577432"/>
                <a:gd name="connsiteX112" fmla="*/ 250029 w 522989"/>
                <a:gd name="connsiteY112" fmla="*/ 11037 h 577432"/>
                <a:gd name="connsiteX113" fmla="*/ 261051 w 522989"/>
                <a:gd name="connsiteY113" fmla="*/ 0 h 57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522989" h="577432">
                  <a:moveTo>
                    <a:pt x="261051" y="362763"/>
                  </a:moveTo>
                  <a:cubicBezTo>
                    <a:pt x="276371" y="362763"/>
                    <a:pt x="288791" y="375149"/>
                    <a:pt x="288791" y="390429"/>
                  </a:cubicBezTo>
                  <a:cubicBezTo>
                    <a:pt x="288791" y="405709"/>
                    <a:pt x="276371" y="418095"/>
                    <a:pt x="261051" y="418095"/>
                  </a:cubicBezTo>
                  <a:cubicBezTo>
                    <a:pt x="245731" y="418095"/>
                    <a:pt x="233311" y="405709"/>
                    <a:pt x="233311" y="390429"/>
                  </a:cubicBezTo>
                  <a:cubicBezTo>
                    <a:pt x="233311" y="375149"/>
                    <a:pt x="245731" y="362763"/>
                    <a:pt x="261051" y="362763"/>
                  </a:cubicBezTo>
                  <a:close/>
                  <a:moveTo>
                    <a:pt x="446328" y="358474"/>
                  </a:moveTo>
                  <a:cubicBezTo>
                    <a:pt x="448981" y="357783"/>
                    <a:pt x="451980" y="358243"/>
                    <a:pt x="454749" y="360086"/>
                  </a:cubicBezTo>
                  <a:lnTo>
                    <a:pt x="483355" y="376670"/>
                  </a:lnTo>
                  <a:cubicBezTo>
                    <a:pt x="488891" y="379434"/>
                    <a:pt x="490737" y="385883"/>
                    <a:pt x="487969" y="391410"/>
                  </a:cubicBezTo>
                  <a:cubicBezTo>
                    <a:pt x="486123" y="395096"/>
                    <a:pt x="481509" y="396938"/>
                    <a:pt x="477818" y="396938"/>
                  </a:cubicBezTo>
                  <a:cubicBezTo>
                    <a:pt x="475973" y="396938"/>
                    <a:pt x="474127" y="396938"/>
                    <a:pt x="472281" y="395096"/>
                  </a:cubicBezTo>
                  <a:lnTo>
                    <a:pt x="443675" y="378512"/>
                  </a:lnTo>
                  <a:cubicBezTo>
                    <a:pt x="438139" y="375748"/>
                    <a:pt x="436293" y="369299"/>
                    <a:pt x="439984" y="363772"/>
                  </a:cubicBezTo>
                  <a:cubicBezTo>
                    <a:pt x="441368" y="361007"/>
                    <a:pt x="443675" y="359165"/>
                    <a:pt x="446328" y="358474"/>
                  </a:cubicBezTo>
                  <a:close/>
                  <a:moveTo>
                    <a:pt x="76344" y="358474"/>
                  </a:moveTo>
                  <a:cubicBezTo>
                    <a:pt x="79114" y="359165"/>
                    <a:pt x="81653" y="361007"/>
                    <a:pt x="83038" y="363772"/>
                  </a:cubicBezTo>
                  <a:cubicBezTo>
                    <a:pt x="85808" y="369299"/>
                    <a:pt x="83961" y="375748"/>
                    <a:pt x="79344" y="378512"/>
                  </a:cubicBezTo>
                  <a:lnTo>
                    <a:pt x="49796" y="395096"/>
                  </a:lnTo>
                  <a:cubicBezTo>
                    <a:pt x="47949" y="396938"/>
                    <a:pt x="46103" y="396938"/>
                    <a:pt x="44256" y="396938"/>
                  </a:cubicBezTo>
                  <a:cubicBezTo>
                    <a:pt x="40562" y="396938"/>
                    <a:pt x="36869" y="395096"/>
                    <a:pt x="35022" y="391410"/>
                  </a:cubicBezTo>
                  <a:cubicBezTo>
                    <a:pt x="32252" y="385883"/>
                    <a:pt x="34099" y="379434"/>
                    <a:pt x="38716" y="376670"/>
                  </a:cubicBezTo>
                  <a:lnTo>
                    <a:pt x="68264" y="360086"/>
                  </a:lnTo>
                  <a:cubicBezTo>
                    <a:pt x="70573" y="358243"/>
                    <a:pt x="73574" y="357783"/>
                    <a:pt x="76344" y="358474"/>
                  </a:cubicBezTo>
                  <a:close/>
                  <a:moveTo>
                    <a:pt x="478723" y="249584"/>
                  </a:moveTo>
                  <a:lnTo>
                    <a:pt x="511923" y="249584"/>
                  </a:lnTo>
                  <a:cubicBezTo>
                    <a:pt x="517456" y="249584"/>
                    <a:pt x="522989" y="255095"/>
                    <a:pt x="522989" y="260606"/>
                  </a:cubicBezTo>
                  <a:cubicBezTo>
                    <a:pt x="522989" y="267035"/>
                    <a:pt x="517456" y="271628"/>
                    <a:pt x="511923" y="271628"/>
                  </a:cubicBezTo>
                  <a:lnTo>
                    <a:pt x="478723" y="271628"/>
                  </a:lnTo>
                  <a:cubicBezTo>
                    <a:pt x="472268" y="271628"/>
                    <a:pt x="467657" y="267035"/>
                    <a:pt x="467657" y="260606"/>
                  </a:cubicBezTo>
                  <a:cubicBezTo>
                    <a:pt x="467657" y="255095"/>
                    <a:pt x="472268" y="249584"/>
                    <a:pt x="478723" y="249584"/>
                  </a:cubicBezTo>
                  <a:close/>
                  <a:moveTo>
                    <a:pt x="11066" y="249584"/>
                  </a:moveTo>
                  <a:lnTo>
                    <a:pt x="44266" y="249584"/>
                  </a:lnTo>
                  <a:cubicBezTo>
                    <a:pt x="50721" y="249584"/>
                    <a:pt x="55332" y="255095"/>
                    <a:pt x="55332" y="260606"/>
                  </a:cubicBezTo>
                  <a:cubicBezTo>
                    <a:pt x="55332" y="267035"/>
                    <a:pt x="50721" y="271628"/>
                    <a:pt x="44266" y="271628"/>
                  </a:cubicBezTo>
                  <a:lnTo>
                    <a:pt x="11066" y="271628"/>
                  </a:lnTo>
                  <a:cubicBezTo>
                    <a:pt x="4611" y="271628"/>
                    <a:pt x="0" y="267035"/>
                    <a:pt x="0" y="260606"/>
                  </a:cubicBezTo>
                  <a:cubicBezTo>
                    <a:pt x="0" y="255095"/>
                    <a:pt x="4611" y="249584"/>
                    <a:pt x="11066" y="249584"/>
                  </a:cubicBezTo>
                  <a:close/>
                  <a:moveTo>
                    <a:pt x="261050" y="167622"/>
                  </a:moveTo>
                  <a:cubicBezTo>
                    <a:pt x="278546" y="167622"/>
                    <a:pt x="287754" y="176829"/>
                    <a:pt x="287754" y="193402"/>
                  </a:cubicBezTo>
                  <a:lnTo>
                    <a:pt x="287754" y="232993"/>
                  </a:lnTo>
                  <a:cubicBezTo>
                    <a:pt x="287754" y="237597"/>
                    <a:pt x="287754" y="243121"/>
                    <a:pt x="286833" y="248645"/>
                  </a:cubicBezTo>
                  <a:lnTo>
                    <a:pt x="276704" y="327828"/>
                  </a:lnTo>
                  <a:cubicBezTo>
                    <a:pt x="274862" y="337956"/>
                    <a:pt x="270258" y="340718"/>
                    <a:pt x="261050" y="340718"/>
                  </a:cubicBezTo>
                  <a:cubicBezTo>
                    <a:pt x="252763" y="340718"/>
                    <a:pt x="248158" y="337956"/>
                    <a:pt x="246317" y="327828"/>
                  </a:cubicBezTo>
                  <a:lnTo>
                    <a:pt x="236188" y="248645"/>
                  </a:lnTo>
                  <a:cubicBezTo>
                    <a:pt x="235267" y="243121"/>
                    <a:pt x="234346" y="237597"/>
                    <a:pt x="234346" y="232993"/>
                  </a:cubicBezTo>
                  <a:lnTo>
                    <a:pt x="234346" y="193402"/>
                  </a:lnTo>
                  <a:cubicBezTo>
                    <a:pt x="234346" y="176829"/>
                    <a:pt x="244475" y="167622"/>
                    <a:pt x="261050" y="167622"/>
                  </a:cubicBezTo>
                  <a:close/>
                  <a:moveTo>
                    <a:pt x="261034" y="133592"/>
                  </a:moveTo>
                  <a:cubicBezTo>
                    <a:pt x="189099" y="133592"/>
                    <a:pt x="130076" y="189763"/>
                    <a:pt x="130076" y="258825"/>
                  </a:cubicBezTo>
                  <a:cubicBezTo>
                    <a:pt x="130076" y="305787"/>
                    <a:pt x="148521" y="332491"/>
                    <a:pt x="165121" y="356433"/>
                  </a:cubicBezTo>
                  <a:cubicBezTo>
                    <a:pt x="178033" y="375771"/>
                    <a:pt x="190022" y="394187"/>
                    <a:pt x="190022" y="418129"/>
                  </a:cubicBezTo>
                  <a:cubicBezTo>
                    <a:pt x="190022" y="428258"/>
                    <a:pt x="200166" y="437466"/>
                    <a:pt x="206622" y="442070"/>
                  </a:cubicBezTo>
                  <a:lnTo>
                    <a:pt x="315446" y="442070"/>
                  </a:lnTo>
                  <a:cubicBezTo>
                    <a:pt x="322824" y="436545"/>
                    <a:pt x="332046" y="428258"/>
                    <a:pt x="332046" y="418129"/>
                  </a:cubicBezTo>
                  <a:cubicBezTo>
                    <a:pt x="332046" y="394187"/>
                    <a:pt x="344957" y="375771"/>
                    <a:pt x="357869" y="357354"/>
                  </a:cubicBezTo>
                  <a:cubicBezTo>
                    <a:pt x="374469" y="332491"/>
                    <a:pt x="392914" y="305787"/>
                    <a:pt x="392914" y="258825"/>
                  </a:cubicBezTo>
                  <a:cubicBezTo>
                    <a:pt x="392914" y="189763"/>
                    <a:pt x="333891" y="133592"/>
                    <a:pt x="261034" y="133592"/>
                  </a:cubicBezTo>
                  <a:close/>
                  <a:moveTo>
                    <a:pt x="472281" y="126151"/>
                  </a:moveTo>
                  <a:cubicBezTo>
                    <a:pt x="477818" y="123387"/>
                    <a:pt x="484278" y="125229"/>
                    <a:pt x="487969" y="130757"/>
                  </a:cubicBezTo>
                  <a:cubicBezTo>
                    <a:pt x="490737" y="135364"/>
                    <a:pt x="488891" y="142734"/>
                    <a:pt x="483355" y="145498"/>
                  </a:cubicBezTo>
                  <a:lnTo>
                    <a:pt x="454749" y="162081"/>
                  </a:lnTo>
                  <a:cubicBezTo>
                    <a:pt x="452903" y="163002"/>
                    <a:pt x="451057" y="163924"/>
                    <a:pt x="449212" y="163924"/>
                  </a:cubicBezTo>
                  <a:cubicBezTo>
                    <a:pt x="445521" y="163924"/>
                    <a:pt x="441830" y="162081"/>
                    <a:pt x="439984" y="158396"/>
                  </a:cubicBezTo>
                  <a:cubicBezTo>
                    <a:pt x="436293" y="152868"/>
                    <a:pt x="438139" y="146419"/>
                    <a:pt x="443675" y="142734"/>
                  </a:cubicBezTo>
                  <a:close/>
                  <a:moveTo>
                    <a:pt x="49796" y="126151"/>
                  </a:moveTo>
                  <a:lnTo>
                    <a:pt x="79344" y="142734"/>
                  </a:lnTo>
                  <a:cubicBezTo>
                    <a:pt x="83961" y="146419"/>
                    <a:pt x="85808" y="152868"/>
                    <a:pt x="83038" y="158396"/>
                  </a:cubicBezTo>
                  <a:cubicBezTo>
                    <a:pt x="81191" y="162081"/>
                    <a:pt x="77498" y="163924"/>
                    <a:pt x="73804" y="163924"/>
                  </a:cubicBezTo>
                  <a:cubicBezTo>
                    <a:pt x="71957" y="163924"/>
                    <a:pt x="70111" y="163002"/>
                    <a:pt x="68264" y="162081"/>
                  </a:cubicBezTo>
                  <a:lnTo>
                    <a:pt x="38716" y="145498"/>
                  </a:lnTo>
                  <a:cubicBezTo>
                    <a:pt x="34099" y="142734"/>
                    <a:pt x="32252" y="135364"/>
                    <a:pt x="35022" y="130757"/>
                  </a:cubicBezTo>
                  <a:cubicBezTo>
                    <a:pt x="37792" y="125229"/>
                    <a:pt x="45179" y="123387"/>
                    <a:pt x="49796" y="126151"/>
                  </a:cubicBezTo>
                  <a:close/>
                  <a:moveTo>
                    <a:pt x="261034" y="88472"/>
                  </a:moveTo>
                  <a:cubicBezTo>
                    <a:pt x="357869" y="88472"/>
                    <a:pt x="437181" y="164901"/>
                    <a:pt x="437181" y="258825"/>
                  </a:cubicBezTo>
                  <a:cubicBezTo>
                    <a:pt x="437181" y="319600"/>
                    <a:pt x="412281" y="355512"/>
                    <a:pt x="394758" y="382217"/>
                  </a:cubicBezTo>
                  <a:cubicBezTo>
                    <a:pt x="382769" y="398791"/>
                    <a:pt x="377236" y="408000"/>
                    <a:pt x="377236" y="418129"/>
                  </a:cubicBezTo>
                  <a:cubicBezTo>
                    <a:pt x="377236" y="440229"/>
                    <a:pt x="365247" y="460487"/>
                    <a:pt x="344035" y="476141"/>
                  </a:cubicBezTo>
                  <a:cubicBezTo>
                    <a:pt x="343113" y="489033"/>
                    <a:pt x="341268" y="521262"/>
                    <a:pt x="341268" y="521262"/>
                  </a:cubicBezTo>
                  <a:cubicBezTo>
                    <a:pt x="341268" y="529549"/>
                    <a:pt x="336657" y="548887"/>
                    <a:pt x="305301" y="559016"/>
                  </a:cubicBezTo>
                  <a:cubicBezTo>
                    <a:pt x="301612" y="564541"/>
                    <a:pt x="297001" y="569145"/>
                    <a:pt x="290545" y="573749"/>
                  </a:cubicBezTo>
                  <a:cubicBezTo>
                    <a:pt x="286856" y="575591"/>
                    <a:pt x="283168" y="577432"/>
                    <a:pt x="278556" y="577432"/>
                  </a:cubicBezTo>
                  <a:lnTo>
                    <a:pt x="244434" y="577432"/>
                  </a:lnTo>
                  <a:cubicBezTo>
                    <a:pt x="239822" y="577432"/>
                    <a:pt x="235211" y="575591"/>
                    <a:pt x="231522" y="573749"/>
                  </a:cubicBezTo>
                  <a:cubicBezTo>
                    <a:pt x="225989" y="569145"/>
                    <a:pt x="221378" y="564541"/>
                    <a:pt x="217689" y="559016"/>
                  </a:cubicBezTo>
                  <a:cubicBezTo>
                    <a:pt x="186333" y="548887"/>
                    <a:pt x="181722" y="530470"/>
                    <a:pt x="180799" y="521262"/>
                  </a:cubicBezTo>
                  <a:cubicBezTo>
                    <a:pt x="180799" y="521262"/>
                    <a:pt x="178955" y="489033"/>
                    <a:pt x="178955" y="476141"/>
                  </a:cubicBezTo>
                  <a:cubicBezTo>
                    <a:pt x="157743" y="460487"/>
                    <a:pt x="145754" y="440229"/>
                    <a:pt x="145754" y="418129"/>
                  </a:cubicBezTo>
                  <a:cubicBezTo>
                    <a:pt x="145754" y="408000"/>
                    <a:pt x="139299" y="398791"/>
                    <a:pt x="128232" y="382217"/>
                  </a:cubicBezTo>
                  <a:cubicBezTo>
                    <a:pt x="109787" y="355512"/>
                    <a:pt x="85809" y="319600"/>
                    <a:pt x="85809" y="258825"/>
                  </a:cubicBezTo>
                  <a:cubicBezTo>
                    <a:pt x="85809" y="164901"/>
                    <a:pt x="164199" y="88472"/>
                    <a:pt x="261034" y="88472"/>
                  </a:cubicBezTo>
                  <a:close/>
                  <a:moveTo>
                    <a:pt x="392070" y="35016"/>
                  </a:moveTo>
                  <a:cubicBezTo>
                    <a:pt x="397608" y="37780"/>
                    <a:pt x="399454" y="45152"/>
                    <a:pt x="395762" y="49759"/>
                  </a:cubicBezTo>
                  <a:lnTo>
                    <a:pt x="379147" y="79244"/>
                  </a:lnTo>
                  <a:cubicBezTo>
                    <a:pt x="377301" y="82930"/>
                    <a:pt x="373609" y="84773"/>
                    <a:pt x="369917" y="84773"/>
                  </a:cubicBezTo>
                  <a:cubicBezTo>
                    <a:pt x="368071" y="84773"/>
                    <a:pt x="366224" y="83851"/>
                    <a:pt x="364378" y="82930"/>
                  </a:cubicBezTo>
                  <a:cubicBezTo>
                    <a:pt x="358840" y="80166"/>
                    <a:pt x="356994" y="72794"/>
                    <a:pt x="360686" y="68187"/>
                  </a:cubicBezTo>
                  <a:lnTo>
                    <a:pt x="377301" y="38702"/>
                  </a:lnTo>
                  <a:cubicBezTo>
                    <a:pt x="380070" y="34095"/>
                    <a:pt x="386531" y="32252"/>
                    <a:pt x="392070" y="35016"/>
                  </a:cubicBezTo>
                  <a:close/>
                  <a:moveTo>
                    <a:pt x="131042" y="35016"/>
                  </a:moveTo>
                  <a:cubicBezTo>
                    <a:pt x="135641" y="32252"/>
                    <a:pt x="143000" y="34095"/>
                    <a:pt x="145759" y="38702"/>
                  </a:cubicBezTo>
                  <a:lnTo>
                    <a:pt x="162317" y="68187"/>
                  </a:lnTo>
                  <a:cubicBezTo>
                    <a:pt x="165996" y="72794"/>
                    <a:pt x="164156" y="80166"/>
                    <a:pt x="158637" y="82930"/>
                  </a:cubicBezTo>
                  <a:cubicBezTo>
                    <a:pt x="156798" y="83851"/>
                    <a:pt x="154958" y="84773"/>
                    <a:pt x="153118" y="84773"/>
                  </a:cubicBezTo>
                  <a:cubicBezTo>
                    <a:pt x="149439" y="84773"/>
                    <a:pt x="145759" y="82930"/>
                    <a:pt x="143000" y="79244"/>
                  </a:cubicBezTo>
                  <a:lnTo>
                    <a:pt x="126443" y="49759"/>
                  </a:lnTo>
                  <a:cubicBezTo>
                    <a:pt x="123683" y="45152"/>
                    <a:pt x="125523" y="37780"/>
                    <a:pt x="131042" y="35016"/>
                  </a:cubicBezTo>
                  <a:close/>
                  <a:moveTo>
                    <a:pt x="261051" y="0"/>
                  </a:moveTo>
                  <a:cubicBezTo>
                    <a:pt x="267480" y="0"/>
                    <a:pt x="272073" y="4598"/>
                    <a:pt x="272073" y="11037"/>
                  </a:cubicBezTo>
                  <a:lnTo>
                    <a:pt x="272073" y="44147"/>
                  </a:lnTo>
                  <a:cubicBezTo>
                    <a:pt x="272073" y="50585"/>
                    <a:pt x="267480" y="55184"/>
                    <a:pt x="261051" y="55184"/>
                  </a:cubicBezTo>
                  <a:cubicBezTo>
                    <a:pt x="255540" y="55184"/>
                    <a:pt x="250029" y="50585"/>
                    <a:pt x="250029" y="44147"/>
                  </a:cubicBezTo>
                  <a:lnTo>
                    <a:pt x="250029" y="11037"/>
                  </a:lnTo>
                  <a:cubicBezTo>
                    <a:pt x="250029" y="4598"/>
                    <a:pt x="255540" y="0"/>
                    <a:pt x="261051" y="0"/>
                  </a:cubicBezTo>
                  <a:close/>
                </a:path>
              </a:pathLst>
            </a:custGeom>
            <a:solidFill>
              <a:srgbClr val="394966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9742845" y="3163833"/>
              <a:ext cx="1417484" cy="1417484"/>
            </a:xfrm>
            <a:prstGeom prst="ellipse">
              <a:avLst/>
            </a:prstGeom>
            <a:noFill/>
            <a:ln w="31750">
              <a:solidFill>
                <a:srgbClr val="394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424853" y="253679"/>
            <a:ext cx="54893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smtClean="0"/>
              <a:t>•  </a:t>
            </a:r>
            <a:r>
              <a:rPr lang="zh-CN" altLang="en-US" sz="1600" smtClean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突出信息：保研</a:t>
            </a:r>
            <a:r>
              <a:rPr lang="en-US" altLang="zh-CN" sz="1600" smtClean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/</a:t>
            </a:r>
            <a:r>
              <a:rPr lang="zh-CN" altLang="en-US" sz="1600" smtClean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干部经历</a:t>
            </a:r>
            <a:r>
              <a:rPr lang="en-US" altLang="zh-CN" sz="1600" smtClean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/</a:t>
            </a:r>
            <a:r>
              <a:rPr lang="zh-CN" altLang="en-US" sz="1600" smtClean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国家级比赛获奖</a:t>
            </a:r>
            <a:r>
              <a:rPr lang="en-US" altLang="zh-CN" sz="1600" smtClean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/</a:t>
            </a:r>
            <a:r>
              <a:rPr lang="zh-CN" altLang="en-US" sz="1600" smtClean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特长</a:t>
            </a:r>
            <a:endParaRPr lang="en-US" altLang="zh-CN" sz="1600" smtClean="0"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smtClean="0"/>
              <a:t>•  </a:t>
            </a:r>
            <a:r>
              <a:rPr lang="zh-CN" altLang="en-US" sz="1600">
                <a:latin typeface="楷体" panose="02010609060101010101" pitchFamily="49" charset="-122"/>
                <a:ea typeface="楷体" panose="02010609060101010101" pitchFamily="49" charset="-122"/>
              </a:rPr>
              <a:t>避免</a:t>
            </a:r>
            <a:r>
              <a:rPr lang="zh-CN" altLang="en-US" sz="1600" smtClean="0">
                <a:latin typeface="楷体" panose="02010609060101010101" pitchFamily="49" charset="-122"/>
                <a:ea typeface="楷体" panose="02010609060101010101" pitchFamily="49" charset="-122"/>
              </a:rPr>
              <a:t>用引号等特殊符号，网申系统可能无法识别</a:t>
            </a:r>
            <a:endParaRPr lang="en-US" altLang="zh-CN" sz="160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smtClean="0"/>
              <a:t>•  </a:t>
            </a:r>
            <a:r>
              <a:rPr lang="zh-CN" altLang="en-US" sz="1600">
                <a:latin typeface="楷体" panose="02010609060101010101" pitchFamily="49" charset="-122"/>
                <a:ea typeface="楷体" panose="02010609060101010101" pitchFamily="49" charset="-122"/>
              </a:rPr>
              <a:t>熟悉简历上的每一段经历与提到的名词</a:t>
            </a:r>
            <a:endParaRPr lang="en-US" altLang="zh-CN" sz="16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楷体" panose="02010609060101010101" pitchFamily="49" charset="-122"/>
                <a:ea typeface="楷体" panose="02010609060101010101" pitchFamily="49" charset="-122"/>
              </a:rPr>
              <a:t>• </a:t>
            </a:r>
            <a:r>
              <a:rPr lang="zh-CN" altLang="en-US" sz="1600" smtClean="0">
                <a:latin typeface="楷体" panose="02010609060101010101" pitchFamily="49" charset="-122"/>
                <a:ea typeface="楷体" panose="02010609060101010101" pitchFamily="49" charset="-122"/>
              </a:rPr>
              <a:t>提高</a:t>
            </a:r>
            <a:r>
              <a:rPr lang="zh-CN" altLang="en-US" sz="1600">
                <a:latin typeface="楷体" panose="02010609060101010101" pitchFamily="49" charset="-122"/>
                <a:ea typeface="楷体" panose="02010609060101010101" pitchFamily="49" charset="-122"/>
              </a:rPr>
              <a:t>效率：用一个</a:t>
            </a:r>
            <a:r>
              <a:rPr lang="en-US" altLang="zh-CN" sz="1600">
                <a:latin typeface="楷体" panose="02010609060101010101" pitchFamily="49" charset="-122"/>
                <a:ea typeface="楷体" panose="02010609060101010101" pitchFamily="49" charset="-122"/>
              </a:rPr>
              <a:t>word</a:t>
            </a:r>
            <a:r>
              <a:rPr lang="zh-CN" altLang="en-US" sz="1600">
                <a:latin typeface="楷体" panose="02010609060101010101" pitchFamily="49" charset="-122"/>
                <a:ea typeface="楷体" panose="02010609060101010101" pitchFamily="49" charset="-122"/>
              </a:rPr>
              <a:t>把内容分类填好，粘贴即</a:t>
            </a:r>
            <a:r>
              <a:rPr lang="zh-CN" altLang="en-US" sz="1600" smtClean="0">
                <a:latin typeface="楷体" panose="02010609060101010101" pitchFamily="49" charset="-122"/>
                <a:ea typeface="楷体" panose="02010609060101010101" pitchFamily="49" charset="-122"/>
              </a:rPr>
              <a:t>可</a:t>
            </a:r>
            <a:endParaRPr lang="en-US" altLang="zh-CN" sz="160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smtClean="0">
                <a:latin typeface="楷体" panose="02010609060101010101" pitchFamily="49" charset="-122"/>
                <a:ea typeface="楷体" panose="02010609060101010101" pitchFamily="49" charset="-122"/>
              </a:rPr>
              <a:t>• </a:t>
            </a:r>
            <a:r>
              <a:rPr lang="zh-CN" altLang="en-US" sz="1600" smtClean="0">
                <a:latin typeface="楷体" panose="02010609060101010101" pitchFamily="49" charset="-122"/>
                <a:ea typeface="楷体" panose="02010609060101010101" pitchFamily="49" charset="-122"/>
              </a:rPr>
              <a:t>归纳整理：用一个</a:t>
            </a:r>
            <a:r>
              <a:rPr lang="en-US" altLang="zh-CN" sz="1600" smtClean="0">
                <a:latin typeface="楷体" panose="02010609060101010101" pitchFamily="49" charset="-122"/>
                <a:ea typeface="楷体" panose="02010609060101010101" pitchFamily="49" charset="-122"/>
              </a:rPr>
              <a:t>excel</a:t>
            </a:r>
            <a:r>
              <a:rPr lang="zh-CN" altLang="en-US" sz="1600" smtClean="0">
                <a:latin typeface="楷体" panose="02010609060101010101" pitchFamily="49" charset="-122"/>
                <a:ea typeface="楷体" panose="02010609060101010101" pitchFamily="49" charset="-122"/>
              </a:rPr>
              <a:t>统计已投递信息</a:t>
            </a:r>
            <a:r>
              <a:rPr lang="zh-CN" altLang="en-US" sz="1600" smtClean="0">
                <a:solidFill>
                  <a:srgbClr val="59C17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（公司、行业、岗位、</a:t>
            </a:r>
            <a:r>
              <a:rPr lang="en-US" altLang="zh-CN" sz="1600" smtClean="0">
                <a:solidFill>
                  <a:srgbClr val="59C17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JD</a:t>
            </a:r>
            <a:r>
              <a:rPr lang="zh-CN" altLang="en-US" sz="1600" smtClean="0">
                <a:solidFill>
                  <a:srgbClr val="59C17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、工作地点、</a:t>
            </a:r>
            <a:r>
              <a:rPr lang="en-US" altLang="zh-CN" sz="1600" smtClean="0">
                <a:solidFill>
                  <a:srgbClr val="59C17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DDL</a:t>
            </a:r>
            <a:r>
              <a:rPr lang="zh-CN" altLang="en-US" sz="1600" smtClean="0">
                <a:solidFill>
                  <a:srgbClr val="59C17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、进度、网址、密码）</a:t>
            </a:r>
            <a:endParaRPr lang="en-US" altLang="zh-CN" sz="1600" smtClean="0">
              <a:solidFill>
                <a:srgbClr val="59C17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smtClean="0">
                <a:latin typeface="楷体" panose="02010609060101010101" pitchFamily="49" charset="-122"/>
                <a:ea typeface="楷体" panose="02010609060101010101" pitchFamily="49" charset="-122"/>
              </a:rPr>
              <a:t>• </a:t>
            </a:r>
            <a:r>
              <a:rPr lang="zh-CN" altLang="en-US" sz="1600" smtClean="0">
                <a:latin typeface="楷体" panose="02010609060101010101" pitchFamily="49" charset="-122"/>
                <a:ea typeface="楷体" panose="02010609060101010101" pitchFamily="49" charset="-122"/>
              </a:rPr>
              <a:t>合理定位明确预期，避免海投和无效投递</a:t>
            </a:r>
            <a:r>
              <a:rPr lang="zh-CN" altLang="en-US" sz="160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1600" smtClean="0">
                <a:latin typeface="楷体" panose="02010609060101010101" pitchFamily="49" charset="-122"/>
                <a:ea typeface="楷体" panose="02010609060101010101" pitchFamily="49" charset="-122"/>
              </a:rPr>
              <a:t>调整心态</a:t>
            </a:r>
            <a:endParaRPr lang="en-US" altLang="zh-CN" sz="160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smtClean="0">
                <a:latin typeface="楷体" panose="02010609060101010101" pitchFamily="49" charset="-122"/>
                <a:ea typeface="楷体" panose="02010609060101010101" pitchFamily="49" charset="-122"/>
              </a:rPr>
              <a:t>• </a:t>
            </a:r>
            <a:r>
              <a:rPr lang="zh-CN" altLang="en-US" sz="1600" smtClean="0">
                <a:latin typeface="楷体" panose="02010609060101010101" pitchFamily="49" charset="-122"/>
                <a:ea typeface="楷体" panose="02010609060101010101" pitchFamily="49" charset="-122"/>
              </a:rPr>
              <a:t>信息来源：官网</a:t>
            </a:r>
            <a:r>
              <a:rPr lang="en-US" altLang="zh-CN" sz="160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1600" smtClean="0">
                <a:latin typeface="楷体" panose="02010609060101010101" pitchFamily="49" charset="-122"/>
                <a:ea typeface="楷体" panose="02010609060101010101" pitchFamily="49" charset="-122"/>
              </a:rPr>
              <a:t>应届生</a:t>
            </a:r>
            <a:r>
              <a:rPr lang="en-US" altLang="zh-CN" sz="1600" smtClean="0">
                <a:latin typeface="楷体" panose="02010609060101010101" pitchFamily="49" charset="-122"/>
                <a:ea typeface="楷体" panose="02010609060101010101" pitchFamily="49" charset="-122"/>
              </a:rPr>
              <a:t>bbs/</a:t>
            </a:r>
            <a:r>
              <a:rPr lang="zh-CN" altLang="en-US" sz="1600" smtClean="0">
                <a:latin typeface="楷体" panose="02010609060101010101" pitchFamily="49" charset="-122"/>
                <a:ea typeface="楷体" panose="02010609060101010101" pitchFamily="49" charset="-122"/>
              </a:rPr>
              <a:t>牛客</a:t>
            </a:r>
            <a:r>
              <a:rPr lang="en-US" altLang="zh-CN" sz="1600" smtClean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1600" smtClean="0">
                <a:latin typeface="楷体" panose="02010609060101010101" pitchFamily="49" charset="-122"/>
                <a:ea typeface="楷体" panose="02010609060101010101" pitchFamily="49" charset="-122"/>
              </a:rPr>
              <a:t>微信群</a:t>
            </a:r>
            <a:r>
              <a:rPr lang="en-US" altLang="zh-CN" sz="1600" smtClean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1600" smtClean="0">
                <a:latin typeface="楷体" panose="02010609060101010101" pitchFamily="49" charset="-122"/>
                <a:ea typeface="楷体" panose="02010609060101010101" pitchFamily="49" charset="-122"/>
              </a:rPr>
              <a:t>公众号</a:t>
            </a:r>
            <a:r>
              <a:rPr lang="zh-CN" altLang="en-US" sz="1600" smtClean="0">
                <a:solidFill>
                  <a:srgbClr val="59C17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（中财随笔</a:t>
            </a:r>
            <a:r>
              <a:rPr lang="en-US" altLang="zh-CN" sz="1600" smtClean="0">
                <a:solidFill>
                  <a:srgbClr val="59C17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1600" smtClean="0">
                <a:solidFill>
                  <a:srgbClr val="59C17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中财就业</a:t>
            </a:r>
            <a:r>
              <a:rPr lang="en-US" altLang="zh-CN" sz="1600" smtClean="0">
                <a:solidFill>
                  <a:srgbClr val="59C17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1600" smtClean="0">
                <a:solidFill>
                  <a:srgbClr val="59C17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北大就业</a:t>
            </a:r>
            <a:r>
              <a:rPr lang="en-US" altLang="zh-CN" sz="1600" smtClean="0">
                <a:solidFill>
                  <a:srgbClr val="59C17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1600" smtClean="0">
                <a:solidFill>
                  <a:srgbClr val="59C17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麦芒求职</a:t>
            </a:r>
            <a:r>
              <a:rPr lang="en-US" altLang="zh-CN" sz="1600" smtClean="0">
                <a:solidFill>
                  <a:srgbClr val="59C17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1600" smtClean="0">
                <a:solidFill>
                  <a:srgbClr val="59C17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银行求职</a:t>
            </a:r>
            <a:r>
              <a:rPr lang="en-US" altLang="zh-CN" sz="1600" smtClean="0">
                <a:solidFill>
                  <a:srgbClr val="59C17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1600" smtClean="0">
                <a:solidFill>
                  <a:srgbClr val="59C17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证券招聘</a:t>
            </a:r>
            <a:r>
              <a:rPr lang="en-US" altLang="zh-CN" sz="1600" smtClean="0">
                <a:solidFill>
                  <a:srgbClr val="59C17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1600" smtClean="0">
                <a:solidFill>
                  <a:srgbClr val="59C17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资管职场</a:t>
            </a:r>
            <a:r>
              <a:rPr lang="zh-CN" altLang="en-US" sz="1600">
                <a:solidFill>
                  <a:srgbClr val="59C17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1600" smtClean="0">
              <a:solidFill>
                <a:srgbClr val="59C17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492940" y="4952014"/>
            <a:ext cx="51942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smtClean="0"/>
              <a:t>•  </a:t>
            </a:r>
            <a:r>
              <a:rPr lang="zh-CN" altLang="en-US" sz="1600" smtClean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行测：</a:t>
            </a:r>
            <a:r>
              <a:rPr lang="zh-CN" altLang="en-US" sz="1600" smtClean="0">
                <a:solidFill>
                  <a:srgbClr val="59C173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做中练</a:t>
            </a:r>
            <a:r>
              <a:rPr lang="en-US" altLang="zh-CN" sz="1600" smtClean="0">
                <a:solidFill>
                  <a:srgbClr val="59C173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/</a:t>
            </a:r>
            <a:r>
              <a:rPr lang="zh-CN" altLang="en-US" sz="1600" smtClean="0">
                <a:solidFill>
                  <a:srgbClr val="59C173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银行一本通</a:t>
            </a:r>
            <a:r>
              <a:rPr lang="en-US" altLang="zh-CN" sz="1600" smtClean="0">
                <a:solidFill>
                  <a:srgbClr val="59C173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/</a:t>
            </a:r>
            <a:r>
              <a:rPr lang="zh-CN" altLang="en-US" sz="1600" smtClean="0">
                <a:solidFill>
                  <a:srgbClr val="59C173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公务员行测书</a:t>
            </a:r>
            <a:r>
              <a:rPr lang="en-US" altLang="zh-CN" sz="1600" smtClean="0">
                <a:solidFill>
                  <a:srgbClr val="59C173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/</a:t>
            </a:r>
            <a:r>
              <a:rPr lang="zh-CN" altLang="en-US" sz="1600" smtClean="0">
                <a:solidFill>
                  <a:srgbClr val="59C173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粉笔</a:t>
            </a:r>
            <a:r>
              <a:rPr lang="en-US" altLang="zh-CN" sz="1600" smtClean="0">
                <a:solidFill>
                  <a:srgbClr val="59C173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APP</a:t>
            </a:r>
          </a:p>
          <a:p>
            <a:pPr>
              <a:lnSpc>
                <a:spcPct val="150000"/>
              </a:lnSpc>
            </a:pPr>
            <a:r>
              <a:rPr lang="en-US" altLang="zh-CN" sz="1600" smtClean="0"/>
              <a:t>•  </a:t>
            </a:r>
            <a:r>
              <a:rPr lang="zh-CN" altLang="en-US" sz="1600" smtClean="0">
                <a:latin typeface="楷体" panose="02010609060101010101" pitchFamily="49" charset="-122"/>
                <a:ea typeface="楷体" panose="02010609060101010101" pitchFamily="49" charset="-122"/>
              </a:rPr>
              <a:t>英语</a:t>
            </a:r>
            <a:r>
              <a:rPr lang="en-US" altLang="zh-CN" sz="1600" smtClean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1600" smtClean="0">
                <a:latin typeface="楷体" panose="02010609060101010101" pitchFamily="49" charset="-122"/>
                <a:ea typeface="楷体" panose="02010609060101010101" pitchFamily="49" charset="-122"/>
              </a:rPr>
              <a:t>专业知识</a:t>
            </a:r>
            <a:r>
              <a:rPr lang="en-US" altLang="zh-CN" sz="1600" smtClean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1600" smtClean="0">
                <a:latin typeface="楷体" panose="02010609060101010101" pitchFamily="49" charset="-122"/>
                <a:ea typeface="楷体" panose="02010609060101010101" pitchFamily="49" charset="-122"/>
              </a:rPr>
              <a:t>时事政治：针对性复习效果不大</a:t>
            </a:r>
            <a:endParaRPr lang="en-US" altLang="zh-CN" sz="160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smtClean="0"/>
              <a:t>•  </a:t>
            </a:r>
            <a:r>
              <a:rPr lang="zh-CN" altLang="en-US" sz="1600" smtClean="0">
                <a:latin typeface="楷体" panose="02010609060101010101" pitchFamily="49" charset="-122"/>
                <a:ea typeface="楷体" panose="02010609060101010101" pitchFamily="49" charset="-122"/>
              </a:rPr>
              <a:t>公司特色：考前花一点时间了解，高速有效</a:t>
            </a:r>
            <a:endParaRPr lang="en-US" altLang="zh-CN" sz="160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smtClean="0"/>
              <a:t>•  </a:t>
            </a:r>
            <a:r>
              <a:rPr lang="zh-CN" altLang="en-US" sz="1600" smtClean="0">
                <a:latin typeface="楷体" panose="02010609060101010101" pitchFamily="49" charset="-122"/>
                <a:ea typeface="楷体" panose="02010609060101010101" pitchFamily="49" charset="-122"/>
              </a:rPr>
              <a:t>性格测试：测谎性质，保持选择一致</a:t>
            </a:r>
            <a:endParaRPr lang="en-US" altLang="zh-CN" sz="16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207496" y="1015330"/>
            <a:ext cx="51942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smtClean="0"/>
              <a:t>•  </a:t>
            </a:r>
            <a:r>
              <a:rPr lang="zh-CN" altLang="en-US" sz="1600" smtClean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无领导：</a:t>
            </a:r>
            <a:r>
              <a:rPr lang="en-US" altLang="zh-CN" sz="1600" smtClean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timer/</a:t>
            </a:r>
            <a:r>
              <a:rPr lang="zh-CN" altLang="en-US" sz="1600" smtClean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总结者</a:t>
            </a:r>
            <a:r>
              <a:rPr lang="en-US" altLang="zh-CN" sz="1600" smtClean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/</a:t>
            </a:r>
            <a:r>
              <a:rPr lang="zh-CN" altLang="en-US" sz="1600" smtClean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抢当第一个说话的人</a:t>
            </a:r>
            <a:r>
              <a:rPr lang="en-US" altLang="zh-CN" sz="1600" smtClean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/cue</a:t>
            </a:r>
            <a:r>
              <a:rPr lang="zh-CN" altLang="en-US" sz="1600" smtClean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别人</a:t>
            </a:r>
            <a:r>
              <a:rPr lang="en-US" altLang="zh-CN" sz="1600" smtClean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/</a:t>
            </a:r>
            <a:r>
              <a:rPr lang="zh-CN" altLang="en-US" sz="1600" smtClean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脸皮够厚敢抢到发言权</a:t>
            </a:r>
            <a:endParaRPr lang="en-US" altLang="zh-CN" sz="1600" smtClean="0"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smtClean="0"/>
              <a:t>•  </a:t>
            </a:r>
            <a:r>
              <a:rPr lang="zh-CN" altLang="en-US" sz="1600" smtClean="0">
                <a:latin typeface="楷体" panose="02010609060101010101" pitchFamily="49" charset="-122"/>
                <a:ea typeface="楷体" panose="02010609060101010101" pitchFamily="49" charset="-122"/>
              </a:rPr>
              <a:t>一对一</a:t>
            </a:r>
            <a:r>
              <a:rPr lang="en-US" altLang="zh-CN" sz="1600" smtClean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1600" smtClean="0">
                <a:latin typeface="楷体" panose="02010609060101010101" pitchFamily="49" charset="-122"/>
                <a:ea typeface="楷体" panose="02010609060101010101" pitchFamily="49" charset="-122"/>
              </a:rPr>
              <a:t>多对一：简历面</a:t>
            </a:r>
            <a:r>
              <a:rPr lang="en-US" altLang="zh-CN" sz="1600" smtClean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1600" smtClean="0">
                <a:latin typeface="楷体" panose="02010609060101010101" pitchFamily="49" charset="-122"/>
                <a:ea typeface="楷体" panose="02010609060101010101" pitchFamily="49" charset="-122"/>
              </a:rPr>
              <a:t>专业面</a:t>
            </a:r>
            <a:endParaRPr lang="en-US" altLang="zh-CN" sz="160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smtClean="0"/>
              <a:t>•  </a:t>
            </a:r>
            <a:r>
              <a:rPr lang="zh-CN" altLang="en-US" sz="1600" smtClean="0">
                <a:latin typeface="楷体" panose="02010609060101010101" pitchFamily="49" charset="-122"/>
                <a:ea typeface="楷体" panose="02010609060101010101" pitchFamily="49" charset="-122"/>
              </a:rPr>
              <a:t>结构化：参考公务员面试试题，了解答题框架</a:t>
            </a:r>
            <a:endParaRPr lang="en-US" altLang="zh-CN" sz="160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smtClean="0"/>
              <a:t>•  </a:t>
            </a:r>
            <a:r>
              <a:rPr lang="zh-CN" altLang="en-US" sz="160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背熟自我介绍</a:t>
            </a:r>
            <a:r>
              <a:rPr lang="zh-CN" altLang="en-US" sz="160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1600" smtClean="0">
                <a:latin typeface="楷体" panose="02010609060101010101" pitchFamily="49" charset="-122"/>
                <a:ea typeface="楷体" panose="02010609060101010101" pitchFamily="49" charset="-122"/>
              </a:rPr>
              <a:t>30s/1min/3min</a:t>
            </a:r>
            <a:r>
              <a:rPr lang="zh-CN" altLang="en-US" sz="1600" smtClean="0">
                <a:latin typeface="楷体" panose="02010609060101010101" pitchFamily="49" charset="-122"/>
                <a:ea typeface="楷体" panose="02010609060101010101" pitchFamily="49" charset="-122"/>
              </a:rPr>
              <a:t>，结构清晰</a:t>
            </a:r>
            <a:endParaRPr lang="en-US" altLang="zh-CN" sz="16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891710" y="4959558"/>
            <a:ext cx="4656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smtClean="0"/>
              <a:t>•  </a:t>
            </a:r>
            <a:r>
              <a:rPr lang="zh-CN" altLang="en-US" sz="1600">
                <a:latin typeface="楷体" panose="02010609060101010101" pitchFamily="49" charset="-122"/>
                <a:ea typeface="楷体" panose="02010609060101010101" pitchFamily="49" charset="-122"/>
              </a:rPr>
              <a:t>因素</a:t>
            </a:r>
            <a:r>
              <a:rPr lang="zh-CN" altLang="en-US" sz="160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1600" smtClean="0">
                <a:solidFill>
                  <a:srgbClr val="59C17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地点</a:t>
            </a:r>
            <a:r>
              <a:rPr lang="en-US" altLang="zh-CN" sz="1600" smtClean="0">
                <a:solidFill>
                  <a:srgbClr val="59C17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1600" smtClean="0">
                <a:solidFill>
                  <a:srgbClr val="59C17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行业</a:t>
            </a:r>
            <a:r>
              <a:rPr lang="en-US" altLang="zh-CN" sz="1600" smtClean="0">
                <a:solidFill>
                  <a:srgbClr val="59C17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1600" smtClean="0">
                <a:solidFill>
                  <a:srgbClr val="59C17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平台</a:t>
            </a:r>
            <a:r>
              <a:rPr lang="en-US" altLang="zh-CN" sz="1600" smtClean="0">
                <a:solidFill>
                  <a:srgbClr val="59C17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vs</a:t>
            </a:r>
            <a:r>
              <a:rPr lang="zh-CN" altLang="en-US" sz="1600" smtClean="0">
                <a:solidFill>
                  <a:srgbClr val="59C17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岗位</a:t>
            </a:r>
            <a:r>
              <a:rPr lang="en-US" altLang="zh-CN" sz="1600" smtClean="0">
                <a:solidFill>
                  <a:srgbClr val="59C17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1600" smtClean="0">
                <a:solidFill>
                  <a:srgbClr val="59C17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户口</a:t>
            </a:r>
            <a:r>
              <a:rPr lang="en-US" altLang="zh-CN" sz="1600" smtClean="0">
                <a:solidFill>
                  <a:srgbClr val="59C17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1600">
                <a:solidFill>
                  <a:srgbClr val="59C17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薪</a:t>
            </a:r>
            <a:r>
              <a:rPr lang="zh-CN" altLang="en-US" sz="1600" smtClean="0">
                <a:solidFill>
                  <a:srgbClr val="59C17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酬</a:t>
            </a:r>
            <a:r>
              <a:rPr lang="en-US" altLang="zh-CN" sz="1600" smtClean="0">
                <a:solidFill>
                  <a:srgbClr val="59C17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1600" smtClean="0">
                <a:solidFill>
                  <a:srgbClr val="59C17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加班</a:t>
            </a:r>
            <a:endParaRPr lang="en-US" altLang="zh-CN" sz="1600" smtClean="0">
              <a:solidFill>
                <a:srgbClr val="59C17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smtClean="0"/>
              <a:t>•  </a:t>
            </a:r>
            <a:r>
              <a:rPr lang="zh-CN" altLang="en-US" sz="1600">
                <a:latin typeface="楷体" panose="02010609060101010101" pitchFamily="49" charset="-122"/>
                <a:ea typeface="楷体" panose="02010609060101010101" pitchFamily="49" charset="-122"/>
              </a:rPr>
              <a:t>拒绝</a:t>
            </a:r>
            <a:r>
              <a:rPr lang="zh-CN" altLang="en-US" sz="1600" smtClean="0">
                <a:latin typeface="楷体" panose="02010609060101010101" pitchFamily="49" charset="-122"/>
                <a:ea typeface="楷体" panose="02010609060101010101" pitchFamily="49" charset="-122"/>
              </a:rPr>
              <a:t>：暑期敢拒绝的相信秋招也敢拒</a:t>
            </a:r>
            <a:endParaRPr lang="en-US" altLang="zh-CN" sz="160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smtClean="0"/>
              <a:t>•  </a:t>
            </a:r>
            <a:r>
              <a:rPr lang="zh-CN" altLang="en-US" sz="1600" smtClean="0">
                <a:latin typeface="楷体" panose="02010609060101010101" pitchFamily="49" charset="-122"/>
                <a:ea typeface="楷体" panose="02010609060101010101" pitchFamily="49" charset="-122"/>
              </a:rPr>
              <a:t>谨慎：三方一次违约机会，适当拖延</a:t>
            </a:r>
            <a:endParaRPr lang="en-US" altLang="zh-CN" sz="16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8503020" y="0"/>
            <a:ext cx="288000" cy="6858000"/>
          </a:xfrm>
          <a:prstGeom prst="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400981" y="0"/>
            <a:ext cx="288000" cy="6858000"/>
          </a:xfrm>
          <a:prstGeom prst="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936000" y="0"/>
            <a:ext cx="4320000" cy="6858000"/>
          </a:xfrm>
          <a:prstGeom prst="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58118" y="5220794"/>
            <a:ext cx="1152000" cy="1150374"/>
          </a:xfrm>
          <a:prstGeom prst="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692580" y="501443"/>
            <a:ext cx="1152000" cy="1150374"/>
          </a:xfrm>
          <a:prstGeom prst="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9"/>
          <p:cNvSpPr/>
          <p:nvPr/>
        </p:nvSpPr>
        <p:spPr>
          <a:xfrm>
            <a:off x="463074" y="604610"/>
            <a:ext cx="11265853" cy="5648781"/>
          </a:xfrm>
          <a:prstGeom prst="rect">
            <a:avLst/>
          </a:prstGeom>
          <a:solidFill>
            <a:schemeClr val="bg1"/>
          </a:solidFill>
          <a:ln>
            <a:solidFill>
              <a:srgbClr val="3949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19138" y="1771435"/>
            <a:ext cx="4154905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9900" b="0" i="0" u="none" strike="noStrike" kern="1200" cap="none" spc="0" normalizeH="0" baseline="0" noProof="0">
                <a:ln>
                  <a:noFill/>
                </a:ln>
                <a:solidFill>
                  <a:srgbClr val="3949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kumimoji="0" lang="zh-CN" altLang="en-US" sz="19900" b="0" i="0" u="none" strike="noStrike" kern="1200" cap="none" spc="0" normalizeH="0" baseline="0" noProof="0">
              <a:ln>
                <a:noFill/>
              </a:ln>
              <a:solidFill>
                <a:srgbClr val="3949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156425" y="2994847"/>
            <a:ext cx="49169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smtClean="0">
                <a:ln>
                  <a:noFill/>
                </a:ln>
                <a:solidFill>
                  <a:srgbClr val="3949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行业领域认知</a:t>
            </a:r>
            <a:endParaRPr kumimoji="0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3949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 descr="E:\u=100974510,2218928162&amp;fm=26&amp;gp=0.jpgu=100974510,2218928162&amp;fm=26&amp;gp=0"/>
          <p:cNvPicPr>
            <a:picLocks noChangeAspect="1"/>
          </p:cNvPicPr>
          <p:nvPr/>
        </p:nvPicPr>
        <p:blipFill rotWithShape="1">
          <a:blip r:embed="rId2"/>
          <a:srcRect r="854" b="17487"/>
          <a:stretch>
            <a:fillRect/>
          </a:stretch>
        </p:blipFill>
        <p:spPr>
          <a:xfrm>
            <a:off x="8338185" y="661670"/>
            <a:ext cx="3390900" cy="82994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658863" y="3876210"/>
            <a:ext cx="5194273" cy="876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•  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保险资管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 </a:t>
            </a:r>
            <a:r>
              <a:rPr lang="en-US" altLang="zh-CN" smtClean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 </a:t>
            </a:r>
            <a:r>
              <a:rPr lang="en-US" altLang="zh-CN" smtClean="0"/>
              <a:t>•  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金融科技</a:t>
            </a:r>
            <a:endParaRPr lang="en-US" altLang="zh-CN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mtClean="0"/>
              <a:t>•  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上海户口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mtClean="0"/>
              <a:t>•  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银保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监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1230" y="400049"/>
            <a:ext cx="2066245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342900" marR="0" lvl="0" indent="-34290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40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保险资管</a:t>
            </a:r>
            <a:endParaRPr lang="en-US" altLang="zh-CN" sz="2400" smtClean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996218" y="1234293"/>
                <a:ext cx="10079968" cy="2169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mtClean="0">
                    <a:solidFill>
                      <a:schemeClr val="accent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宋体" panose="02010600030101010101" pitchFamily="2" charset="-122"/>
                  </a:rPr>
                  <a:t>八大资管</a:t>
                </a:r>
                <a:r>
                  <a:rPr lang="zh-CN" altLang="en-US" smtClean="0">
                    <a:solidFill>
                      <a:srgbClr val="1D323E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宋体" panose="02010600030101010101" pitchFamily="2" charset="-122"/>
                  </a:rPr>
                  <a:t>：基金子公司 信托 公募基金 私募基金 银行理财 </a:t>
                </a:r>
                <a:r>
                  <a:rPr lang="zh-CN" altLang="en-US" smtClean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宋体" panose="02010600030101010101" pitchFamily="2" charset="-122"/>
                  </a:rPr>
                  <a:t>保险资管</a:t>
                </a:r>
                <a:r>
                  <a:rPr lang="zh-CN" altLang="en-US" smtClean="0">
                    <a:solidFill>
                      <a:srgbClr val="1D323E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宋体" panose="02010600030101010101" pitchFamily="2" charset="-122"/>
                  </a:rPr>
                  <a:t> 券商资管 期货资管</a:t>
                </a:r>
                <a:endParaRPr lang="en-US" altLang="zh-CN" smtClean="0">
                  <a:solidFill>
                    <a:srgbClr val="1D323E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mtClean="0">
                    <a:solidFill>
                      <a:schemeClr val="accent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宋体" panose="02010600030101010101" pitchFamily="2" charset="-122"/>
                  </a:rPr>
                  <a:t>职能</a:t>
                </a:r>
                <a:r>
                  <a:rPr lang="zh-CN" altLang="en-US" smtClean="0">
                    <a:solidFill>
                      <a:srgbClr val="1D323E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宋体" panose="02010600030101010101" pitchFamily="2" charset="-122"/>
                  </a:rPr>
                  <a:t>：管理险资</a:t>
                </a:r>
                <a:endParaRPr lang="en-US" altLang="zh-CN" smtClean="0">
                  <a:solidFill>
                    <a:srgbClr val="1D323E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>
                    <a:solidFill>
                      <a:schemeClr val="accent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宋体" panose="02010600030101010101" pitchFamily="2" charset="-122"/>
                  </a:rPr>
                  <a:t>优点</a:t>
                </a:r>
                <a:r>
                  <a:rPr lang="zh-CN" altLang="en-US">
                    <a:solidFill>
                      <a:srgbClr val="1D323E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宋体" panose="02010600030101010101" pitchFamily="2" charset="-122"/>
                  </a:rPr>
                  <a:t>：大买方、氛围不卷、</a:t>
                </a:r>
                <a:r>
                  <a:rPr lang="zh-CN" altLang="en-US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宋体" panose="02010600030101010101" pitchFamily="2" charset="-122"/>
                  </a:rPr>
                  <a:t>性价</a:t>
                </a:r>
                <a:r>
                  <a:rPr lang="zh-CN" altLang="en-US" smtClean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宋体" panose="02010600030101010101" pitchFamily="2" charset="-122"/>
                  </a:rPr>
                  <a:t>比高</a:t>
                </a:r>
                <a:r>
                  <a:rPr lang="zh-CN" altLang="en-US" smtClean="0">
                    <a:solidFill>
                      <a:srgbClr val="1D323E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宋体" panose="02010600030101010101" pitchFamily="2" charset="-122"/>
                  </a:rPr>
                  <a:t>、</a:t>
                </a:r>
                <a:r>
                  <a:rPr lang="zh-CN" altLang="en-US">
                    <a:solidFill>
                      <a:srgbClr val="1D323E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宋体" panose="02010600030101010101" pitchFamily="2" charset="-122"/>
                  </a:rPr>
                  <a:t>可跳槽去基金等其它资</a:t>
                </a:r>
                <a:r>
                  <a:rPr lang="zh-CN" altLang="en-US" smtClean="0">
                    <a:solidFill>
                      <a:srgbClr val="1D323E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宋体" panose="02010600030101010101" pitchFamily="2" charset="-122"/>
                  </a:rPr>
                  <a:t>管</a:t>
                </a:r>
                <a:endParaRPr lang="en-US" altLang="zh-CN" smtClean="0">
                  <a:solidFill>
                    <a:srgbClr val="1D323E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mtClean="0">
                    <a:solidFill>
                      <a:schemeClr val="accent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宋体" panose="02010600030101010101" pitchFamily="2" charset="-122"/>
                  </a:rPr>
                  <a:t>保险集团结构</a:t>
                </a:r>
                <a:r>
                  <a:rPr lang="zh-CN" altLang="en-US" smtClean="0">
                    <a:solidFill>
                      <a:srgbClr val="1D323E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宋体" panose="02010600030101010101" pitchFamily="2" charset="-122"/>
                  </a:rPr>
                  <a:t>：</a:t>
                </a:r>
                <a:r>
                  <a:rPr lang="zh-CN" altLang="en-US" smtClean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宋体" panose="02010600030101010101" pitchFamily="2" charset="-122"/>
                  </a:rPr>
                  <a:t>资产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sym typeface="宋体" panose="02010600030101010101" pitchFamily="2" charset="-122"/>
                      </a:rPr>
                      <m:t>≥</m:t>
                    </m:r>
                  </m:oMath>
                </a14:m>
                <a:r>
                  <a:rPr lang="zh-CN" altLang="en-US" smtClean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宋体" panose="02010600030101010101" pitchFamily="2" charset="-122"/>
                  </a:rPr>
                  <a:t> 总部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1D323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宋体" panose="02010600030101010101" pitchFamily="2" charset="-122"/>
                      </a:rPr>
                      <m:t>&gt;</m:t>
                    </m:r>
                  </m:oMath>
                </a14:m>
                <a:r>
                  <a:rPr lang="zh-CN" altLang="en-US" smtClean="0">
                    <a:solidFill>
                      <a:srgbClr val="1D323E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宋体" panose="02010600030101010101" pitchFamily="2" charset="-122"/>
                  </a:rPr>
                  <a:t> 各条线保险公司集团岗（财险</a:t>
                </a:r>
                <a:r>
                  <a:rPr lang="en-US" altLang="zh-CN" smtClean="0">
                    <a:solidFill>
                      <a:srgbClr val="1D323E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宋体" panose="02010600030101010101" pitchFamily="2" charset="-122"/>
                  </a:rPr>
                  <a:t>/</a:t>
                </a:r>
                <a:r>
                  <a:rPr lang="zh-CN" altLang="en-US" smtClean="0">
                    <a:solidFill>
                      <a:srgbClr val="1D323E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宋体" panose="02010600030101010101" pitchFamily="2" charset="-122"/>
                  </a:rPr>
                  <a:t>产险</a:t>
                </a:r>
                <a:r>
                  <a:rPr lang="en-US" altLang="zh-CN" smtClean="0">
                    <a:solidFill>
                      <a:srgbClr val="1D323E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宋体" panose="02010600030101010101" pitchFamily="2" charset="-122"/>
                  </a:rPr>
                  <a:t>/</a:t>
                </a:r>
                <a:r>
                  <a:rPr lang="zh-CN" altLang="en-US" smtClean="0">
                    <a:solidFill>
                      <a:srgbClr val="1D323E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宋体" panose="02010600030101010101" pitchFamily="2" charset="-122"/>
                  </a:rPr>
                  <a:t>养老险等）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1D323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宋体" panose="02010600030101010101" pitchFamily="2" charset="-122"/>
                      </a:rPr>
                      <m:t>&gt;</m:t>
                    </m:r>
                  </m:oMath>
                </a14:m>
                <a:r>
                  <a:rPr lang="zh-CN" altLang="en-US" smtClean="0">
                    <a:solidFill>
                      <a:srgbClr val="1D323E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宋体" panose="02010600030101010101" pitchFamily="2" charset="-122"/>
                  </a:rPr>
                  <a:t> 分公司</a:t>
                </a:r>
                <a:endParaRPr lang="en-US" altLang="zh-CN" smtClean="0">
                  <a:solidFill>
                    <a:srgbClr val="1D323E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mtClean="0">
                    <a:solidFill>
                      <a:schemeClr val="accent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宋体" panose="02010600030101010101" pitchFamily="2" charset="-122"/>
                  </a:rPr>
                  <a:t>优质公司</a:t>
                </a:r>
                <a:r>
                  <a:rPr lang="zh-CN" altLang="en-US" smtClean="0">
                    <a:solidFill>
                      <a:srgbClr val="1D323E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宋体" panose="02010600030101010101" pitchFamily="2" charset="-122"/>
                  </a:rPr>
                  <a:t>：</a:t>
                </a:r>
                <a:r>
                  <a:rPr lang="zh-CN" altLang="en-US" smtClean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宋体" panose="02010600030101010101" pitchFamily="2" charset="-122"/>
                  </a:rPr>
                  <a:t>国寿 平安 泰康 </a:t>
                </a:r>
                <a:r>
                  <a:rPr lang="zh-CN" altLang="en-US" smtClean="0">
                    <a:solidFill>
                      <a:srgbClr val="1D323E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宋体" panose="02010600030101010101" pitchFamily="2" charset="-122"/>
                  </a:rPr>
                  <a:t>人保 中再 阳光 太平 太保 新华 华泰</a:t>
                </a:r>
                <a:endParaRPr lang="en-US" altLang="zh-CN" smtClean="0">
                  <a:solidFill>
                    <a:srgbClr val="1D323E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18" y="1234293"/>
                <a:ext cx="10079968" cy="2169825"/>
              </a:xfrm>
              <a:prstGeom prst="rect">
                <a:avLst/>
              </a:prstGeom>
              <a:blipFill rotWithShape="0">
                <a:blip r:embed="rId2"/>
                <a:stretch>
                  <a:fillRect l="-484" b="-5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箭头连接符 2"/>
          <p:cNvCxnSpPr/>
          <p:nvPr/>
        </p:nvCxnSpPr>
        <p:spPr>
          <a:xfrm>
            <a:off x="2232301" y="3404118"/>
            <a:ext cx="6092190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21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cf5cd47b-facb-4194-9bc0-9cb27d161efc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1368</Words>
  <Application>Microsoft Office PowerPoint</Application>
  <PresentationFormat>宽屏</PresentationFormat>
  <Paragraphs>151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等线</vt:lpstr>
      <vt:lpstr>等线 Light</vt:lpstr>
      <vt:lpstr>华文新魏</vt:lpstr>
      <vt:lpstr>楷体</vt:lpstr>
      <vt:lpstr>宋体</vt:lpstr>
      <vt:lpstr>微软雅黑</vt:lpstr>
      <vt:lpstr>微软雅黑 Light</vt:lpstr>
      <vt:lpstr>Arial</vt:lpstr>
      <vt:lpstr>Calibri</vt:lpstr>
      <vt:lpstr>Cambria Math</vt:lpstr>
      <vt:lpstr>Impact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zj</dc:creator>
  <cp:lastModifiedBy>陈 沁</cp:lastModifiedBy>
  <cp:revision>116</cp:revision>
  <dcterms:created xsi:type="dcterms:W3CDTF">2018-08-28T07:52:00Z</dcterms:created>
  <dcterms:modified xsi:type="dcterms:W3CDTF">2023-04-08T14:55:56Z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