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7077075" cy="93630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822"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7708" y="4447461"/>
            <a:ext cx="5661659" cy="4213384"/>
          </a:xfrm>
          <a:prstGeom prst="rect">
            <a:avLst/>
          </a:prstGeom>
          <a:noFill/>
          <a:ln>
            <a:noFill/>
          </a:ln>
        </p:spPr>
        <p:txBody>
          <a:bodyPr lIns="93921" tIns="93921" rIns="93921" bIns="93921"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82" name="Shape 82"/>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46" name="Shape 14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51" name="Shape 15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56" name="Shape 15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61" name="Shape 16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707708" y="4447461"/>
            <a:ext cx="5661659" cy="4213384"/>
          </a:xfrm>
          <a:prstGeom prst="rect">
            <a:avLst/>
          </a:prstGeom>
        </p:spPr>
        <p:txBody>
          <a:bodyPr lIns="93921" tIns="93921" rIns="93921" bIns="93921"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71" name="Shape 17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77" name="Shape 17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83" name="Shape 183"/>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88" name="Shape 88"/>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94" name="Shape 9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00" name="Shape 10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06" name="Shape 10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14" name="Shape 11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27" name="Shape 1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34" name="Shape 13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40" name="Shape 14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27956" y="2155371"/>
            <a:ext cx="10515599" cy="243295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2160" b="0" i="0" u="none" strike="noStrike" cap="none">
                <a:solidFill>
                  <a:schemeClr val="dk1"/>
                </a:solidFill>
                <a:latin typeface="Calibri"/>
                <a:ea typeface="Calibri"/>
                <a:cs typeface="Calibri"/>
                <a:sym typeface="Calibri"/>
              </a:rPr>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PRESENTED BY:-</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URMILA SAIL		 		2215306S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SUMERLEEN KAUR	 		2226353K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ANDREW MCDONALD			2226076M</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MONICA GANDHI DEVADOSS GANDHI	2195834D</a:t>
            </a:r>
            <a:br>
              <a:rPr lang="en-US" sz="2160" b="0" i="0" u="none" strike="noStrike" cap="none">
                <a:solidFill>
                  <a:schemeClr val="dk1"/>
                </a:solidFill>
                <a:latin typeface="Calibri"/>
                <a:ea typeface="Calibri"/>
                <a:cs typeface="Calibri"/>
                <a:sym typeface="Calibri"/>
              </a:rPr>
            </a:br>
            <a:endParaRPr lang="en-US" sz="2160" b="0" i="0" u="none" strike="noStrike" cap="none">
              <a:solidFill>
                <a:schemeClr val="dk1"/>
              </a:solidFill>
              <a:latin typeface="Calibri"/>
              <a:ea typeface="Calibri"/>
              <a:cs typeface="Calibri"/>
              <a:sym typeface="Calibri"/>
            </a:endParaRPr>
          </a:p>
        </p:txBody>
      </p:sp>
      <p:pic>
        <p:nvPicPr>
          <p:cNvPr id="85" name="Shape 85"/>
          <p:cNvPicPr preferRelativeResize="0">
            <a:picLocks noGrp="1"/>
          </p:cNvPicPr>
          <p:nvPr>
            <p:ph type="body" idx="1"/>
          </p:nvPr>
        </p:nvPicPr>
        <p:blipFill rotWithShape="1">
          <a:blip r:embed="rId3">
            <a:alphaModFix/>
          </a:blip>
          <a:srcRect/>
          <a:stretch/>
        </p:blipFill>
        <p:spPr>
          <a:xfrm>
            <a:off x="723900" y="505391"/>
            <a:ext cx="6917871" cy="117603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1242875" y="855475"/>
            <a:ext cx="9716249" cy="51898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154150" y="667424"/>
            <a:ext cx="10349949" cy="52183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1091900" y="912500"/>
            <a:ext cx="9401850" cy="53482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919950" y="869724"/>
            <a:ext cx="10871176" cy="53752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898250" y="518850"/>
            <a:ext cx="10405449" cy="58258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HOW A USER WOULD INTERACT  WITH THE SYSTEM</a:t>
            </a:r>
          </a:p>
        </p:txBody>
      </p:sp>
      <p:sp>
        <p:nvSpPr>
          <p:cNvPr id="174" name="Shape 174"/>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SYSTEM ARCHITECTURE</a:t>
            </a:r>
          </a:p>
        </p:txBody>
      </p:sp>
      <p:pic>
        <p:nvPicPr>
          <p:cNvPr id="180" name="Shape 180"/>
          <p:cNvPicPr preferRelativeResize="0">
            <a:picLocks noGrp="1"/>
          </p:cNvPicPr>
          <p:nvPr>
            <p:ph type="body" idx="1"/>
          </p:nvPr>
        </p:nvPicPr>
        <p:blipFill rotWithShape="1">
          <a:blip r:embed="rId3">
            <a:alphaModFix/>
          </a:blip>
          <a:srcRect/>
          <a:stretch/>
        </p:blipFill>
        <p:spPr>
          <a:xfrm>
            <a:off x="2668840" y="1825625"/>
            <a:ext cx="6416544" cy="407342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ER DIAGRAM(Compressed Chen)</a:t>
            </a:r>
          </a:p>
        </p:txBody>
      </p:sp>
      <p:pic>
        <p:nvPicPr>
          <p:cNvPr id="186" name="Shape 186"/>
          <p:cNvPicPr preferRelativeResize="0">
            <a:picLocks noGrp="1"/>
          </p:cNvPicPr>
          <p:nvPr>
            <p:ph type="body" idx="1"/>
          </p:nvPr>
        </p:nvPicPr>
        <p:blipFill rotWithShape="1">
          <a:blip r:embed="rId3">
            <a:alphaModFix/>
          </a:blip>
          <a:srcRect/>
          <a:stretch/>
        </p:blipFill>
        <p:spPr>
          <a:xfrm>
            <a:off x="2997805" y="1825625"/>
            <a:ext cx="6196389" cy="435133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WHEELS WHEN YOU WANT THEM</a:t>
            </a:r>
          </a:p>
        </p:txBody>
      </p:sp>
      <p:pic>
        <p:nvPicPr>
          <p:cNvPr id="91" name="Shape 91"/>
          <p:cNvPicPr preferRelativeResize="0">
            <a:picLocks noGrp="1"/>
          </p:cNvPicPr>
          <p:nvPr>
            <p:ph type="body" idx="1"/>
          </p:nvPr>
        </p:nvPicPr>
        <p:blipFill rotWithShape="1">
          <a:blip r:embed="rId3">
            <a:alphaModFix/>
          </a:blip>
          <a:srcRect/>
          <a:stretch/>
        </p:blipFill>
        <p:spPr>
          <a:xfrm>
            <a:off x="3195108" y="1851025"/>
            <a:ext cx="5801784" cy="435133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IDEA &amp; THE BASIS OF THE APPLICATION</a:t>
            </a:r>
          </a:p>
        </p:txBody>
      </p:sp>
      <p:sp>
        <p:nvSpPr>
          <p:cNvPr id="97" name="Shape 9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idea is unique in that it is only for the University of Glasgow compared to other existing services that cater for everyone. By supplying only the University of Glasgow, this provides both drivers and passengers with additional safety and security as those they are travelling with will be fellow students</a:t>
            </a:r>
          </a:p>
          <a:p>
            <a:pPr marL="228600" marR="0" lvl="0" indent="-228600" algn="l" rtl="0">
              <a:lnSpc>
                <a:spcPct val="9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As the University year contains multiple semesters with individual students having near identical schedules week on week, there will be a regular recurring supply and demand during particular times (e.g. 9 to 10, 3 to 5) therefore users will not be as reliant to chance to find an individual going in the same direction.</a:t>
            </a:r>
          </a:p>
          <a:p>
            <a:pPr marL="228600" marR="0" lvl="0" indent="-228600" algn="l" rtl="0">
              <a:lnSpc>
                <a:spcPct val="9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It also provides a single place for students to use compared to being split across multiple websites therefore making it difficult to find someone applicable and has the added benefit of allowing students to meet new people.</a:t>
            </a:r>
          </a:p>
          <a:p>
            <a:pPr marL="228600" marR="0" lvl="0" indent="-228600" algn="l" rtl="0">
              <a:lnSpc>
                <a:spcPct val="90000"/>
              </a:lnSpc>
              <a:spcBef>
                <a:spcPts val="1000"/>
              </a:spcBef>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IT IS USEFUL</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idea allows students to either save or make money for something they would be doing anyway (travelling to University) and provides a reliable form of transport</a:t>
            </a:r>
            <a:r>
              <a:rPr lang="en-US" sz="2400" b="0" i="0" u="none" strike="noStrike" cap="none" dirty="0" smtClean="0">
                <a:solidFill>
                  <a:schemeClr val="dk1"/>
                </a:solidFill>
                <a:latin typeface="Calibri"/>
                <a:ea typeface="Calibri"/>
                <a:cs typeface="Calibri"/>
                <a:sym typeface="Calibri"/>
              </a:rPr>
              <a:t>.</a:t>
            </a:r>
          </a:p>
          <a:p>
            <a:pPr marL="228600" marR="0" lvl="0" indent="-228600" algn="l" rtl="0">
              <a:lnSpc>
                <a:spcPct val="90000"/>
              </a:lnSpc>
              <a:spcBef>
                <a:spcPts val="0"/>
              </a:spcBef>
              <a:spcAft>
                <a:spcPts val="0"/>
              </a:spcAft>
              <a:buClr>
                <a:schemeClr val="dk1"/>
              </a:buClr>
              <a:buSzPct val="100000"/>
              <a:buFont typeface="Arial"/>
              <a:buChar char="•"/>
            </a:pPr>
            <a:endParaRPr lang="en-US" sz="2400" b="0" i="0" u="none" strike="noStrike" cap="none" dirty="0" smtClean="0">
              <a:solidFill>
                <a:schemeClr val="dk1"/>
              </a:solidFill>
              <a:latin typeface="Calibri"/>
              <a:ea typeface="Calibri"/>
              <a:cs typeface="Calibri"/>
              <a:sym typeface="Calibri"/>
            </a:endParaRPr>
          </a:p>
          <a:p>
            <a:pPr lvl="0" indent="-228600">
              <a:spcBef>
                <a:spcPts val="0"/>
              </a:spcBef>
            </a:pPr>
            <a:r>
              <a:rPr lang="en-US" sz="2400" dirty="0" smtClean="0"/>
              <a:t>The idea is unique in that it is only for the University of Glasgow compared to other existing services that cater for everyone. By supplying only the University of Glasgow, this provides both drivers and passengers with additional safety and security</a:t>
            </a:r>
            <a:endParaRPr lang="en-US" sz="24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WHO WOULD USE IT?</a:t>
            </a:r>
            <a:br>
              <a:rPr lang="en-US" sz="4400" b="0" i="0" u="none" strike="noStrike" cap="none" dirty="0">
                <a:solidFill>
                  <a:schemeClr val="dk1"/>
                </a:solidFill>
                <a:latin typeface="Calibri"/>
                <a:ea typeface="Calibri"/>
                <a:cs typeface="Calibri"/>
                <a:sym typeface="Calibri"/>
              </a:rPr>
            </a:br>
            <a:r>
              <a:rPr lang="en-US" sz="4400" b="0" i="0" u="none" strike="noStrike" cap="none" dirty="0">
                <a:solidFill>
                  <a:schemeClr val="dk1"/>
                </a:solidFill>
                <a:latin typeface="Calibri"/>
                <a:ea typeface="Calibri"/>
                <a:cs typeface="Calibri"/>
                <a:sym typeface="Calibri"/>
              </a:rPr>
              <a:t>Persona 1</a:t>
            </a:r>
          </a:p>
        </p:txBody>
      </p:sp>
      <p:pic>
        <p:nvPicPr>
          <p:cNvPr id="109" name="Shape 109"/>
          <p:cNvPicPr preferRelativeResize="0">
            <a:picLocks noGrp="1"/>
          </p:cNvPicPr>
          <p:nvPr>
            <p:ph type="body" idx="1"/>
          </p:nvPr>
        </p:nvPicPr>
        <p:blipFill rotWithShape="1">
          <a:blip r:embed="rId3">
            <a:alphaModFix/>
          </a:blip>
          <a:srcRect/>
          <a:stretch/>
        </p:blipFill>
        <p:spPr>
          <a:xfrm>
            <a:off x="551384" y="2060848"/>
            <a:ext cx="2232248" cy="2160240"/>
          </a:xfrm>
          <a:prstGeom prst="rect">
            <a:avLst/>
          </a:prstGeom>
          <a:noFill/>
          <a:ln>
            <a:noFill/>
          </a:ln>
        </p:spPr>
      </p:pic>
      <p:sp>
        <p:nvSpPr>
          <p:cNvPr id="110" name="Shape 110"/>
          <p:cNvSpPr txBox="1"/>
          <p:nvPr/>
        </p:nvSpPr>
        <p:spPr>
          <a:xfrm>
            <a:off x="3096125" y="3192378"/>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1" name="Shape 111"/>
          <p:cNvSpPr/>
          <p:nvPr/>
        </p:nvSpPr>
        <p:spPr>
          <a:xfrm>
            <a:off x="2999656" y="1166842"/>
            <a:ext cx="8305799" cy="3970318"/>
          </a:xfrm>
          <a:prstGeom prst="rect">
            <a:avLst/>
          </a:prstGeom>
          <a:noFill/>
          <a:ln>
            <a:noFill/>
          </a:ln>
        </p:spPr>
        <p:txBody>
          <a:bodyPr lIns="91425" tIns="45700" rIns="91425" bIns="45700" anchor="t" anchorCtr="0">
            <a:noAutofit/>
          </a:bodyPr>
          <a:lstStyle/>
          <a:p>
            <a:pPr marL="0" marR="0" lvl="0" indent="0" algn="l" rtl="0">
              <a:spcBef>
                <a:spcPts val="0"/>
              </a:spcBef>
              <a:buNone/>
            </a:pPr>
            <a:endParaRPr sz="2400" dirty="0">
              <a:solidFill>
                <a:schemeClr val="dk1"/>
              </a:solidFill>
              <a:latin typeface="Calibri"/>
              <a:ea typeface="Calibri"/>
              <a:cs typeface="Calibri"/>
              <a:sym typeface="Calibri"/>
            </a:endParaRPr>
          </a:p>
          <a:p>
            <a:pPr marL="0" marR="0" lvl="0" indent="0" algn="l" rtl="0">
              <a:spcBef>
                <a:spcPts val="0"/>
              </a:spcBef>
              <a:buNone/>
            </a:pPr>
            <a:endParaRPr sz="240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2400" dirty="0" smtClean="0">
                <a:solidFill>
                  <a:schemeClr val="dk1"/>
                </a:solidFill>
                <a:latin typeface="Calibri"/>
                <a:ea typeface="Calibri"/>
                <a:cs typeface="Calibri"/>
                <a:sym typeface="Calibri"/>
              </a:rPr>
              <a:t>Joe </a:t>
            </a:r>
            <a:r>
              <a:rPr lang="en-US" sz="2400" dirty="0">
                <a:solidFill>
                  <a:schemeClr val="dk1"/>
                </a:solidFill>
                <a:latin typeface="Calibri"/>
                <a:ea typeface="Calibri"/>
                <a:cs typeface="Calibri"/>
                <a:sym typeface="Calibri"/>
              </a:rPr>
              <a:t>is a 1</a:t>
            </a:r>
            <a:r>
              <a:rPr lang="en-US" sz="2400" baseline="30000" dirty="0">
                <a:solidFill>
                  <a:schemeClr val="dk1"/>
                </a:solidFill>
                <a:latin typeface="Calibri"/>
                <a:ea typeface="Calibri"/>
                <a:cs typeface="Calibri"/>
                <a:sym typeface="Calibri"/>
              </a:rPr>
              <a:t>st</a:t>
            </a:r>
            <a:r>
              <a:rPr lang="en-US" sz="2400" dirty="0">
                <a:solidFill>
                  <a:schemeClr val="dk1"/>
                </a:solidFill>
                <a:latin typeface="Calibri"/>
                <a:ea typeface="Calibri"/>
                <a:cs typeface="Calibri"/>
                <a:sym typeface="Calibri"/>
              </a:rPr>
              <a:t> year undergraduate student studying Physics at the University of Glasgow. He stays at home currently so commutes to University by train but he finds it an inconvenience with public transport often being unreliable. He would like to find a fellow University student who lives nearby to his home and attends the same campus who he can car share with. </a:t>
            </a:r>
          </a:p>
          <a:p>
            <a:pPr marL="0" marR="0" lvl="0" indent="0" algn="l" rtl="0">
              <a:spcBef>
                <a:spcPts val="0"/>
              </a:spcBef>
              <a:buSzPct val="25000"/>
              <a:buNone/>
            </a:pPr>
            <a:r>
              <a:rPr lang="en-US" sz="2400" dirty="0">
                <a:solidFill>
                  <a:schemeClr val="dk1"/>
                </a:solidFill>
                <a:latin typeface="Calibri"/>
                <a:ea typeface="Calibri"/>
                <a:cs typeface="Calibri"/>
                <a:sym typeface="Calibri"/>
              </a:rPr>
              <a:t>Ideally he would prefer a student who is a similar age to his own and attends classes at similar times to </a:t>
            </a:r>
            <a:r>
              <a:rPr lang="en-US" sz="2400" dirty="0" smtClean="0">
                <a:solidFill>
                  <a:schemeClr val="dk1"/>
                </a:solidFill>
                <a:latin typeface="Calibri"/>
                <a:ea typeface="Calibri"/>
                <a:cs typeface="Calibri"/>
                <a:sym typeface="Calibri"/>
              </a:rPr>
              <a:t>minimize </a:t>
            </a:r>
            <a:r>
              <a:rPr lang="en-US" sz="2400" dirty="0">
                <a:solidFill>
                  <a:schemeClr val="dk1"/>
                </a:solidFill>
                <a:latin typeface="Calibri"/>
                <a:ea typeface="Calibri"/>
                <a:cs typeface="Calibri"/>
                <a:sym typeface="Calibri"/>
              </a:rPr>
              <a:t>the necessity of either of them having to wait for one another. Joe only has a small amount of money available so would like to find as cheap and reliable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PERSONA </a:t>
            </a:r>
            <a:r>
              <a:rPr lang="en-US" sz="4400" b="0" i="0" u="none" strike="noStrike" cap="none" dirty="0">
                <a:solidFill>
                  <a:schemeClr val="dk1"/>
                </a:solidFill>
                <a:latin typeface="Calibri"/>
                <a:ea typeface="Calibri"/>
                <a:cs typeface="Calibri"/>
                <a:sym typeface="Calibri"/>
              </a:rPr>
              <a:t>2</a:t>
            </a:r>
          </a:p>
        </p:txBody>
      </p:sp>
      <p:pic>
        <p:nvPicPr>
          <p:cNvPr id="117" name="Shape 117"/>
          <p:cNvPicPr preferRelativeResize="0">
            <a:picLocks noGrp="1"/>
          </p:cNvPicPr>
          <p:nvPr>
            <p:ph type="body" idx="1"/>
          </p:nvPr>
        </p:nvPicPr>
        <p:blipFill rotWithShape="1">
          <a:blip r:embed="rId3">
            <a:alphaModFix/>
          </a:blip>
          <a:srcRect/>
          <a:stretch/>
        </p:blipFill>
        <p:spPr>
          <a:xfrm>
            <a:off x="767408" y="1988840"/>
            <a:ext cx="2232248" cy="2016224"/>
          </a:xfrm>
          <a:prstGeom prst="rect">
            <a:avLst/>
          </a:prstGeom>
          <a:noFill/>
          <a:ln>
            <a:noFill/>
          </a:ln>
        </p:spPr>
      </p:pic>
      <p:sp>
        <p:nvSpPr>
          <p:cNvPr id="118" name="Shape 118"/>
          <p:cNvSpPr/>
          <p:nvPr/>
        </p:nvSpPr>
        <p:spPr>
          <a:xfrm>
            <a:off x="3359696" y="1844824"/>
            <a:ext cx="7632848" cy="367240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Calibri"/>
                <a:ea typeface="Calibri"/>
                <a:cs typeface="Calibri"/>
                <a:sym typeface="Calibri"/>
              </a:rPr>
              <a:t>Ryan is a 3</a:t>
            </a:r>
            <a:r>
              <a:rPr lang="en-US" sz="2400" baseline="30000" dirty="0">
                <a:solidFill>
                  <a:schemeClr val="dk1"/>
                </a:solidFill>
                <a:latin typeface="Calibri"/>
                <a:ea typeface="Calibri"/>
                <a:cs typeface="Calibri"/>
                <a:sym typeface="Calibri"/>
              </a:rPr>
              <a:t>rd</a:t>
            </a:r>
            <a:r>
              <a:rPr lang="en-US" sz="2400" dirty="0">
                <a:solidFill>
                  <a:schemeClr val="dk1"/>
                </a:solidFill>
                <a:latin typeface="Calibri"/>
                <a:ea typeface="Calibri"/>
                <a:cs typeface="Calibri"/>
                <a:sym typeface="Calibri"/>
              </a:rPr>
              <a:t> year student who is part of </a:t>
            </a:r>
            <a:r>
              <a:rPr lang="en-US" sz="2400" dirty="0" smtClean="0">
                <a:solidFill>
                  <a:schemeClr val="dk1"/>
                </a:solidFill>
                <a:latin typeface="Calibri"/>
                <a:ea typeface="Calibri"/>
                <a:cs typeface="Calibri"/>
                <a:sym typeface="Calibri"/>
              </a:rPr>
              <a:t>the Glasgow </a:t>
            </a:r>
            <a:r>
              <a:rPr lang="en-US" sz="2400" dirty="0">
                <a:solidFill>
                  <a:schemeClr val="dk1"/>
                </a:solidFill>
                <a:latin typeface="Calibri"/>
                <a:ea typeface="Calibri"/>
                <a:cs typeface="Calibri"/>
                <a:sym typeface="Calibri"/>
              </a:rPr>
              <a:t>University American Football team - the Tigers. He stays in </a:t>
            </a:r>
            <a:r>
              <a:rPr lang="en-US" sz="2400" dirty="0" smtClean="0">
                <a:solidFill>
                  <a:schemeClr val="dk1"/>
                </a:solidFill>
                <a:latin typeface="Calibri"/>
                <a:ea typeface="Calibri"/>
                <a:cs typeface="Calibri"/>
                <a:sym typeface="Calibri"/>
              </a:rPr>
              <a:t>University accommodation </a:t>
            </a:r>
            <a:r>
              <a:rPr lang="en-US" sz="2400" dirty="0">
                <a:solidFill>
                  <a:schemeClr val="dk1"/>
                </a:solidFill>
                <a:latin typeface="Calibri"/>
                <a:ea typeface="Calibri"/>
                <a:cs typeface="Calibri"/>
                <a:sym typeface="Calibri"/>
              </a:rPr>
              <a:t>and is unable to afford a car so he has to carry his equipment to and from where the team trains. After particularly taxing training sessions he has found the journey home rather difficult and he is concerned about losing some of his equipment on the way. Ryan would like to find an individual who can pick both himself and his equipment up every Tuesday at 18:00 after training and return them home.</a:t>
            </a:r>
          </a:p>
          <a:p>
            <a:pPr marL="0" marR="0" lvl="0" indent="0" algn="l" rtl="0">
              <a:spcBef>
                <a:spcPts val="0"/>
              </a:spcBef>
              <a:buNone/>
            </a:pPr>
            <a:endParaRPr sz="180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PERSONA 3</a:t>
            </a:r>
          </a:p>
        </p:txBody>
      </p:sp>
      <p:pic>
        <p:nvPicPr>
          <p:cNvPr id="130" name="Shape 130"/>
          <p:cNvPicPr preferRelativeResize="0">
            <a:picLocks noGrp="1"/>
          </p:cNvPicPr>
          <p:nvPr>
            <p:ph type="body" idx="1"/>
          </p:nvPr>
        </p:nvPicPr>
        <p:blipFill rotWithShape="1">
          <a:blip r:embed="rId3">
            <a:alphaModFix/>
          </a:blip>
          <a:srcRect/>
          <a:stretch/>
        </p:blipFill>
        <p:spPr>
          <a:xfrm>
            <a:off x="767408" y="1700808"/>
            <a:ext cx="1914785" cy="2063165"/>
          </a:xfrm>
          <a:prstGeom prst="rect">
            <a:avLst/>
          </a:prstGeom>
          <a:noFill/>
          <a:ln>
            <a:noFill/>
          </a:ln>
        </p:spPr>
      </p:pic>
      <p:sp>
        <p:nvSpPr>
          <p:cNvPr id="131" name="Shape 131"/>
          <p:cNvSpPr/>
          <p:nvPr/>
        </p:nvSpPr>
        <p:spPr>
          <a:xfrm>
            <a:off x="2927648" y="1700809"/>
            <a:ext cx="8280920" cy="410445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Calibri"/>
                <a:ea typeface="Calibri"/>
                <a:cs typeface="Calibri"/>
                <a:sym typeface="Calibri"/>
              </a:rPr>
              <a:t>Jade is a 2</a:t>
            </a:r>
            <a:r>
              <a:rPr lang="en-US" sz="2400" baseline="30000" dirty="0">
                <a:solidFill>
                  <a:schemeClr val="dk1"/>
                </a:solidFill>
                <a:latin typeface="Calibri"/>
                <a:ea typeface="Calibri"/>
                <a:cs typeface="Calibri"/>
                <a:sym typeface="Calibri"/>
              </a:rPr>
              <a:t>nd</a:t>
            </a:r>
            <a:r>
              <a:rPr lang="en-US" sz="2400" dirty="0">
                <a:solidFill>
                  <a:schemeClr val="dk1"/>
                </a:solidFill>
                <a:latin typeface="Calibri"/>
                <a:ea typeface="Calibri"/>
                <a:cs typeface="Calibri"/>
                <a:sym typeface="Calibri"/>
              </a:rPr>
              <a:t> year student at the University of Glasgow who would like to earn some extra money to help cover petrol costs. She regularly uses her car to travel into university due to time requirements not supporting the use of other transport methods. Therefore, she would like to find a few students that live local to her who require a lift into the </a:t>
            </a:r>
            <a:r>
              <a:rPr lang="en-US" sz="2400" dirty="0" err="1">
                <a:solidFill>
                  <a:schemeClr val="dk1"/>
                </a:solidFill>
                <a:latin typeface="Calibri"/>
                <a:ea typeface="Calibri"/>
                <a:cs typeface="Calibri"/>
                <a:sym typeface="Calibri"/>
              </a:rPr>
              <a:t>Gilmorehill</a:t>
            </a:r>
            <a:r>
              <a:rPr lang="en-US" sz="2400" dirty="0">
                <a:solidFill>
                  <a:schemeClr val="dk1"/>
                </a:solidFill>
                <a:latin typeface="Calibri"/>
                <a:ea typeface="Calibri"/>
                <a:cs typeface="Calibri"/>
                <a:sym typeface="Calibri"/>
              </a:rPr>
              <a:t> Campus for 9am starts. The students will be asked to pay for the lift but she is happy to split that accordingly depending on the number of students she drives in. Her car is rather small and as a result cannot cater for more than 2 students plus backpacks. Students carrying anything beyond this along with smokers are undesired.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MAIN REQUIREMENTS OF THE APPLICATION</a:t>
            </a:r>
          </a:p>
        </p:txBody>
      </p:sp>
      <p:sp>
        <p:nvSpPr>
          <p:cNvPr id="137" name="Shape 13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lvl="0" indent="-228600">
              <a:spcBef>
                <a:spcPts val="0"/>
              </a:spcBef>
              <a:buNone/>
            </a:pPr>
            <a:r>
              <a:rPr lang="en-US" sz="2200" dirty="0" smtClean="0">
                <a:latin typeface="Calibri" pitchFamily="34" charset="0"/>
              </a:rPr>
              <a:t>For this web application,  we are using the following requirements:</a:t>
            </a:r>
          </a:p>
          <a:p>
            <a:pPr indent="-228600">
              <a:spcBef>
                <a:spcPts val="0"/>
              </a:spcBef>
            </a:pPr>
            <a:r>
              <a:rPr lang="en-US" sz="2400" dirty="0" smtClean="0">
                <a:latin typeface="Calibri" pitchFamily="34" charset="0"/>
              </a:rPr>
              <a:t>Django - </a:t>
            </a:r>
            <a:r>
              <a:rPr lang="en-US" sz="2200" dirty="0" smtClean="0">
                <a:latin typeface="Calibri" pitchFamily="34" charset="0"/>
              </a:rPr>
              <a:t>Python </a:t>
            </a:r>
            <a:r>
              <a:rPr lang="en-US" sz="2200" dirty="0" smtClean="0">
                <a:latin typeface="Calibri" pitchFamily="34" charset="0"/>
              </a:rPr>
              <a:t>framework </a:t>
            </a:r>
            <a:r>
              <a:rPr lang="en-US" sz="2200" dirty="0" smtClean="0">
                <a:latin typeface="Calibri" pitchFamily="34" charset="0"/>
              </a:rPr>
              <a:t>(latest version is 1.9.2) . We are using the latest </a:t>
            </a:r>
            <a:r>
              <a:rPr lang="en-US" sz="2200" dirty="0" smtClean="0">
                <a:latin typeface="Calibri" pitchFamily="34" charset="0"/>
              </a:rPr>
              <a:t>version</a:t>
            </a:r>
          </a:p>
          <a:p>
            <a:pPr indent="-228600">
              <a:spcBef>
                <a:spcPts val="0"/>
              </a:spcBef>
            </a:pPr>
            <a:r>
              <a:rPr lang="en-US" sz="2200" dirty="0" smtClean="0">
                <a:latin typeface="Calibri" pitchFamily="34" charset="0"/>
              </a:rPr>
              <a:t>Pillow - </a:t>
            </a:r>
            <a:r>
              <a:rPr lang="en-US" sz="2200" dirty="0" smtClean="0">
                <a:latin typeface="Calibri" pitchFamily="34" charset="0"/>
              </a:rPr>
              <a:t>This is a Python Imaging Library which is used to handle images in our web application</a:t>
            </a:r>
          </a:p>
          <a:p>
            <a:pPr indent="-228600">
              <a:spcBef>
                <a:spcPts val="0"/>
              </a:spcBef>
            </a:pPr>
            <a:r>
              <a:rPr lang="en-US" sz="2400" dirty="0" smtClean="0">
                <a:latin typeface="Calibri" pitchFamily="34" charset="0"/>
              </a:rPr>
              <a:t>Database - </a:t>
            </a:r>
            <a:r>
              <a:rPr lang="en-US" sz="2200" dirty="0" smtClean="0">
                <a:latin typeface="Calibri" pitchFamily="34" charset="0"/>
              </a:rPr>
              <a:t>By </a:t>
            </a:r>
            <a:r>
              <a:rPr lang="en-US" sz="2200" dirty="0" smtClean="0">
                <a:latin typeface="Calibri" pitchFamily="34" charset="0"/>
              </a:rPr>
              <a:t>default, Django uses Sqlite3. But we are planning to used PostgreSQL in our web application. As lot of the blogs says that using PostgreSQL doesn't have any performance issues and also we can able to store large amount of data when compared to other databases</a:t>
            </a:r>
            <a:r>
              <a:rPr lang="en-US" sz="2200" dirty="0" smtClean="0">
                <a:latin typeface="Calibri" pitchFamily="34" charset="0"/>
              </a:rPr>
              <a:t>.</a:t>
            </a:r>
          </a:p>
          <a:p>
            <a:pPr indent="-228600">
              <a:spcBef>
                <a:spcPts val="0"/>
              </a:spcBef>
            </a:pPr>
            <a:r>
              <a:rPr lang="en-US" sz="2400" dirty="0" smtClean="0">
                <a:latin typeface="Calibri" pitchFamily="34" charset="0"/>
              </a:rPr>
              <a:t>CSS -</a:t>
            </a:r>
            <a:r>
              <a:rPr lang="en-US" sz="2200" b="1" dirty="0" smtClean="0">
                <a:latin typeface="Calibri" pitchFamily="34" charset="0"/>
              </a:rPr>
              <a:t> </a:t>
            </a:r>
            <a:r>
              <a:rPr lang="en-US" sz="2200" dirty="0" smtClean="0">
                <a:latin typeface="Calibri" pitchFamily="34" charset="0"/>
              </a:rPr>
              <a:t>We </a:t>
            </a:r>
            <a:r>
              <a:rPr lang="en-US" sz="2200" dirty="0" smtClean="0">
                <a:latin typeface="Calibri" pitchFamily="34" charset="0"/>
              </a:rPr>
              <a:t>are using Bootstrap for the styling. Bootstrap is the most popular HTML, CSS and JS framework for developing web </a:t>
            </a:r>
            <a:r>
              <a:rPr lang="en-US" sz="2200" dirty="0" smtClean="0">
                <a:latin typeface="Calibri" pitchFamily="34" charset="0"/>
              </a:rPr>
              <a:t>applicati</a:t>
            </a:r>
          </a:p>
          <a:p>
            <a:pPr indent="-228600">
              <a:spcBef>
                <a:spcPts val="0"/>
              </a:spcBef>
            </a:pPr>
            <a:r>
              <a:rPr lang="en-US" sz="2200" dirty="0" smtClean="0">
                <a:latin typeface="Calibri" pitchFamily="34" charset="0"/>
              </a:rPr>
              <a:t>We are planning to include Javascript, JQuery and AJAX also in our web application.</a:t>
            </a:r>
            <a:r>
              <a:rPr lang="en-US" sz="2200" dirty="0" smtClean="0">
                <a:latin typeface="Calibri" pitchFamily="34" charset="0"/>
              </a:rPr>
              <a:t>ons</a:t>
            </a:r>
            <a:r>
              <a:rPr lang="en-US" sz="2200" dirty="0" smtClean="0">
                <a:latin typeface="Calibri" pitchFamily="34" charset="0"/>
              </a:rPr>
              <a:t>.</a:t>
            </a:r>
            <a:endParaRPr lang="en-US" sz="2200" dirty="0" smtClean="0">
              <a:latin typeface="Calibri" pitchFamily="34" charset="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WIREFRAME</a:t>
            </a:r>
          </a:p>
        </p:txBody>
      </p:sp>
      <p:pic>
        <p:nvPicPr>
          <p:cNvPr id="143" name="Shape 143"/>
          <p:cNvPicPr preferRelativeResize="0"/>
          <p:nvPr/>
        </p:nvPicPr>
        <p:blipFill>
          <a:blip r:embed="rId3">
            <a:alphaModFix/>
          </a:blip>
          <a:stretch>
            <a:fillRect/>
          </a:stretch>
        </p:blipFill>
        <p:spPr>
          <a:xfrm>
            <a:off x="699198" y="1462100"/>
            <a:ext cx="10377875" cy="51673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626</Words>
  <Application>Microsoft Office PowerPoint</Application>
  <PresentationFormat>Custom</PresentationFormat>
  <Paragraphs>30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PRESENTED BY:- URMILA SAIL     2215306S  SUMERLEEN KAUR    2226353K  ANDREW MCDONALD   2226076M MONICA GANDHI DEVADOSS GANDHI 2195834D </vt:lpstr>
      <vt:lpstr>WHEELS WHEN YOU WANT THEM</vt:lpstr>
      <vt:lpstr>IDEA &amp; THE BASIS OF THE APPLICATION</vt:lpstr>
      <vt:lpstr>WHY IT IS USEFUL</vt:lpstr>
      <vt:lpstr>WHO WOULD USE IT? Persona 1</vt:lpstr>
      <vt:lpstr>PERSONA 2</vt:lpstr>
      <vt:lpstr>PERSONA 3</vt:lpstr>
      <vt:lpstr>MAIN REQUIREMENTS OF THE APPLICATION</vt:lpstr>
      <vt:lpstr>WIREFRAME</vt:lpstr>
      <vt:lpstr>Slide 10</vt:lpstr>
      <vt:lpstr>Slide 11</vt:lpstr>
      <vt:lpstr>Slide 12</vt:lpstr>
      <vt:lpstr>Slide 13</vt:lpstr>
      <vt:lpstr>Slide 14</vt:lpstr>
      <vt:lpstr>HOW A USER WOULD INTERACT  WITH THE SYSTEM</vt:lpstr>
      <vt:lpstr>SYSTEM ARCHITECTURE</vt:lpstr>
      <vt:lpstr>ER DIAGRAM(Compressed Chen)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 URMILA SAIL     2215306S  SUMERLEEN KAUR    2226353K  ANDREW MCDONALD   2226076M MONICA GANDHI DEVADOSS GANDHI 2195834D </dc:title>
  <cp:lastModifiedBy>Sumer Pc</cp:lastModifiedBy>
  <cp:revision>6</cp:revision>
  <dcterms:modified xsi:type="dcterms:W3CDTF">2016-02-10T10:00:30Z</dcterms:modified>
</cp:coreProperties>
</file>