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5" r:id="rId4"/>
    <p:sldId id="528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46" r:id="rId22"/>
    <p:sldId id="530" r:id="rId23"/>
    <p:sldId id="531" r:id="rId24"/>
    <p:sldId id="532" r:id="rId25"/>
    <p:sldId id="534" r:id="rId26"/>
    <p:sldId id="535" r:id="rId27"/>
    <p:sldId id="536" r:id="rId28"/>
    <p:sldId id="54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86349"/>
  </p:normalViewPr>
  <p:slideViewPr>
    <p:cSldViewPr snapToGrid="0" snapToObjects="1">
      <p:cViewPr varScale="1">
        <p:scale>
          <a:sx n="59" d="100"/>
          <a:sy n="59" d="100"/>
        </p:scale>
        <p:origin x="24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\Desktop\Documents\Grad%20School\App%20Materials\Internships\Full%20Time\Mastercard\Masterc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\Desktop\Documents\Grad%20School\App%20Materials\Internships\Full%20Time\Mastercard\Masterc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VIF by Continuous Variables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11'!$E$3</c:f>
              <c:strCache>
                <c:ptCount val="1"/>
                <c:pt idx="0">
                  <c:v>VIF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'Slide 11'!$D$4:$D$36</c:f>
              <c:strCache>
                <c:ptCount val="33"/>
                <c:pt idx="0">
                  <c:v>Age_log</c:v>
                </c:pt>
                <c:pt idx="1">
                  <c:v>Income_by_Age</c:v>
                </c:pt>
                <c:pt idx="2">
                  <c:v>YearsAtCompany_log</c:v>
                </c:pt>
                <c:pt idx="3">
                  <c:v>Promo_by_TotalYears</c:v>
                </c:pt>
                <c:pt idx="4">
                  <c:v>Age_by_JobLevel</c:v>
                </c:pt>
                <c:pt idx="5">
                  <c:v>YearsPromo_by_YearsCo</c:v>
                </c:pt>
                <c:pt idx="6">
                  <c:v>YearsInCurrentRole_log</c:v>
                </c:pt>
                <c:pt idx="7">
                  <c:v>YearsMgr_by_YearsRole</c:v>
                </c:pt>
                <c:pt idx="8">
                  <c:v>YearsMgr_by_YearsCo</c:v>
                </c:pt>
                <c:pt idx="9">
                  <c:v>YearsSinceLastPromotion</c:v>
                </c:pt>
                <c:pt idx="10">
                  <c:v>Income_by_YearsCo</c:v>
                </c:pt>
                <c:pt idx="11">
                  <c:v>TotalYears_by_JobLevel</c:v>
                </c:pt>
                <c:pt idx="12">
                  <c:v>YearsCo_by_JobLevel</c:v>
                </c:pt>
                <c:pt idx="13">
                  <c:v>YearsCo_by_TotalYears</c:v>
                </c:pt>
                <c:pt idx="14">
                  <c:v>YearsRole_by_YearsCo</c:v>
                </c:pt>
                <c:pt idx="15">
                  <c:v>TotalYears_by_Age</c:v>
                </c:pt>
                <c:pt idx="16">
                  <c:v>YearsPromo_by_YearsRole</c:v>
                </c:pt>
                <c:pt idx="17">
                  <c:v>Income_by_JobLevel</c:v>
                </c:pt>
                <c:pt idx="18">
                  <c:v>YearsMgr_by_YearsPromo</c:v>
                </c:pt>
                <c:pt idx="19">
                  <c:v>Average_Tenure</c:v>
                </c:pt>
                <c:pt idx="20">
                  <c:v>NumCompaniesWorked</c:v>
                </c:pt>
                <c:pt idx="21">
                  <c:v>TotalSatisfaction</c:v>
                </c:pt>
                <c:pt idx="22">
                  <c:v>PerformanceRating</c:v>
                </c:pt>
                <c:pt idx="23">
                  <c:v>PercentSalaryHike</c:v>
                </c:pt>
                <c:pt idx="24">
                  <c:v>JobInvolvement</c:v>
                </c:pt>
                <c:pt idx="25">
                  <c:v>RelationshipSatisfaction_bin</c:v>
                </c:pt>
                <c:pt idx="26">
                  <c:v>EnvironmentSatisfaction_bin</c:v>
                </c:pt>
                <c:pt idx="27">
                  <c:v>MonthlyRate</c:v>
                </c:pt>
                <c:pt idx="28">
                  <c:v>CommuteDistance</c:v>
                </c:pt>
                <c:pt idx="29">
                  <c:v>TrainingTimesLastYear</c:v>
                </c:pt>
                <c:pt idx="30">
                  <c:v>DailyRate</c:v>
                </c:pt>
                <c:pt idx="31">
                  <c:v>WorkLifeBalance</c:v>
                </c:pt>
                <c:pt idx="32">
                  <c:v>HourlyRate</c:v>
                </c:pt>
              </c:strCache>
            </c:strRef>
          </c:cat>
          <c:val>
            <c:numRef>
              <c:f>'Slide 11'!$E$4:$E$36</c:f>
              <c:numCache>
                <c:formatCode>#,##0</c:formatCode>
                <c:ptCount val="33"/>
                <c:pt idx="0">
                  <c:v>536.8202</c:v>
                </c:pt>
                <c:pt idx="1">
                  <c:v>242.99420000000001</c:v>
                </c:pt>
                <c:pt idx="2">
                  <c:v>205.73410000000001</c:v>
                </c:pt>
                <c:pt idx="3">
                  <c:v>188.10300000000001</c:v>
                </c:pt>
                <c:pt idx="4">
                  <c:v>167.70169999999999</c:v>
                </c:pt>
                <c:pt idx="5">
                  <c:v>160.786</c:v>
                </c:pt>
                <c:pt idx="6">
                  <c:v>117.87130000000001</c:v>
                </c:pt>
                <c:pt idx="7">
                  <c:v>100.7278</c:v>
                </c:pt>
                <c:pt idx="8">
                  <c:v>93.428359999999998</c:v>
                </c:pt>
                <c:pt idx="9">
                  <c:v>86.867339999999999</c:v>
                </c:pt>
                <c:pt idx="10">
                  <c:v>76.113730000000004</c:v>
                </c:pt>
                <c:pt idx="11">
                  <c:v>63.954529999999998</c:v>
                </c:pt>
                <c:pt idx="12">
                  <c:v>57.135919999999999</c:v>
                </c:pt>
                <c:pt idx="13">
                  <c:v>53.985190000000003</c:v>
                </c:pt>
                <c:pt idx="14">
                  <c:v>42.535640000000001</c:v>
                </c:pt>
                <c:pt idx="15">
                  <c:v>27.01634</c:v>
                </c:pt>
                <c:pt idx="16">
                  <c:v>14.93099</c:v>
                </c:pt>
                <c:pt idx="17">
                  <c:v>11.827830000000001</c:v>
                </c:pt>
                <c:pt idx="18">
                  <c:v>11.02854</c:v>
                </c:pt>
                <c:pt idx="19">
                  <c:v>5.153899</c:v>
                </c:pt>
                <c:pt idx="20">
                  <c:v>4.7746779999999998</c:v>
                </c:pt>
                <c:pt idx="21">
                  <c:v>2.7137579999999999</c:v>
                </c:pt>
                <c:pt idx="22">
                  <c:v>2.5584829999999998</c:v>
                </c:pt>
                <c:pt idx="23">
                  <c:v>2.5572840000000001</c:v>
                </c:pt>
                <c:pt idx="24">
                  <c:v>2.0267279999999999</c:v>
                </c:pt>
                <c:pt idx="25">
                  <c:v>1.3578730000000001</c:v>
                </c:pt>
                <c:pt idx="26">
                  <c:v>1.338522</c:v>
                </c:pt>
                <c:pt idx="27">
                  <c:v>1.0354350000000001</c:v>
                </c:pt>
                <c:pt idx="28">
                  <c:v>1.0342439999999999</c:v>
                </c:pt>
                <c:pt idx="29">
                  <c:v>1.031007</c:v>
                </c:pt>
                <c:pt idx="30">
                  <c:v>1.029072</c:v>
                </c:pt>
                <c:pt idx="31">
                  <c:v>1.0272790000000001</c:v>
                </c:pt>
                <c:pt idx="32">
                  <c:v>1.0228870000000001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8-41CA-9178-B37876894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329712"/>
        <c:axId val="368324792"/>
      </c:barChart>
      <c:lineChart>
        <c:grouping val="standard"/>
        <c:varyColors val="0"/>
        <c:ser>
          <c:idx val="1"/>
          <c:order val="1"/>
          <c:tx>
            <c:strRef>
              <c:f>'Slide 11'!$F$3</c:f>
              <c:strCache>
                <c:ptCount val="1"/>
                <c:pt idx="0">
                  <c:v>Target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'Slide 11'!$D$4:$D$36</c:f>
              <c:strCache>
                <c:ptCount val="33"/>
                <c:pt idx="0">
                  <c:v>Age_log</c:v>
                </c:pt>
                <c:pt idx="1">
                  <c:v>Income_by_Age</c:v>
                </c:pt>
                <c:pt idx="2">
                  <c:v>YearsAtCompany_log</c:v>
                </c:pt>
                <c:pt idx="3">
                  <c:v>Promo_by_TotalYears</c:v>
                </c:pt>
                <c:pt idx="4">
                  <c:v>Age_by_JobLevel</c:v>
                </c:pt>
                <c:pt idx="5">
                  <c:v>YearsPromo_by_YearsCo</c:v>
                </c:pt>
                <c:pt idx="6">
                  <c:v>YearsInCurrentRole_log</c:v>
                </c:pt>
                <c:pt idx="7">
                  <c:v>YearsMgr_by_YearsRole</c:v>
                </c:pt>
                <c:pt idx="8">
                  <c:v>YearsMgr_by_YearsCo</c:v>
                </c:pt>
                <c:pt idx="9">
                  <c:v>YearsSinceLastPromotion</c:v>
                </c:pt>
                <c:pt idx="10">
                  <c:v>Income_by_YearsCo</c:v>
                </c:pt>
                <c:pt idx="11">
                  <c:v>TotalYears_by_JobLevel</c:v>
                </c:pt>
                <c:pt idx="12">
                  <c:v>YearsCo_by_JobLevel</c:v>
                </c:pt>
                <c:pt idx="13">
                  <c:v>YearsCo_by_TotalYears</c:v>
                </c:pt>
                <c:pt idx="14">
                  <c:v>YearsRole_by_YearsCo</c:v>
                </c:pt>
                <c:pt idx="15">
                  <c:v>TotalYears_by_Age</c:v>
                </c:pt>
                <c:pt idx="16">
                  <c:v>YearsPromo_by_YearsRole</c:v>
                </c:pt>
                <c:pt idx="17">
                  <c:v>Income_by_JobLevel</c:v>
                </c:pt>
                <c:pt idx="18">
                  <c:v>YearsMgr_by_YearsPromo</c:v>
                </c:pt>
                <c:pt idx="19">
                  <c:v>Average_Tenure</c:v>
                </c:pt>
                <c:pt idx="20">
                  <c:v>NumCompaniesWorked</c:v>
                </c:pt>
                <c:pt idx="21">
                  <c:v>TotalSatisfaction</c:v>
                </c:pt>
                <c:pt idx="22">
                  <c:v>PerformanceRating</c:v>
                </c:pt>
                <c:pt idx="23">
                  <c:v>PercentSalaryHike</c:v>
                </c:pt>
                <c:pt idx="24">
                  <c:v>JobInvolvement</c:v>
                </c:pt>
                <c:pt idx="25">
                  <c:v>RelationshipSatisfaction_bin</c:v>
                </c:pt>
                <c:pt idx="26">
                  <c:v>EnvironmentSatisfaction_bin</c:v>
                </c:pt>
                <c:pt idx="27">
                  <c:v>MonthlyRate</c:v>
                </c:pt>
                <c:pt idx="28">
                  <c:v>CommuteDistance</c:v>
                </c:pt>
                <c:pt idx="29">
                  <c:v>TrainingTimesLastYear</c:v>
                </c:pt>
                <c:pt idx="30">
                  <c:v>DailyRate</c:v>
                </c:pt>
                <c:pt idx="31">
                  <c:v>WorkLifeBalance</c:v>
                </c:pt>
                <c:pt idx="32">
                  <c:v>HourlyRate</c:v>
                </c:pt>
              </c:strCache>
            </c:strRef>
          </c:cat>
          <c:val>
            <c:numRef>
              <c:f>'Slide 11'!$F$4:$F$36</c:f>
              <c:numCache>
                <c:formatCode>General</c:formatCode>
                <c:ptCount val="33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A8-41CA-9178-B37876894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329712"/>
        <c:axId val="368324792"/>
      </c:lineChart>
      <c:catAx>
        <c:axId val="36832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68324792"/>
        <c:crosses val="autoZero"/>
        <c:auto val="1"/>
        <c:lblAlgn val="ctr"/>
        <c:lblOffset val="100"/>
        <c:noMultiLvlLbl val="0"/>
      </c:catAx>
      <c:valAx>
        <c:axId val="3683247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6832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VIF by Continuous Variables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11'!$Q$3</c:f>
              <c:strCache>
                <c:ptCount val="1"/>
                <c:pt idx="0">
                  <c:v>VIF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'Slide 11'!$P$4:$P$25</c:f>
              <c:strCache>
                <c:ptCount val="22"/>
                <c:pt idx="0">
                  <c:v>Average_Tenure</c:v>
                </c:pt>
                <c:pt idx="1">
                  <c:v>NumCompaniesWorked</c:v>
                </c:pt>
                <c:pt idx="2">
                  <c:v>YearsCo_by_TotalYears</c:v>
                </c:pt>
                <c:pt idx="3">
                  <c:v>TotalSatisfaction</c:v>
                </c:pt>
                <c:pt idx="4">
                  <c:v>PercentSalaryHike</c:v>
                </c:pt>
                <c:pt idx="5">
                  <c:v>PerformanceRating</c:v>
                </c:pt>
                <c:pt idx="6">
                  <c:v>TotalYears_by_JobLevel</c:v>
                </c:pt>
                <c:pt idx="7">
                  <c:v>YearsMgr_by_YearsPromo</c:v>
                </c:pt>
                <c:pt idx="8">
                  <c:v>YearsPromo_by_YearsRole</c:v>
                </c:pt>
                <c:pt idx="9">
                  <c:v>JobInvolvement</c:v>
                </c:pt>
                <c:pt idx="10">
                  <c:v>MonthlyIncome_log</c:v>
                </c:pt>
                <c:pt idx="11">
                  <c:v>YearsRole_by_YearsCo</c:v>
                </c:pt>
                <c:pt idx="12">
                  <c:v>Age_by_JobLevel</c:v>
                </c:pt>
                <c:pt idx="13">
                  <c:v>Income_by_JobLevel</c:v>
                </c:pt>
                <c:pt idx="14">
                  <c:v>RelationshipSatisfaction_bin</c:v>
                </c:pt>
                <c:pt idx="15">
                  <c:v>EnvironmentSatisfaction_bin</c:v>
                </c:pt>
                <c:pt idx="16">
                  <c:v>CommuteDistance</c:v>
                </c:pt>
                <c:pt idx="17">
                  <c:v>MonthlyRate</c:v>
                </c:pt>
                <c:pt idx="18">
                  <c:v>WorkLifeBalance</c:v>
                </c:pt>
                <c:pt idx="19">
                  <c:v>HourlyRate</c:v>
                </c:pt>
                <c:pt idx="20">
                  <c:v>DailyRate</c:v>
                </c:pt>
                <c:pt idx="21">
                  <c:v>TrainingTimesLastYear</c:v>
                </c:pt>
              </c:strCache>
            </c:strRef>
          </c:cat>
          <c:val>
            <c:numRef>
              <c:f>'Slide 11'!$Q$4:$Q$25</c:f>
              <c:numCache>
                <c:formatCode>General</c:formatCode>
                <c:ptCount val="22"/>
                <c:pt idx="0">
                  <c:v>4.8236939999999997</c:v>
                </c:pt>
                <c:pt idx="1">
                  <c:v>4.3893190000000004</c:v>
                </c:pt>
                <c:pt idx="2">
                  <c:v>3.743185</c:v>
                </c:pt>
                <c:pt idx="3">
                  <c:v>2.659878</c:v>
                </c:pt>
                <c:pt idx="4">
                  <c:v>2.537839</c:v>
                </c:pt>
                <c:pt idx="5">
                  <c:v>2.531752</c:v>
                </c:pt>
                <c:pt idx="6">
                  <c:v>2.5134050000000001</c:v>
                </c:pt>
                <c:pt idx="7">
                  <c:v>2.2648619999999999</c:v>
                </c:pt>
                <c:pt idx="8">
                  <c:v>2.1414930000000001</c:v>
                </c:pt>
                <c:pt idx="9">
                  <c:v>1.987827</c:v>
                </c:pt>
                <c:pt idx="10">
                  <c:v>1.896898</c:v>
                </c:pt>
                <c:pt idx="11">
                  <c:v>1.888288</c:v>
                </c:pt>
                <c:pt idx="12">
                  <c:v>1.468542</c:v>
                </c:pt>
                <c:pt idx="13">
                  <c:v>1.3323449999999999</c:v>
                </c:pt>
                <c:pt idx="14">
                  <c:v>1.3321769999999999</c:v>
                </c:pt>
                <c:pt idx="15">
                  <c:v>1.31521</c:v>
                </c:pt>
                <c:pt idx="16">
                  <c:v>1.0227329999999999</c:v>
                </c:pt>
                <c:pt idx="17">
                  <c:v>1.0194030000000001</c:v>
                </c:pt>
                <c:pt idx="18">
                  <c:v>1.0179339999999999</c:v>
                </c:pt>
                <c:pt idx="19">
                  <c:v>1.0147569999999999</c:v>
                </c:pt>
                <c:pt idx="20">
                  <c:v>1.014616</c:v>
                </c:pt>
                <c:pt idx="21">
                  <c:v>1.010262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2-4FA0-9402-B509F8CB0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329712"/>
        <c:axId val="368324792"/>
      </c:barChart>
      <c:lineChart>
        <c:grouping val="standard"/>
        <c:varyColors val="0"/>
        <c:ser>
          <c:idx val="1"/>
          <c:order val="1"/>
          <c:tx>
            <c:strRef>
              <c:f>'Slide 11'!$R$3</c:f>
              <c:strCache>
                <c:ptCount val="1"/>
                <c:pt idx="0">
                  <c:v>Target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'Slide 11'!$P$4:$P$25</c:f>
              <c:strCache>
                <c:ptCount val="22"/>
                <c:pt idx="0">
                  <c:v>Average_Tenure</c:v>
                </c:pt>
                <c:pt idx="1">
                  <c:v>NumCompaniesWorked</c:v>
                </c:pt>
                <c:pt idx="2">
                  <c:v>YearsCo_by_TotalYears</c:v>
                </c:pt>
                <c:pt idx="3">
                  <c:v>TotalSatisfaction</c:v>
                </c:pt>
                <c:pt idx="4">
                  <c:v>PercentSalaryHike</c:v>
                </c:pt>
                <c:pt idx="5">
                  <c:v>PerformanceRating</c:v>
                </c:pt>
                <c:pt idx="6">
                  <c:v>TotalYears_by_JobLevel</c:v>
                </c:pt>
                <c:pt idx="7">
                  <c:v>YearsMgr_by_YearsPromo</c:v>
                </c:pt>
                <c:pt idx="8">
                  <c:v>YearsPromo_by_YearsRole</c:v>
                </c:pt>
                <c:pt idx="9">
                  <c:v>JobInvolvement</c:v>
                </c:pt>
                <c:pt idx="10">
                  <c:v>MonthlyIncome_log</c:v>
                </c:pt>
                <c:pt idx="11">
                  <c:v>YearsRole_by_YearsCo</c:v>
                </c:pt>
                <c:pt idx="12">
                  <c:v>Age_by_JobLevel</c:v>
                </c:pt>
                <c:pt idx="13">
                  <c:v>Income_by_JobLevel</c:v>
                </c:pt>
                <c:pt idx="14">
                  <c:v>RelationshipSatisfaction_bin</c:v>
                </c:pt>
                <c:pt idx="15">
                  <c:v>EnvironmentSatisfaction_bin</c:v>
                </c:pt>
                <c:pt idx="16">
                  <c:v>CommuteDistance</c:v>
                </c:pt>
                <c:pt idx="17">
                  <c:v>MonthlyRate</c:v>
                </c:pt>
                <c:pt idx="18">
                  <c:v>WorkLifeBalance</c:v>
                </c:pt>
                <c:pt idx="19">
                  <c:v>HourlyRate</c:v>
                </c:pt>
                <c:pt idx="20">
                  <c:v>DailyRate</c:v>
                </c:pt>
                <c:pt idx="21">
                  <c:v>TrainingTimesLastYear</c:v>
                </c:pt>
              </c:strCache>
            </c:strRef>
          </c:cat>
          <c:val>
            <c:numRef>
              <c:f>'Slide 11'!$R$4:$R$25</c:f>
              <c:numCache>
                <c:formatCode>General</c:formatCode>
                <c:ptCount val="2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22-4FA0-9402-B509F8CB0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329712"/>
        <c:axId val="368324792"/>
      </c:lineChart>
      <c:catAx>
        <c:axId val="36832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68324792"/>
        <c:crosses val="autoZero"/>
        <c:auto val="1"/>
        <c:lblAlgn val="ctr"/>
        <c:lblOffset val="100"/>
        <c:noMultiLvlLbl val="0"/>
      </c:catAx>
      <c:valAx>
        <c:axId val="3683247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6832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8DEE-7A99-D148-95CC-22B727447B66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52B24-C5C9-5D41-8CC1-C45B31C0CD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50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972B9-BA4E-1044-96CD-9A1485C263C9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6CD0-68A5-D14F-B096-5F94EC1655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821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6FF41E2-7C4C-6F44-BCBE-792648FAE7E7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076CD0-68A5-D14F-B096-5F94EC165503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72421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141577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 userDrawn="1">
          <p15:clr>
            <a:srgbClr val="FBAE40"/>
          </p15:clr>
        </p15:guide>
        <p15:guide id="2" pos="7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3017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6518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2" userDrawn="1">
          <p15:clr>
            <a:srgbClr val="FBAE40"/>
          </p15:clr>
        </p15:guide>
        <p15:guide id="3" orient="horz" pos="39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4978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66009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0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3" r:id="rId5"/>
    <p:sldLayoutId id="214748365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150730"/>
            <a:ext cx="10668000" cy="820550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Employee Attrition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McDonough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Feature Engineering: Illustration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027647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Combining satisfaction surveys produces a powerful predictor of attrition</a:t>
            </a:r>
          </a:p>
        </p:txBody>
      </p:sp>
      <p:sp>
        <p:nvSpPr>
          <p:cNvPr id="15" name="Google Shape;234;g5b0269fe9b_2_0">
            <a:extLst>
              <a:ext uri="{FF2B5EF4-FFF2-40B4-BE49-F238E27FC236}">
                <a16:creationId xmlns:a16="http://schemas.microsoft.com/office/drawing/2014/main" id="{D8EC636D-C727-4642-B924-B5B39EE4938C}"/>
              </a:ext>
            </a:extLst>
          </p:cNvPr>
          <p:cNvSpPr/>
          <p:nvPr/>
        </p:nvSpPr>
        <p:spPr>
          <a:xfrm>
            <a:off x="5402298" y="3339684"/>
            <a:ext cx="598803" cy="4308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08098-0599-4F26-BD45-8B89AE20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" y="1625734"/>
            <a:ext cx="5120640" cy="1056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DC9A3-8809-489C-A994-C6D2EE6B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1" y="2736464"/>
            <a:ext cx="5120640" cy="10393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6EE37F-8573-4AEF-A66A-569FBF71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2" y="3819533"/>
            <a:ext cx="5120640" cy="10430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52A13D-FE39-4624-BC8F-4D74F27A7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41" y="4956119"/>
            <a:ext cx="5120640" cy="10897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F8ABE0-7E84-4706-89A7-03A3AB981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748" y="2082944"/>
            <a:ext cx="5729801" cy="2971800"/>
          </a:xfrm>
          <a:prstGeom prst="rect">
            <a:avLst/>
          </a:prstGeom>
        </p:spPr>
      </p:pic>
      <p:sp>
        <p:nvSpPr>
          <p:cNvPr id="19" name="Google Shape;108;p11">
            <a:extLst>
              <a:ext uri="{FF2B5EF4-FFF2-40B4-BE49-F238E27FC236}">
                <a16:creationId xmlns:a16="http://schemas.microsoft.com/office/drawing/2014/main" id="{73511370-3D6B-4C4C-A61C-37307D9AA9D5}"/>
              </a:ext>
            </a:extLst>
          </p:cNvPr>
          <p:cNvSpPr/>
          <p:nvPr/>
        </p:nvSpPr>
        <p:spPr>
          <a:xfrm>
            <a:off x="6659351" y="5301325"/>
            <a:ext cx="3922776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Total satisfaction is the sum of the following indicators: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If environment satisfaction &gt;= 2 then 1 else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If job satisfaction = 1 then -1, if job satisfaction = 4 then 1 else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If relationship satisfaction &gt;= 2 then 1 else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Add job involvement as 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6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Feature Selection: Correlation Heatmap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027647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Variables are now highly correlated and will need to be trimmed to ensure interpretability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A1F9AA-C8B8-4A5F-A2C9-A9E6182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71" y="2029487"/>
            <a:ext cx="5514975" cy="3524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8354C2-40AC-4E85-BB13-82CD7DC6E770}"/>
              </a:ext>
            </a:extLst>
          </p:cNvPr>
          <p:cNvSpPr txBox="1"/>
          <p:nvPr/>
        </p:nvSpPr>
        <p:spPr>
          <a:xfrm>
            <a:off x="8470026" y="3496583"/>
            <a:ext cx="2849617" cy="744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dk1"/>
                </a:solidFill>
                <a:latin typeface="Arial"/>
                <a:cs typeface="Arial"/>
              </a:defRPr>
            </a:lvl1pPr>
          </a:lstStyle>
          <a:p>
            <a:r>
              <a:rPr lang="en-US" sz="1200" dirty="0"/>
              <a:t>Correlations should ideally be under 0.7 to ensure adequate interpretation of regression coefficients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C6A6907-E250-43C6-B19F-C2D02D7D5798}"/>
              </a:ext>
            </a:extLst>
          </p:cNvPr>
          <p:cNvSpPr/>
          <p:nvPr/>
        </p:nvSpPr>
        <p:spPr>
          <a:xfrm>
            <a:off x="7800956" y="2558922"/>
            <a:ext cx="182880" cy="256032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7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Variance Inflation Factor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027647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Many variables are over the maximum range of a 5-10 VIF</a:t>
            </a:r>
          </a:p>
        </p:txBody>
      </p:sp>
      <p:sp>
        <p:nvSpPr>
          <p:cNvPr id="13" name="Google Shape;234;g5b0269fe9b_2_0">
            <a:extLst>
              <a:ext uri="{FF2B5EF4-FFF2-40B4-BE49-F238E27FC236}">
                <a16:creationId xmlns:a16="http://schemas.microsoft.com/office/drawing/2014/main" id="{814DA349-E444-4751-BF2F-23DCE2947F7A}"/>
              </a:ext>
            </a:extLst>
          </p:cNvPr>
          <p:cNvSpPr/>
          <p:nvPr/>
        </p:nvSpPr>
        <p:spPr>
          <a:xfrm>
            <a:off x="5889411" y="3316039"/>
            <a:ext cx="598803" cy="4308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52B05F3-4A16-44F0-932B-8BC1FFFBC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129991"/>
              </p:ext>
            </p:extLst>
          </p:nvPr>
        </p:nvGraphicFramePr>
        <p:xfrm>
          <a:off x="640079" y="2057399"/>
          <a:ext cx="4893617" cy="30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DEAD3FE-BC15-44C3-A4E2-C235D9092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067914"/>
              </p:ext>
            </p:extLst>
          </p:nvPr>
        </p:nvGraphicFramePr>
        <p:xfrm>
          <a:off x="7136531" y="2057400"/>
          <a:ext cx="4572000" cy="299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799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Feature Selection: Correlation Heatmap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027647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VIF feature selection has significantly reduced correlation amongst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25D1D-0A69-4F36-8CE6-AFB155DC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92" y="1887594"/>
            <a:ext cx="5553075" cy="3524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823B3-4666-4018-82C4-F8D0E264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8" y="1887594"/>
            <a:ext cx="5514975" cy="3524250"/>
          </a:xfrm>
          <a:prstGeom prst="rect">
            <a:avLst/>
          </a:prstGeom>
        </p:spPr>
      </p:pic>
      <p:sp>
        <p:nvSpPr>
          <p:cNvPr id="10" name="Google Shape;234;g5b0269fe9b_2_0">
            <a:extLst>
              <a:ext uri="{FF2B5EF4-FFF2-40B4-BE49-F238E27FC236}">
                <a16:creationId xmlns:a16="http://schemas.microsoft.com/office/drawing/2014/main" id="{387D2CDF-79D7-4E69-9EEB-1AAD00CD49B9}"/>
              </a:ext>
            </a:extLst>
          </p:cNvPr>
          <p:cNvSpPr/>
          <p:nvPr/>
        </p:nvSpPr>
        <p:spPr>
          <a:xfrm>
            <a:off x="5889411" y="3316039"/>
            <a:ext cx="598803" cy="4308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88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Feature Selection: Chi Square Values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027647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Categorical variables were also tested to identify those with a significant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B54C2-E61B-488D-9BF1-38DF810D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6" y="2122644"/>
            <a:ext cx="10599528" cy="31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1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Unsupervised Learning: PCA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027647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first two components only account for 20% of the variation in the data set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14B01-BADD-4C04-9F5D-36BF16EA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42" y="1920240"/>
            <a:ext cx="5286538" cy="3895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321083-329D-4352-8ED3-A6D75BFDAABF}"/>
              </a:ext>
            </a:extLst>
          </p:cNvPr>
          <p:cNvSpPr txBox="1"/>
          <p:nvPr/>
        </p:nvSpPr>
        <p:spPr>
          <a:xfrm>
            <a:off x="8470026" y="3496583"/>
            <a:ext cx="2613133" cy="744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dk1"/>
                </a:solidFill>
                <a:latin typeface="Arial"/>
                <a:cs typeface="Arial"/>
              </a:defRPr>
            </a:lvl1pPr>
          </a:lstStyle>
          <a:p>
            <a:r>
              <a:rPr lang="en-US" sz="1200" dirty="0"/>
              <a:t>Low variation explained is unsurprising given the orthogonality created during feature selection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781B908-121F-407F-86C3-EDECA762233C}"/>
              </a:ext>
            </a:extLst>
          </p:cNvPr>
          <p:cNvSpPr/>
          <p:nvPr/>
        </p:nvSpPr>
        <p:spPr>
          <a:xfrm>
            <a:off x="7800956" y="2558922"/>
            <a:ext cx="182880" cy="256032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4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E5EAA077-5DCE-4E2A-A951-9FAA707794A1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Clusters are not easily visible, nor observations easily separable, but data are spherical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" name="Google Shape;234;g5b0269fe9b_2_0">
            <a:extLst>
              <a:ext uri="{FF2B5EF4-FFF2-40B4-BE49-F238E27FC236}">
                <a16:creationId xmlns:a16="http://schemas.microsoft.com/office/drawing/2014/main" id="{35C9CFB2-AB00-47FD-A035-41B104B2AD0D}"/>
              </a:ext>
            </a:extLst>
          </p:cNvPr>
          <p:cNvSpPr/>
          <p:nvPr/>
        </p:nvSpPr>
        <p:spPr>
          <a:xfrm>
            <a:off x="5680077" y="3460299"/>
            <a:ext cx="598803" cy="4308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B46144-9E15-4AA3-84B4-F5A845C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Unsupervised Learning: TSNE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5D78E5-7072-4225-A2EC-2D93EA454CFF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199606-82E5-46B3-8303-AFD246E652E9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92F78E-F859-4005-AFFD-8ED91685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075688"/>
            <a:ext cx="4392516" cy="31455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949C9F-14E9-4D78-B80C-572E0C87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2075688"/>
            <a:ext cx="3548810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437D571-4B13-43C5-962C-CB44A92F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990725"/>
            <a:ext cx="3762375" cy="28765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E5EAA077-5DCE-4E2A-A951-9FAA707794A1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Two clusters were identified, with a link to performance, which could aid modeling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EEB3E-E935-41B0-8D6C-08C37A39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2203704"/>
            <a:ext cx="3963398" cy="2734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5B1F81-D840-45BC-B819-72E13C42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72" y="2203704"/>
            <a:ext cx="3712560" cy="273405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866719F-2C78-4250-A93A-73FB627C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Unsupervised Learning: K-Means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98D2D8-F730-44D0-A99D-FD5DF0536D09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B55461-C006-49C7-8905-39446454DCE6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5381D14F-B905-425E-A9F6-366700A19E8C}"/>
              </a:ext>
            </a:extLst>
          </p:cNvPr>
          <p:cNvSpPr/>
          <p:nvPr/>
        </p:nvSpPr>
        <p:spPr>
          <a:xfrm>
            <a:off x="3547245" y="5396000"/>
            <a:ext cx="5216181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clusters were chosen based on the elbow method, the amount of data, and to maintain simplicity in 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238114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E5EAA077-5DCE-4E2A-A951-9FAA707794A1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DB Scan identified two clusters, with differing attrition rates and balanced group sizes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8B81E-E60F-4F66-9AFF-AE3DD611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28" y="2203704"/>
            <a:ext cx="3556328" cy="273405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F3FC654-DDC4-4BD3-8F15-E3B716BB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Unsupervised Learning: DB-SCAN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4E78B2-D8C6-4084-A5CB-7EBB9D5B7FDA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ABA08-1D74-48E6-89A2-4754E3CBEC46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1B28FE-A93C-46A0-8BCA-D951E532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59" y="1990725"/>
            <a:ext cx="4062252" cy="33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0" name="Google Shape;99;p11">
            <a:extLst>
              <a:ext uri="{FF2B5EF4-FFF2-40B4-BE49-F238E27FC236}">
                <a16:creationId xmlns:a16="http://schemas.microsoft.com/office/drawing/2014/main" id="{E9E2285A-4102-4E9B-A3F3-00A3898CA0D9}"/>
              </a:ext>
            </a:extLst>
          </p:cNvPr>
          <p:cNvSpPr/>
          <p:nvPr/>
        </p:nvSpPr>
        <p:spPr>
          <a:xfrm>
            <a:off x="685800" y="1784089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dirty="0"/>
          </a:p>
        </p:txBody>
      </p:sp>
      <p:sp>
        <p:nvSpPr>
          <p:cNvPr id="42" name="Google Shape;100;p11">
            <a:extLst>
              <a:ext uri="{FF2B5EF4-FFF2-40B4-BE49-F238E27FC236}">
                <a16:creationId xmlns:a16="http://schemas.microsoft.com/office/drawing/2014/main" id="{BE7396D5-FC36-4A99-BDC4-0F2A20DAC13E}"/>
              </a:ext>
            </a:extLst>
          </p:cNvPr>
          <p:cNvSpPr/>
          <p:nvPr/>
        </p:nvSpPr>
        <p:spPr>
          <a:xfrm>
            <a:off x="685800" y="2708725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 dirty="0"/>
          </a:p>
        </p:txBody>
      </p:sp>
      <p:sp>
        <p:nvSpPr>
          <p:cNvPr id="43" name="Google Shape;101;p11">
            <a:extLst>
              <a:ext uri="{FF2B5EF4-FFF2-40B4-BE49-F238E27FC236}">
                <a16:creationId xmlns:a16="http://schemas.microsoft.com/office/drawing/2014/main" id="{69799E31-965D-4586-98D9-DC74C8EA73CA}"/>
              </a:ext>
            </a:extLst>
          </p:cNvPr>
          <p:cNvSpPr/>
          <p:nvPr/>
        </p:nvSpPr>
        <p:spPr>
          <a:xfrm>
            <a:off x="685800" y="3617656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Robustness</a:t>
            </a:r>
            <a:endParaRPr dirty="0"/>
          </a:p>
        </p:txBody>
      </p:sp>
      <p:sp>
        <p:nvSpPr>
          <p:cNvPr id="44" name="Google Shape;102;p11">
            <a:extLst>
              <a:ext uri="{FF2B5EF4-FFF2-40B4-BE49-F238E27FC236}">
                <a16:creationId xmlns:a16="http://schemas.microsoft.com/office/drawing/2014/main" id="{3146BB5B-6BE0-4902-BE9A-255B3EB67CFE}"/>
              </a:ext>
            </a:extLst>
          </p:cNvPr>
          <p:cNvSpPr/>
          <p:nvPr/>
        </p:nvSpPr>
        <p:spPr>
          <a:xfrm>
            <a:off x="3665225" y="1784089"/>
            <a:ext cx="7772400" cy="7572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objective is inference, so model interpretability is most important</a:t>
            </a:r>
          </a:p>
          <a:p>
            <a:pPr marL="2286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As a result, Logistic Regression (LR) and Random Forest (RF) were chosen</a:t>
            </a:r>
            <a:endParaRPr sz="1500" dirty="0"/>
          </a:p>
        </p:txBody>
      </p:sp>
      <p:sp>
        <p:nvSpPr>
          <p:cNvPr id="46" name="Google Shape;103;p11">
            <a:extLst>
              <a:ext uri="{FF2B5EF4-FFF2-40B4-BE49-F238E27FC236}">
                <a16:creationId xmlns:a16="http://schemas.microsoft.com/office/drawing/2014/main" id="{7B14259B-C18F-45C0-B3F8-AF4AEA8E78FE}"/>
              </a:ext>
            </a:extLst>
          </p:cNvPr>
          <p:cNvSpPr/>
          <p:nvPr/>
        </p:nvSpPr>
        <p:spPr>
          <a:xfrm>
            <a:off x="3665225" y="2696959"/>
            <a:ext cx="7772400" cy="7572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Given clustering results, sub-models were fit to K-Means and DB-SCAN clusters</a:t>
            </a:r>
          </a:p>
          <a:p>
            <a:pPr marL="2286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latin typeface="Arial"/>
                <a:cs typeface="Arial"/>
                <a:sym typeface="Arial"/>
              </a:rPr>
              <a:t>However, holdout testing did not perform better, so full model was used</a:t>
            </a:r>
            <a:endParaRPr sz="1500" dirty="0"/>
          </a:p>
        </p:txBody>
      </p:sp>
      <p:sp>
        <p:nvSpPr>
          <p:cNvPr id="48" name="Google Shape;104;p11">
            <a:extLst>
              <a:ext uri="{FF2B5EF4-FFF2-40B4-BE49-F238E27FC236}">
                <a16:creationId xmlns:a16="http://schemas.microsoft.com/office/drawing/2014/main" id="{FB02137D-01F7-4B3E-A6BA-7F9DDA2A684B}"/>
              </a:ext>
            </a:extLst>
          </p:cNvPr>
          <p:cNvSpPr/>
          <p:nvPr/>
        </p:nvSpPr>
        <p:spPr>
          <a:xfrm>
            <a:off x="3665225" y="3609829"/>
            <a:ext cx="7772400" cy="7572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 were randomly split into 75%/25% train/test groups with stratified sampling</a:t>
            </a:r>
            <a:endParaRPr lang="en-US" sz="1500" dirty="0"/>
          </a:p>
          <a:p>
            <a:pPr marL="228600" indent="-222250"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Forward selection (LR) and cross-validated grid search (RF) were leveraged </a:t>
            </a:r>
          </a:p>
        </p:txBody>
      </p:sp>
      <p:sp>
        <p:nvSpPr>
          <p:cNvPr id="49" name="Google Shape;106;p11">
            <a:extLst>
              <a:ext uri="{FF2B5EF4-FFF2-40B4-BE49-F238E27FC236}">
                <a16:creationId xmlns:a16="http://schemas.microsoft.com/office/drawing/2014/main" id="{EF6A8819-B174-42AC-A8E7-F7ABF52E8FDC}"/>
              </a:ext>
            </a:extLst>
          </p:cNvPr>
          <p:cNvSpPr/>
          <p:nvPr/>
        </p:nvSpPr>
        <p:spPr>
          <a:xfrm>
            <a:off x="685800" y="4525358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Evaluation</a:t>
            </a:r>
            <a:endParaRPr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50" name="Google Shape;107;p11">
            <a:extLst>
              <a:ext uri="{FF2B5EF4-FFF2-40B4-BE49-F238E27FC236}">
                <a16:creationId xmlns:a16="http://schemas.microsoft.com/office/drawing/2014/main" id="{1A34AA0C-4478-412D-9DB8-353D435AFBED}"/>
              </a:ext>
            </a:extLst>
          </p:cNvPr>
          <p:cNvSpPr/>
          <p:nvPr/>
        </p:nvSpPr>
        <p:spPr>
          <a:xfrm>
            <a:off x="3665225" y="4522091"/>
            <a:ext cx="7772400" cy="7572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indent="-222250"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Model residuals were analyzed for patterns</a:t>
            </a:r>
          </a:p>
          <a:p>
            <a:pPr marL="228600" indent="-222250"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/>
                <a:cs typeface="Arial"/>
              </a:rPr>
              <a:t>Classification metrics analyzed as well against baseline class distribution</a:t>
            </a:r>
            <a:endParaRPr sz="15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Several important criteria guided the modeling process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A9DD127-A37C-497A-8D2B-97A198CE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Attrition Modeling: Modeling Approach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55815-8BF5-42C7-A6A1-73B7B2087E9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C277D0-6DD0-42FD-99FA-D01D7015EFDB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909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3537"/>
            <a:ext cx="10668000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Background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22705"/>
            <a:ext cx="10668000" cy="3445622"/>
          </a:xfrm>
        </p:spPr>
        <p:txBody>
          <a:bodyPr/>
          <a:lstStyle/>
          <a:p>
            <a:r>
              <a:rPr lang="en-US" sz="2000" dirty="0"/>
              <a:t>The case study prompt provides simulated employee profiles for ~ 1,500 employees.</a:t>
            </a:r>
          </a:p>
          <a:p>
            <a:endParaRPr lang="en-US" sz="2000" dirty="0"/>
          </a:p>
          <a:p>
            <a:r>
              <a:rPr lang="en-US" sz="2000" dirty="0"/>
              <a:t>During this timeframe, approximately 16% of employees have left the company.</a:t>
            </a:r>
          </a:p>
          <a:p>
            <a:endParaRPr lang="en-US" sz="2000" dirty="0"/>
          </a:p>
          <a:p>
            <a:r>
              <a:rPr lang="en-US" sz="2000" dirty="0"/>
              <a:t>Employee turnover produces significant burden on the company in terms of: cost of acquiring/onboarding employees, loss of institutional knowledge, and reduced capacity.</a:t>
            </a:r>
          </a:p>
          <a:p>
            <a:endParaRPr lang="en-US" sz="2000" dirty="0"/>
          </a:p>
          <a:p>
            <a:r>
              <a:rPr lang="en-US" sz="2000" dirty="0"/>
              <a:t>The focus of the analysis is twofold: providing an understanding of what is driving the attrition, and developing interventions that can be used to mitigate future turnover.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77;g594ebb0291_1_0">
            <a:extLst>
              <a:ext uri="{FF2B5EF4-FFF2-40B4-BE49-F238E27FC236}">
                <a16:creationId xmlns:a16="http://schemas.microsoft.com/office/drawing/2014/main" id="{EB61FEE1-8E56-4112-BC88-C9CF1B2511FE}"/>
              </a:ext>
            </a:extLst>
          </p:cNvPr>
          <p:cNvSpPr/>
          <p:nvPr/>
        </p:nvSpPr>
        <p:spPr>
          <a:xfrm>
            <a:off x="685796" y="2932384"/>
            <a:ext cx="10933390" cy="365124"/>
          </a:xfrm>
          <a:prstGeom prst="roundRect">
            <a:avLst>
              <a:gd name="adj" fmla="val 16667"/>
            </a:avLst>
          </a:prstGeom>
          <a:solidFill>
            <a:srgbClr val="F4B081">
              <a:alpha val="70000"/>
            </a:srgbClr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Leveraging the original training data produced the most accurate and interpretable results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A9DD127-A37C-497A-8D2B-97A198CE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Attrition Modeling: Modeling Results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55815-8BF5-42C7-A6A1-73B7B2087E9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C277D0-6DD0-42FD-99FA-D01D7015EFDB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2E8EB-EB4F-492F-BFF5-D0382E10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84119"/>
            <a:ext cx="10553700" cy="3552825"/>
          </a:xfrm>
          <a:prstGeom prst="rect">
            <a:avLst/>
          </a:prstGeom>
        </p:spPr>
      </p:pic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D69348BC-131B-42DB-9B8E-1C1448A13CA6}"/>
              </a:ext>
            </a:extLst>
          </p:cNvPr>
          <p:cNvSpPr/>
          <p:nvPr/>
        </p:nvSpPr>
        <p:spPr>
          <a:xfrm>
            <a:off x="2091018" y="5488781"/>
            <a:ext cx="98266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Retention% = (1 – Attrition %)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LR and RF represent Logistic Regression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53842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Model accuracy is considerably above 84% baseline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8D6B745-0276-4321-822D-269615B8337E}"/>
              </a:ext>
            </a:extLst>
          </p:cNvPr>
          <p:cNvGraphicFramePr>
            <a:graphicFrameLocks noGrp="1"/>
          </p:cNvGraphicFramePr>
          <p:nvPr/>
        </p:nvGraphicFramePr>
        <p:xfrm>
          <a:off x="8789910" y="2733286"/>
          <a:ext cx="1828800" cy="182880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3286110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787379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1308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82878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714DEAC-69B7-4F69-AAF1-7D63153B3FB2}"/>
              </a:ext>
            </a:extLst>
          </p:cNvPr>
          <p:cNvSpPr/>
          <p:nvPr/>
        </p:nvSpPr>
        <p:spPr>
          <a:xfrm>
            <a:off x="8190259" y="2733286"/>
            <a:ext cx="583914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C8FF3-F297-449C-A1BF-451FD0CF56A7}"/>
              </a:ext>
            </a:extLst>
          </p:cNvPr>
          <p:cNvSpPr/>
          <p:nvPr/>
        </p:nvSpPr>
        <p:spPr>
          <a:xfrm>
            <a:off x="8162074" y="3655521"/>
            <a:ext cx="613720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BFDD4-B696-4715-9153-4CDECE964FED}"/>
              </a:ext>
            </a:extLst>
          </p:cNvPr>
          <p:cNvSpPr/>
          <p:nvPr/>
        </p:nvSpPr>
        <p:spPr>
          <a:xfrm>
            <a:off x="8803978" y="2141758"/>
            <a:ext cx="899142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70548F-54A8-4CBD-8C56-4DE072050D96}"/>
              </a:ext>
            </a:extLst>
          </p:cNvPr>
          <p:cNvSpPr/>
          <p:nvPr/>
        </p:nvSpPr>
        <p:spPr>
          <a:xfrm>
            <a:off x="9701965" y="2145744"/>
            <a:ext cx="899142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2D14C-4375-4A89-85C1-D9D85EA78628}"/>
              </a:ext>
            </a:extLst>
          </p:cNvPr>
          <p:cNvSpPr/>
          <p:nvPr/>
        </p:nvSpPr>
        <p:spPr>
          <a:xfrm>
            <a:off x="7491194" y="3177222"/>
            <a:ext cx="812774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79CB5-9252-461D-89CE-5D22B5D03E35}"/>
              </a:ext>
            </a:extLst>
          </p:cNvPr>
          <p:cNvSpPr/>
          <p:nvPr/>
        </p:nvSpPr>
        <p:spPr>
          <a:xfrm>
            <a:off x="8775793" y="1799559"/>
            <a:ext cx="1842917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Model Summary: Logistic Regression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23EDA-D9BE-46C5-94AD-5D187F4D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7" y="1759469"/>
            <a:ext cx="5971141" cy="41303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8E83B67-9F37-4357-9A2C-367104552C3C}"/>
              </a:ext>
            </a:extLst>
          </p:cNvPr>
          <p:cNvSpPr/>
          <p:nvPr/>
        </p:nvSpPr>
        <p:spPr>
          <a:xfrm>
            <a:off x="7086286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93FAB3-2C72-40BA-85E6-5BF8920A0BAA}"/>
              </a:ext>
            </a:extLst>
          </p:cNvPr>
          <p:cNvSpPr/>
          <p:nvPr/>
        </p:nvSpPr>
        <p:spPr>
          <a:xfrm>
            <a:off x="7764454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494A1-2A47-419E-9B25-CB11FB7350C8}"/>
              </a:ext>
            </a:extLst>
          </p:cNvPr>
          <p:cNvSpPr/>
          <p:nvPr/>
        </p:nvSpPr>
        <p:spPr>
          <a:xfrm>
            <a:off x="8641819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C7EC4-2AE6-4F86-A2F4-4E6B76356F12}"/>
              </a:ext>
            </a:extLst>
          </p:cNvPr>
          <p:cNvSpPr/>
          <p:nvPr/>
        </p:nvSpPr>
        <p:spPr>
          <a:xfrm>
            <a:off x="9319987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49325-FAB9-4315-8DE6-6EA66533459A}"/>
              </a:ext>
            </a:extLst>
          </p:cNvPr>
          <p:cNvSpPr/>
          <p:nvPr/>
        </p:nvSpPr>
        <p:spPr>
          <a:xfrm>
            <a:off x="10228885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292307-D4BA-4058-8993-BD4F71BF9862}"/>
              </a:ext>
            </a:extLst>
          </p:cNvPr>
          <p:cNvSpPr/>
          <p:nvPr/>
        </p:nvSpPr>
        <p:spPr>
          <a:xfrm>
            <a:off x="10907053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17087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Analysis of the residuals did not identify any major issues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DA87D-CCA8-482E-8566-6EB774BE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0" y="1799236"/>
            <a:ext cx="4846320" cy="337773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BCBEC5-213B-4635-842A-D9D0E4C1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Model Summary: Residual Analysis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92E9E-8BF5-45E2-BEE0-5EDF8FAE0DCB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848EFD-90F8-4835-8D87-BEC1D9DD6A1E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C1283F-C6DB-4B16-BF91-73BD03AC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73" y="1799236"/>
            <a:ext cx="4853212" cy="33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Model accuracy is above 84% baseline, but with different features than regression model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8D6B745-0276-4321-822D-269615B83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2159"/>
              </p:ext>
            </p:extLst>
          </p:nvPr>
        </p:nvGraphicFramePr>
        <p:xfrm>
          <a:off x="8789910" y="2733286"/>
          <a:ext cx="1828800" cy="182880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3286110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787379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1308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82878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714DEAC-69B7-4F69-AAF1-7D63153B3FB2}"/>
              </a:ext>
            </a:extLst>
          </p:cNvPr>
          <p:cNvSpPr/>
          <p:nvPr/>
        </p:nvSpPr>
        <p:spPr>
          <a:xfrm>
            <a:off x="8190259" y="2733286"/>
            <a:ext cx="583914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C8FF3-F297-449C-A1BF-451FD0CF56A7}"/>
              </a:ext>
            </a:extLst>
          </p:cNvPr>
          <p:cNvSpPr/>
          <p:nvPr/>
        </p:nvSpPr>
        <p:spPr>
          <a:xfrm>
            <a:off x="8162074" y="3655521"/>
            <a:ext cx="613720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BFDD4-B696-4715-9153-4CDECE964FED}"/>
              </a:ext>
            </a:extLst>
          </p:cNvPr>
          <p:cNvSpPr/>
          <p:nvPr/>
        </p:nvSpPr>
        <p:spPr>
          <a:xfrm>
            <a:off x="8803978" y="2141758"/>
            <a:ext cx="899142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70548F-54A8-4CBD-8C56-4DE072050D96}"/>
              </a:ext>
            </a:extLst>
          </p:cNvPr>
          <p:cNvSpPr/>
          <p:nvPr/>
        </p:nvSpPr>
        <p:spPr>
          <a:xfrm>
            <a:off x="9701965" y="2145744"/>
            <a:ext cx="899142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2D14C-4375-4A89-85C1-D9D85EA78628}"/>
              </a:ext>
            </a:extLst>
          </p:cNvPr>
          <p:cNvSpPr/>
          <p:nvPr/>
        </p:nvSpPr>
        <p:spPr>
          <a:xfrm>
            <a:off x="7491194" y="3177222"/>
            <a:ext cx="812774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79CB5-9252-461D-89CE-5D22B5D03E35}"/>
              </a:ext>
            </a:extLst>
          </p:cNvPr>
          <p:cNvSpPr/>
          <p:nvPr/>
        </p:nvSpPr>
        <p:spPr>
          <a:xfrm>
            <a:off x="8775793" y="1799559"/>
            <a:ext cx="1842917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Model Summary: Random Forest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E83B67-9F37-4357-9A2C-367104552C3C}"/>
              </a:ext>
            </a:extLst>
          </p:cNvPr>
          <p:cNvSpPr/>
          <p:nvPr/>
        </p:nvSpPr>
        <p:spPr>
          <a:xfrm>
            <a:off x="7086286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93FAB3-2C72-40BA-85E6-5BF8920A0BAA}"/>
              </a:ext>
            </a:extLst>
          </p:cNvPr>
          <p:cNvSpPr/>
          <p:nvPr/>
        </p:nvSpPr>
        <p:spPr>
          <a:xfrm>
            <a:off x="7764454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494A1-2A47-419E-9B25-CB11FB7350C8}"/>
              </a:ext>
            </a:extLst>
          </p:cNvPr>
          <p:cNvSpPr/>
          <p:nvPr/>
        </p:nvSpPr>
        <p:spPr>
          <a:xfrm>
            <a:off x="8641819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C7EC4-2AE6-4F86-A2F4-4E6B76356F12}"/>
              </a:ext>
            </a:extLst>
          </p:cNvPr>
          <p:cNvSpPr/>
          <p:nvPr/>
        </p:nvSpPr>
        <p:spPr>
          <a:xfrm>
            <a:off x="9319987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49325-FAB9-4315-8DE6-6EA66533459A}"/>
              </a:ext>
            </a:extLst>
          </p:cNvPr>
          <p:cNvSpPr/>
          <p:nvPr/>
        </p:nvSpPr>
        <p:spPr>
          <a:xfrm>
            <a:off x="10228885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292307-D4BA-4058-8993-BD4F71BF9862}"/>
              </a:ext>
            </a:extLst>
          </p:cNvPr>
          <p:cNvSpPr/>
          <p:nvPr/>
        </p:nvSpPr>
        <p:spPr>
          <a:xfrm>
            <a:off x="10907053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81339-0760-451D-AC41-437061D2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09510"/>
            <a:ext cx="5475334" cy="299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 model with comparable RF performance was trained using logistic regression features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8D6B745-0276-4321-822D-269615B83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6660"/>
              </p:ext>
            </p:extLst>
          </p:nvPr>
        </p:nvGraphicFramePr>
        <p:xfrm>
          <a:off x="8789910" y="2733286"/>
          <a:ext cx="1828800" cy="182880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3286110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787379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1308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82878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714DEAC-69B7-4F69-AAF1-7D63153B3FB2}"/>
              </a:ext>
            </a:extLst>
          </p:cNvPr>
          <p:cNvSpPr/>
          <p:nvPr/>
        </p:nvSpPr>
        <p:spPr>
          <a:xfrm>
            <a:off x="8190259" y="2733286"/>
            <a:ext cx="583914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C8FF3-F297-449C-A1BF-451FD0CF56A7}"/>
              </a:ext>
            </a:extLst>
          </p:cNvPr>
          <p:cNvSpPr/>
          <p:nvPr/>
        </p:nvSpPr>
        <p:spPr>
          <a:xfrm>
            <a:off x="8162074" y="3655521"/>
            <a:ext cx="613720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BFDD4-B696-4715-9153-4CDECE964FED}"/>
              </a:ext>
            </a:extLst>
          </p:cNvPr>
          <p:cNvSpPr/>
          <p:nvPr/>
        </p:nvSpPr>
        <p:spPr>
          <a:xfrm>
            <a:off x="8803978" y="2141758"/>
            <a:ext cx="899142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70548F-54A8-4CBD-8C56-4DE072050D96}"/>
              </a:ext>
            </a:extLst>
          </p:cNvPr>
          <p:cNvSpPr/>
          <p:nvPr/>
        </p:nvSpPr>
        <p:spPr>
          <a:xfrm>
            <a:off x="9701965" y="2145744"/>
            <a:ext cx="899142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2D14C-4375-4A89-85C1-D9D85EA78628}"/>
              </a:ext>
            </a:extLst>
          </p:cNvPr>
          <p:cNvSpPr/>
          <p:nvPr/>
        </p:nvSpPr>
        <p:spPr>
          <a:xfrm>
            <a:off x="7491194" y="3177222"/>
            <a:ext cx="812774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79CB5-9252-461D-89CE-5D22B5D03E35}"/>
              </a:ext>
            </a:extLst>
          </p:cNvPr>
          <p:cNvSpPr/>
          <p:nvPr/>
        </p:nvSpPr>
        <p:spPr>
          <a:xfrm>
            <a:off x="8775793" y="1799559"/>
            <a:ext cx="1842917" cy="898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Model Summary: Random Forest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E83B67-9F37-4357-9A2C-367104552C3C}"/>
              </a:ext>
            </a:extLst>
          </p:cNvPr>
          <p:cNvSpPr/>
          <p:nvPr/>
        </p:nvSpPr>
        <p:spPr>
          <a:xfrm>
            <a:off x="7086286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93FAB3-2C72-40BA-85E6-5BF8920A0BAA}"/>
              </a:ext>
            </a:extLst>
          </p:cNvPr>
          <p:cNvSpPr/>
          <p:nvPr/>
        </p:nvSpPr>
        <p:spPr>
          <a:xfrm>
            <a:off x="7764454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494A1-2A47-419E-9B25-CB11FB7350C8}"/>
              </a:ext>
            </a:extLst>
          </p:cNvPr>
          <p:cNvSpPr/>
          <p:nvPr/>
        </p:nvSpPr>
        <p:spPr>
          <a:xfrm>
            <a:off x="8641819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C7EC4-2AE6-4F86-A2F4-4E6B76356F12}"/>
              </a:ext>
            </a:extLst>
          </p:cNvPr>
          <p:cNvSpPr/>
          <p:nvPr/>
        </p:nvSpPr>
        <p:spPr>
          <a:xfrm>
            <a:off x="9319987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49325-FAB9-4315-8DE6-6EA66533459A}"/>
              </a:ext>
            </a:extLst>
          </p:cNvPr>
          <p:cNvSpPr/>
          <p:nvPr/>
        </p:nvSpPr>
        <p:spPr>
          <a:xfrm>
            <a:off x="10228885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A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292307-D4BA-4058-8993-BD4F71BF9862}"/>
              </a:ext>
            </a:extLst>
          </p:cNvPr>
          <p:cNvSpPr/>
          <p:nvPr/>
        </p:nvSpPr>
        <p:spPr>
          <a:xfrm>
            <a:off x="10907053" y="4979063"/>
            <a:ext cx="1087824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5B231-D17F-4C39-9E7C-F37F4B3E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12848"/>
            <a:ext cx="5647944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2224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Overtime, survey results, and stock options top the list of features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Attrition Modeling: Feature Importance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1" name="Google Shape;108;p11">
            <a:extLst>
              <a:ext uri="{FF2B5EF4-FFF2-40B4-BE49-F238E27FC236}">
                <a16:creationId xmlns:a16="http://schemas.microsoft.com/office/drawing/2014/main" id="{D10E1AE2-7778-41D4-A083-F1FCB6BC8838}"/>
              </a:ext>
            </a:extLst>
          </p:cNvPr>
          <p:cNvSpPr/>
          <p:nvPr/>
        </p:nvSpPr>
        <p:spPr>
          <a:xfrm>
            <a:off x="1917592" y="5331126"/>
            <a:ext cx="1000008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Entry order represents order in which variable was included in forward selection model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Coefficient and normalized coefficient are absolute values from the model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Lost points refers to the credit scoring practice of calculating the maximum possible score for the model and measuring how often each feature represented the most lost points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RF represents the feature importance from the random forest model trained using the logistic regression features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Coefficient Rank is a monte carlo simulation to get a distribution of parameter estimates. For each variable the 5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50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and 95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percentile coefficient is ranked against the model coefficients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5561E1-0E2E-4499-9D4C-D86ACB1D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8" y="1645920"/>
            <a:ext cx="11100292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Those most likely to leave often have low survey results, low tenure, and new managers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Feature Importance: Top Model Scores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3B5DE4A-3C33-4BC7-BE41-6A6ABDECE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080"/>
              </p:ext>
            </p:extLst>
          </p:nvPr>
        </p:nvGraphicFramePr>
        <p:xfrm>
          <a:off x="838202" y="1785717"/>
          <a:ext cx="10515596" cy="3611337"/>
        </p:xfrm>
        <a:graphic>
          <a:graphicData uri="http://schemas.openxmlformats.org/drawingml/2006/table">
            <a:tbl>
              <a:tblPr/>
              <a:tblGrid>
                <a:gridCol w="1039041">
                  <a:extLst>
                    <a:ext uri="{9D8B030D-6E8A-4147-A177-3AD203B41FA5}">
                      <a16:colId xmlns:a16="http://schemas.microsoft.com/office/drawing/2014/main" val="578488979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953913292"/>
                    </a:ext>
                  </a:extLst>
                </a:gridCol>
                <a:gridCol w="1164227">
                  <a:extLst>
                    <a:ext uri="{9D8B030D-6E8A-4147-A177-3AD203B41FA5}">
                      <a16:colId xmlns:a16="http://schemas.microsoft.com/office/drawing/2014/main" val="965988842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3979499544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3800511053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1099812015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2027884229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1250374466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4114501348"/>
                    </a:ext>
                  </a:extLst>
                </a:gridCol>
                <a:gridCol w="1039041">
                  <a:extLst>
                    <a:ext uri="{9D8B030D-6E8A-4147-A177-3AD203B41FA5}">
                      <a16:colId xmlns:a16="http://schemas.microsoft.com/office/drawing/2014/main" val="2922373811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Trainings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Commute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Job Role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Overtime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Stock</a:t>
                      </a:r>
                      <a:b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Option Level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Years Manager /</a:t>
                      </a:r>
                      <a:b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Years Promotion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  <a:b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Tenure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Total Satisfaction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Model Probability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Attrition Indicator</a:t>
                      </a:r>
                    </a:p>
                  </a:txBody>
                  <a:tcPr marL="9389" marR="9389" marT="9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19056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094411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81847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7578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 Resources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38215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98429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Scientist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43431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Exec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05808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Scientist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50207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21705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231756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 Tech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59695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 Tech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24100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 Tech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59953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6276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52094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38022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36169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 Resources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9431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6064"/>
                  </a:ext>
                </a:extLst>
              </a:tr>
              <a:tr h="15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Rep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389" marR="9389" marT="93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3262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363866A-64A7-4964-A35F-682CD92A6E2F}"/>
              </a:ext>
            </a:extLst>
          </p:cNvPr>
          <p:cNvSpPr/>
          <p:nvPr/>
        </p:nvSpPr>
        <p:spPr>
          <a:xfrm>
            <a:off x="3200404" y="5675585"/>
            <a:ext cx="236483" cy="173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D5AAC-0BC6-4789-BEED-AFAC7107AE67}"/>
              </a:ext>
            </a:extLst>
          </p:cNvPr>
          <p:cNvSpPr/>
          <p:nvPr/>
        </p:nvSpPr>
        <p:spPr>
          <a:xfrm>
            <a:off x="6227444" y="5659818"/>
            <a:ext cx="236483" cy="173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3351B-52C4-4A5A-B28D-F1333DF40449}"/>
              </a:ext>
            </a:extLst>
          </p:cNvPr>
          <p:cNvSpPr txBox="1"/>
          <p:nvPr/>
        </p:nvSpPr>
        <p:spPr>
          <a:xfrm>
            <a:off x="3440822" y="5647007"/>
            <a:ext cx="2743200" cy="2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Values that lead to increased attrition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ACC7F-70F4-4AB9-A6C5-83DD57635B6D}"/>
              </a:ext>
            </a:extLst>
          </p:cNvPr>
          <p:cNvSpPr txBox="1"/>
          <p:nvPr/>
        </p:nvSpPr>
        <p:spPr>
          <a:xfrm>
            <a:off x="6465188" y="5647007"/>
            <a:ext cx="2743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Values that lead to decreased attrition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19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Those least likely to leave are often non-overtime, with short commutes, and high tenure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Feature Importance: Low Model Scores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5DF60C-C427-44B6-BABA-DF7350E10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85421"/>
              </p:ext>
            </p:extLst>
          </p:nvPr>
        </p:nvGraphicFramePr>
        <p:xfrm>
          <a:off x="838200" y="1794529"/>
          <a:ext cx="10515600" cy="3436037"/>
        </p:xfrm>
        <a:graphic>
          <a:graphicData uri="http://schemas.openxmlformats.org/drawingml/2006/table">
            <a:tbl>
              <a:tblPr/>
              <a:tblGrid>
                <a:gridCol w="1013699">
                  <a:extLst>
                    <a:ext uri="{9D8B030D-6E8A-4147-A177-3AD203B41FA5}">
                      <a16:colId xmlns:a16="http://schemas.microsoft.com/office/drawing/2014/main" val="4144408360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3344283005"/>
                    </a:ext>
                  </a:extLst>
                </a:gridCol>
                <a:gridCol w="1331243">
                  <a:extLst>
                    <a:ext uri="{9D8B030D-6E8A-4147-A177-3AD203B41FA5}">
                      <a16:colId xmlns:a16="http://schemas.microsoft.com/office/drawing/2014/main" val="2456321638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2574812758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2504587478"/>
                    </a:ext>
                  </a:extLst>
                </a:gridCol>
                <a:gridCol w="1074765">
                  <a:extLst>
                    <a:ext uri="{9D8B030D-6E8A-4147-A177-3AD203B41FA5}">
                      <a16:colId xmlns:a16="http://schemas.microsoft.com/office/drawing/2014/main" val="2759116533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1955858656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3160036084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2631455083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4037671657"/>
                    </a:ext>
                  </a:extLst>
                </a:gridCol>
              </a:tblGrid>
              <a:tr h="366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Trainings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Commute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Job Role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Overtime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Stock</a:t>
                      </a:r>
                      <a:b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Option Level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Years Manager /</a:t>
                      </a:r>
                      <a:b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Years Promotion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  <a:b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Tenure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Total Satisfaction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Model Probability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A40000"/>
                          </a:solidFill>
                          <a:effectLst/>
                          <a:latin typeface="Arial" panose="020B0604020202020204" pitchFamily="34" charset="0"/>
                        </a:rPr>
                        <a:t>Attrition Indicator</a:t>
                      </a: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13598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Manufacturing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2.08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02921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59475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16271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2648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2239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Manufacturing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92833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Exec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56377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Manufacturing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87709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1.79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1.43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834347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Exec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10651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Manufacturing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64338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Healthcare Rep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55773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Healthcare Rep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1.39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75180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27975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62109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Healthcare Rep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251779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Scientist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1.39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1.22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35303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Manufacturing Director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2.64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95235"/>
                  </a:ext>
                </a:extLst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Manager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1.95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0.20%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60" marR="9160" marT="9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5521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843C905-0197-4C78-A435-D9552586D8F8}"/>
              </a:ext>
            </a:extLst>
          </p:cNvPr>
          <p:cNvSpPr/>
          <p:nvPr/>
        </p:nvSpPr>
        <p:spPr>
          <a:xfrm>
            <a:off x="3200404" y="5486393"/>
            <a:ext cx="236483" cy="173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8CEF9-218D-4CAC-8BBF-3E1600C2D7DE}"/>
              </a:ext>
            </a:extLst>
          </p:cNvPr>
          <p:cNvSpPr/>
          <p:nvPr/>
        </p:nvSpPr>
        <p:spPr>
          <a:xfrm>
            <a:off x="6227444" y="5470626"/>
            <a:ext cx="236483" cy="173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B9F20-726D-4E9B-B216-2910C62A63E8}"/>
              </a:ext>
            </a:extLst>
          </p:cNvPr>
          <p:cNvSpPr txBox="1"/>
          <p:nvPr/>
        </p:nvSpPr>
        <p:spPr>
          <a:xfrm>
            <a:off x="3440822" y="5457815"/>
            <a:ext cx="2743200" cy="2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Values that lead to increased attrition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7A65E-A715-4309-8007-1BB3ED8D6E5F}"/>
              </a:ext>
            </a:extLst>
          </p:cNvPr>
          <p:cNvSpPr txBox="1"/>
          <p:nvPr/>
        </p:nvSpPr>
        <p:spPr>
          <a:xfrm>
            <a:off x="6465188" y="5457815"/>
            <a:ext cx="2743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Values that lead to decreased attrition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088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8E6FEA-35D5-45BE-896B-C230F334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14" y="1775889"/>
            <a:ext cx="5558241" cy="314553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Overtime and Total Satisfaction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2E08D-2EAF-49B4-814F-42111EF8CA8D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C3137-0B10-4A0F-BECF-1B649EA3A9EC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Overtime is a strong predictor of attrition; total satisfaction adds further segmentation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55FE6CF-5C2C-4080-A881-89F9F1467E86}"/>
              </a:ext>
            </a:extLst>
          </p:cNvPr>
          <p:cNvSpPr/>
          <p:nvPr/>
        </p:nvSpPr>
        <p:spPr>
          <a:xfrm rot="16200000">
            <a:off x="9805360" y="2967295"/>
            <a:ext cx="91440" cy="1737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7F3D5-68C3-4B05-8F63-A96EEA7E89A7}"/>
              </a:ext>
            </a:extLst>
          </p:cNvPr>
          <p:cNvSpPr/>
          <p:nvPr/>
        </p:nvSpPr>
        <p:spPr>
          <a:xfrm>
            <a:off x="9170933" y="2956360"/>
            <a:ext cx="1371600" cy="560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Arial"/>
                <a:cs typeface="Arial"/>
              </a:rPr>
              <a:t>Grouped as lower risk for remaining slides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5A4FE-97E8-41E9-B877-E8090036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3" y="1772522"/>
            <a:ext cx="5496780" cy="3141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154050-F1E5-4697-9BD1-D3F358FDF897}"/>
              </a:ext>
            </a:extLst>
          </p:cNvPr>
          <p:cNvSpPr txBox="1"/>
          <p:nvPr/>
        </p:nvSpPr>
        <p:spPr>
          <a:xfrm>
            <a:off x="4490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26017-ADA1-44DD-87B6-E0FD776A41A6}"/>
              </a:ext>
            </a:extLst>
          </p:cNvPr>
          <p:cNvSpPr txBox="1"/>
          <p:nvPr/>
        </p:nvSpPr>
        <p:spPr>
          <a:xfrm>
            <a:off x="1209673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65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DFA0B-E117-4F34-A8FC-C740D76B9A54}"/>
              </a:ext>
            </a:extLst>
          </p:cNvPr>
          <p:cNvSpPr txBox="1"/>
          <p:nvPr/>
        </p:nvSpPr>
        <p:spPr>
          <a:xfrm>
            <a:off x="2896960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130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AEFD0-4736-42F7-9FDE-F0D3616A9A8E}"/>
              </a:ext>
            </a:extLst>
          </p:cNvPr>
          <p:cNvSpPr txBox="1"/>
          <p:nvPr/>
        </p:nvSpPr>
        <p:spPr>
          <a:xfrm>
            <a:off x="4567915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221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683DD-9984-4340-8666-88568C339BD2}"/>
              </a:ext>
            </a:extLst>
          </p:cNvPr>
          <p:cNvSpPr txBox="1"/>
          <p:nvPr/>
        </p:nvSpPr>
        <p:spPr>
          <a:xfrm>
            <a:off x="6848482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206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15E1BF-1810-4533-875B-1BAC1BB6072D}"/>
              </a:ext>
            </a:extLst>
          </p:cNvPr>
          <p:cNvSpPr txBox="1"/>
          <p:nvPr/>
        </p:nvSpPr>
        <p:spPr>
          <a:xfrm>
            <a:off x="8535769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328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C6747-3D1C-4684-AE70-3CA2546F31D0}"/>
              </a:ext>
            </a:extLst>
          </p:cNvPr>
          <p:cNvSpPr txBox="1"/>
          <p:nvPr/>
        </p:nvSpPr>
        <p:spPr>
          <a:xfrm>
            <a:off x="10206724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520</a:t>
            </a:r>
          </a:p>
        </p:txBody>
      </p:sp>
    </p:spTree>
    <p:extLst>
      <p:ext uri="{BB962C8B-B14F-4D97-AF65-F5344CB8AC3E}">
        <p14:creationId xmlns:p14="http://schemas.microsoft.com/office/powerpoint/2010/main" val="65037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Stock Option Level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Within risk groups, stock option levels are predictive of attrition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15D139-0F72-4ED9-92EE-A80836692819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A91492-6E30-4DFF-ADB9-3D28DCA91FF0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A9658-A4E2-4774-9027-C67705CB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773936"/>
            <a:ext cx="5453771" cy="314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C46AA-2057-49C1-B0F1-A74294F7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1773936"/>
            <a:ext cx="5621084" cy="3145536"/>
          </a:xfrm>
          <a:prstGeom prst="rect">
            <a:avLst/>
          </a:prstGeom>
        </p:spPr>
      </p:pic>
      <p:sp>
        <p:nvSpPr>
          <p:cNvPr id="18" name="Google Shape;108;p11">
            <a:extLst>
              <a:ext uri="{FF2B5EF4-FFF2-40B4-BE49-F238E27FC236}">
                <a16:creationId xmlns:a16="http://schemas.microsoft.com/office/drawing/2014/main" id="{E5089616-CC4E-4CE1-B7DD-9B7F5577DD85}"/>
              </a:ext>
            </a:extLst>
          </p:cNvPr>
          <p:cNvSpPr/>
          <p:nvPr/>
        </p:nvSpPr>
        <p:spPr>
          <a:xfrm>
            <a:off x="2091018" y="5488781"/>
            <a:ext cx="98266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Higher Risk: Overtime = Yes or Total Satisfaction &lt;= 3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Risk: Overtime = No and Total Satisfaction &gt;=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2250A-76C0-4708-AD7F-8643D9C4F1B3}"/>
              </a:ext>
            </a:extLst>
          </p:cNvPr>
          <p:cNvSpPr txBox="1"/>
          <p:nvPr/>
        </p:nvSpPr>
        <p:spPr>
          <a:xfrm>
            <a:off x="4490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2CF3B-812A-4B1D-A582-6C3D4FD9D758}"/>
              </a:ext>
            </a:extLst>
          </p:cNvPr>
          <p:cNvSpPr txBox="1"/>
          <p:nvPr/>
        </p:nvSpPr>
        <p:spPr>
          <a:xfrm>
            <a:off x="1046383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277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0137C-5615-4DAC-838E-47D62D9FE902}"/>
              </a:ext>
            </a:extLst>
          </p:cNvPr>
          <p:cNvSpPr txBox="1"/>
          <p:nvPr/>
        </p:nvSpPr>
        <p:spPr>
          <a:xfrm>
            <a:off x="229280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243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00789-FFCA-4EA3-9C3E-D0420B218FFB}"/>
              </a:ext>
            </a:extLst>
          </p:cNvPr>
          <p:cNvSpPr txBox="1"/>
          <p:nvPr/>
        </p:nvSpPr>
        <p:spPr>
          <a:xfrm>
            <a:off x="355554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60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A168D-F105-4063-A882-7F7AD30A3A05}"/>
              </a:ext>
            </a:extLst>
          </p:cNvPr>
          <p:cNvSpPr txBox="1"/>
          <p:nvPr/>
        </p:nvSpPr>
        <p:spPr>
          <a:xfrm>
            <a:off x="6668863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354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57FF6-AF4A-4D56-BC22-574FB133895E}"/>
              </a:ext>
            </a:extLst>
          </p:cNvPr>
          <p:cNvSpPr txBox="1"/>
          <p:nvPr/>
        </p:nvSpPr>
        <p:spPr>
          <a:xfrm>
            <a:off x="7931613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353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1DE2E2-F48B-46DC-BADB-F47B80CFB3E1}"/>
              </a:ext>
            </a:extLst>
          </p:cNvPr>
          <p:cNvSpPr txBox="1"/>
          <p:nvPr/>
        </p:nvSpPr>
        <p:spPr>
          <a:xfrm>
            <a:off x="9210676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B9F31-4D88-4284-9CF3-C7C8B7B162E3}"/>
              </a:ext>
            </a:extLst>
          </p:cNvPr>
          <p:cNvSpPr txBox="1"/>
          <p:nvPr/>
        </p:nvSpPr>
        <p:spPr>
          <a:xfrm>
            <a:off x="483461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42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BBCF05-DCA4-4000-AF4D-497AE71C185B}"/>
              </a:ext>
            </a:extLst>
          </p:cNvPr>
          <p:cNvSpPr txBox="1"/>
          <p:nvPr/>
        </p:nvSpPr>
        <p:spPr>
          <a:xfrm>
            <a:off x="10473421" y="5012871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430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00"/>
                </a:solidFill>
              </a:rPr>
              <a:t>Agenda</a:t>
            </a:r>
            <a:endParaRPr lang="en-US" sz="2800" dirty="0">
              <a:solidFill>
                <a:srgbClr val="A4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7945"/>
            <a:ext cx="10668000" cy="3445622"/>
          </a:xfrm>
        </p:spPr>
        <p:txBody>
          <a:bodyPr/>
          <a:lstStyle/>
          <a:p>
            <a:r>
              <a:rPr lang="en-US" sz="1800" dirty="0"/>
              <a:t>Data Exploration</a:t>
            </a:r>
          </a:p>
          <a:p>
            <a:pPr lvl="1"/>
            <a:r>
              <a:rPr lang="en-US" sz="1800" dirty="0"/>
              <a:t>Data Overview &amp; Inspection</a:t>
            </a:r>
          </a:p>
          <a:p>
            <a:pPr lvl="1"/>
            <a:r>
              <a:rPr lang="en-US" sz="1800" dirty="0"/>
              <a:t>Data Preparation, Feature Engineering, and Feature Selection</a:t>
            </a:r>
          </a:p>
          <a:p>
            <a:pPr lvl="1"/>
            <a:r>
              <a:rPr lang="en-US" sz="1800" dirty="0"/>
              <a:t>Unsupervised Learning</a:t>
            </a:r>
          </a:p>
          <a:p>
            <a:r>
              <a:rPr lang="en-US" sz="1800" dirty="0"/>
              <a:t>Attrition Modeling</a:t>
            </a:r>
          </a:p>
          <a:p>
            <a:pPr lvl="1"/>
            <a:r>
              <a:rPr lang="en-US" sz="1800" dirty="0"/>
              <a:t>Modeling Approach</a:t>
            </a:r>
          </a:p>
          <a:p>
            <a:pPr lvl="1"/>
            <a:r>
              <a:rPr lang="en-US" sz="1800" dirty="0"/>
              <a:t>Results &amp; Summary</a:t>
            </a:r>
          </a:p>
          <a:p>
            <a:pPr lvl="1"/>
            <a:r>
              <a:rPr lang="en-US" sz="1800" dirty="0"/>
              <a:t>Feature Importance</a:t>
            </a:r>
          </a:p>
          <a:p>
            <a:r>
              <a:rPr lang="en-US" sz="1800" dirty="0"/>
              <a:t>Inference &amp; Insights</a:t>
            </a:r>
          </a:p>
          <a:p>
            <a:pPr lvl="1"/>
            <a:r>
              <a:rPr lang="en-US" sz="1800" dirty="0"/>
              <a:t>Visualized Business Insights</a:t>
            </a:r>
          </a:p>
          <a:p>
            <a:pPr lvl="1"/>
            <a:r>
              <a:rPr lang="en-US" sz="1800" dirty="0"/>
              <a:t>Hypotheses of Causal Factors</a:t>
            </a:r>
          </a:p>
          <a:p>
            <a:pPr lvl="1"/>
            <a:r>
              <a:rPr lang="en-US" sz="1800" dirty="0"/>
              <a:t>Recommended Next Steps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041E2B-4FB2-4006-939A-1907E1EC0151}"/>
              </a:ext>
            </a:extLst>
          </p:cNvPr>
          <p:cNvSpPr/>
          <p:nvPr/>
        </p:nvSpPr>
        <p:spPr>
          <a:xfrm>
            <a:off x="714702" y="1304261"/>
            <a:ext cx="347472" cy="351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41D429-5262-4C1F-8399-8FCB83CEA4DF}"/>
              </a:ext>
            </a:extLst>
          </p:cNvPr>
          <p:cNvSpPr/>
          <p:nvPr/>
        </p:nvSpPr>
        <p:spPr>
          <a:xfrm>
            <a:off x="714702" y="2630691"/>
            <a:ext cx="347472" cy="351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392C54-C937-4F01-97CB-75365F9530BC}"/>
              </a:ext>
            </a:extLst>
          </p:cNvPr>
          <p:cNvSpPr/>
          <p:nvPr/>
        </p:nvSpPr>
        <p:spPr>
          <a:xfrm>
            <a:off x="714702" y="3924722"/>
            <a:ext cx="347472" cy="351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A6A5F7-C03F-44B3-8B6A-F46843D05264}"/>
              </a:ext>
            </a:extLst>
          </p:cNvPr>
          <p:cNvSpPr/>
          <p:nvPr/>
        </p:nvSpPr>
        <p:spPr>
          <a:xfrm>
            <a:off x="1207008" y="1661716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EFFB0A-DFEA-4438-ACC9-F5F710C3359B}"/>
              </a:ext>
            </a:extLst>
          </p:cNvPr>
          <p:cNvSpPr/>
          <p:nvPr/>
        </p:nvSpPr>
        <p:spPr>
          <a:xfrm>
            <a:off x="1207008" y="1965573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B34B1-AFC7-4F76-BC74-795745A9FC3D}"/>
              </a:ext>
            </a:extLst>
          </p:cNvPr>
          <p:cNvSpPr/>
          <p:nvPr/>
        </p:nvSpPr>
        <p:spPr>
          <a:xfrm>
            <a:off x="1207008" y="2275297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14673-BB6D-41BD-91CE-08026F1E61A0}"/>
              </a:ext>
            </a:extLst>
          </p:cNvPr>
          <p:cNvSpPr/>
          <p:nvPr/>
        </p:nvSpPr>
        <p:spPr>
          <a:xfrm>
            <a:off x="1207008" y="2996536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5E42EB-C5EB-4524-B616-6400A089FE70}"/>
              </a:ext>
            </a:extLst>
          </p:cNvPr>
          <p:cNvSpPr/>
          <p:nvPr/>
        </p:nvSpPr>
        <p:spPr>
          <a:xfrm>
            <a:off x="1207008" y="3300393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ED43F1-A00A-4E7D-9684-1CEF95AF9918}"/>
              </a:ext>
            </a:extLst>
          </p:cNvPr>
          <p:cNvSpPr/>
          <p:nvPr/>
        </p:nvSpPr>
        <p:spPr>
          <a:xfrm>
            <a:off x="1207008" y="3610117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67DB44-B1A0-4AFC-A751-EBD856D5E77A}"/>
              </a:ext>
            </a:extLst>
          </p:cNvPr>
          <p:cNvSpPr/>
          <p:nvPr/>
        </p:nvSpPr>
        <p:spPr>
          <a:xfrm>
            <a:off x="1207008" y="4284054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6135B1-AC16-4AB3-BDFA-6219E287C425}"/>
              </a:ext>
            </a:extLst>
          </p:cNvPr>
          <p:cNvSpPr/>
          <p:nvPr/>
        </p:nvSpPr>
        <p:spPr>
          <a:xfrm>
            <a:off x="1207008" y="4587911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BD5408-02F9-454C-9D32-66CFE9B52258}"/>
              </a:ext>
            </a:extLst>
          </p:cNvPr>
          <p:cNvSpPr/>
          <p:nvPr/>
        </p:nvSpPr>
        <p:spPr>
          <a:xfrm>
            <a:off x="1207008" y="4897635"/>
            <a:ext cx="292608" cy="29260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7AC3A1E-979E-46C4-B633-05A208022033}"/>
              </a:ext>
            </a:extLst>
          </p:cNvPr>
          <p:cNvSpPr/>
          <p:nvPr/>
        </p:nvSpPr>
        <p:spPr>
          <a:xfrm>
            <a:off x="7939930" y="4026439"/>
            <a:ext cx="457200" cy="1325563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23F030B-D9AE-4A5A-BA2F-FCEADFF9CB84}"/>
              </a:ext>
            </a:extLst>
          </p:cNvPr>
          <p:cNvSpPr/>
          <p:nvPr/>
        </p:nvSpPr>
        <p:spPr>
          <a:xfrm>
            <a:off x="7950436" y="1356793"/>
            <a:ext cx="457200" cy="2606040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0C3B4-D2BC-42D0-884A-9C08B02449F3}"/>
              </a:ext>
            </a:extLst>
          </p:cNvPr>
          <p:cNvSpPr txBox="1"/>
          <p:nvPr/>
        </p:nvSpPr>
        <p:spPr>
          <a:xfrm>
            <a:off x="8533090" y="2203795"/>
            <a:ext cx="2849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Supplemental Information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Included for Technical Assessment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AE4ADD-E7A3-422B-884A-2F67C9F57B2F}"/>
              </a:ext>
            </a:extLst>
          </p:cNvPr>
          <p:cNvSpPr txBox="1"/>
          <p:nvPr/>
        </p:nvSpPr>
        <p:spPr>
          <a:xfrm>
            <a:off x="8527830" y="4374183"/>
            <a:ext cx="2849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Core deliverable to case study prompt</a:t>
            </a:r>
          </a:p>
        </p:txBody>
      </p:sp>
    </p:spTree>
    <p:extLst>
      <p:ext uri="{BB962C8B-B14F-4D97-AF65-F5344CB8AC3E}">
        <p14:creationId xmlns:p14="http://schemas.microsoft.com/office/powerpoint/2010/main" val="371354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Stock Option Level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Stock options are surprisingly uncorrelated with Job Role or Job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973EF-565D-4A45-9438-75A786C5B5C3}"/>
              </a:ext>
            </a:extLst>
          </p:cNvPr>
          <p:cNvCxnSpPr/>
          <p:nvPr/>
        </p:nvCxnSpPr>
        <p:spPr>
          <a:xfrm>
            <a:off x="6064468" y="1841852"/>
            <a:ext cx="0" cy="3518422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D8A7C31-C6C7-4EA2-A777-81C076BCE867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408082-2E74-4E9B-BEFE-9931268269B4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4B88A-1C60-4F89-9E03-9D084321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2" y="1773936"/>
            <a:ext cx="5485373" cy="3145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967DC3-4CFD-4993-BE5A-2443A954DA64}"/>
              </a:ext>
            </a:extLst>
          </p:cNvPr>
          <p:cNvSpPr txBox="1"/>
          <p:nvPr/>
        </p:nvSpPr>
        <p:spPr>
          <a:xfrm>
            <a:off x="-5307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70786-A7FE-4B1D-A73F-354416147DDF}"/>
              </a:ext>
            </a:extLst>
          </p:cNvPr>
          <p:cNvSpPr txBox="1"/>
          <p:nvPr/>
        </p:nvSpPr>
        <p:spPr>
          <a:xfrm>
            <a:off x="572856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131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6F824-5930-4779-953A-2BA85C0A976C}"/>
              </a:ext>
            </a:extLst>
          </p:cNvPr>
          <p:cNvSpPr txBox="1"/>
          <p:nvPr/>
        </p:nvSpPr>
        <p:spPr>
          <a:xfrm>
            <a:off x="1133475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BA97CB-1C5D-4D2E-8913-0B7F4DFF44C7}"/>
              </a:ext>
            </a:extLst>
          </p:cNvPr>
          <p:cNvSpPr txBox="1"/>
          <p:nvPr/>
        </p:nvSpPr>
        <p:spPr>
          <a:xfrm>
            <a:off x="1677767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259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2107E-FD81-4DFD-AA94-AB3F05611415}"/>
              </a:ext>
            </a:extLst>
          </p:cNvPr>
          <p:cNvSpPr txBox="1"/>
          <p:nvPr/>
        </p:nvSpPr>
        <p:spPr>
          <a:xfrm>
            <a:off x="2238386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102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6B4ED-E339-4066-A4BB-D9F72CCA0678}"/>
              </a:ext>
            </a:extLst>
          </p:cNvPr>
          <p:cNvSpPr txBox="1"/>
          <p:nvPr/>
        </p:nvSpPr>
        <p:spPr>
          <a:xfrm>
            <a:off x="2766349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145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405137-79B6-477C-9F15-008DD30BABFC}"/>
              </a:ext>
            </a:extLst>
          </p:cNvPr>
          <p:cNvSpPr txBox="1"/>
          <p:nvPr/>
        </p:nvSpPr>
        <p:spPr>
          <a:xfrm>
            <a:off x="3326964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80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835822-E992-4C1C-BB6B-FB80CC66B51D}"/>
              </a:ext>
            </a:extLst>
          </p:cNvPr>
          <p:cNvSpPr txBox="1"/>
          <p:nvPr/>
        </p:nvSpPr>
        <p:spPr>
          <a:xfrm>
            <a:off x="388758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8E56A-AF11-4FDE-99BD-0F35C117669D}"/>
              </a:ext>
            </a:extLst>
          </p:cNvPr>
          <p:cNvSpPr txBox="1"/>
          <p:nvPr/>
        </p:nvSpPr>
        <p:spPr>
          <a:xfrm>
            <a:off x="4415544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326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C6623-FC10-4ABE-915C-92CA6739690C}"/>
              </a:ext>
            </a:extLst>
          </p:cNvPr>
          <p:cNvSpPr txBox="1"/>
          <p:nvPr/>
        </p:nvSpPr>
        <p:spPr>
          <a:xfrm>
            <a:off x="495983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83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69A9-ACD3-4BF6-ADDC-80E037FE8F88}"/>
              </a:ext>
            </a:extLst>
          </p:cNvPr>
          <p:cNvSpPr txBox="1"/>
          <p:nvPr/>
        </p:nvSpPr>
        <p:spPr>
          <a:xfrm>
            <a:off x="6875715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543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1FDB9-A108-4E33-9459-103D79825A53}"/>
              </a:ext>
            </a:extLst>
          </p:cNvPr>
          <p:cNvSpPr txBox="1"/>
          <p:nvPr/>
        </p:nvSpPr>
        <p:spPr>
          <a:xfrm>
            <a:off x="7860878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534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0BF1C4-72DD-4A48-B407-21B638107FC2}"/>
              </a:ext>
            </a:extLst>
          </p:cNvPr>
          <p:cNvSpPr txBox="1"/>
          <p:nvPr/>
        </p:nvSpPr>
        <p:spPr>
          <a:xfrm>
            <a:off x="8878698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218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874340-058B-4D8F-8413-7D0532BA2519}"/>
              </a:ext>
            </a:extLst>
          </p:cNvPr>
          <p:cNvSpPr txBox="1"/>
          <p:nvPr/>
        </p:nvSpPr>
        <p:spPr>
          <a:xfrm>
            <a:off x="9896509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9A70BE-75BD-427B-AA4B-CC8D7DD6E23E}"/>
              </a:ext>
            </a:extLst>
          </p:cNvPr>
          <p:cNvSpPr txBox="1"/>
          <p:nvPr/>
        </p:nvSpPr>
        <p:spPr>
          <a:xfrm>
            <a:off x="10881666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69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02421-A2E5-43B0-B215-F9878B0BF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92" y="1773936"/>
            <a:ext cx="5541264" cy="31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0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Years Manager/Years Promotion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Having a new manager since their last promotion is predictive of employee attrition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66E0D3-EA83-43A4-A36E-7C30790A6738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6A7B22-FCFD-47F9-AE92-DACE4DFC2BB7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04F51-256B-445F-9D66-1EACA0DF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773936"/>
            <a:ext cx="5580790" cy="314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AF1F0-B2E7-4C81-9329-89B7D8AE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1773936"/>
            <a:ext cx="5625229" cy="3145536"/>
          </a:xfrm>
          <a:prstGeom prst="rect">
            <a:avLst/>
          </a:prstGeom>
        </p:spPr>
      </p:pic>
      <p:sp>
        <p:nvSpPr>
          <p:cNvPr id="17" name="Google Shape;108;p11">
            <a:extLst>
              <a:ext uri="{FF2B5EF4-FFF2-40B4-BE49-F238E27FC236}">
                <a16:creationId xmlns:a16="http://schemas.microsoft.com/office/drawing/2014/main" id="{DA53A4CC-50C0-494F-BB8A-F4A5761C8FEF}"/>
              </a:ext>
            </a:extLst>
          </p:cNvPr>
          <p:cNvSpPr/>
          <p:nvPr/>
        </p:nvSpPr>
        <p:spPr>
          <a:xfrm>
            <a:off x="2091018" y="5488781"/>
            <a:ext cx="98266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Higher Risk: Overtime = Yes or Total Satisfaction &lt;= 3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Risk: Overtime = No and Total Satisfaction &gt;=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1CA6-82FC-40FB-8EDE-3E17742B855B}"/>
              </a:ext>
            </a:extLst>
          </p:cNvPr>
          <p:cNvSpPr txBox="1"/>
          <p:nvPr/>
        </p:nvSpPr>
        <p:spPr>
          <a:xfrm>
            <a:off x="4490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AC0EF-3983-4FE7-9EE5-890243BA1A86}"/>
              </a:ext>
            </a:extLst>
          </p:cNvPr>
          <p:cNvSpPr txBox="1"/>
          <p:nvPr/>
        </p:nvSpPr>
        <p:spPr>
          <a:xfrm>
            <a:off x="1274989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127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364B8-BE7C-452D-85EE-5A462F2E540F}"/>
              </a:ext>
            </a:extLst>
          </p:cNvPr>
          <p:cNvSpPr txBox="1"/>
          <p:nvPr/>
        </p:nvSpPr>
        <p:spPr>
          <a:xfrm>
            <a:off x="2945947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258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5F1BC-A06C-45D4-ABFB-175DFB3AB940}"/>
              </a:ext>
            </a:extLst>
          </p:cNvPr>
          <p:cNvSpPr txBox="1"/>
          <p:nvPr/>
        </p:nvSpPr>
        <p:spPr>
          <a:xfrm>
            <a:off x="463323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237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03C73-BB45-4931-AAAB-17F7518872B4}"/>
              </a:ext>
            </a:extLst>
          </p:cNvPr>
          <p:cNvSpPr txBox="1"/>
          <p:nvPr/>
        </p:nvSpPr>
        <p:spPr>
          <a:xfrm>
            <a:off x="6864811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136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3CDA0-5BAA-4B8E-B212-FF25C0BE3CD5}"/>
              </a:ext>
            </a:extLst>
          </p:cNvPr>
          <p:cNvSpPr txBox="1"/>
          <p:nvPr/>
        </p:nvSpPr>
        <p:spPr>
          <a:xfrm>
            <a:off x="8584756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389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F0CB0-3A05-49F5-99A1-A0A060A84BE8}"/>
              </a:ext>
            </a:extLst>
          </p:cNvPr>
          <p:cNvSpPr txBox="1"/>
          <p:nvPr/>
        </p:nvSpPr>
        <p:spPr>
          <a:xfrm>
            <a:off x="10304698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323</a:t>
            </a:r>
          </a:p>
        </p:txBody>
      </p:sp>
    </p:spTree>
    <p:extLst>
      <p:ext uri="{BB962C8B-B14F-4D97-AF65-F5344CB8AC3E}">
        <p14:creationId xmlns:p14="http://schemas.microsoft.com/office/powerpoint/2010/main" val="403387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Average Tenure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Employees with lower average tenure are more likely to leave, even within risk groups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E4CF47-41F6-4165-8D73-2CE75A8193F8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65E271-03ED-4275-9198-D7B471A1AD7D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819F0-45C9-4010-A79C-7B8D309E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773936"/>
            <a:ext cx="5538390" cy="314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DBC87-5A99-4973-8867-6757FCF0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1773936"/>
            <a:ext cx="5639088" cy="3145536"/>
          </a:xfrm>
          <a:prstGeom prst="rect">
            <a:avLst/>
          </a:prstGeom>
        </p:spPr>
      </p:pic>
      <p:sp>
        <p:nvSpPr>
          <p:cNvPr id="18" name="Google Shape;108;p11">
            <a:extLst>
              <a:ext uri="{FF2B5EF4-FFF2-40B4-BE49-F238E27FC236}">
                <a16:creationId xmlns:a16="http://schemas.microsoft.com/office/drawing/2014/main" id="{96C9BD41-9F91-4A5E-A951-655F21E26F70}"/>
              </a:ext>
            </a:extLst>
          </p:cNvPr>
          <p:cNvSpPr/>
          <p:nvPr/>
        </p:nvSpPr>
        <p:spPr>
          <a:xfrm>
            <a:off x="2091018" y="5488781"/>
            <a:ext cx="98266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Higher Risk: Overtime = Yes or Total Satisfaction &lt;= 3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Risk: Overtime = No and Total Satisfaction &gt;=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A3E3C-FBCB-4055-8A1F-674B39918B3D}"/>
              </a:ext>
            </a:extLst>
          </p:cNvPr>
          <p:cNvSpPr txBox="1"/>
          <p:nvPr/>
        </p:nvSpPr>
        <p:spPr>
          <a:xfrm>
            <a:off x="4490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1FEB4-DFF7-4742-A5A7-6EADC27E47D7}"/>
              </a:ext>
            </a:extLst>
          </p:cNvPr>
          <p:cNvSpPr txBox="1"/>
          <p:nvPr/>
        </p:nvSpPr>
        <p:spPr>
          <a:xfrm>
            <a:off x="163422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347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8DC22-7679-4F9A-BF92-08B1FBCA7F42}"/>
              </a:ext>
            </a:extLst>
          </p:cNvPr>
          <p:cNvSpPr txBox="1"/>
          <p:nvPr/>
        </p:nvSpPr>
        <p:spPr>
          <a:xfrm>
            <a:off x="414337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275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D18B6-3DBC-4A70-9280-34EC4AA009D0}"/>
              </a:ext>
            </a:extLst>
          </p:cNvPr>
          <p:cNvSpPr txBox="1"/>
          <p:nvPr/>
        </p:nvSpPr>
        <p:spPr>
          <a:xfrm>
            <a:off x="7305682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455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CE5F4-3954-43CC-B205-F57192EAEB14}"/>
              </a:ext>
            </a:extLst>
          </p:cNvPr>
          <p:cNvSpPr txBox="1"/>
          <p:nvPr/>
        </p:nvSpPr>
        <p:spPr>
          <a:xfrm>
            <a:off x="9880156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393</a:t>
            </a:r>
          </a:p>
        </p:txBody>
      </p:sp>
    </p:spTree>
    <p:extLst>
      <p:ext uri="{BB962C8B-B14F-4D97-AF65-F5344CB8AC3E}">
        <p14:creationId xmlns:p14="http://schemas.microsoft.com/office/powerpoint/2010/main" val="682946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Commute Distance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Employees with longer commutes are more likely to leave, even within risk groups</a:t>
            </a: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03DD33-0991-4511-838D-635B856DF2FE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E293B3-8847-47B2-92D8-3621904C4B0F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CBE32-B47E-404F-93C1-6A1E00A3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773936"/>
            <a:ext cx="5574651" cy="314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2A7C8-E5DB-4BB0-BCFE-1D746A92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1773936"/>
            <a:ext cx="5544290" cy="3145536"/>
          </a:xfrm>
          <a:prstGeom prst="rect">
            <a:avLst/>
          </a:prstGeom>
        </p:spPr>
      </p:pic>
      <p:sp>
        <p:nvSpPr>
          <p:cNvPr id="15" name="Google Shape;108;p11">
            <a:extLst>
              <a:ext uri="{FF2B5EF4-FFF2-40B4-BE49-F238E27FC236}">
                <a16:creationId xmlns:a16="http://schemas.microsoft.com/office/drawing/2014/main" id="{D1192748-6ECB-4E28-8583-BF7E55D053CD}"/>
              </a:ext>
            </a:extLst>
          </p:cNvPr>
          <p:cNvSpPr/>
          <p:nvPr/>
        </p:nvSpPr>
        <p:spPr>
          <a:xfrm>
            <a:off x="2091018" y="5488781"/>
            <a:ext cx="98266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Higher Risk: Overtime = Yes or Total Satisfaction &lt;= 3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Risk: Overtime = No and Total Satisfaction &gt;=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C19FC-1DD1-410F-973B-BEDD94132520}"/>
              </a:ext>
            </a:extLst>
          </p:cNvPr>
          <p:cNvSpPr txBox="1"/>
          <p:nvPr/>
        </p:nvSpPr>
        <p:spPr>
          <a:xfrm>
            <a:off x="4490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56A7C-E5C5-4C8C-9559-907D93C2C423}"/>
              </a:ext>
            </a:extLst>
          </p:cNvPr>
          <p:cNvSpPr txBox="1"/>
          <p:nvPr/>
        </p:nvSpPr>
        <p:spPr>
          <a:xfrm>
            <a:off x="163422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425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76589-6610-40BD-9FC1-8319B5B6F57E}"/>
              </a:ext>
            </a:extLst>
          </p:cNvPr>
          <p:cNvSpPr txBox="1"/>
          <p:nvPr/>
        </p:nvSpPr>
        <p:spPr>
          <a:xfrm>
            <a:off x="4143371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197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B443-CFA1-41EF-9035-D9E1E1A64A11}"/>
              </a:ext>
            </a:extLst>
          </p:cNvPr>
          <p:cNvSpPr txBox="1"/>
          <p:nvPr/>
        </p:nvSpPr>
        <p:spPr>
          <a:xfrm>
            <a:off x="7305682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630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D9361-EECF-468A-B9F9-941DC2125E46}"/>
              </a:ext>
            </a:extLst>
          </p:cNvPr>
          <p:cNvSpPr txBox="1"/>
          <p:nvPr/>
        </p:nvSpPr>
        <p:spPr>
          <a:xfrm>
            <a:off x="9880156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218</a:t>
            </a:r>
          </a:p>
        </p:txBody>
      </p:sp>
    </p:spTree>
    <p:extLst>
      <p:ext uri="{BB962C8B-B14F-4D97-AF65-F5344CB8AC3E}">
        <p14:creationId xmlns:p14="http://schemas.microsoft.com/office/powerpoint/2010/main" val="936792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Trainings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The number of trainings is moderately predictive of employee attrition within risk groups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0AE3CD-C424-4973-B138-DD9095F373A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B3E578-44A1-41C5-BC20-1C8B0A3D0BA7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23863-3B14-46E9-9440-7F6EA735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773936"/>
            <a:ext cx="5493291" cy="314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93E80-D187-4CF6-8E33-07CAC5F5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1773936"/>
            <a:ext cx="5535692" cy="3145536"/>
          </a:xfrm>
          <a:prstGeom prst="rect">
            <a:avLst/>
          </a:prstGeom>
        </p:spPr>
      </p:pic>
      <p:sp>
        <p:nvSpPr>
          <p:cNvPr id="15" name="Google Shape;108;p11">
            <a:extLst>
              <a:ext uri="{FF2B5EF4-FFF2-40B4-BE49-F238E27FC236}">
                <a16:creationId xmlns:a16="http://schemas.microsoft.com/office/drawing/2014/main" id="{89CDECC6-D034-425B-9FE4-ED38E4BB1B3D}"/>
              </a:ext>
            </a:extLst>
          </p:cNvPr>
          <p:cNvSpPr/>
          <p:nvPr/>
        </p:nvSpPr>
        <p:spPr>
          <a:xfrm>
            <a:off x="2091018" y="5488781"/>
            <a:ext cx="98266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Higher Risk: Overtime = Yes or Total Satisfaction &lt;= 3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Risk: Overtime = No and Total Satisfaction &gt;=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74946-9854-428F-AC28-BE6B4CB91E95}"/>
              </a:ext>
            </a:extLst>
          </p:cNvPr>
          <p:cNvSpPr txBox="1"/>
          <p:nvPr/>
        </p:nvSpPr>
        <p:spPr>
          <a:xfrm>
            <a:off x="44902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Employees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DA0A6-42DC-40C8-9B9B-42C0BE3B9DD4}"/>
              </a:ext>
            </a:extLst>
          </p:cNvPr>
          <p:cNvSpPr txBox="1"/>
          <p:nvPr/>
        </p:nvSpPr>
        <p:spPr>
          <a:xfrm>
            <a:off x="1274989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305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99C45-1555-4B0C-AB84-8F1368E7786B}"/>
              </a:ext>
            </a:extLst>
          </p:cNvPr>
          <p:cNvSpPr txBox="1"/>
          <p:nvPr/>
        </p:nvSpPr>
        <p:spPr>
          <a:xfrm>
            <a:off x="2945947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254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0F985-E32E-4CBB-A59A-FB1FAC500733}"/>
              </a:ext>
            </a:extLst>
          </p:cNvPr>
          <p:cNvSpPr txBox="1"/>
          <p:nvPr/>
        </p:nvSpPr>
        <p:spPr>
          <a:xfrm>
            <a:off x="4665889" y="502920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63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8622E-4B13-4F45-B973-51A58F6ED2A7}"/>
              </a:ext>
            </a:extLst>
          </p:cNvPr>
          <p:cNvSpPr txBox="1"/>
          <p:nvPr/>
        </p:nvSpPr>
        <p:spPr>
          <a:xfrm>
            <a:off x="6864811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367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051A5-4438-42B6-BF39-27BAD5C71A71}"/>
              </a:ext>
            </a:extLst>
          </p:cNvPr>
          <p:cNvSpPr txBox="1"/>
          <p:nvPr/>
        </p:nvSpPr>
        <p:spPr>
          <a:xfrm>
            <a:off x="8519440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Arial"/>
              </a:rPr>
              <a:t>360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CC4EC-725C-4D1B-B440-27892241FD05}"/>
              </a:ext>
            </a:extLst>
          </p:cNvPr>
          <p:cNvSpPr txBox="1"/>
          <p:nvPr/>
        </p:nvSpPr>
        <p:spPr>
          <a:xfrm>
            <a:off x="10206724" y="503464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121</a:t>
            </a:r>
          </a:p>
        </p:txBody>
      </p:sp>
    </p:spTree>
    <p:extLst>
      <p:ext uri="{BB962C8B-B14F-4D97-AF65-F5344CB8AC3E}">
        <p14:creationId xmlns:p14="http://schemas.microsoft.com/office/powerpoint/2010/main" val="3781690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Google Shape;108;p11">
            <a:extLst>
              <a:ext uri="{FF2B5EF4-FFF2-40B4-BE49-F238E27FC236}">
                <a16:creationId xmlns:a16="http://schemas.microsoft.com/office/drawing/2014/main" id="{F17759D1-C53D-4940-A919-6F940EE59047}"/>
              </a:ext>
            </a:extLst>
          </p:cNvPr>
          <p:cNvSpPr/>
          <p:nvPr/>
        </p:nvSpPr>
        <p:spPr>
          <a:xfrm>
            <a:off x="640080" y="1185306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B2BFB7-33AF-46C4-BC49-91CCE78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Hypotheses of Causal Factors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12" name="Google Shape;108;p11">
            <a:extLst>
              <a:ext uri="{FF2B5EF4-FFF2-40B4-BE49-F238E27FC236}">
                <a16:creationId xmlns:a16="http://schemas.microsoft.com/office/drawing/2014/main" id="{764A187A-0604-4CDD-8454-E37A0B047A0F}"/>
              </a:ext>
            </a:extLst>
          </p:cNvPr>
          <p:cNvSpPr/>
          <p:nvPr/>
        </p:nvSpPr>
        <p:spPr>
          <a:xfrm>
            <a:off x="792480" y="1195812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The action items from the analysis are hypotheses to test with business and data experts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BA8566-9854-4958-AA71-D236C76B6366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B4F7B5-5B72-44C6-9665-235F02B75A15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B5657-309B-4387-B3C4-AC1CC419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09344"/>
            <a:ext cx="1095451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2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37F5B4-272C-4DF3-9287-120BE24D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353710"/>
            <a:ext cx="10668000" cy="4491355"/>
          </a:xfrm>
        </p:spPr>
        <p:txBody>
          <a:bodyPr/>
          <a:lstStyle/>
          <a:p>
            <a:r>
              <a:rPr lang="en-US" sz="2000" dirty="0"/>
              <a:t>Connect with internal data experts to answer questions on key metrics (e.g. Overtime)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Consult with business experts to understand what may be leading to some of these insights, as well as collaborate on potential solutions</a:t>
            </a:r>
          </a:p>
          <a:p>
            <a:endParaRPr lang="en-US" sz="2000" dirty="0"/>
          </a:p>
          <a:p>
            <a:r>
              <a:rPr lang="en-US" sz="2000" dirty="0"/>
              <a:t>Develop an action plan to address areas of problematic, voluntary attrition</a:t>
            </a:r>
          </a:p>
          <a:p>
            <a:endParaRPr lang="en-US" sz="2000" dirty="0"/>
          </a:p>
          <a:p>
            <a:r>
              <a:rPr lang="en-US" sz="2000" dirty="0"/>
              <a:t>Socialize recommendations, gain buy-in from business leaders, execute action plan and measure progress of retention initiative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CEFA8F-1D95-4245-B752-36B7C683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Insights: Recommend Next Steps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39E91B-ACBD-499A-8A27-E4740DDB1F2F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33549-BF67-4DCC-A66E-35DA8905458D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48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3AB4E7-408A-404B-B8AF-6393667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3537"/>
            <a:ext cx="10668000" cy="657543"/>
          </a:xfrm>
        </p:spPr>
        <p:txBody>
          <a:bodyPr/>
          <a:lstStyle/>
          <a:p>
            <a:r>
              <a:rPr lang="en-US" dirty="0">
                <a:solidFill>
                  <a:srgbClr val="A40000"/>
                </a:solidFill>
              </a:rPr>
              <a:t>      Data Exploration: Data Overview</a:t>
            </a:r>
          </a:p>
        </p:txBody>
      </p:sp>
      <p:sp>
        <p:nvSpPr>
          <p:cNvPr id="50" name="Google Shape;108;p11">
            <a:extLst>
              <a:ext uri="{FF2B5EF4-FFF2-40B4-BE49-F238E27FC236}">
                <a16:creationId xmlns:a16="http://schemas.microsoft.com/office/drawing/2014/main" id="{A8B8B244-EE91-4951-8BF6-242039A928CE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Employee profiles are robust, though timeframe and population of the data are unclear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15F9E-EE36-40EE-8028-572697015DD2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7BD3B-51C1-4D69-8B5B-5C6EA3D6B465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0A1013-9F81-43F4-B811-10C761ED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4975"/>
            <a:ext cx="10706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Data Exploration: Data Inspection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ED3E54B0-92E2-4847-B015-BC5C41770E6D}"/>
              </a:ext>
            </a:extLst>
          </p:cNvPr>
          <p:cNvSpPr/>
          <p:nvPr/>
        </p:nvSpPr>
        <p:spPr>
          <a:xfrm>
            <a:off x="640080" y="1169541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Tables have similar records and are unique by employee; data are split into train/test files</a:t>
            </a:r>
          </a:p>
        </p:txBody>
      </p:sp>
      <p:sp>
        <p:nvSpPr>
          <p:cNvPr id="15" name="Google Shape;99;p11">
            <a:extLst>
              <a:ext uri="{FF2B5EF4-FFF2-40B4-BE49-F238E27FC236}">
                <a16:creationId xmlns:a16="http://schemas.microsoft.com/office/drawing/2014/main" id="{7486CA9F-10DE-4DB7-A6D0-5955D0E729B4}"/>
              </a:ext>
            </a:extLst>
          </p:cNvPr>
          <p:cNvSpPr/>
          <p:nvPr/>
        </p:nvSpPr>
        <p:spPr>
          <a:xfrm>
            <a:off x="7922176" y="2347649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1470, 16%</a:t>
            </a:r>
            <a:endParaRPr sz="1600" dirty="0"/>
          </a:p>
        </p:txBody>
      </p:sp>
      <p:sp>
        <p:nvSpPr>
          <p:cNvPr id="16" name="Google Shape;99;p11">
            <a:extLst>
              <a:ext uri="{FF2B5EF4-FFF2-40B4-BE49-F238E27FC236}">
                <a16:creationId xmlns:a16="http://schemas.microsoft.com/office/drawing/2014/main" id="{41052BC0-2C1B-43B0-B102-294CFCBC54C6}"/>
              </a:ext>
            </a:extLst>
          </p:cNvPr>
          <p:cNvSpPr/>
          <p:nvPr/>
        </p:nvSpPr>
        <p:spPr>
          <a:xfrm>
            <a:off x="6398439" y="3854677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1102, 16%</a:t>
            </a:r>
            <a:endParaRPr sz="1600" dirty="0"/>
          </a:p>
        </p:txBody>
      </p:sp>
      <p:sp>
        <p:nvSpPr>
          <p:cNvPr id="17" name="Google Shape;99;p11">
            <a:extLst>
              <a:ext uri="{FF2B5EF4-FFF2-40B4-BE49-F238E27FC236}">
                <a16:creationId xmlns:a16="http://schemas.microsoft.com/office/drawing/2014/main" id="{63182115-455F-4360-B3DC-08862EF9F755}"/>
              </a:ext>
            </a:extLst>
          </p:cNvPr>
          <p:cNvSpPr/>
          <p:nvPr/>
        </p:nvSpPr>
        <p:spPr>
          <a:xfrm>
            <a:off x="9530139" y="3848388"/>
            <a:ext cx="2392800" cy="753900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368, 16%</a:t>
            </a:r>
            <a:endParaRPr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C79490-20B2-47C1-82C3-7BF61BDE1C31}"/>
              </a:ext>
            </a:extLst>
          </p:cNvPr>
          <p:cNvCxnSpPr>
            <a:cxnSpLocks/>
          </p:cNvCxnSpPr>
          <p:nvPr/>
        </p:nvCxnSpPr>
        <p:spPr>
          <a:xfrm flipV="1">
            <a:off x="7594839" y="3501544"/>
            <a:ext cx="3131700" cy="62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CC1F6-0D1F-47A5-A7A7-766DFC9505E4}"/>
              </a:ext>
            </a:extLst>
          </p:cNvPr>
          <p:cNvCxnSpPr>
            <a:stCxn id="15" idx="2"/>
          </p:cNvCxnSpPr>
          <p:nvPr/>
        </p:nvCxnSpPr>
        <p:spPr>
          <a:xfrm>
            <a:off x="9118576" y="3101549"/>
            <a:ext cx="0" cy="4062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124C3-5A95-4900-8BD7-A4C687322B27}"/>
              </a:ext>
            </a:extLst>
          </p:cNvPr>
          <p:cNvCxnSpPr/>
          <p:nvPr/>
        </p:nvCxnSpPr>
        <p:spPr>
          <a:xfrm>
            <a:off x="7594839" y="3493057"/>
            <a:ext cx="0" cy="3657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0E724B-516E-45FB-959B-45CC85E524A3}"/>
              </a:ext>
            </a:extLst>
          </p:cNvPr>
          <p:cNvCxnSpPr/>
          <p:nvPr/>
        </p:nvCxnSpPr>
        <p:spPr>
          <a:xfrm>
            <a:off x="10726539" y="3493008"/>
            <a:ext cx="0" cy="3657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E10EFC-FD60-44B4-8037-D33D4C637721}"/>
              </a:ext>
            </a:extLst>
          </p:cNvPr>
          <p:cNvCxnSpPr/>
          <p:nvPr/>
        </p:nvCxnSpPr>
        <p:spPr>
          <a:xfrm>
            <a:off x="6096000" y="1841852"/>
            <a:ext cx="0" cy="3518422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10460FA-0578-42BC-8F65-B7D1662E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4" y="2118826"/>
            <a:ext cx="4312528" cy="30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Data Exploration: Data Preparation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F4F05E-725F-40C9-A5CD-70738B93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2705"/>
            <a:ext cx="10668000" cy="3445622"/>
          </a:xfrm>
        </p:spPr>
        <p:txBody>
          <a:bodyPr/>
          <a:lstStyle/>
          <a:p>
            <a:r>
              <a:rPr lang="en-US" sz="2000" dirty="0"/>
              <a:t>Data were inspected for missing values and outliers, though no such issues were present</a:t>
            </a:r>
          </a:p>
          <a:p>
            <a:r>
              <a:rPr lang="en-US" sz="2000" dirty="0"/>
              <a:t>Variable distributions were analyzed along with their relationship to the dependent variable</a:t>
            </a:r>
          </a:p>
          <a:p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DD913E-8998-483A-A8F9-2C44E888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1" y="2707375"/>
            <a:ext cx="4152900" cy="2705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6423FA-6D66-4BDC-9231-55550077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03" y="2628545"/>
            <a:ext cx="6268574" cy="24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Data Preparation: Binning Variables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83101-1050-431F-A26E-AE0E1B6D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2" y="1954928"/>
            <a:ext cx="4878388" cy="3200400"/>
          </a:xfrm>
          <a:prstGeom prst="rect">
            <a:avLst/>
          </a:prstGeom>
        </p:spPr>
      </p:pic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 variables are binned to better establish linear relationship with dependent variable</a:t>
            </a:r>
          </a:p>
        </p:txBody>
      </p:sp>
      <p:sp>
        <p:nvSpPr>
          <p:cNvPr id="15" name="Google Shape;234;g5b0269fe9b_2_0">
            <a:extLst>
              <a:ext uri="{FF2B5EF4-FFF2-40B4-BE49-F238E27FC236}">
                <a16:creationId xmlns:a16="http://schemas.microsoft.com/office/drawing/2014/main" id="{D8EC636D-C727-4642-B924-B5B39EE4938C}"/>
              </a:ext>
            </a:extLst>
          </p:cNvPr>
          <p:cNvSpPr/>
          <p:nvPr/>
        </p:nvSpPr>
        <p:spPr>
          <a:xfrm>
            <a:off x="5891036" y="3339684"/>
            <a:ext cx="598803" cy="4308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81896F-E10F-4C89-9D1F-C273EFAC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82" y="1954928"/>
            <a:ext cx="493582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3537"/>
            <a:ext cx="11172497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Data Preparation: Transforming Variables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 positively-skewed variables are log transformed to better approximate normality</a:t>
            </a:r>
          </a:p>
        </p:txBody>
      </p:sp>
      <p:sp>
        <p:nvSpPr>
          <p:cNvPr id="15" name="Google Shape;234;g5b0269fe9b_2_0">
            <a:extLst>
              <a:ext uri="{FF2B5EF4-FFF2-40B4-BE49-F238E27FC236}">
                <a16:creationId xmlns:a16="http://schemas.microsoft.com/office/drawing/2014/main" id="{D8EC636D-C727-4642-B924-B5B39EE4938C}"/>
              </a:ext>
            </a:extLst>
          </p:cNvPr>
          <p:cNvSpPr/>
          <p:nvPr/>
        </p:nvSpPr>
        <p:spPr>
          <a:xfrm>
            <a:off x="5891036" y="3339684"/>
            <a:ext cx="598803" cy="4308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D0F2F-5F31-4195-B389-6D4719EC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56816"/>
            <a:ext cx="4681182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ACD1A2-34E0-4E24-A675-82A048F5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48" y="1956816"/>
            <a:ext cx="4400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63537"/>
            <a:ext cx="11277600" cy="755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      Data Exploration: Feature Engineering</a:t>
            </a:r>
            <a:endParaRPr lang="en-US" sz="4400" dirty="0">
              <a:solidFill>
                <a:srgbClr val="A4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A9F7B4-9F57-40A3-9E2B-0492807A959C}"/>
              </a:ext>
            </a:extLst>
          </p:cNvPr>
          <p:cNvSpPr/>
          <p:nvPr/>
        </p:nvSpPr>
        <p:spPr>
          <a:xfrm>
            <a:off x="667403" y="437148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A0F5CD-D076-42B2-BDCA-9136CD7D8D92}"/>
              </a:ext>
            </a:extLst>
          </p:cNvPr>
          <p:cNvSpPr/>
          <p:nvPr/>
        </p:nvSpPr>
        <p:spPr>
          <a:xfrm>
            <a:off x="1112412" y="438912"/>
            <a:ext cx="411480" cy="411480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4" name="Google Shape;108;p11">
            <a:extLst>
              <a:ext uri="{FF2B5EF4-FFF2-40B4-BE49-F238E27FC236}">
                <a16:creationId xmlns:a16="http://schemas.microsoft.com/office/drawing/2014/main" id="{4FB16E3A-8FC8-40E9-BDE9-DC478823779D}"/>
              </a:ext>
            </a:extLst>
          </p:cNvPr>
          <p:cNvSpPr/>
          <p:nvPr/>
        </p:nvSpPr>
        <p:spPr>
          <a:xfrm>
            <a:off x="640080" y="1153775"/>
            <a:ext cx="11277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New features are developed to generate deeper insights about the employee experience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3B162-D213-49C5-A026-8F566073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722228"/>
            <a:ext cx="8953500" cy="346710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829F568E-AAED-4964-96A0-1D605E0F14FB}"/>
              </a:ext>
            </a:extLst>
          </p:cNvPr>
          <p:cNvSpPr/>
          <p:nvPr/>
        </p:nvSpPr>
        <p:spPr>
          <a:xfrm>
            <a:off x="9658952" y="2185810"/>
            <a:ext cx="182880" cy="769996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5DD58-2660-41BA-9569-24BA5490CD73}"/>
              </a:ext>
            </a:extLst>
          </p:cNvPr>
          <p:cNvSpPr/>
          <p:nvPr/>
        </p:nvSpPr>
        <p:spPr>
          <a:xfrm>
            <a:off x="10010321" y="2295616"/>
            <a:ext cx="1699254" cy="560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  <a:latin typeface="Arial"/>
                <a:cs typeface="Arial"/>
              </a:rPr>
              <a:t>How has your career progressed?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4108A3E-97DC-4C6B-B57D-54A23698EF28}"/>
              </a:ext>
            </a:extLst>
          </p:cNvPr>
          <p:cNvSpPr/>
          <p:nvPr/>
        </p:nvSpPr>
        <p:spPr>
          <a:xfrm>
            <a:off x="9669459" y="3000373"/>
            <a:ext cx="182880" cy="54864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699FE8-974F-4A02-86EB-4F9B4D2F4025}"/>
              </a:ext>
            </a:extLst>
          </p:cNvPr>
          <p:cNvSpPr/>
          <p:nvPr/>
        </p:nvSpPr>
        <p:spPr>
          <a:xfrm>
            <a:off x="10020828" y="3110179"/>
            <a:ext cx="169925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  <a:latin typeface="Arial"/>
                <a:cs typeface="Arial"/>
              </a:rPr>
              <a:t>How does your compensation compare to others?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ABFFF5A-6B66-4D5E-B315-E4A8994D9908}"/>
              </a:ext>
            </a:extLst>
          </p:cNvPr>
          <p:cNvSpPr/>
          <p:nvPr/>
        </p:nvSpPr>
        <p:spPr>
          <a:xfrm>
            <a:off x="9669458" y="3599456"/>
            <a:ext cx="182880" cy="64008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DD1585-EC2A-4147-A4E0-E8646A5AC19C}"/>
              </a:ext>
            </a:extLst>
          </p:cNvPr>
          <p:cNvSpPr/>
          <p:nvPr/>
        </p:nvSpPr>
        <p:spPr>
          <a:xfrm>
            <a:off x="10020827" y="3709262"/>
            <a:ext cx="1699254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  <a:latin typeface="Arial"/>
                <a:cs typeface="Arial"/>
              </a:rPr>
              <a:t>Has there been a recent change in your role?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6703A69-73E2-42F2-BE24-32FB2D0CCFE0}"/>
              </a:ext>
            </a:extLst>
          </p:cNvPr>
          <p:cNvSpPr/>
          <p:nvPr/>
        </p:nvSpPr>
        <p:spPr>
          <a:xfrm>
            <a:off x="9669458" y="4324666"/>
            <a:ext cx="182880" cy="91440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509B9-FF83-4E1B-85C5-8A384C83BEF3}"/>
              </a:ext>
            </a:extLst>
          </p:cNvPr>
          <p:cNvSpPr/>
          <p:nvPr/>
        </p:nvSpPr>
        <p:spPr>
          <a:xfrm>
            <a:off x="9987195" y="4434472"/>
            <a:ext cx="1699254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  <a:latin typeface="Arial"/>
                <a:cs typeface="Arial"/>
              </a:rPr>
              <a:t>What has your experience been like at the company?</a:t>
            </a:r>
          </a:p>
        </p:txBody>
      </p:sp>
    </p:spTree>
    <p:extLst>
      <p:ext uri="{BB962C8B-B14F-4D97-AF65-F5344CB8AC3E}">
        <p14:creationId xmlns:p14="http://schemas.microsoft.com/office/powerpoint/2010/main" val="3682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2136</Words>
  <Application>Microsoft Office PowerPoint</Application>
  <PresentationFormat>Widescreen</PresentationFormat>
  <Paragraphs>822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Employee Attrition Case Study</vt:lpstr>
      <vt:lpstr>Background</vt:lpstr>
      <vt:lpstr>Agenda</vt:lpstr>
      <vt:lpstr>      Data Exploration: Data Overview</vt:lpstr>
      <vt:lpstr>      Data Exploration: Data Inspection</vt:lpstr>
      <vt:lpstr>      Data Exploration: Data Preparation</vt:lpstr>
      <vt:lpstr>      Data Preparation: Binning Variables</vt:lpstr>
      <vt:lpstr>      Data Preparation: Transforming Variables</vt:lpstr>
      <vt:lpstr>      Data Exploration: Feature Engineering</vt:lpstr>
      <vt:lpstr>      Feature Engineering: Illustration</vt:lpstr>
      <vt:lpstr>      Feature Selection: Correlation Heatmap</vt:lpstr>
      <vt:lpstr>      Variance Inflation Factor</vt:lpstr>
      <vt:lpstr>      Feature Selection: Correlation Heatmap</vt:lpstr>
      <vt:lpstr>      Feature Selection: Chi Square Values</vt:lpstr>
      <vt:lpstr>      Unsupervised Learning: PCA</vt:lpstr>
      <vt:lpstr>      Unsupervised Learning: TSNE</vt:lpstr>
      <vt:lpstr>      Unsupervised Learning: K-Means</vt:lpstr>
      <vt:lpstr>      Unsupervised Learning: DB-SCAN</vt:lpstr>
      <vt:lpstr>      Attrition Modeling: Modeling Approach</vt:lpstr>
      <vt:lpstr>      Attrition Modeling: Modeling Results</vt:lpstr>
      <vt:lpstr>      Model Summary: Logistic Regression</vt:lpstr>
      <vt:lpstr>      Model Summary: Residual Analysis</vt:lpstr>
      <vt:lpstr>      Model Summary: Random Forest</vt:lpstr>
      <vt:lpstr>      Model Summary: Random Forest</vt:lpstr>
      <vt:lpstr>      Attrition Modeling: Feature Importance</vt:lpstr>
      <vt:lpstr>      Feature Importance: Top Model Scores</vt:lpstr>
      <vt:lpstr>      Feature Importance: Low Model Scores</vt:lpstr>
      <vt:lpstr>      Insights: Overtime and Total Satisfaction</vt:lpstr>
      <vt:lpstr>      Insights: Stock Option Level</vt:lpstr>
      <vt:lpstr>      Insights: Stock Option Level</vt:lpstr>
      <vt:lpstr>      Insights: Years Manager/Years Promotion</vt:lpstr>
      <vt:lpstr>      Insights: Average Tenure</vt:lpstr>
      <vt:lpstr>      Insights: Commute Distance</vt:lpstr>
      <vt:lpstr>      Insights: Trainings</vt:lpstr>
      <vt:lpstr>      Insights: Hypotheses of Causal Factors</vt:lpstr>
      <vt:lpstr>      Insights: Recommend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Principles</dc:title>
  <dc:creator>Pamuksuz, Utku</dc:creator>
  <cp:lastModifiedBy>Daniel McDonough</cp:lastModifiedBy>
  <cp:revision>386</cp:revision>
  <dcterms:created xsi:type="dcterms:W3CDTF">2019-01-17T02:47:08Z</dcterms:created>
  <dcterms:modified xsi:type="dcterms:W3CDTF">2021-06-13T03:41:52Z</dcterms:modified>
</cp:coreProperties>
</file>