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60" r:id="rId3"/>
    <p:sldId id="259" r:id="rId4"/>
    <p:sldId id="261" r:id="rId5"/>
    <p:sldId id="266" r:id="rId6"/>
    <p:sldId id="268" r:id="rId7"/>
    <p:sldId id="267" r:id="rId8"/>
    <p:sldId id="262" r:id="rId9"/>
    <p:sldId id="263" r:id="rId10"/>
    <p:sldId id="264" r:id="rId11"/>
    <p:sldId id="265" r:id="rId12"/>
    <p:sldId id="258" r:id="rId1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LANEACION UIS" initials="PU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7B93E"/>
    <a:srgbClr val="184790"/>
    <a:srgbClr val="011893"/>
    <a:srgbClr val="0054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476262-7E6E-4F1F-AAB6-2434B2D4555D}" v="723" dt="2019-07-31T06:36:38.239"/>
    <p1510:client id="{1C5EF511-F8FC-4079-8E43-C504D8D21237}" v="597" dt="2019-07-31T21:28:08.8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Estilo claro 1 - Acento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Estilo claro 3 - Acent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75DCB02-9BB8-47FD-8907-85C794F793BA}" styleName="Estilo temático 1 - Énfasis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8FB837D-C827-4EFA-A057-4D05807E0F7C}" styleName="Estilo temático 1 - Énfasis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FECB4D8-DB02-4DC6-A0A2-4F2EBAE1DC90}" styleName="Estilo medio 1 - Énfasis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2833802-FEF1-4C79-8D5D-14CF1EAF98D9}" styleName="Estilo claro 2 - Acent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890" autoAdjust="0"/>
  </p:normalViewPr>
  <p:slideViewPr>
    <p:cSldViewPr snapToGrid="0">
      <p:cViewPr>
        <p:scale>
          <a:sx n="100" d="100"/>
          <a:sy n="100" d="100"/>
        </p:scale>
        <p:origin x="144" y="-4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A3E8FE-8C33-442D-A9F0-81005605253D}" type="datetimeFigureOut">
              <a:rPr lang="es-CO" smtClean="0"/>
              <a:t>5/08/2019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0687A6-E026-48BF-8409-4C1D2240A9B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854277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CC625C-94FE-405F-BFA9-F5950CD1D511}" type="datetimeFigureOut">
              <a:rPr lang="es-CO" smtClean="0"/>
              <a:t>5/08/2019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491207-373C-4156-802D-A1B940F458C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03461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491207-373C-4156-802D-A1B940F458C6}" type="slidenum">
              <a:rPr lang="es-CO" smtClean="0"/>
              <a:t>5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06606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ctrTitle" hasCustomPrompt="1"/>
          </p:nvPr>
        </p:nvSpPr>
        <p:spPr>
          <a:xfrm>
            <a:off x="335360" y="1988840"/>
            <a:ext cx="11521280" cy="2160240"/>
          </a:xfrm>
        </p:spPr>
        <p:txBody>
          <a:bodyPr>
            <a:normAutofit/>
          </a:bodyPr>
          <a:lstStyle>
            <a:lvl1pPr algn="r">
              <a:defRPr sz="2400"/>
            </a:lvl1pPr>
          </a:lstStyle>
          <a:p>
            <a:r>
              <a:rPr lang="es-ES"/>
              <a:t>Haga clic para modificar </a:t>
            </a:r>
            <a:br>
              <a:rPr lang="es-ES"/>
            </a:br>
            <a:r>
              <a:rPr lang="es-ES"/>
              <a:t>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35360" y="4509120"/>
            <a:ext cx="11521280" cy="112968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9404A-22A3-4939-BCA7-96C3E13EB8DD}" type="datetime1">
              <a:rPr lang="es-ES" smtClean="0"/>
              <a:t>05/08/2019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EEIE 2018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33DBE-8B21-43C0-A95D-6AF04BAD46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13548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35360" y="629816"/>
            <a:ext cx="11521280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335360" y="1772816"/>
            <a:ext cx="11521280" cy="4353350"/>
          </a:xfrm>
        </p:spPr>
        <p:txBody>
          <a:bodyPr vert="eaVert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78D34-666D-49A3-B8FE-0109775CE4CE}" type="datetime1">
              <a:rPr lang="es-ES" smtClean="0"/>
              <a:t>05/08/2019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EEIE 2018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33DBE-8B21-43C0-A95D-6AF04BAD46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7987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 hasCustomPrompt="1"/>
          </p:nvPr>
        </p:nvSpPr>
        <p:spPr>
          <a:xfrm>
            <a:off x="8976320" y="274641"/>
            <a:ext cx="2743200" cy="5851525"/>
          </a:xfrm>
        </p:spPr>
        <p:txBody>
          <a:bodyPr vert="eaVert" anchor="b">
            <a:normAutofit/>
          </a:bodyPr>
          <a:lstStyle>
            <a:lvl1pPr algn="ctr">
              <a:defRPr sz="2000"/>
            </a:lvl1pPr>
          </a:lstStyle>
          <a:p>
            <a:r>
              <a:rPr lang="es-ES"/>
              <a:t>Haga clic para modificar el estilo </a:t>
            </a:r>
            <a:br>
              <a:rPr lang="es-ES"/>
            </a:br>
            <a:r>
              <a:rPr lang="es-ES"/>
              <a:t>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1C212-CED4-45A2-A419-242876DEA6A8}" type="datetime1">
              <a:rPr lang="es-ES" smtClean="0"/>
              <a:t>05/08/2019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EEIE 2018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33DBE-8B21-43C0-A95D-6AF04BAD46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325478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069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>
          <a:xfrm>
            <a:off x="335360" y="4149080"/>
            <a:ext cx="11521280" cy="1440160"/>
          </a:xfrm>
        </p:spPr>
        <p:txBody>
          <a:bodyPr anchor="t">
            <a:normAutofit/>
          </a:bodyPr>
          <a:lstStyle>
            <a:lvl1pPr algn="l">
              <a:defRPr sz="2400" b="1" cap="none"/>
            </a:lvl1pPr>
          </a:lstStyle>
          <a:p>
            <a:r>
              <a:rPr lang="es-ES"/>
              <a:t>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AA5F7-05F0-441E-B6CB-839B2C780BDB}" type="datetime1">
              <a:rPr lang="es-ES" smtClean="0"/>
              <a:t>05/08/2019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EEIE 2018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33DBE-8B21-43C0-A95D-6AF04BAD46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74617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35360" y="548680"/>
            <a:ext cx="11521280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35360" y="1691680"/>
            <a:ext cx="11521280" cy="443448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8F175-A477-49CC-BD97-B2F06ADDE44B}" type="datetime1">
              <a:rPr lang="es-ES" smtClean="0"/>
              <a:t>05/08/2019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EEIE 2018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33DBE-8B21-43C0-A95D-6AF04BAD46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8951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35360" y="548680"/>
            <a:ext cx="11521280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335360" y="1772817"/>
            <a:ext cx="5659040" cy="435335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197600" y="1772816"/>
            <a:ext cx="5659040" cy="432318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E83E4-7A82-4066-A97D-E05EFAC1B96D}" type="datetime1">
              <a:rPr lang="es-ES" smtClean="0"/>
              <a:t>05/08/2019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EEIE 2018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33DBE-8B21-43C0-A95D-6AF04BAD46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0536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35360" y="557808"/>
            <a:ext cx="1152128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35360" y="1700808"/>
            <a:ext cx="5661157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335360" y="2340570"/>
            <a:ext cx="5661157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6193369" y="1700808"/>
            <a:ext cx="5663271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6193369" y="2340570"/>
            <a:ext cx="5663271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276F2-D9E5-423D-BCE5-ABA7F06DDBE4}" type="datetime1">
              <a:rPr lang="es-ES" smtClean="0"/>
              <a:t>05/08/2019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EEIE 2018</a:t>
            </a: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33DBE-8B21-43C0-A95D-6AF04BAD46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29072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2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32EB0-98FD-4499-BBB5-5FBC40106AC6}" type="datetime1">
              <a:rPr lang="es-ES" smtClean="0"/>
              <a:t>05/08/2019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EEIE 2018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33DBE-8B21-43C0-A95D-6AF04BAD46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5277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7D2C1-C5BB-4849-8620-C00374D4A203}" type="datetime1">
              <a:rPr lang="es-ES" smtClean="0"/>
              <a:t>05/08/2019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EEIE 2018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33DBE-8B21-43C0-A95D-6AF04BAD46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0582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35360" y="404664"/>
            <a:ext cx="4285326" cy="1162050"/>
          </a:xfrm>
        </p:spPr>
        <p:txBody>
          <a:bodyPr anchor="ctr">
            <a:normAutofit/>
          </a:bodyPr>
          <a:lstStyle>
            <a:lvl1pPr algn="ctr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766733" y="404664"/>
            <a:ext cx="7089907" cy="572150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335360" y="1700808"/>
            <a:ext cx="4285326" cy="442535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1D9DE-194B-4503-AF06-F91B2D2CF1FC}" type="datetime1">
              <a:rPr lang="es-ES" smtClean="0"/>
              <a:t>05/08/2019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EEIE 2018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33DBE-8B21-43C0-A95D-6AF04BAD46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6970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35360" y="4869160"/>
            <a:ext cx="11521280" cy="566738"/>
          </a:xfrm>
        </p:spPr>
        <p:txBody>
          <a:bodyPr anchor="b">
            <a:noAutofit/>
          </a:bodyPr>
          <a:lstStyle>
            <a:lvl1pPr algn="ctr">
              <a:defRPr sz="24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80AFC-7BC3-466C-AF67-C539CD5240F6}" type="datetime1">
              <a:rPr lang="es-ES" smtClean="0"/>
              <a:t>05/08/2019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EEIE 2018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33DBE-8B21-43C0-A95D-6AF04BAD46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30285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335360" y="557808"/>
            <a:ext cx="1152128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35360" y="1700808"/>
            <a:ext cx="11521280" cy="44253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" sz="12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Humanst521 BT" panose="020B0602020204020204" pitchFamily="34" charset="0"/>
                <a:ea typeface="+mj-ea"/>
                <a:cs typeface="+mj-cs"/>
              </a:defRPr>
            </a:lvl1pPr>
          </a:lstStyle>
          <a:p>
            <a:pPr algn="ctr" defTabSz="685800">
              <a:spcBef>
                <a:spcPct val="0"/>
              </a:spcBef>
            </a:pPr>
            <a:fld id="{A0FF83D1-7D8E-44FF-9A29-878C5D8754AF}" type="datetime1">
              <a:rPr lang="es-ES" smtClean="0"/>
              <a:pPr algn="ctr" defTabSz="685800">
                <a:spcBef>
                  <a:spcPct val="0"/>
                </a:spcBef>
              </a:pPr>
              <a:t>05/08/2019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lang="es-ES" sz="12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Humanst521 BT" panose="020B0602020204020204" pitchFamily="34" charset="0"/>
                <a:ea typeface="+mj-ea"/>
                <a:cs typeface="+mj-cs"/>
              </a:defRPr>
            </a:lvl1pPr>
          </a:lstStyle>
          <a:p>
            <a:pPr defTabSz="685800">
              <a:spcBef>
                <a:spcPct val="0"/>
              </a:spcBef>
            </a:pPr>
            <a:r>
              <a:rPr lang="es-ES"/>
              <a:t>EEIE 2018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" sz="12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Humanst521 BT" panose="020B0602020204020204" pitchFamily="34" charset="0"/>
                <a:ea typeface="+mj-ea"/>
                <a:cs typeface="+mj-cs"/>
              </a:defRPr>
            </a:lvl1pPr>
          </a:lstStyle>
          <a:p>
            <a:pPr defTabSz="685800">
              <a:spcBef>
                <a:spcPct val="0"/>
              </a:spcBef>
            </a:pPr>
            <a:fld id="{85333DBE-8B21-43C0-A95D-6AF04BAD463B}" type="slidenum">
              <a:rPr lang="es-ES" smtClean="0"/>
              <a:pPr defTabSz="685800">
                <a:spcBef>
                  <a:spcPct val="0"/>
                </a:spcBef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545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685800" rtl="0" eaLnBrk="1" latinLnBrk="0" hangingPunct="1">
        <a:spcBef>
          <a:spcPct val="0"/>
        </a:spcBef>
        <a:buNone/>
        <a:defRPr sz="2000" b="1" kern="1200">
          <a:solidFill>
            <a:schemeClr val="tx1"/>
          </a:solidFill>
          <a:latin typeface="Humanst521 BT" panose="020B0602020204020204" pitchFamily="34" charset="0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umanst521 BT" panose="020B0602020204020204" pitchFamily="34" charset="0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Humanst521 BT" panose="020B0602020204020204" pitchFamily="34" charset="0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umanst521 BT" panose="020B0602020204020204" pitchFamily="34" charset="0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Humanst521 BT" panose="020B0602020204020204" pitchFamily="34" charset="0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tx1"/>
          </a:solidFill>
          <a:latin typeface="Humanst521 BT" panose="020B0602020204020204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jpg"/><Relationship Id="rId13" Type="http://schemas.openxmlformats.org/officeDocument/2006/relationships/image" Target="../media/image43.png"/><Relationship Id="rId3" Type="http://schemas.openxmlformats.org/officeDocument/2006/relationships/image" Target="../media/image33.jp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35.jpg"/><Relationship Id="rId10" Type="http://schemas.openxmlformats.org/officeDocument/2006/relationships/image" Target="../media/image40.jpg"/><Relationship Id="rId4" Type="http://schemas.openxmlformats.org/officeDocument/2006/relationships/image" Target="../media/image34.jpg"/><Relationship Id="rId9" Type="http://schemas.openxmlformats.org/officeDocument/2006/relationships/image" Target="../media/image39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70720" y="1990104"/>
            <a:ext cx="11521280" cy="2160240"/>
          </a:xfrm>
        </p:spPr>
        <p:txBody>
          <a:bodyPr>
            <a:normAutofit/>
          </a:bodyPr>
          <a:lstStyle/>
          <a:p>
            <a:r>
              <a:rPr lang="es-MX" sz="3600" dirty="0">
                <a:solidFill>
                  <a:schemeClr val="accent3"/>
                </a:solidFill>
              </a:rPr>
              <a:t>EYES ON THE TRACK 			</a:t>
            </a:r>
            <a:endParaRPr lang="es-CO" sz="3600" dirty="0">
              <a:solidFill>
                <a:schemeClr val="accent3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/>
              <a:t>Henry Peña						Diego Medina		</a:t>
            </a:r>
          </a:p>
          <a:p>
            <a:r>
              <a:rPr lang="es-CO" dirty="0"/>
              <a:t>		2150606 						2150011 		 			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33DBE-8B21-43C0-A95D-6AF04BAD463B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5050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8BC36449-7552-45D1-A1F5-F648FBFFE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33DBE-8B21-43C0-A95D-6AF04BAD463B}" type="slidenum">
              <a:rPr lang="es-ES" smtClean="0"/>
              <a:t>10</a:t>
            </a:fld>
            <a:endParaRPr lang="es-E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C8BADFC-8756-4DC6-B1A3-A6E9907B46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91287"/>
            <a:ext cx="6003396" cy="406336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1EDCF94-BA6D-45BE-8B2C-EB53621ED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5291" y="790688"/>
            <a:ext cx="3796042" cy="804576"/>
          </a:xfrm>
        </p:spPr>
        <p:txBody>
          <a:bodyPr>
            <a:normAutofit/>
          </a:bodyPr>
          <a:lstStyle/>
          <a:p>
            <a:r>
              <a:rPr lang="es-MX" sz="4000" dirty="0" err="1"/>
              <a:t>Accuracy</a:t>
            </a:r>
            <a:r>
              <a:rPr lang="es-MX" sz="4000" dirty="0"/>
              <a:t>/</a:t>
            </a:r>
            <a:r>
              <a:rPr lang="es-MX" sz="4000" dirty="0" err="1"/>
              <a:t>epoch</a:t>
            </a:r>
            <a:r>
              <a:rPr lang="es-MX" sz="4000" dirty="0"/>
              <a:t>:</a:t>
            </a:r>
            <a:endParaRPr lang="es-CO" sz="4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38C439-459E-4ADC-B05A-9E3275345D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104" r="15646" b="1786"/>
          <a:stretch/>
        </p:blipFill>
        <p:spPr>
          <a:xfrm>
            <a:off x="170822" y="1891287"/>
            <a:ext cx="5925178" cy="392531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44DAA31-A5E0-4D28-ABD5-A00C2ADC419F}"/>
              </a:ext>
            </a:extLst>
          </p:cNvPr>
          <p:cNvSpPr txBox="1"/>
          <p:nvPr/>
        </p:nvSpPr>
        <p:spPr>
          <a:xfrm>
            <a:off x="3982079" y="5829298"/>
            <a:ext cx="203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8.000 </a:t>
            </a:r>
            <a:r>
              <a:rPr lang="es-CO" dirty="0" err="1"/>
              <a:t>images</a:t>
            </a:r>
            <a:r>
              <a:rPr lang="es-CO" dirty="0"/>
              <a:t> Train</a:t>
            </a:r>
          </a:p>
          <a:p>
            <a:r>
              <a:rPr lang="es-CO" dirty="0"/>
              <a:t>2.000 </a:t>
            </a:r>
            <a:r>
              <a:rPr lang="es-CO" dirty="0" err="1"/>
              <a:t>images</a:t>
            </a:r>
            <a:r>
              <a:rPr lang="es-CO" dirty="0"/>
              <a:t> Test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CE80D1-694C-4416-9983-5DA8901F5F56}"/>
              </a:ext>
            </a:extLst>
          </p:cNvPr>
          <p:cNvSpPr txBox="1"/>
          <p:nvPr/>
        </p:nvSpPr>
        <p:spPr>
          <a:xfrm>
            <a:off x="6767877" y="5829298"/>
            <a:ext cx="23298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17.939 </a:t>
            </a:r>
            <a:r>
              <a:rPr lang="es-CO" dirty="0" err="1"/>
              <a:t>images</a:t>
            </a:r>
            <a:r>
              <a:rPr lang="es-CO" dirty="0"/>
              <a:t> Train</a:t>
            </a:r>
          </a:p>
          <a:p>
            <a:r>
              <a:rPr lang="es-CO" dirty="0"/>
              <a:t>4.484 </a:t>
            </a:r>
            <a:r>
              <a:rPr lang="es-CO" dirty="0" err="1"/>
              <a:t>images</a:t>
            </a:r>
            <a:r>
              <a:rPr lang="es-CO" dirty="0"/>
              <a:t> Test</a:t>
            </a:r>
          </a:p>
          <a:p>
            <a:endParaRPr lang="es-CO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208C93A-3113-47CC-8B39-9E8515B4653B}"/>
              </a:ext>
            </a:extLst>
          </p:cNvPr>
          <p:cNvCxnSpPr/>
          <p:nvPr/>
        </p:nvCxnSpPr>
        <p:spPr>
          <a:xfrm flipH="1">
            <a:off x="6177921" y="5786069"/>
            <a:ext cx="254000" cy="66251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36448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BDAC18A4-47E6-4A7E-8D8B-47E7268D3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33DBE-8B21-43C0-A95D-6AF04BAD463B}" type="slidenum">
              <a:rPr lang="es-ES" smtClean="0"/>
              <a:t>11</a:t>
            </a:fld>
            <a:endParaRPr lang="es-E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E0B8942-7182-4698-9715-1BA44107AC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9601" y="991156"/>
            <a:ext cx="2303199" cy="380694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DCD26CCE-E00B-43D8-AB9B-4BE7CAB5CFE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557" y="1481667"/>
            <a:ext cx="2460977" cy="1845733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0FF53C55-BE35-466E-B4D3-419473FB41A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3334" y="1481667"/>
            <a:ext cx="2460977" cy="1845733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1F0FC773-8525-4499-B599-551D4638CB5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7111" y="1481667"/>
            <a:ext cx="2460977" cy="1845733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39AB3417-B1A6-410D-B7D0-6EE21CFA43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03148" y="970801"/>
            <a:ext cx="1646323" cy="422134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1403FD68-65F3-4EB9-B1E3-360F34D96DC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91581" y="1065217"/>
            <a:ext cx="2660126" cy="342592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E0CE4720-7A9E-4C94-9619-0F03FC97765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557" y="4211651"/>
            <a:ext cx="2460977" cy="1845733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1CAB4266-0361-4031-9E61-AEB31E837840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3334" y="4211651"/>
            <a:ext cx="2460977" cy="1845733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AA6771F1-395E-4CBD-85D8-3C33FEA7EE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7111" y="4211651"/>
            <a:ext cx="2460977" cy="1845733"/>
          </a:xfrm>
          <a:prstGeom prst="rect">
            <a:avLst/>
          </a:prstGeom>
        </p:spPr>
      </p:pic>
      <p:pic>
        <p:nvPicPr>
          <p:cNvPr id="26" name="Imagen 25">
            <a:extLst>
              <a:ext uri="{FF2B5EF4-FFF2-40B4-BE49-F238E27FC236}">
                <a16:creationId xmlns:a16="http://schemas.microsoft.com/office/drawing/2014/main" id="{48BFE083-8975-450C-B7B7-036CB2B4583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565833" y="3867764"/>
            <a:ext cx="2870434" cy="234070"/>
          </a:xfrm>
          <a:prstGeom prst="rect">
            <a:avLst/>
          </a:prstGeom>
        </p:spPr>
      </p:pic>
      <p:pic>
        <p:nvPicPr>
          <p:cNvPr id="27" name="Imagen 26">
            <a:extLst>
              <a:ext uri="{FF2B5EF4-FFF2-40B4-BE49-F238E27FC236}">
                <a16:creationId xmlns:a16="http://schemas.microsoft.com/office/drawing/2014/main" id="{E9A22475-8A5D-44FF-8FAE-DF1B4140629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757078" y="3748935"/>
            <a:ext cx="2329132" cy="352899"/>
          </a:xfrm>
          <a:prstGeom prst="rect">
            <a:avLst/>
          </a:prstGeom>
        </p:spPr>
      </p:pic>
      <p:pic>
        <p:nvPicPr>
          <p:cNvPr id="28" name="Imagen 27">
            <a:extLst>
              <a:ext uri="{FF2B5EF4-FFF2-40B4-BE49-F238E27FC236}">
                <a16:creationId xmlns:a16="http://schemas.microsoft.com/office/drawing/2014/main" id="{8007A315-5263-4A50-A180-4D39471FD6D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806128" y="3748935"/>
            <a:ext cx="1799788" cy="352899"/>
          </a:xfrm>
          <a:prstGeom prst="rect">
            <a:avLst/>
          </a:prstGeom>
        </p:spPr>
      </p:pic>
      <p:sp>
        <p:nvSpPr>
          <p:cNvPr id="29" name="Title 1">
            <a:extLst>
              <a:ext uri="{FF2B5EF4-FFF2-40B4-BE49-F238E27FC236}">
                <a16:creationId xmlns:a16="http://schemas.microsoft.com/office/drawing/2014/main" id="{DA10E245-FE3F-44E6-B133-DABB55ED9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3364" y="195128"/>
            <a:ext cx="5922763" cy="804576"/>
          </a:xfrm>
        </p:spPr>
        <p:txBody>
          <a:bodyPr>
            <a:normAutofit/>
          </a:bodyPr>
          <a:lstStyle/>
          <a:p>
            <a:r>
              <a:rPr lang="es-MX" sz="4000" dirty="0"/>
              <a:t>Algunos ejemplos:</a:t>
            </a:r>
            <a:endParaRPr lang="es-CO" sz="4000" dirty="0"/>
          </a:p>
        </p:txBody>
      </p:sp>
    </p:spTree>
    <p:extLst>
      <p:ext uri="{BB962C8B-B14F-4D97-AF65-F5344CB8AC3E}">
        <p14:creationId xmlns:p14="http://schemas.microsoft.com/office/powerpoint/2010/main" val="18631322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1DA09447-E9E7-49F9-90FA-C059171AAF9B}"/>
              </a:ext>
            </a:extLst>
          </p:cNvPr>
          <p:cNvSpPr/>
          <p:nvPr/>
        </p:nvSpPr>
        <p:spPr>
          <a:xfrm>
            <a:off x="82749" y="4260334"/>
            <a:ext cx="38985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/>
              <a:t>https://github.com/pecons/proyectoCV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E4212EF-AD7B-40F5-A693-17736555C156}"/>
              </a:ext>
            </a:extLst>
          </p:cNvPr>
          <p:cNvSpPr txBox="1">
            <a:spLocks/>
          </p:cNvSpPr>
          <p:nvPr/>
        </p:nvSpPr>
        <p:spPr>
          <a:xfrm>
            <a:off x="133979" y="3455758"/>
            <a:ext cx="3796042" cy="804576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algn="l" defTabSz="6858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Humanst521 BT" panose="020B0602020204020204" pitchFamily="34" charset="0"/>
                <a:ea typeface="+mj-ea"/>
                <a:cs typeface="+mj-cs"/>
              </a:defRPr>
            </a:lvl1pPr>
          </a:lstStyle>
          <a:p>
            <a:r>
              <a:rPr lang="es-MX" sz="4000" dirty="0"/>
              <a:t>Repositorio del proyecto:</a:t>
            </a:r>
            <a:endParaRPr lang="es-CO" sz="4000" dirty="0"/>
          </a:p>
        </p:txBody>
      </p:sp>
    </p:spTree>
    <p:extLst>
      <p:ext uri="{BB962C8B-B14F-4D97-AF65-F5344CB8AC3E}">
        <p14:creationId xmlns:p14="http://schemas.microsoft.com/office/powerpoint/2010/main" val="2773238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lipse 9">
            <a:extLst>
              <a:ext uri="{FF2B5EF4-FFF2-40B4-BE49-F238E27FC236}">
                <a16:creationId xmlns:a16="http://schemas.microsoft.com/office/drawing/2014/main" id="{72B2F2D1-3013-438C-B29C-08FF4C59E3FD}"/>
              </a:ext>
            </a:extLst>
          </p:cNvPr>
          <p:cNvSpPr/>
          <p:nvPr/>
        </p:nvSpPr>
        <p:spPr>
          <a:xfrm>
            <a:off x="7488404" y="2205091"/>
            <a:ext cx="3676459" cy="165463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029A2165-E3BE-492A-83DD-DE526BE1AC6E}"/>
              </a:ext>
            </a:extLst>
          </p:cNvPr>
          <p:cNvSpPr/>
          <p:nvPr/>
        </p:nvSpPr>
        <p:spPr>
          <a:xfrm>
            <a:off x="7488404" y="3905467"/>
            <a:ext cx="3706803" cy="183615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7A1FAC3-DC8F-4E4C-9E5D-643567507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408" y="1124744"/>
            <a:ext cx="3240360" cy="720080"/>
          </a:xfrm>
        </p:spPr>
        <p:txBody>
          <a:bodyPr>
            <a:normAutofit/>
          </a:bodyPr>
          <a:lstStyle/>
          <a:p>
            <a:r>
              <a:rPr lang="es-MX" sz="4000"/>
              <a:t>Motivación:</a:t>
            </a:r>
            <a:endParaRPr lang="es-CO" sz="400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7B11F026-D1E3-45E6-A6B5-43E57DC22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33DBE-8B21-43C0-A95D-6AF04BAD463B}" type="slidenum">
              <a:rPr lang="es-ES" smtClean="0"/>
              <a:t>2</a:t>
            </a:fld>
            <a:endParaRPr lang="es-ES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6E07216B-5124-4A5F-AD53-F5B125A27F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982" y="3610894"/>
            <a:ext cx="6350495" cy="2388985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C641D709-1BEE-4701-95A3-139158A19D62}"/>
              </a:ext>
            </a:extLst>
          </p:cNvPr>
          <p:cNvSpPr/>
          <p:nvPr/>
        </p:nvSpPr>
        <p:spPr>
          <a:xfrm>
            <a:off x="7518748" y="2393559"/>
            <a:ext cx="367645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1600" i="1"/>
              <a:t>“una persona al volante en Colombia tiene 4 veces más probabilidades de morir en un accidente de tránsito que un conductor en España o Gran Bretaña” (Revista Motor, 2019).</a:t>
            </a:r>
            <a:endParaRPr lang="es-CO" sz="1600" i="1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726FE3D1-1332-4933-8955-9A9EE6B5D82C}"/>
              </a:ext>
            </a:extLst>
          </p:cNvPr>
          <p:cNvSpPr/>
          <p:nvPr/>
        </p:nvSpPr>
        <p:spPr>
          <a:xfrm>
            <a:off x="7639084" y="4193793"/>
            <a:ext cx="352577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1600"/>
              <a:t>Según </a:t>
            </a:r>
            <a:r>
              <a:rPr lang="es-ES" sz="1600" b="1"/>
              <a:t>Fesvial, Federación Española      de la Seguridad Vial</a:t>
            </a:r>
            <a:r>
              <a:rPr lang="es-ES" sz="1600"/>
              <a:t>, el 45% de los accidentes se podrían prevenir si los conductores estuvieran siempre atentos a la carretera.</a:t>
            </a:r>
            <a:endParaRPr lang="es-CO" sz="160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CCFCD206-6FD6-4B2B-BDB7-1834F3C0D04C}"/>
              </a:ext>
            </a:extLst>
          </p:cNvPr>
          <p:cNvSpPr txBox="1"/>
          <p:nvPr/>
        </p:nvSpPr>
        <p:spPr>
          <a:xfrm>
            <a:off x="887983" y="2041234"/>
            <a:ext cx="63504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400"/>
              <a:t>Prevenir accidentes automovilísticos causados por conductores distraídos, tales como los 85.426 accidentes con heridos y 3.406 con muertos ocurridos en Colombia en 2016. (ANSV 2019)</a:t>
            </a:r>
            <a:endParaRPr lang="es-CO" sz="2400"/>
          </a:p>
        </p:txBody>
      </p:sp>
    </p:spTree>
    <p:extLst>
      <p:ext uri="{BB962C8B-B14F-4D97-AF65-F5344CB8AC3E}">
        <p14:creationId xmlns:p14="http://schemas.microsoft.com/office/powerpoint/2010/main" val="4076093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2F051-9273-40FE-B9E3-FD0C9A2CF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424" y="1400288"/>
            <a:ext cx="2160240" cy="804576"/>
          </a:xfrm>
        </p:spPr>
        <p:txBody>
          <a:bodyPr>
            <a:normAutofit/>
          </a:bodyPr>
          <a:lstStyle/>
          <a:p>
            <a:r>
              <a:rPr lang="es-MX" sz="4000" dirty="0" err="1"/>
              <a:t>Dataset</a:t>
            </a:r>
            <a:r>
              <a:rPr lang="es-MX" sz="4000" dirty="0"/>
              <a:t>:</a:t>
            </a:r>
            <a:endParaRPr lang="es-CO" sz="4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469A274-CBFC-4A3F-B59E-37035ECB2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33DBE-8B21-43C0-A95D-6AF04BAD463B}" type="slidenum">
              <a:rPr lang="es-ES" smtClean="0"/>
              <a:t>3</a:t>
            </a:fld>
            <a:endParaRPr lang="es-ES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2C50F39-BC01-4B03-AFEC-7F67A9BB2DE8}"/>
              </a:ext>
            </a:extLst>
          </p:cNvPr>
          <p:cNvSpPr txBox="1"/>
          <p:nvPr/>
        </p:nvSpPr>
        <p:spPr>
          <a:xfrm>
            <a:off x="7153424" y="3429000"/>
            <a:ext cx="355108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/>
              <a:t>El </a:t>
            </a:r>
            <a:r>
              <a:rPr lang="es-MX" sz="2400" err="1"/>
              <a:t>dataset</a:t>
            </a:r>
            <a:r>
              <a:rPr lang="es-MX" sz="2400"/>
              <a:t> que se usó para este descriptor fue obtenido de un </a:t>
            </a:r>
            <a:r>
              <a:rPr lang="es-MX" sz="2400" err="1"/>
              <a:t>challenge</a:t>
            </a:r>
            <a:r>
              <a:rPr lang="es-MX" sz="2400"/>
              <a:t> de </a:t>
            </a:r>
            <a:r>
              <a:rPr lang="es-MX" sz="2400" b="1" i="1" err="1"/>
              <a:t>Kaggle</a:t>
            </a:r>
            <a:r>
              <a:rPr lang="es-MX" sz="2400" i="1"/>
              <a:t> </a:t>
            </a:r>
            <a:r>
              <a:rPr lang="es-MX" sz="2400"/>
              <a:t>hecho por la compañía de seguros de automóviles más grande de los Estados Unidos </a:t>
            </a:r>
            <a:r>
              <a:rPr lang="es-MX" sz="2400" b="1" err="1"/>
              <a:t>State</a:t>
            </a:r>
            <a:r>
              <a:rPr lang="es-MX" sz="2400" b="1"/>
              <a:t> </a:t>
            </a:r>
            <a:r>
              <a:rPr lang="es-MX" sz="2400" b="1" err="1"/>
              <a:t>Farm</a:t>
            </a:r>
            <a:r>
              <a:rPr lang="es-MX" sz="2400" b="1"/>
              <a:t> </a:t>
            </a:r>
            <a:r>
              <a:rPr lang="es-MX" sz="2400" b="1" err="1"/>
              <a:t>Insurance</a:t>
            </a:r>
            <a:r>
              <a:rPr lang="es-MX" sz="2400"/>
              <a:t>.</a:t>
            </a:r>
            <a:endParaRPr lang="es-CO" sz="240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58A3F90-A2F0-48DF-94E6-91563070BC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6546"/>
          <a:stretch/>
        </p:blipFill>
        <p:spPr>
          <a:xfrm>
            <a:off x="3215680" y="1361916"/>
            <a:ext cx="7332921" cy="1536651"/>
          </a:xfrm>
          <a:prstGeom prst="rect">
            <a:avLst/>
          </a:prstGeom>
        </p:spPr>
      </p:pic>
      <p:pic>
        <p:nvPicPr>
          <p:cNvPr id="1026" name="Picture 2" descr="Resultado de imagen para kaggle">
            <a:extLst>
              <a:ext uri="{FF2B5EF4-FFF2-40B4-BE49-F238E27FC236}">
                <a16:creationId xmlns:a16="http://schemas.microsoft.com/office/drawing/2014/main" id="{72015C47-C3FD-4B42-BAB0-3CCC1ED827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424" y="3429000"/>
            <a:ext cx="5734050" cy="305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5799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7B0FE036-E979-40C9-A071-00F5DEE7B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33DBE-8B21-43C0-A95D-6AF04BAD463B}" type="slidenum">
              <a:rPr lang="es-ES" smtClean="0"/>
              <a:t>4</a:t>
            </a:fld>
            <a:endParaRPr lang="es-E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FB82F3B-BF07-45CF-B1BC-0A6A43D5AC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5496" y="2670946"/>
            <a:ext cx="4554202" cy="3415653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A781FB3D-4AC6-41F3-89F2-A1233AAFD132}"/>
              </a:ext>
            </a:extLst>
          </p:cNvPr>
          <p:cNvSpPr/>
          <p:nvPr/>
        </p:nvSpPr>
        <p:spPr>
          <a:xfrm>
            <a:off x="1191294" y="2639834"/>
            <a:ext cx="4164054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Las 10 </a:t>
            </a:r>
            <a:r>
              <a:rPr lang="en-US" sz="2000" dirty="0" err="1"/>
              <a:t>clases</a:t>
            </a:r>
            <a:r>
              <a:rPr lang="en-US" sz="2000" dirty="0"/>
              <a:t> a </a:t>
            </a:r>
            <a:r>
              <a:rPr lang="en-US" sz="2000" dirty="0" err="1"/>
              <a:t>predecir</a:t>
            </a:r>
            <a:r>
              <a:rPr lang="en-US" sz="2000" dirty="0"/>
              <a:t> son: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c0: safe driving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c1: texting - right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c2: talking on the phone - right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c3: texting - left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c4: talking on the phone - left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c5: operating the radio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c6: drinking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c7: reaching behind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c8: hair and makeup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c9: talking to passenger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1EE59F56-CC2B-42B8-8872-F5F86C9E31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1294" y="462201"/>
            <a:ext cx="9108404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s-ES" altLang="es-CO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Este </a:t>
            </a:r>
            <a:r>
              <a:rPr kumimoji="0" lang="es-ES" altLang="es-CO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dataset</a:t>
            </a:r>
            <a:r>
              <a:rPr kumimoji="0" lang="es-ES" altLang="es-CO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contiene </a:t>
            </a:r>
            <a:r>
              <a:rPr lang="es-ES" altLang="es-CO" sz="2400" dirty="0"/>
              <a:t>22400 imágenes para entrenamiento de </a:t>
            </a:r>
            <a:r>
              <a:rPr kumimoji="0" lang="es-ES" altLang="es-CO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varios conductores en un automóvil, cada cuál tiene asignada una etiqueta de la acción que </a:t>
            </a:r>
            <a:r>
              <a:rPr lang="es-ES" altLang="es-CO" sz="2400" dirty="0"/>
              <a:t>están </a:t>
            </a:r>
            <a:r>
              <a:rPr kumimoji="0" lang="es-ES" altLang="es-CO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realizando (mensajes de texto, comer, hablar por teléfono, maquillaje, alcanzar detrás, </a:t>
            </a:r>
            <a:r>
              <a:rPr kumimoji="0" lang="es-ES" altLang="es-CO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etc</a:t>
            </a:r>
            <a:r>
              <a:rPr kumimoji="0" lang="es-ES" altLang="es-CO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r>
              <a:rPr lang="es-ES" altLang="es-CO" sz="2400" dirty="0"/>
              <a:t>. Hay </a:t>
            </a:r>
            <a:r>
              <a:rPr kumimoji="0" lang="es-ES" altLang="es-CO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79.700 imágenes sin etiquetar para prueba, de distintos conductores al de entrenamiento.</a:t>
            </a:r>
          </a:p>
        </p:txBody>
      </p:sp>
    </p:spTree>
    <p:extLst>
      <p:ext uri="{BB962C8B-B14F-4D97-AF65-F5344CB8AC3E}">
        <p14:creationId xmlns:p14="http://schemas.microsoft.com/office/powerpoint/2010/main" val="3104679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F7D76EBF-F4E9-427B-ABAB-5A60F5D96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33DBE-8B21-43C0-A95D-6AF04BAD463B}" type="slidenum">
              <a:rPr lang="es-ES" smtClean="0"/>
              <a:t>5</a:t>
            </a:fld>
            <a:endParaRPr lang="es-E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46D7E3C-52A2-49F0-A379-4A5A8CBAC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5290" y="790688"/>
            <a:ext cx="3299331" cy="804576"/>
          </a:xfrm>
        </p:spPr>
        <p:txBody>
          <a:bodyPr>
            <a:normAutofit/>
          </a:bodyPr>
          <a:lstStyle/>
          <a:p>
            <a:r>
              <a:rPr lang="es-MX" sz="4000" dirty="0"/>
              <a:t>DNN:</a:t>
            </a:r>
            <a:endParaRPr lang="es-CO" sz="40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4454E01-ABF0-46AA-80DE-D19B046006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292" y="1595265"/>
            <a:ext cx="3128138" cy="1678513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3369438E-BFCE-400B-8FFE-010A3FECCB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9787" y="1326756"/>
            <a:ext cx="3309867" cy="1959149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43722C1A-E2BE-459A-AB09-1A333F0BE1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2214" y="1595264"/>
            <a:ext cx="3427562" cy="1475314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EF46957E-981B-45AA-9198-62D8C2FAEB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5290" y="3790992"/>
            <a:ext cx="3128137" cy="202970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9946ADDE-DE19-43C5-98E5-AEE57D13E6C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69787" y="3769586"/>
            <a:ext cx="3183581" cy="2051113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CAEA5EFA-066D-4FCF-BB07-CA0DEFDF146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22214" y="3745798"/>
            <a:ext cx="3128137" cy="2120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891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FE4CDF4-4E30-4ED6-B05E-39A496587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33DBE-8B21-43C0-A95D-6AF04BAD463B}" type="slidenum">
              <a:rPr lang="es-ES" smtClean="0"/>
              <a:t>6</a:t>
            </a:fld>
            <a:endParaRPr lang="es-E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65FF586-178F-4EC5-81CA-9A4611ACB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4335" y="277504"/>
            <a:ext cx="3299331" cy="804576"/>
          </a:xfrm>
        </p:spPr>
        <p:txBody>
          <a:bodyPr>
            <a:normAutofit/>
          </a:bodyPr>
          <a:lstStyle/>
          <a:p>
            <a:r>
              <a:rPr lang="es-MX" sz="4000" dirty="0" err="1"/>
              <a:t>BoW</a:t>
            </a:r>
            <a:r>
              <a:rPr lang="es-MX" sz="4000" dirty="0"/>
              <a:t>:</a:t>
            </a:r>
            <a:endParaRPr lang="es-CO" sz="4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D21F91-F653-4903-BCE2-303516985B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819" y="1082080"/>
            <a:ext cx="4619625" cy="197325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B327D16-FF7D-4242-B83A-A7F7F6316484}"/>
              </a:ext>
            </a:extLst>
          </p:cNvPr>
          <p:cNvSpPr txBox="1"/>
          <p:nvPr/>
        </p:nvSpPr>
        <p:spPr>
          <a:xfrm>
            <a:off x="222725" y="3055333"/>
            <a:ext cx="49265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Se utilizaron 100 imágenes de cada clase para hacer el diccionario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6DE9C2-59B7-4865-8225-B286DF1349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5325" y="1097502"/>
            <a:ext cx="5924550" cy="2209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87E2EFD-D5B3-4B9A-928B-2A508A61C300}"/>
              </a:ext>
            </a:extLst>
          </p:cNvPr>
          <p:cNvSpPr txBox="1"/>
          <p:nvPr/>
        </p:nvSpPr>
        <p:spPr>
          <a:xfrm>
            <a:off x="391886" y="3494891"/>
            <a:ext cx="709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KNN: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AA9533B-8D0F-4340-9CB2-477FAF1E372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607"/>
          <a:stretch/>
        </p:blipFill>
        <p:spPr>
          <a:xfrm>
            <a:off x="282504" y="4112237"/>
            <a:ext cx="3438684" cy="274576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CA54E96-9575-4B04-B5ED-EEB3A45F7C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44064" y="4107322"/>
            <a:ext cx="2900132" cy="273858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1513EC2-45E3-4C5E-AE80-3CD115148595}"/>
              </a:ext>
            </a:extLst>
          </p:cNvPr>
          <p:cNvSpPr/>
          <p:nvPr/>
        </p:nvSpPr>
        <p:spPr>
          <a:xfrm>
            <a:off x="3777081" y="3490577"/>
            <a:ext cx="10903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/>
              <a:t>Gaussian: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2EE59B2-7C52-4F6C-BB00-9EADAD1EE8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19363" y="4085728"/>
            <a:ext cx="2988293" cy="276017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1817868-AE31-421C-AA5A-D5524FDF31DE}"/>
              </a:ext>
            </a:extLst>
          </p:cNvPr>
          <p:cNvSpPr/>
          <p:nvPr/>
        </p:nvSpPr>
        <p:spPr>
          <a:xfrm>
            <a:off x="6491189" y="3531057"/>
            <a:ext cx="16667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err="1"/>
              <a:t>Random</a:t>
            </a:r>
            <a:r>
              <a:rPr lang="es-CO" dirty="0"/>
              <a:t> Forest: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FE961A4-E322-47BA-84D0-3CA9AE4C34F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91868" y="4096205"/>
            <a:ext cx="2900132" cy="2760179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1DB049AD-B264-4CE8-8272-DA589FF18982}"/>
              </a:ext>
            </a:extLst>
          </p:cNvPr>
          <p:cNvSpPr/>
          <p:nvPr/>
        </p:nvSpPr>
        <p:spPr>
          <a:xfrm>
            <a:off x="9710329" y="3570525"/>
            <a:ext cx="17041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/>
              <a:t>SVC (</a:t>
            </a:r>
            <a:r>
              <a:rPr lang="es-CO" dirty="0" err="1"/>
              <a:t>rbf</a:t>
            </a:r>
            <a:r>
              <a:rPr lang="es-CO" dirty="0"/>
              <a:t> </a:t>
            </a:r>
            <a:r>
              <a:rPr lang="es-CO" dirty="0" err="1"/>
              <a:t>kernel</a:t>
            </a:r>
            <a:r>
              <a:rPr lang="es-CO" dirty="0"/>
              <a:t>):</a:t>
            </a:r>
          </a:p>
        </p:txBody>
      </p:sp>
    </p:spTree>
    <p:extLst>
      <p:ext uri="{BB962C8B-B14F-4D97-AF65-F5344CB8AC3E}">
        <p14:creationId xmlns:p14="http://schemas.microsoft.com/office/powerpoint/2010/main" val="1550783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6DBBBE2-56E8-4B79-9FA2-2F7437E7B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33DBE-8B21-43C0-A95D-6AF04BAD463B}" type="slidenum">
              <a:rPr lang="es-ES" smtClean="0"/>
              <a:t>7</a:t>
            </a:fld>
            <a:endParaRPr lang="es-E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16B04B-B216-43A1-B725-FAC5C06CBE32}"/>
              </a:ext>
            </a:extLst>
          </p:cNvPr>
          <p:cNvSpPr/>
          <p:nvPr/>
        </p:nvSpPr>
        <p:spPr>
          <a:xfrm>
            <a:off x="1165798" y="853158"/>
            <a:ext cx="127310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4000" b="1" dirty="0">
                <a:solidFill>
                  <a:prstClr val="black"/>
                </a:solidFill>
                <a:latin typeface="Humanst521 BT" panose="020B0602020204020204" pitchFamily="34" charset="0"/>
                <a:ea typeface="+mj-ea"/>
                <a:cs typeface="+mj-cs"/>
              </a:rPr>
              <a:t>CNN:</a:t>
            </a:r>
            <a:endParaRPr lang="es-CO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DBBB8C-391E-48BC-97C4-088832DF26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1023"/>
          <a:stretch/>
        </p:blipFill>
        <p:spPr>
          <a:xfrm>
            <a:off x="127000" y="1603012"/>
            <a:ext cx="4244116" cy="17325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213B35D-1D8A-4200-8517-4950E573DB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00" y="3429000"/>
            <a:ext cx="4244116" cy="27543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55CF844-34CB-4B3E-8658-67426C125A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1116" y="1557905"/>
            <a:ext cx="3592512" cy="18227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31B1050-9F2A-46C4-8D01-9BD5A7E088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1115" y="3474105"/>
            <a:ext cx="3805968" cy="270921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D730EF7-A0B4-4930-9D00-A073909B01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63628" y="927100"/>
            <a:ext cx="3496535" cy="256456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914EC90-8A5F-4105-BEFF-E72A0783EA9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15639" y="3491666"/>
            <a:ext cx="3805968" cy="251441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DD18B74-3DE5-405E-B3ED-066364B194F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38525" y="191395"/>
            <a:ext cx="5086350" cy="2000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69BD900-403F-4A92-B80C-324FF118DE4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90687" y="391420"/>
            <a:ext cx="8582025" cy="20002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210981D-858C-432A-BC76-F50DDE3BEDD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76361" y="558798"/>
            <a:ext cx="9210675" cy="293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95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C85943A7-D400-4D95-8259-9D45A856B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33DBE-8B21-43C0-A95D-6AF04BAD463B}" type="slidenum">
              <a:rPr lang="es-ES" smtClean="0"/>
              <a:t>8</a:t>
            </a:fld>
            <a:endParaRPr lang="es-E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CA8D11F-8EBE-49D5-A502-40E9A1B23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5290" y="790688"/>
            <a:ext cx="3748629" cy="700204"/>
          </a:xfrm>
        </p:spPr>
        <p:txBody>
          <a:bodyPr>
            <a:normAutofit fontScale="90000"/>
          </a:bodyPr>
          <a:lstStyle/>
          <a:p>
            <a:r>
              <a:rPr lang="es-MX" sz="4000" dirty="0"/>
              <a:t>Modelo Escogido:</a:t>
            </a:r>
            <a:endParaRPr lang="es-CO" sz="40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188D460-0CFB-422A-B9A4-8150558937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905" y="1595264"/>
            <a:ext cx="6342566" cy="4656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847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DD833A70-588E-400F-B846-E15D91C0B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33DBE-8B21-43C0-A95D-6AF04BAD463B}" type="slidenum">
              <a:rPr lang="es-ES" smtClean="0"/>
              <a:t>9</a:t>
            </a:fld>
            <a:endParaRPr lang="es-E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DE42FED-09C8-4C94-BAC5-BB6C9C33B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5291" y="790688"/>
            <a:ext cx="3333198" cy="804576"/>
          </a:xfrm>
        </p:spPr>
        <p:txBody>
          <a:bodyPr>
            <a:normAutofit fontScale="90000"/>
          </a:bodyPr>
          <a:lstStyle/>
          <a:p>
            <a:r>
              <a:rPr lang="es-MX" sz="4000" dirty="0"/>
              <a:t>Entrenamiento:</a:t>
            </a:r>
            <a:endParaRPr lang="es-CO" sz="40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B4CC9DF-6610-4539-BD09-4633CEA406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4028" y="1595264"/>
            <a:ext cx="9105900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535418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ción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Plantilla UIS 68 INSTITUCIONAL</Template>
  <TotalTime>123</TotalTime>
  <Words>254</Words>
  <Application>Microsoft Office PowerPoint</Application>
  <PresentationFormat>Panorámica</PresentationFormat>
  <Paragraphs>51</Paragraphs>
  <Slides>12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Calibri</vt:lpstr>
      <vt:lpstr>Humanst521 BT</vt:lpstr>
      <vt:lpstr>Presentación2</vt:lpstr>
      <vt:lpstr>EYES ON THE TRACK    </vt:lpstr>
      <vt:lpstr>Motivación:</vt:lpstr>
      <vt:lpstr>Dataset:</vt:lpstr>
      <vt:lpstr>Presentación de PowerPoint</vt:lpstr>
      <vt:lpstr>DNN:</vt:lpstr>
      <vt:lpstr>BoW:</vt:lpstr>
      <vt:lpstr>Presentación de PowerPoint</vt:lpstr>
      <vt:lpstr>Modelo Escogido:</vt:lpstr>
      <vt:lpstr>Entrenamiento:</vt:lpstr>
      <vt:lpstr>Accuracy/epoch:</vt:lpstr>
      <vt:lpstr>Algunos ejemplos: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Sandra Leguizamón</dc:creator>
  <cp:lastModifiedBy>Diego Medina</cp:lastModifiedBy>
  <cp:revision>2</cp:revision>
  <cp:lastPrinted>2017-02-21T21:39:30Z</cp:lastPrinted>
  <dcterms:created xsi:type="dcterms:W3CDTF">2016-12-05T15:13:19Z</dcterms:created>
  <dcterms:modified xsi:type="dcterms:W3CDTF">2019-08-05T18:49:59Z</dcterms:modified>
</cp:coreProperties>
</file>