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18"/>
  </p:notesMasterIdLst>
  <p:sldIdLst>
    <p:sldId id="256" r:id="rId2"/>
    <p:sldId id="282" r:id="rId3"/>
    <p:sldId id="283" r:id="rId4"/>
    <p:sldId id="278" r:id="rId5"/>
    <p:sldId id="277" r:id="rId6"/>
    <p:sldId id="260" r:id="rId7"/>
    <p:sldId id="286" r:id="rId8"/>
    <p:sldId id="295" r:id="rId9"/>
    <p:sldId id="285" r:id="rId10"/>
    <p:sldId id="294" r:id="rId11"/>
    <p:sldId id="287" r:id="rId12"/>
    <p:sldId id="289" r:id="rId13"/>
    <p:sldId id="291" r:id="rId14"/>
    <p:sldId id="293" r:id="rId15"/>
    <p:sldId id="29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FE75E-8D38-4DD7-A62C-3C9EA4EC769F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A72D7-8099-4C36-968B-637B8D4FC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A72D7-8099-4C36-968B-637B8D4FCF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84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A72D7-8099-4C36-968B-637B8D4FCF6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07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A72D7-8099-4C36-968B-637B8D4FCF6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5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026-CB69-43DD-8AE9-646711799186}" type="datetime1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30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DABE-FE1D-45A7-BF54-84947C247836}" type="datetime1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721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DABE-FE1D-45A7-BF54-84947C247836}" type="datetime1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220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DABE-FE1D-45A7-BF54-84947C247836}" type="datetime1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4409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DABE-FE1D-45A7-BF54-84947C247836}" type="datetime1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781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DABE-FE1D-45A7-BF54-84947C247836}" type="datetime1">
              <a:rPr lang="ru-RU" smtClean="0"/>
              <a:t>24.06.2020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2099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DABE-FE1D-45A7-BF54-84947C247836}" type="datetime1">
              <a:rPr lang="ru-RU" smtClean="0"/>
              <a:t>24.06.2020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7721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E9F3-BD82-446E-A77E-97DCC53EF187}" type="datetime1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70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BFCE-D1FE-4FF0-A566-CC9C6E9F1D2E}" type="datetime1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7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DC6-7F68-4FBE-8921-297E16E1609D}" type="datetime1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7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90F6-3AEB-4720-BF18-B2D53A29FEDE}" type="datetime1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57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28E7-90C5-4409-82C5-4D5ED08B5429}" type="datetime1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9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FFA6-53FF-4D9B-9868-B2309A2D8855}" type="datetime1">
              <a:rPr lang="ru-RU" smtClean="0"/>
              <a:t>24.06.2020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48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1EE0-40AE-4DEA-AB72-FDEBB913A656}" type="datetime1">
              <a:rPr lang="ru-RU" smtClean="0"/>
              <a:t>24.06.2020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00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245D-4988-41DC-8E8C-B9910D503701}" type="datetime1">
              <a:rPr lang="ru-RU" smtClean="0"/>
              <a:t>24.06.2020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11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BC6D-7D4A-4867-A080-E9EAC16DF30B}" type="datetime1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20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213D-EDC7-4CEF-AB96-B31960FBF2B3}" type="datetime1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95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DABE-FE1D-45A7-BF54-84947C247836}" type="datetime1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14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9743" y="4925961"/>
            <a:ext cx="7586345" cy="1209663"/>
          </a:xfrm>
        </p:spPr>
        <p:txBody>
          <a:bodyPr>
            <a:noAutofit/>
          </a:bodyPr>
          <a:lstStyle/>
          <a:p>
            <a:pPr algn="r" eaLnBrk="1" hangingPunct="1"/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Фадеев А.А., ИУ5-84Б</a:t>
            </a:r>
            <a:endParaRPr lang="ru-RU" alt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Тимофеев В. Б.</a:t>
            </a:r>
          </a:p>
          <a:p>
            <a:pPr algn="r" eaLnBrk="1" hangingPunct="1"/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</a:t>
            </a:r>
            <a:r>
              <a:rPr lang="ru-RU" alt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Гапанюк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Ю.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alt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46175" y="347663"/>
            <a:ext cx="98996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профессионального образования </a:t>
            </a:r>
            <a:b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им. Н.Э. Баумана»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«Информатика и системы управления»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«Системы обработки информации и управления»</a:t>
            </a: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формирования метаграфа</a:t>
            </a:r>
            <a:br>
              <a:rPr lang="ru-RU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текстового описания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ru-RU" sz="1600" i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Gerb-BMSTU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663" y="347663"/>
            <a:ext cx="7334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Gerb-BMSTU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549275"/>
            <a:ext cx="7334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516563" y="6308725"/>
            <a:ext cx="1751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2020</a:t>
            </a:r>
            <a:endParaRPr lang="en-US" alt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7691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БД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 descr="D:\Artem\Documents\BMSTU\Диплом\Diploma\Infologic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676910"/>
            <a:ext cx="8870950" cy="6044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4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192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 используемых правил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20393"/>
              </p:ext>
            </p:extLst>
          </p:nvPr>
        </p:nvGraphicFramePr>
        <p:xfrm>
          <a:off x="838200" y="1219201"/>
          <a:ext cx="10515599" cy="5441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981">
                  <a:extLst>
                    <a:ext uri="{9D8B030D-6E8A-4147-A177-3AD203B41FA5}">
                      <a16:colId xmlns:a16="http://schemas.microsoft.com/office/drawing/2014/main" val="1687880807"/>
                    </a:ext>
                  </a:extLst>
                </a:gridCol>
                <a:gridCol w="2477729">
                  <a:extLst>
                    <a:ext uri="{9D8B030D-6E8A-4147-A177-3AD203B41FA5}">
                      <a16:colId xmlns:a16="http://schemas.microsoft.com/office/drawing/2014/main" val="4052087588"/>
                    </a:ext>
                  </a:extLst>
                </a:gridCol>
                <a:gridCol w="1671484">
                  <a:extLst>
                    <a:ext uri="{9D8B030D-6E8A-4147-A177-3AD203B41FA5}">
                      <a16:colId xmlns:a16="http://schemas.microsoft.com/office/drawing/2014/main" val="1831302895"/>
                    </a:ext>
                  </a:extLst>
                </a:gridCol>
                <a:gridCol w="1563329">
                  <a:extLst>
                    <a:ext uri="{9D8B030D-6E8A-4147-A177-3AD203B41FA5}">
                      <a16:colId xmlns:a16="http://schemas.microsoft.com/office/drawing/2014/main" val="39942199"/>
                    </a:ext>
                  </a:extLst>
                </a:gridCol>
                <a:gridCol w="1197076">
                  <a:extLst>
                    <a:ext uri="{9D8B030D-6E8A-4147-A177-3AD203B41FA5}">
                      <a16:colId xmlns:a16="http://schemas.microsoft.com/office/drawing/2014/main" val="306640685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Логическое имя атрибута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Поле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Тип данных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Default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Ключ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761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ID правила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ID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Auto Incremental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Primary Key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290322909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Название правила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VARCHAR(45)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22104558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Приоритет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Priority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INT(11)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14245737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Флаг согласования рода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Gender consistency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TINYINT(4)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NULL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22878908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Флаг согласования числа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consistency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TINYINT(4)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NULL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9294535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Флаг согласования падежа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Case consistency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TINYINT(4)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NULL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31454903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Вид первой СГ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 Syntax kind 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Foreign Key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31729453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Вид второй СГ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 Syntax kind 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Foreign Key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31653791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Тип первой СГ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 Syntax kind 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Foreign Key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377913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Тип второй СГ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 Syntax kind 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Foreign Key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27053076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Член предложения подчиненной группы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 SG attribute 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Foreign Key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199078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490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используемого правила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60776" y="1111045"/>
            <a:ext cx="8870448" cy="52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696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классов метаграфа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60090" y="1096962"/>
            <a:ext cx="9271819" cy="54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8919"/>
            <a:ext cx="10515600" cy="91162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работы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25880"/>
            <a:ext cx="12192000" cy="50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16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882396" y="1474838"/>
            <a:ext cx="104272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Модуля были получены следующие результаты: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область, в том числе базовые элементы компьютерной лингвистики и ТСГ;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 сравнительный анализ аналогов синтаксических анализаторов;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Осуществлен выбор средств и алгоритмов для проектирования Модуля;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была запрограммирована;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Разработана техническая документация, сопровождающая систему;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графическая часть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документации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000" indent="-342000">
              <a:lnSpc>
                <a:spcPct val="13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Предоставление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синтаксического анализа текста на русском языке 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построения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структуры, которая отражает синтаксическую структуру входной последовательности, без проведения сколь угодно простого семантического анализа;</a:t>
            </a:r>
          </a:p>
          <a:p>
            <a:pPr marL="342000" indent="-342000">
              <a:lnSpc>
                <a:spcPct val="130000"/>
              </a:lnSpc>
              <a:buFont typeface="Times New Roman" panose="02020603050405020304" pitchFamily="18" charset="0"/>
              <a:buChar char="–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Предоставление возможности консольной визуализации метаграфа-результата синтаксического разбора предложений текста.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0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алгоритма фрагментации сложных предложений;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алгоритма поиска грамматической основы предложения;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структуры правил выделения синтаксических конструкций;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алгоритма применения правил для построения синтаксических групп (СГ) на фрагментах простых предложений в составе сложных;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Формирование структуры синтаксического метаграфа;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алгоритма построения метаграфа;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консольной визуализации метаграфа.</a:t>
            </a:r>
            <a:endParaRPr lang="ru-RU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практическая ценность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настоящее время количество и, следовательно, объём электронных документов увеличивается с гигантской скоростью. В связи с этим каждый день возрастает потребность в обработке неструктурированной текстовой информации, повышению качества и эффективности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текстовых анализаторов.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</a:rPr>
              <a:t>Однако не менее важным, чем сам анализ, является принцип хранения информации о результатах тех или иных этапов анализа.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</a:rPr>
              <a:t>Данная работа предлагает новый вариант хранения знаний, удобный для изменения на семантическом этапе анализа текста, обеспечивающий скорость, удобство и принципиальное отсутствие избыточности информации в </a:t>
            </a:r>
            <a:r>
              <a:rPr lang="ru-RU" dirty="0" err="1" smtClean="0">
                <a:latin typeface="Times New Roman" panose="02020603050405020304" pitchFamily="18" charset="0"/>
              </a:rPr>
              <a:t>Метаграфовой</a:t>
            </a:r>
            <a:r>
              <a:rPr lang="ru-RU" dirty="0" smtClean="0">
                <a:latin typeface="Times New Roman" panose="02020603050405020304" pitchFamily="18" charset="0"/>
              </a:rPr>
              <a:t> Базе Знаний.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7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9118" y="110908"/>
            <a:ext cx="10353761" cy="980474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аналогов и прототипов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6622"/>
              </p:ext>
            </p:extLst>
          </p:nvPr>
        </p:nvGraphicFramePr>
        <p:xfrm>
          <a:off x="1595997" y="1220918"/>
          <a:ext cx="9000001" cy="5268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5881">
                  <a:extLst>
                    <a:ext uri="{9D8B030D-6E8A-4147-A177-3AD203B41FA5}">
                      <a16:colId xmlns:a16="http://schemas.microsoft.com/office/drawing/2014/main" val="1222690363"/>
                    </a:ext>
                  </a:extLst>
                </a:gridCol>
                <a:gridCol w="1422915">
                  <a:extLst>
                    <a:ext uri="{9D8B030D-6E8A-4147-A177-3AD203B41FA5}">
                      <a16:colId xmlns:a16="http://schemas.microsoft.com/office/drawing/2014/main" val="3014064900"/>
                    </a:ext>
                  </a:extLst>
                </a:gridCol>
                <a:gridCol w="1565977">
                  <a:extLst>
                    <a:ext uri="{9D8B030D-6E8A-4147-A177-3AD203B41FA5}">
                      <a16:colId xmlns:a16="http://schemas.microsoft.com/office/drawing/2014/main" val="3113583058"/>
                    </a:ext>
                  </a:extLst>
                </a:gridCol>
                <a:gridCol w="1670960">
                  <a:extLst>
                    <a:ext uri="{9D8B030D-6E8A-4147-A177-3AD203B41FA5}">
                      <a16:colId xmlns:a16="http://schemas.microsoft.com/office/drawing/2014/main" val="2860493817"/>
                    </a:ext>
                  </a:extLst>
                </a:gridCol>
                <a:gridCol w="1534268">
                  <a:extLst>
                    <a:ext uri="{9D8B030D-6E8A-4147-A177-3AD203B41FA5}">
                      <a16:colId xmlns:a16="http://schemas.microsoft.com/office/drawing/2014/main" val="2451770572"/>
                    </a:ext>
                  </a:extLst>
                </a:gridCol>
              </a:tblGrid>
              <a:tr h="5488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Критерий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Вес (</a:t>
                      </a:r>
                      <a:r>
                        <a:rPr lang="en-US" sz="2000" dirty="0">
                          <a:effectLst/>
                        </a:rPr>
                        <a:t>α</a:t>
                      </a:r>
                      <a:r>
                        <a:rPr lang="en-US" sz="2000" baseline="-25000" dirty="0" err="1">
                          <a:effectLst/>
                        </a:rPr>
                        <a:t>i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Solarix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АОТ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</a:t>
                      </a:r>
                      <a:endParaRPr lang="ru-RU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51851"/>
                  </a:ext>
                </a:extLst>
              </a:tr>
              <a:tr h="523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Наличие графического интерфейса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0,08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0,75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0,5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5329086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Стоимость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0,2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0,2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0,2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9001935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Платформа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0,2</a:t>
                      </a:r>
                      <a:r>
                        <a:rPr lang="en-US" sz="20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0,6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4258200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Сложность</a:t>
                      </a:r>
                      <a:r>
                        <a:rPr lang="ru-RU" sz="2000" baseline="0" dirty="0" smtClean="0">
                          <a:effectLst/>
                        </a:rPr>
                        <a:t> эксплуатации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0,12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0,75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2718511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Форматы</a:t>
                      </a:r>
                      <a:r>
                        <a:rPr lang="ru-RU" sz="2000" baseline="0" dirty="0" smtClean="0">
                          <a:effectLst/>
                        </a:rPr>
                        <a:t/>
                      </a:r>
                      <a:br>
                        <a:rPr lang="ru-RU" sz="2000" baseline="0" dirty="0" smtClean="0">
                          <a:effectLst/>
                        </a:rPr>
                      </a:br>
                      <a:r>
                        <a:rPr lang="ru-RU" sz="2000" baseline="0" dirty="0" smtClean="0">
                          <a:effectLst/>
                        </a:rPr>
                        <a:t>выходных данных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0,16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0,6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0,6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8764176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Открытый</a:t>
                      </a:r>
                      <a:r>
                        <a:rPr lang="ru-RU" sz="2000" baseline="0" dirty="0" smtClean="0">
                          <a:effectLst/>
                        </a:rPr>
                        <a:t/>
                      </a:r>
                      <a:br>
                        <a:rPr lang="ru-RU" sz="2000" baseline="0" dirty="0" smtClean="0">
                          <a:effectLst/>
                        </a:rPr>
                      </a:br>
                      <a:r>
                        <a:rPr lang="ru-RU" sz="2000" baseline="0" dirty="0" smtClean="0">
                          <a:effectLst/>
                        </a:rPr>
                        <a:t>исходный код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0,2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0,8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8303852"/>
                  </a:ext>
                </a:extLst>
              </a:tr>
              <a:tr h="52167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Итог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0,71225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0,64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0,97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20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7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2890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2339524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u_sent_tokenize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текста на предложения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NLTK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предложений на лексемы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Pymorphy2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морфологический анализ лексем</a:t>
            </a:r>
            <a:r>
              <a:rPr lang="ru-RU" sz="2800" dirty="0" smtClean="0">
                <a:latin typeface="Arial Narrow" panose="020B0606020202030204" pitchFamily="34" charset="0"/>
              </a:rPr>
              <a:t/>
            </a:r>
            <a:br>
              <a:rPr lang="ru-RU" sz="2800" dirty="0" smtClean="0">
                <a:latin typeface="Arial Narrow" panose="020B0606020202030204" pitchFamily="34" charset="0"/>
              </a:rPr>
            </a:br>
            <a:endParaRPr lang="en-US" sz="28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1956" y="628900"/>
            <a:ext cx="10515600" cy="639461"/>
          </a:xfrm>
        </p:spPr>
        <p:txBody>
          <a:bodyPr/>
          <a:lstStyle/>
          <a:p>
            <a:pPr algn="ct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подхода к описанию синтаксиса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5485" y="1395102"/>
            <a:ext cx="4965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зависимостей:</a:t>
            </a:r>
          </a:p>
          <a:p>
            <a:pPr marL="514350" indent="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 состоит из слов;</a:t>
            </a:r>
          </a:p>
          <a:p>
            <a:pPr marL="514350" indent="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 между словами отношение зависимости;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908977" y="1268361"/>
            <a:ext cx="5714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Непосредственные составляющие:</a:t>
            </a:r>
          </a:p>
          <a:p>
            <a:pPr marL="514350" indent="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 состоит из нескольких НС;</a:t>
            </a:r>
          </a:p>
          <a:p>
            <a:pPr marL="514350" indent="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слово является компонентой НС;</a:t>
            </a: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6960925" y="3515130"/>
            <a:ext cx="3117139" cy="3075749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3"/>
          <a:srcRect l="47858"/>
          <a:stretch/>
        </p:blipFill>
        <p:spPr>
          <a:xfrm>
            <a:off x="544297" y="4072758"/>
            <a:ext cx="4527455" cy="251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2890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подход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2339524"/>
            <a:ext cx="1051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синтаксических групп:</a:t>
            </a:r>
          </a:p>
          <a:p>
            <a:pPr marL="514350" indent="-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 восходящий алгоритм;</a:t>
            </a:r>
          </a:p>
          <a:p>
            <a:pPr marL="514350" indent="-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обрабатывать разделенные СГ;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Игнорирует эллипсисы (пропуски слов);</a:t>
            </a:r>
          </a:p>
          <a:p>
            <a:pPr marL="514350" indent="-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Игнорирует проблему рекурсивных грамматик.</a:t>
            </a:r>
          </a:p>
        </p:txBody>
      </p:sp>
    </p:spTree>
    <p:extLst>
      <p:ext uri="{BB962C8B-B14F-4D97-AF65-F5344CB8AC3E}">
        <p14:creationId xmlns:p14="http://schemas.microsoft.com/office/powerpoint/2010/main" val="25339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28900"/>
            <a:ext cx="10515600" cy="767281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алгоритм обхода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194C9D-7DDB-4F26-A664-84C7039047D2}" type="slidenum">
              <a:rPr lang="ru-RU" smtClean="0"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66019" y="559885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dirty="0" smtClean="0">
              <a:latin typeface="Arial Narrow" panose="020B060602020203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6019" y="2021881"/>
            <a:ext cx="10515600" cy="34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3291</TotalTime>
  <Words>599</Words>
  <Application>Microsoft Office PowerPoint</Application>
  <PresentationFormat>Широкоэкранный</PresentationFormat>
  <Paragraphs>172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Bookman Old Style</vt:lpstr>
      <vt:lpstr>Calibri</vt:lpstr>
      <vt:lpstr>Rockwell</vt:lpstr>
      <vt:lpstr>Symbol</vt:lpstr>
      <vt:lpstr>Times New Roman</vt:lpstr>
      <vt:lpstr>Damask</vt:lpstr>
      <vt:lpstr>Презентация PowerPoint</vt:lpstr>
      <vt:lpstr>Цели</vt:lpstr>
      <vt:lpstr>Задачи</vt:lpstr>
      <vt:lpstr>Актуальность и практическая ценность</vt:lpstr>
      <vt:lpstr>Сравнение аналогов и прототипов</vt:lpstr>
      <vt:lpstr>Используемые библиотеки Python3</vt:lpstr>
      <vt:lpstr>ДВа подхода к описанию синтаксиса</vt:lpstr>
      <vt:lpstr>Используемый подход</vt:lpstr>
      <vt:lpstr>Используемый алгоритм обхода</vt:lpstr>
      <vt:lpstr>Инфологическая модель БД</vt:lpstr>
      <vt:lpstr>Вид используемых правил</vt:lpstr>
      <vt:lpstr>Пример используемого правила</vt:lpstr>
      <vt:lpstr>Структура классов метаграфа</vt:lpstr>
      <vt:lpstr>Примеры работы программы</vt:lpstr>
      <vt:lpstr>Презентация PowerPoint</vt:lpstr>
      <vt:lpstr>Заключение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Dovlet Aliyeva</dc:creator>
  <cp:lastModifiedBy>Артем Фадеев</cp:lastModifiedBy>
  <cp:revision>153</cp:revision>
  <dcterms:created xsi:type="dcterms:W3CDTF">2020-05-19T16:37:05Z</dcterms:created>
  <dcterms:modified xsi:type="dcterms:W3CDTF">2020-06-24T18:27:37Z</dcterms:modified>
</cp:coreProperties>
</file>