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60" r:id="rId5"/>
    <p:sldId id="286" r:id="rId6"/>
    <p:sldId id="261" r:id="rId7"/>
    <p:sldId id="262" r:id="rId8"/>
    <p:sldId id="287" r:id="rId9"/>
    <p:sldId id="288" r:id="rId10"/>
    <p:sldId id="265" r:id="rId11"/>
    <p:sldId id="268" r:id="rId12"/>
    <p:sldId id="269" r:id="rId13"/>
    <p:sldId id="266" r:id="rId14"/>
    <p:sldId id="270" r:id="rId15"/>
    <p:sldId id="271" r:id="rId16"/>
    <p:sldId id="281" r:id="rId17"/>
    <p:sldId id="282" r:id="rId18"/>
    <p:sldId id="289" r:id="rId19"/>
    <p:sldId id="272" r:id="rId20"/>
    <p:sldId id="27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FF950"/>
    <a:srgbClr val="E9E9E9"/>
    <a:srgbClr val="011627"/>
    <a:srgbClr val="1E2330"/>
    <a:srgbClr val="00BFC4"/>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15" autoAdjust="0"/>
    <p:restoredTop sz="84173" autoAdjust="0"/>
  </p:normalViewPr>
  <p:slideViewPr>
    <p:cSldViewPr snapToGrid="0" showGuides="1">
      <p:cViewPr varScale="1">
        <p:scale>
          <a:sx n="108" d="100"/>
          <a:sy n="108"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7A23E7-A081-468C-B2CD-9E54F2ED33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AB5546-EBBE-4A2B-81B5-CE0611F56D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397106-13C5-4EC6-97B4-95ACB90CD4AA}" type="datetimeFigureOut">
              <a:rPr lang="en-US" smtClean="0"/>
              <a:t>5/18/2021</a:t>
            </a:fld>
            <a:endParaRPr lang="en-US"/>
          </a:p>
        </p:txBody>
      </p:sp>
      <p:sp>
        <p:nvSpPr>
          <p:cNvPr id="4" name="Footer Placeholder 3">
            <a:extLst>
              <a:ext uri="{FF2B5EF4-FFF2-40B4-BE49-F238E27FC236}">
                <a16:creationId xmlns:a16="http://schemas.microsoft.com/office/drawing/2014/main" id="{7BC5EF62-5811-4FF4-8C9E-ECD70F2066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7266E0D-D8CF-4F83-97ED-7AA25632FA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D2A50B-8E03-4F80-8C29-5AE6DD3E04EF}" type="slidenum">
              <a:rPr lang="en-US" smtClean="0"/>
              <a:t>‹#›</a:t>
            </a:fld>
            <a:endParaRPr lang="en-US"/>
          </a:p>
        </p:txBody>
      </p:sp>
    </p:spTree>
    <p:extLst>
      <p:ext uri="{BB962C8B-B14F-4D97-AF65-F5344CB8AC3E}">
        <p14:creationId xmlns:p14="http://schemas.microsoft.com/office/powerpoint/2010/main" val="38662939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C2643-D2C5-4000-AB14-34AA14C56356}"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084F0-C223-4790-9DF3-DCC2F4B929B5}" type="slidenum">
              <a:rPr lang="en-US" smtClean="0"/>
              <a:t>‹#›</a:t>
            </a:fld>
            <a:endParaRPr lang="en-US"/>
          </a:p>
        </p:txBody>
      </p:sp>
    </p:spTree>
    <p:extLst>
      <p:ext uri="{BB962C8B-B14F-4D97-AF65-F5344CB8AC3E}">
        <p14:creationId xmlns:p14="http://schemas.microsoft.com/office/powerpoint/2010/main" val="3420029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High attrition can cause many huge, serious problems within an organization. The company must bear a lot of risks, for example, the sudden departure of employees will result in the interrupted of executing tasks. All of these will have a negative impact on the company's future development.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 this case, our target variable is attrition. Employee resignation is composed of many factors. In order to reduce the number of Employee resignation, we need to find out the factors that are highly relevant to employee attrition. This can help the company better planning and developing solutions to reduce the possibility of employee attrition.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2</a:t>
            </a:fld>
            <a:endParaRPr lang="en-US"/>
          </a:p>
        </p:txBody>
      </p:sp>
    </p:spTree>
    <p:extLst>
      <p:ext uri="{BB962C8B-B14F-4D97-AF65-F5344CB8AC3E}">
        <p14:creationId xmlns:p14="http://schemas.microsoft.com/office/powerpoint/2010/main" val="2815051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The Support Vector Machine (SVM) model is a supervised machine learning model that can classify two (or more) factors target variable depending on the choice of kernels. In our case, the processed data presents 52 independent variables and one target variable (Attrition); thus, while fitting to the training data, the SVM model will generate the best hyperplane in a 53-dimensional space. </a:t>
            </a:r>
          </a:p>
          <a:p>
            <a:endParaRPr lang="en-US" b="0" i="0" dirty="0">
              <a:solidFill>
                <a:srgbClr val="000000"/>
              </a:solidFill>
              <a:effectLst/>
              <a:latin typeface="Raleway"/>
            </a:endParaRPr>
          </a:p>
          <a:p>
            <a:r>
              <a:rPr lang="en-US" b="0" i="0" dirty="0">
                <a:solidFill>
                  <a:srgbClr val="000000"/>
                </a:solidFill>
                <a:effectLst/>
                <a:latin typeface="Raleway"/>
              </a:rPr>
              <a:t>For the first attempt we passed all training data to a SVM model with a radial kernel. We then apply the model to the preserved testing data to generate a set of predicted Attrition values. This predicted attrition value is used to compare with the actual attrition value in the testing data to calculate the accuracy value. </a:t>
            </a:r>
          </a:p>
          <a:p>
            <a:endParaRPr lang="en-US" b="0" i="0" dirty="0">
              <a:solidFill>
                <a:srgbClr val="000000"/>
              </a:solidFill>
              <a:effectLst/>
              <a:latin typeface="Raleway"/>
            </a:endParaRPr>
          </a:p>
          <a:p>
            <a:r>
              <a:rPr lang="en-US" b="0" i="0" dirty="0">
                <a:solidFill>
                  <a:srgbClr val="000000"/>
                </a:solidFill>
                <a:effectLst/>
                <a:latin typeface="Raleway"/>
              </a:rPr>
              <a:t>As you can see on the right-hand side, this baseline model has an accuracy of 90.22 percent. </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11</a:t>
            </a:fld>
            <a:endParaRPr lang="en-US"/>
          </a:p>
        </p:txBody>
      </p:sp>
    </p:spTree>
    <p:extLst>
      <p:ext uri="{BB962C8B-B14F-4D97-AF65-F5344CB8AC3E}">
        <p14:creationId xmlns:p14="http://schemas.microsoft.com/office/powerpoint/2010/main" val="3494013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Given the radial kernel is sensitive to cost and gamma (hyperparameter), the model might benefit from fine tuning with high resolution hyperparameters. Hence, for cost, we prepared a sequence ranging from 1e-5 to 1e4 with 10x increment, and for gamma, we prepared a sequence ranging from 1e-4 to 10 with 5x increment. Applying the combination of these two hyperparameters, the best SVM model shall select from 180 candidate models. As a result, the outputted best SVM model is tuned with cost of 100 and gamma of 5e-4.</a:t>
            </a:r>
          </a:p>
          <a:p>
            <a:endParaRPr lang="en-US" b="0" i="0" dirty="0">
              <a:solidFill>
                <a:srgbClr val="000000"/>
              </a:solidFill>
              <a:effectLst/>
              <a:latin typeface="Raleway"/>
            </a:endParaRPr>
          </a:p>
          <a:p>
            <a:r>
              <a:rPr lang="en-US" b="0" i="0" dirty="0">
                <a:solidFill>
                  <a:srgbClr val="000000"/>
                </a:solidFill>
                <a:effectLst/>
                <a:latin typeface="Raleway"/>
              </a:rPr>
              <a:t>Applying the tuned model to the preserved testing data set, a set of predicted attrition value is generated. These predicted values are then checked against the original ones to calculate the accuracy of the model.</a:t>
            </a:r>
          </a:p>
          <a:p>
            <a:endParaRPr lang="en-US" b="0" i="0" dirty="0">
              <a:solidFill>
                <a:srgbClr val="000000"/>
              </a:solidFill>
              <a:effectLst/>
              <a:latin typeface="Raleway"/>
            </a:endParaRPr>
          </a:p>
          <a:p>
            <a:r>
              <a:rPr lang="en-US" b="0" i="0" dirty="0">
                <a:solidFill>
                  <a:srgbClr val="000000"/>
                </a:solidFill>
                <a:effectLst/>
                <a:latin typeface="Raleway"/>
              </a:rPr>
              <a:t>As the result shown, after tuning the model a slight increase of accuracy is emerged. On the other hand, while comparing the balanced accuracy of both models, the improvement is significant from 64.84% to 73.06%. As the matter of utilizing the model to predict attrition, both are equally good.</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12</a:t>
            </a:fld>
            <a:endParaRPr lang="en-US"/>
          </a:p>
        </p:txBody>
      </p:sp>
    </p:spTree>
    <p:extLst>
      <p:ext uri="{BB962C8B-B14F-4D97-AF65-F5344CB8AC3E}">
        <p14:creationId xmlns:p14="http://schemas.microsoft.com/office/powerpoint/2010/main" val="6791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At this point, all three models had built, tuned, and tested against the preserved testing data set.</a:t>
            </a:r>
          </a:p>
          <a:p>
            <a:endParaRPr lang="en-US" dirty="0"/>
          </a:p>
          <a:p>
            <a:r>
              <a:rPr lang="en-US" b="0" i="0" dirty="0">
                <a:solidFill>
                  <a:srgbClr val="000000"/>
                </a:solidFill>
                <a:effectLst/>
                <a:latin typeface="Raleway"/>
              </a:rPr>
              <a:t>As shown above, we can say that the SVM model has the highest accuracy rate, which arrives at 91%. The random forest model has the second highest accuracy rate, and the decision tree model has the lowest accuracy rate. The same situation applies to the balanced accuracy of these models, having SVM with the highest balanced accuracy of 73.06%. </a:t>
            </a:r>
          </a:p>
          <a:p>
            <a:endParaRPr lang="en-US" b="0" i="0" dirty="0">
              <a:solidFill>
                <a:srgbClr val="000000"/>
              </a:solidFill>
              <a:effectLst/>
              <a:latin typeface="Raleway"/>
            </a:endParaRPr>
          </a:p>
        </p:txBody>
      </p:sp>
      <p:sp>
        <p:nvSpPr>
          <p:cNvPr id="4" name="Slide Number Placeholder 3"/>
          <p:cNvSpPr>
            <a:spLocks noGrp="1"/>
          </p:cNvSpPr>
          <p:nvPr>
            <p:ph type="sldNum" sz="quarter" idx="5"/>
          </p:nvPr>
        </p:nvSpPr>
        <p:spPr/>
        <p:txBody>
          <a:bodyPr/>
          <a:lstStyle/>
          <a:p>
            <a:fld id="{D59084F0-C223-4790-9DF3-DCC2F4B929B5}" type="slidenum">
              <a:rPr lang="en-US" smtClean="0"/>
              <a:t>13</a:t>
            </a:fld>
            <a:endParaRPr lang="en-US"/>
          </a:p>
        </p:txBody>
      </p:sp>
    </p:spTree>
    <p:extLst>
      <p:ext uri="{BB962C8B-B14F-4D97-AF65-F5344CB8AC3E}">
        <p14:creationId xmlns:p14="http://schemas.microsoft.com/office/powerpoint/2010/main" val="166738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aleway"/>
              </a:rPr>
              <a:t>AUC is also an important fact to show how our model performs in the testing dataset. Based on the ROC plot below, it shows AUC values among three different models. Black line represents SVM model performance and green line represents random forest model and blue line represents decision tree model performance. We can clearly say that the random forest and SVM model’s performance are much better than the decision tree model. Compared with the random forest model, although at some point, the random forest model has higher sensitivity, overall, the SVM model has higher AUC value (0.839). Therefore, our group thinks the SVM model is the best model we created.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Ralew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practical standpoint, both SVM and random forest are equally good in terms of predicting employee attrition. However, when it comes to formulating plans to decrease attrition rate, random forest provides more relevant information like variable importance and prediction visualizations. Hence, depending on the application, both model offers different perks for different aspect of the problem that the firm is facing. </a:t>
            </a: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14</a:t>
            </a:fld>
            <a:endParaRPr lang="en-US"/>
          </a:p>
        </p:txBody>
      </p:sp>
    </p:spTree>
    <p:extLst>
      <p:ext uri="{BB962C8B-B14F-4D97-AF65-F5344CB8AC3E}">
        <p14:creationId xmlns:p14="http://schemas.microsoft.com/office/powerpoint/2010/main" val="2716490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According to the above evaluation, Random Forest and SVM perform better in these three models, so the next we will conduct further analysis based on Random Forest.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Based on the results of the random forest above, there are 11 variables in total that are significant relative to the attrition. We choose the first four variables. They are “Overtime”, “Monthly income”, “Age” and “Total working years”.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By observing the chart, it can be found that the higher the overtime, the greater the possibility of employees leaving.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15</a:t>
            </a:fld>
            <a:endParaRPr lang="en-US"/>
          </a:p>
        </p:txBody>
      </p:sp>
    </p:spTree>
    <p:extLst>
      <p:ext uri="{BB962C8B-B14F-4D97-AF65-F5344CB8AC3E}">
        <p14:creationId xmlns:p14="http://schemas.microsoft.com/office/powerpoint/2010/main" val="1806529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And through analysis, under the premise of high overtime rate, employees whose monthly salary is less than approximately 2500 dollars, the age is less than 30, and the total working year is less than 5 years are more likely to leave. Therefore, in view of this feature, the company can conduct further investigations internally to summarize how employees can reduce negative emotions under the overtime circumstances. Or adding additional work allowances or benefits to overtime employees and so on.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16</a:t>
            </a:fld>
            <a:endParaRPr lang="en-US"/>
          </a:p>
        </p:txBody>
      </p:sp>
    </p:spTree>
    <p:extLst>
      <p:ext uri="{BB962C8B-B14F-4D97-AF65-F5344CB8AC3E}">
        <p14:creationId xmlns:p14="http://schemas.microsoft.com/office/powerpoint/2010/main" val="145273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Through continued analysis, it can be found that when the monthly income is lower than 2500 dollars, young people who aged lower than 27 are more likely to resign. According to this, the company may have to reconsider the issue of salary setting, such as raising the minimum salary, which needs to be in line with the current talent market conditions.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17</a:t>
            </a:fld>
            <a:endParaRPr lang="en-US"/>
          </a:p>
        </p:txBody>
      </p:sp>
    </p:spTree>
    <p:extLst>
      <p:ext uri="{BB962C8B-B14F-4D97-AF65-F5344CB8AC3E}">
        <p14:creationId xmlns:p14="http://schemas.microsoft.com/office/powerpoint/2010/main" val="55934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last two important factors that affect the company’s departure are age and total working years. There is a positive correlation between these two factors, that is, the younger the age, the shorter total working years. We found that employees who are younger and have a shorter total working year are more likely to quit the job. Young employees might have higher expectation for the company, and if they have a certain distance between their expectations and reality of the company, they will feel a sense of gap and worry about their current work and job prospects. companies should provide employees with more realistic work information, including remuneration, working environment, conditions, etc., to ensure that employees form appropriate expectations. Then the attrition might decrease after applying this suggestion.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18</a:t>
            </a:fld>
            <a:endParaRPr lang="en-US"/>
          </a:p>
        </p:txBody>
      </p:sp>
    </p:spTree>
    <p:extLst>
      <p:ext uri="{BB962C8B-B14F-4D97-AF65-F5344CB8AC3E}">
        <p14:creationId xmlns:p14="http://schemas.microsoft.com/office/powerpoint/2010/main" val="1906520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still several problems with the above suggestions. For example, the collected past data might be biased. Resigned employees usually avoid telling the real reason for their resignation, as well as the dissatisfaction with the company. It does more harm than good to them. Therefore, the solutions we propose may not be able to neutralize the problems of which caused by the actual reason leads to resignation. </a:t>
            </a:r>
          </a:p>
          <a:p>
            <a:endParaRPr lang="en-US" dirty="0">
              <a:cs typeface="Calibri"/>
            </a:endParaRPr>
          </a:p>
          <a:p>
            <a:r>
              <a:rPr lang="en-US" dirty="0"/>
              <a:t>At the same time, since the resignation is a very subjective matter, it is usually not determined solely by these factors, so the company should keep tracking the resigned employees, in order to get a better prediction in the future.</a:t>
            </a:r>
            <a:endParaRPr lang="en-US" dirty="0">
              <a:cs typeface="Calibri"/>
            </a:endParaRPr>
          </a:p>
          <a:p>
            <a:endParaRPr lang="en-US" dirty="0"/>
          </a:p>
          <a:p>
            <a:r>
              <a:rPr lang="en-US" dirty="0"/>
              <a:t>And our model has many aspects that can be improved. For example, we didn’t apply the horizontal comparison of each of our models, and the same model does not have a compare of different kernels, which will bring about different performance and a comparison with accuracy. </a:t>
            </a:r>
            <a:endParaRPr lang="en-US" dirty="0">
              <a:cs typeface="Calibri"/>
            </a:endParaRPr>
          </a:p>
          <a:p>
            <a:endParaRPr lang="en-US" dirty="0"/>
          </a:p>
          <a:p>
            <a:r>
              <a:rPr lang="en-US" dirty="0"/>
              <a:t>In addition, the current highest accuracy rate of our model is 91%, which could be further optimized. At present, we have selected only three models, but there are many other models such as neural network that are not used, there might be better results in these other models.</a:t>
            </a:r>
            <a:endParaRPr lang="en-US" dirty="0">
              <a:cs typeface="Calibri"/>
            </a:endParaRPr>
          </a:p>
          <a:p>
            <a:endParaRPr lang="en-US" dirty="0">
              <a:cs typeface="Calibri"/>
            </a:endParaRP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aleway"/>
              </a:rPr>
              <a:t>In conclusion, coming from a problem-solving perspective, the project had followed appropriate data analysis procedure. Thus, regardless of the imperfection of the current model, it is sufficient, in terms of both accuracy and variable evaluation, to formulate an effective plan to address the rising business problem. On the other hand, taking a closer look at the current model and the solution of which it derived, the team thinks that it would not be cost effective to further improve the model since the diminishing return on increase of accuracy will not provide better insight into those independent variables. Therefore, even though there might be rooms to better existing models, the firm might be more beneficial from executing the recommending solution.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9B6228-838F-4284-AA58-0C6EA229AF5E}" type="slidenum">
              <a:rPr lang="en-US"/>
              <a:t>19</a:t>
            </a:fld>
            <a:endParaRPr lang="en-US"/>
          </a:p>
        </p:txBody>
      </p:sp>
    </p:spTree>
    <p:extLst>
      <p:ext uri="{BB962C8B-B14F-4D97-AF65-F5344CB8AC3E}">
        <p14:creationId xmlns:p14="http://schemas.microsoft.com/office/powerpoint/2010/main" val="42731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scan the </a:t>
            </a:r>
            <a:r>
              <a:rPr lang="en-US" dirty="0" err="1"/>
              <a:t>qr</a:t>
            </a:r>
            <a:r>
              <a:rPr lang="en-US" dirty="0"/>
              <a:t> code to access the online version of the report</a:t>
            </a:r>
          </a:p>
        </p:txBody>
      </p:sp>
      <p:sp>
        <p:nvSpPr>
          <p:cNvPr id="4" name="Slide Number Placeholder 3"/>
          <p:cNvSpPr>
            <a:spLocks noGrp="1"/>
          </p:cNvSpPr>
          <p:nvPr>
            <p:ph type="sldNum" sz="quarter" idx="5"/>
          </p:nvPr>
        </p:nvSpPr>
        <p:spPr/>
        <p:txBody>
          <a:bodyPr/>
          <a:lstStyle/>
          <a:p>
            <a:fld id="{D59084F0-C223-4790-9DF3-DCC2F4B929B5}" type="slidenum">
              <a:rPr lang="en-US" smtClean="0"/>
              <a:t>21</a:t>
            </a:fld>
            <a:endParaRPr lang="en-US"/>
          </a:p>
        </p:txBody>
      </p:sp>
    </p:spTree>
    <p:extLst>
      <p:ext uri="{BB962C8B-B14F-4D97-AF65-F5344CB8AC3E}">
        <p14:creationId xmlns:p14="http://schemas.microsoft.com/office/powerpoint/2010/main" val="154872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The data used to address our business problem was retrieved from Kaggle: IBM HR Analytics Employee Attrition &amp; Performance.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By looking at the problem we need to solve and observing the data set features, this is a classification problem. The training data set includes 35 variables (columns) and 1470 rows. The variables “Attrition” is our target variable, it means that whether the employee resigned or not.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By observing the characteristics of the data, some variables cannot be quantitatively processed. To better analyze the data, we created some dummy variables. Split the variables of a certain category, for instance, setting "Gender" to two dummy variables "</a:t>
            </a:r>
            <a:r>
              <a:rPr lang="en-US" sz="1800" b="0" i="0" u="none" strike="noStrike" dirty="0" err="1">
                <a:solidFill>
                  <a:srgbClr val="000000"/>
                </a:solidFill>
                <a:effectLst/>
                <a:latin typeface="Calibri" panose="020F0502020204030204" pitchFamily="34" charset="0"/>
              </a:rPr>
              <a:t>Gender_Male</a:t>
            </a:r>
            <a:r>
              <a:rPr lang="en-US" sz="1800" b="0" i="0" u="none" strike="noStrike" dirty="0">
                <a:solidFill>
                  <a:srgbClr val="000000"/>
                </a:solidFill>
                <a:effectLst/>
                <a:latin typeface="Calibri" panose="020F0502020204030204" pitchFamily="34" charset="0"/>
              </a:rPr>
              <a:t>" and "</a:t>
            </a:r>
            <a:r>
              <a:rPr lang="en-US" sz="1800" b="0" i="0" u="none" strike="noStrike" dirty="0" err="1">
                <a:solidFill>
                  <a:srgbClr val="000000"/>
                </a:solidFill>
                <a:effectLst/>
                <a:latin typeface="Calibri" panose="020F0502020204030204" pitchFamily="34" charset="0"/>
              </a:rPr>
              <a:t>Gender_Female</a:t>
            </a:r>
            <a:r>
              <a:rPr lang="en-US" sz="1800" b="0" i="0" u="none" strike="noStrike" dirty="0">
                <a:solidFill>
                  <a:srgbClr val="000000"/>
                </a:solidFill>
                <a:effectLst/>
                <a:latin typeface="Calibri" panose="020F0502020204030204" pitchFamily="34" charset="0"/>
              </a:rPr>
              <a:t>". Here is our data preparation part.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3</a:t>
            </a:fld>
            <a:endParaRPr lang="en-US"/>
          </a:p>
        </p:txBody>
      </p:sp>
    </p:spTree>
    <p:extLst>
      <p:ext uri="{BB962C8B-B14F-4D97-AF65-F5344CB8AC3E}">
        <p14:creationId xmlns:p14="http://schemas.microsoft.com/office/powerpoint/2010/main" val="214727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To better understand the data set, we plot several histograms for the raw data. as you can see from the exhibit thre, Our target variable contains more than 12,00 “No” and around 220 “Yes”, which means around 15% of our data set was Attrition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In Exhibit 4, the histogram between Attrition and Age demonstrates that the most part of employees are in their 25-35</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In Exhibit 5, we plot the histogram for Monthly Income and the number of Attrition. The $1000-$2000 level contains the highest number of Attrition, but almost no Attrition since the Monthly Income reached $15,000.</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In Exhibit 6 the bar chart between Over Time and Attrition displays higher Overtime in “Yes” column than “No”, which indicates that the extra working time might increase the Attrition.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4</a:t>
            </a:fld>
            <a:endParaRPr lang="en-US"/>
          </a:p>
        </p:txBody>
      </p:sp>
    </p:spTree>
    <p:extLst>
      <p:ext uri="{BB962C8B-B14F-4D97-AF65-F5344CB8AC3E}">
        <p14:creationId xmlns:p14="http://schemas.microsoft.com/office/powerpoint/2010/main" val="127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7,</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bar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chart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displays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Research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&amp;</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Development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greatest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Also,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Research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&amp;</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Development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contains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greatest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8,</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male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larger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female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while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for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male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female</a:t>
            </a:r>
            <a:r>
              <a:rPr lang="ja-JP" sz="1800" b="0" i="0" u="none" strike="noStrike" dirty="0">
                <a:solidFill>
                  <a:srgbClr val="000000"/>
                </a:solidFill>
                <a:effectLst/>
                <a:latin typeface="Calibri" panose="020F0502020204030204" pitchFamily="34" charset="0"/>
                <a:ea typeface="Calibri" panose="020F0502020204030204" pitchFamily="34" charset="0"/>
              </a:rPr>
              <a:t>’</a:t>
            </a:r>
            <a:r>
              <a:rPr lang="en-US" sz="1800" b="0" i="0" u="none" strike="noStrike" dirty="0">
                <a:solidFill>
                  <a:srgbClr val="000000"/>
                </a:solidFill>
                <a:effectLst/>
                <a:latin typeface="Calibri" panose="020F0502020204030204" pitchFamily="34" charset="0"/>
              </a:rPr>
              <a:t>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9,</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scatterplot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between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illustrates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lower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younger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likely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other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have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dense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data</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lower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younger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sparse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data</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distribution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higher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older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which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might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bring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influence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prediction.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10,</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scatterplot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between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Total</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Working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Company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reveals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Total</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Working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Company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likely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However,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have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dense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data</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Total</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Working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Company,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which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might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also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impact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prediction.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5</a:t>
            </a:fld>
            <a:endParaRPr lang="en-US"/>
          </a:p>
        </p:txBody>
      </p:sp>
    </p:spTree>
    <p:extLst>
      <p:ext uri="{BB962C8B-B14F-4D97-AF65-F5344CB8AC3E}">
        <p14:creationId xmlns:p14="http://schemas.microsoft.com/office/powerpoint/2010/main" val="366242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main goal of our project is to predict which types of employees are more likely to decide attrition and which factors will most affect employees' decision to leave. We decided to build the first model-decision tree to explore the interaction between factors. First, we randomly use half of the data as the training dataset and the other half as the testing dataset. According to the performance of the decision tree we built on the training dataset, we can conclude that monthly income, years with current manager, work life balance, job satisfaction, over time, stock option level environment satisfaction and job role have a greater impact on employee attrition. Specifically, employees with monthly income less than 2805, over time, environment satisfaction less than 3 and work life balance larger than 2 are more likely to make attrition decisions. The accuracy rate for the first decision tree model is 0.8125.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6</a:t>
            </a:fld>
            <a:endParaRPr lang="en-US"/>
          </a:p>
        </p:txBody>
      </p:sp>
    </p:spTree>
    <p:extLst>
      <p:ext uri="{BB962C8B-B14F-4D97-AF65-F5344CB8AC3E}">
        <p14:creationId xmlns:p14="http://schemas.microsoft.com/office/powerpoint/2010/main" val="24332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After that, we try to limit the characteristics of the decision tree and change some criteria to find the best decision tree to predict our target variable. In this decision tree, we found that monthly income and over time can best represent to predict attrition or not. In detail, employees with monthly income less than 2805 and over time are more likely to choose attrition. Based on the result, we know that our best decision tree model’s accuracy rate is 0.8478, which is higher than our first model.</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7</a:t>
            </a:fld>
            <a:endParaRPr lang="en-US"/>
          </a:p>
        </p:txBody>
      </p:sp>
    </p:spTree>
    <p:extLst>
      <p:ext uri="{BB962C8B-B14F-4D97-AF65-F5344CB8AC3E}">
        <p14:creationId xmlns:p14="http://schemas.microsoft.com/office/powerpoint/2010/main" val="241271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In this dataset, the target is to predict the attrition result of employees under different situations, including hour rate, environment, age, job satisfaction and so many other factors. Random Forest model is effective and flexible by allowing each individual tree to randomly sample from the dataset with replacement, resulting in different trees. </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Each individual tree in the random forest spits out a class prediction and the class with the most votes become our model’s prediction. In this investigation, we have 1470 uncorrelated samples, and we created a validation set by using 75% of samples as our training data and the rest of it as our testing data, which is for the model not overfitting. Firstly, we tested the hyper parameter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as the</a:t>
            </a:r>
            <a:r>
              <a:rPr lang="en-US" sz="1800" b="1" i="0" u="none" strike="noStrike" dirty="0">
                <a:solidFill>
                  <a:srgbClr val="000000"/>
                </a:solidFill>
                <a:effectLst/>
                <a:latin typeface="Calibri" panose="020F0502020204030204" pitchFamily="34" charset="0"/>
              </a:rPr>
              <a:t> (Exhibit 13)</a:t>
            </a:r>
            <a:r>
              <a:rPr lang="en-US" sz="1800" b="0" i="0" u="none" strike="noStrike" dirty="0">
                <a:solidFill>
                  <a:srgbClr val="000000"/>
                </a:solidFill>
                <a:effectLst/>
                <a:latin typeface="Calibri" panose="020F0502020204030204" pitchFamily="34" charset="0"/>
              </a:rPr>
              <a:t> shows.</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When training data is ready, the (out-of-bag) data is for estimating the classification error as trees, which is also used to get estimates of variable importance.  The OOB estimate of error rate is 14.16%, and the result is unbiased.</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8</a:t>
            </a:fld>
            <a:endParaRPr lang="en-US"/>
          </a:p>
        </p:txBody>
      </p:sp>
    </p:spTree>
    <p:extLst>
      <p:ext uri="{BB962C8B-B14F-4D97-AF65-F5344CB8AC3E}">
        <p14:creationId xmlns:p14="http://schemas.microsoft.com/office/powerpoint/2010/main" val="122922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The feature importance's in a random forest can help us figure out what predictor variables the random forest considers most important. According to our test, there are 11 relevant variables that are critical to our target.</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Then, we used Brute-force search for best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and we have obtained that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equals to 2 through this method. In general, Brute-force search is useful as a baseline method when benchmarking other algorithms or metaheuristics. Since our dataset has limited samples, we can use this method efficiently to get results</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9</a:t>
            </a:fld>
            <a:endParaRPr lang="en-US"/>
          </a:p>
        </p:txBody>
      </p:sp>
    </p:spTree>
    <p:extLst>
      <p:ext uri="{BB962C8B-B14F-4D97-AF65-F5344CB8AC3E}">
        <p14:creationId xmlns:p14="http://schemas.microsoft.com/office/powerpoint/2010/main" val="74290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According to our model, another diagnostic measure of the model we can take is to plot the confusion matrix for the testing predictions. We can see in the model that, based on predictions, how many got correct in the top left and bottom right corners and how many were missed in the lower left and upper right. In summary, the accuracy rate of our random forest model is 0.8777, which outperforms the single decision tree </a:t>
            </a:r>
            <a:r>
              <a:rPr lang="en-US" sz="1800" b="1" i="0" u="none" strike="noStrike" dirty="0">
                <a:solidFill>
                  <a:srgbClr val="000000"/>
                </a:solidFill>
                <a:effectLst/>
                <a:latin typeface="Calibri" panose="020F0502020204030204" pitchFamily="34" charset="0"/>
              </a:rPr>
              <a:t>(Exhibit 16)</a:t>
            </a:r>
            <a:r>
              <a:rPr lang="en-US" sz="1800" b="0" i="0" u="none" strike="noStrike" dirty="0">
                <a:solidFill>
                  <a:srgbClr val="000000"/>
                </a:solidFill>
                <a:effectLst/>
                <a:latin typeface="Calibri" panose="020F0502020204030204" pitchFamily="34" charset="0"/>
              </a:rPr>
              <a:t>.</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10</a:t>
            </a:fld>
            <a:endParaRPr lang="en-US"/>
          </a:p>
        </p:txBody>
      </p:sp>
    </p:spTree>
    <p:extLst>
      <p:ext uri="{BB962C8B-B14F-4D97-AF65-F5344CB8AC3E}">
        <p14:creationId xmlns:p14="http://schemas.microsoft.com/office/powerpoint/2010/main" val="185994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44F3-A144-4894-8B14-ED1604A9F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1CD378-F14B-4014-A86A-9F0D8CC9C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2530F-0D06-4C10-92BC-3273E71DBDD6}"/>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642ADB43-36D5-4835-B0CE-30101AAE7110}"/>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AAC8D6AF-7E73-4E4D-BA21-2ABB6EA9CDF3}"/>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82049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B778-4397-4918-BD50-251BA1BD1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D9ECD2-27A7-4748-A84A-8880CB70C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6EE1A-914C-4654-B5D0-D8064C5293CE}"/>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887EAE69-BE3F-416D-B267-65F60E9CC71D}"/>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09216A11-1683-4B5A-87B8-52DA13B45CAD}"/>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8" name="Rectangle 7">
            <a:extLst>
              <a:ext uri="{FF2B5EF4-FFF2-40B4-BE49-F238E27FC236}">
                <a16:creationId xmlns:a16="http://schemas.microsoft.com/office/drawing/2014/main" id="{FF65E366-8B1C-4A69-BB3B-F8E473CF5D99}"/>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683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B7C5C-4ADE-4C53-BA11-35BA024E6E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E1C0BD-1021-4120-91FE-7C8E62B6A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CDB2D-8CA3-4D68-8877-F087F88C6A21}"/>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E12F9350-F662-481C-BD8A-B54FF4BAB26B}"/>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1826A419-EA6D-4C42-BECC-6EF90F96EBA5}"/>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720728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C756-D4F3-4B48-8E8F-057DB18B4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2EB69-8CFB-4E35-B3BC-948F6A865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932E9-7BC3-462E-ADB0-DB784D7E06B7}"/>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75D32072-7109-4881-BBCA-91C0348B339A}"/>
              </a:ext>
            </a:extLst>
          </p:cNvPr>
          <p:cNvSpPr>
            <a:spLocks noGrp="1"/>
          </p:cNvSpPr>
          <p:nvPr>
            <p:ph type="ftr" sz="quarter" idx="11"/>
          </p:nvPr>
        </p:nvSpPr>
        <p:spPr/>
        <p:txBody>
          <a:bodyPr/>
          <a:lstStyle/>
          <a:p>
            <a:r>
              <a:rPr lang="en-US"/>
              <a:t>IBM HR Analysis</a:t>
            </a:r>
            <a:endParaRPr lang="en-US" dirty="0"/>
          </a:p>
        </p:txBody>
      </p:sp>
      <p:sp>
        <p:nvSpPr>
          <p:cNvPr id="6" name="Slide Number Placeholder 5">
            <a:extLst>
              <a:ext uri="{FF2B5EF4-FFF2-40B4-BE49-F238E27FC236}">
                <a16:creationId xmlns:a16="http://schemas.microsoft.com/office/drawing/2014/main" id="{0CFA2AC6-ECF5-492F-AF88-D5E8F928C346}"/>
              </a:ext>
            </a:extLst>
          </p:cNvPr>
          <p:cNvSpPr>
            <a:spLocks noGrp="1"/>
          </p:cNvSpPr>
          <p:nvPr>
            <p:ph type="sldNum" sz="quarter" idx="12"/>
          </p:nvPr>
        </p:nvSpPr>
        <p:spPr/>
        <p:txBody>
          <a:bodyPr/>
          <a:lstStyle/>
          <a:p>
            <a:fld id="{46225C7B-1288-4E93-82AF-4D08212B4CF7}" type="slidenum">
              <a:rPr lang="en-US" smtClean="0"/>
              <a:t>‹#›</a:t>
            </a:fld>
            <a:endParaRPr lang="en-US" dirty="0"/>
          </a:p>
        </p:txBody>
      </p:sp>
      <p:sp>
        <p:nvSpPr>
          <p:cNvPr id="7" name="Rectangle 6">
            <a:extLst>
              <a:ext uri="{FF2B5EF4-FFF2-40B4-BE49-F238E27FC236}">
                <a16:creationId xmlns:a16="http://schemas.microsoft.com/office/drawing/2014/main" id="{6172E4BD-4A8E-40E2-B3E4-E64EC3A37F3D}"/>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64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0B76-74CA-40C8-A17F-E7B7F09FF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AE49B-602B-4C4C-AE7E-E9DA93DCA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0FAD0-3B68-40F8-9662-D3ACB9E8BEF2}"/>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38CB1C5B-26A1-42BF-8F3D-D9790359C806}"/>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BA3AAA80-C7F5-4E97-8D4F-34596D48E53F}"/>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379791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3C61-8C3F-467D-80C8-56757A96D7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51766-742F-4A75-ABED-17DE5DC76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225B9C-9229-4DDB-B038-C4ED794B3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2C1D0-D0E9-4998-B2FF-2C0A249F0B87}"/>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7675CB7C-88D5-4F2B-A977-CED520CF025E}"/>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919F8ED8-93F2-47E2-B8EF-334105CB43D0}"/>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9" name="Rectangle 8">
            <a:extLst>
              <a:ext uri="{FF2B5EF4-FFF2-40B4-BE49-F238E27FC236}">
                <a16:creationId xmlns:a16="http://schemas.microsoft.com/office/drawing/2014/main" id="{88477BA1-D7A0-45EA-BFAE-975C1932D84C}"/>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399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1299-7B0F-476D-92C9-CC80CC8C4D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66FD0-77A1-43FF-BD85-9916F621A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358F1-D43C-42A6-A51C-91D086FF4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18DD36-88F3-4493-8273-080D3642B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A0D644-8F32-42C1-815B-B1C585BBF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CB694E-C710-442B-8F1B-A1F54A156776}"/>
              </a:ext>
            </a:extLst>
          </p:cNvPr>
          <p:cNvSpPr>
            <a:spLocks noGrp="1"/>
          </p:cNvSpPr>
          <p:nvPr>
            <p:ph type="dt" sz="half" idx="10"/>
          </p:nvPr>
        </p:nvSpPr>
        <p:spPr/>
        <p:txBody>
          <a:bodyPr/>
          <a:lstStyle/>
          <a:p>
            <a:r>
              <a:rPr lang="en-US"/>
              <a:t>dminghao.github.io/IBM_HR_Analysis</a:t>
            </a:r>
          </a:p>
        </p:txBody>
      </p:sp>
      <p:sp>
        <p:nvSpPr>
          <p:cNvPr id="8" name="Footer Placeholder 7">
            <a:extLst>
              <a:ext uri="{FF2B5EF4-FFF2-40B4-BE49-F238E27FC236}">
                <a16:creationId xmlns:a16="http://schemas.microsoft.com/office/drawing/2014/main" id="{0C624BAA-D016-4753-8C12-4D3018402430}"/>
              </a:ext>
            </a:extLst>
          </p:cNvPr>
          <p:cNvSpPr>
            <a:spLocks noGrp="1"/>
          </p:cNvSpPr>
          <p:nvPr>
            <p:ph type="ftr" sz="quarter" idx="11"/>
          </p:nvPr>
        </p:nvSpPr>
        <p:spPr/>
        <p:txBody>
          <a:bodyPr/>
          <a:lstStyle/>
          <a:p>
            <a:r>
              <a:rPr lang="en-US"/>
              <a:t>IBM HR Analysis</a:t>
            </a:r>
          </a:p>
        </p:txBody>
      </p:sp>
      <p:sp>
        <p:nvSpPr>
          <p:cNvPr id="9" name="Slide Number Placeholder 8">
            <a:extLst>
              <a:ext uri="{FF2B5EF4-FFF2-40B4-BE49-F238E27FC236}">
                <a16:creationId xmlns:a16="http://schemas.microsoft.com/office/drawing/2014/main" id="{D04E6893-CC4A-4A06-AD44-36F8535A9CB9}"/>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11" name="Rectangle 10">
            <a:extLst>
              <a:ext uri="{FF2B5EF4-FFF2-40B4-BE49-F238E27FC236}">
                <a16:creationId xmlns:a16="http://schemas.microsoft.com/office/drawing/2014/main" id="{10CEFA32-7696-4D8E-842E-D3727B9A799E}"/>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41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CB46-F682-49CF-BDD0-F2B8EC75F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10E085-C0C6-4A71-8DBC-CDCB33713103}"/>
              </a:ext>
            </a:extLst>
          </p:cNvPr>
          <p:cNvSpPr>
            <a:spLocks noGrp="1"/>
          </p:cNvSpPr>
          <p:nvPr>
            <p:ph type="dt" sz="half" idx="10"/>
          </p:nvPr>
        </p:nvSpPr>
        <p:spPr/>
        <p:txBody>
          <a:bodyPr/>
          <a:lstStyle/>
          <a:p>
            <a:r>
              <a:rPr lang="en-US"/>
              <a:t>dminghao.github.io/IBM_HR_Analysis</a:t>
            </a:r>
          </a:p>
        </p:txBody>
      </p:sp>
      <p:sp>
        <p:nvSpPr>
          <p:cNvPr id="4" name="Footer Placeholder 3">
            <a:extLst>
              <a:ext uri="{FF2B5EF4-FFF2-40B4-BE49-F238E27FC236}">
                <a16:creationId xmlns:a16="http://schemas.microsoft.com/office/drawing/2014/main" id="{34A386C8-1E96-4058-92C5-6673A933E2C6}"/>
              </a:ext>
            </a:extLst>
          </p:cNvPr>
          <p:cNvSpPr>
            <a:spLocks noGrp="1"/>
          </p:cNvSpPr>
          <p:nvPr>
            <p:ph type="ftr" sz="quarter" idx="11"/>
          </p:nvPr>
        </p:nvSpPr>
        <p:spPr/>
        <p:txBody>
          <a:bodyPr/>
          <a:lstStyle/>
          <a:p>
            <a:r>
              <a:rPr lang="en-US"/>
              <a:t>IBM HR Analysis</a:t>
            </a:r>
          </a:p>
        </p:txBody>
      </p:sp>
      <p:sp>
        <p:nvSpPr>
          <p:cNvPr id="5" name="Slide Number Placeholder 4">
            <a:extLst>
              <a:ext uri="{FF2B5EF4-FFF2-40B4-BE49-F238E27FC236}">
                <a16:creationId xmlns:a16="http://schemas.microsoft.com/office/drawing/2014/main" id="{B39A586C-FAA8-4704-A555-6345D3857174}"/>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7" name="Rectangle 6">
            <a:extLst>
              <a:ext uri="{FF2B5EF4-FFF2-40B4-BE49-F238E27FC236}">
                <a16:creationId xmlns:a16="http://schemas.microsoft.com/office/drawing/2014/main" id="{396E93EB-03B2-48C0-983C-7378C8707DFE}"/>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420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5C393-A9FC-4AD2-8D2F-143A73A5CC63}"/>
              </a:ext>
            </a:extLst>
          </p:cNvPr>
          <p:cNvSpPr>
            <a:spLocks noGrp="1"/>
          </p:cNvSpPr>
          <p:nvPr>
            <p:ph type="dt" sz="half" idx="10"/>
          </p:nvPr>
        </p:nvSpPr>
        <p:spPr/>
        <p:txBody>
          <a:bodyPr/>
          <a:lstStyle/>
          <a:p>
            <a:r>
              <a:rPr lang="en-US"/>
              <a:t>dminghao.github.io/IBM_HR_Analysis</a:t>
            </a:r>
          </a:p>
        </p:txBody>
      </p:sp>
      <p:sp>
        <p:nvSpPr>
          <p:cNvPr id="3" name="Footer Placeholder 2">
            <a:extLst>
              <a:ext uri="{FF2B5EF4-FFF2-40B4-BE49-F238E27FC236}">
                <a16:creationId xmlns:a16="http://schemas.microsoft.com/office/drawing/2014/main" id="{233EA390-A9E5-4859-AD99-B2E87C0F144F}"/>
              </a:ext>
            </a:extLst>
          </p:cNvPr>
          <p:cNvSpPr>
            <a:spLocks noGrp="1"/>
          </p:cNvSpPr>
          <p:nvPr>
            <p:ph type="ftr" sz="quarter" idx="11"/>
          </p:nvPr>
        </p:nvSpPr>
        <p:spPr/>
        <p:txBody>
          <a:bodyPr/>
          <a:lstStyle/>
          <a:p>
            <a:r>
              <a:rPr lang="en-US"/>
              <a:t>IBM HR Analysis</a:t>
            </a:r>
          </a:p>
        </p:txBody>
      </p:sp>
      <p:sp>
        <p:nvSpPr>
          <p:cNvPr id="4" name="Slide Number Placeholder 3">
            <a:extLst>
              <a:ext uri="{FF2B5EF4-FFF2-40B4-BE49-F238E27FC236}">
                <a16:creationId xmlns:a16="http://schemas.microsoft.com/office/drawing/2014/main" id="{0D8BFCAE-9276-4D18-B931-27FF5E2D3B3A}"/>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332229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C9DB-AB29-4075-A2CA-F3CDEC12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26A473-0BB3-4491-A848-1461F78DE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2FAEC8-6A27-4932-9C44-2FA53B0D9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705C4-8E53-4D3C-88CB-E8A56D0C91A7}"/>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31A61C32-A3E6-4E5B-9CB4-8399819BC3C0}"/>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C36B682F-48F2-4B56-8FFB-D7E9F3AFE183}"/>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1475941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2088-C041-45C1-9CD6-19047A1C1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41BC9-98C1-41DB-B672-9BF4D0E9F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0DD995-494D-4B47-BB32-E80831556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D7DA5-C5F3-48F5-87FC-A6D67012D685}"/>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256CBD23-B2E5-4A70-98CD-DBF70AE3E3DA}"/>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1AE0FE92-365C-43BD-832E-60FD3B8A39B1}"/>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66816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dminghao.github.io/IBM_HR_Analysi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rgbClr val="E9E9E9"/>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D3ED70-AF70-4B6B-A859-8E8E1AF4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B646866-3D31-48D7-8F3E-72258C03C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F517F6E-96D7-49B9-8C8E-4252E99C167D}"/>
              </a:ext>
            </a:extLst>
          </p:cNvPr>
          <p:cNvSpPr>
            <a:spLocks noGrp="1"/>
          </p:cNvSpPr>
          <p:nvPr>
            <p:ph type="dt" sz="half" idx="2"/>
          </p:nvPr>
        </p:nvSpPr>
        <p:spPr>
          <a:xfrm>
            <a:off x="838200" y="64420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hlinkClick r:id="rId13"/>
              </a:rPr>
              <a:t>dminghao.github.io/IBM_HR_Analysis</a:t>
            </a:r>
            <a:endParaRPr lang="en-US" dirty="0"/>
          </a:p>
        </p:txBody>
      </p:sp>
      <p:sp>
        <p:nvSpPr>
          <p:cNvPr id="5" name="Footer Placeholder 4">
            <a:extLst>
              <a:ext uri="{FF2B5EF4-FFF2-40B4-BE49-F238E27FC236}">
                <a16:creationId xmlns:a16="http://schemas.microsoft.com/office/drawing/2014/main" id="{7F24471A-A513-43E6-9D1C-F03E9B5CDC12}"/>
              </a:ext>
            </a:extLst>
          </p:cNvPr>
          <p:cNvSpPr>
            <a:spLocks noGrp="1"/>
          </p:cNvSpPr>
          <p:nvPr>
            <p:ph type="ftr" sz="quarter" idx="3"/>
          </p:nvPr>
        </p:nvSpPr>
        <p:spPr>
          <a:xfrm>
            <a:off x="4038600" y="644207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IBM HR Analysis</a:t>
            </a:r>
          </a:p>
        </p:txBody>
      </p:sp>
      <p:sp>
        <p:nvSpPr>
          <p:cNvPr id="6" name="Slide Number Placeholder 5">
            <a:extLst>
              <a:ext uri="{FF2B5EF4-FFF2-40B4-BE49-F238E27FC236}">
                <a16:creationId xmlns:a16="http://schemas.microsoft.com/office/drawing/2014/main" id="{B10ACABB-11F7-4D19-917D-5E33E6804124}"/>
              </a:ext>
            </a:extLst>
          </p:cNvPr>
          <p:cNvSpPr>
            <a:spLocks noGrp="1"/>
          </p:cNvSpPr>
          <p:nvPr>
            <p:ph type="sldNum" sz="quarter" idx="4"/>
          </p:nvPr>
        </p:nvSpPr>
        <p:spPr>
          <a:xfrm>
            <a:off x="8610600" y="64420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25C7B-1288-4E93-82AF-4D08212B4CF7}" type="slidenum">
              <a:rPr lang="en-US" smtClean="0"/>
              <a:t>‹#›</a:t>
            </a:fld>
            <a:endParaRPr lang="en-US"/>
          </a:p>
        </p:txBody>
      </p:sp>
    </p:spTree>
    <p:extLst>
      <p:ext uri="{BB962C8B-B14F-4D97-AF65-F5344CB8AC3E}">
        <p14:creationId xmlns:p14="http://schemas.microsoft.com/office/powerpoint/2010/main" val="173204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rgbClr val="1E2330"/>
          </a:solidFill>
          <a:latin typeface="Montserrat SemiBold" panose="000007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mdu5@jhu.edu" TargetMode="External"/><Relationship Id="rId7" Type="http://schemas.openxmlformats.org/officeDocument/2006/relationships/hyperlink" Target="mailto:hwang223@jh.edu"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mailto:hni4@jhu.edu" TargetMode="External"/><Relationship Id="rId5" Type="http://schemas.openxmlformats.org/officeDocument/2006/relationships/hyperlink" Target="mailto:wchen123@jhu.edu" TargetMode="External"/><Relationship Id="rId4" Type="http://schemas.openxmlformats.org/officeDocument/2006/relationships/hyperlink" Target="mailto:mzhao35@jhu.edu"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5A7-9385-4A3C-A800-628707C90F0F}"/>
              </a:ext>
            </a:extLst>
          </p:cNvPr>
          <p:cNvSpPr>
            <a:spLocks noGrp="1"/>
          </p:cNvSpPr>
          <p:nvPr>
            <p:ph type="ctrTitle"/>
          </p:nvPr>
        </p:nvSpPr>
        <p:spPr>
          <a:xfrm>
            <a:off x="571500" y="546335"/>
            <a:ext cx="5524500" cy="2687580"/>
          </a:xfrm>
        </p:spPr>
        <p:txBody>
          <a:bodyPr>
            <a:normAutofit/>
          </a:bodyPr>
          <a:lstStyle/>
          <a:p>
            <a:pPr algn="l"/>
            <a:r>
              <a:rPr lang="en-US" dirty="0"/>
              <a:t>IBM </a:t>
            </a:r>
            <a:br>
              <a:rPr lang="en-US" dirty="0"/>
            </a:br>
            <a:r>
              <a:rPr lang="en-US" dirty="0"/>
              <a:t>HR </a:t>
            </a:r>
            <a:br>
              <a:rPr lang="en-US" dirty="0"/>
            </a:br>
            <a:r>
              <a:rPr lang="en-US" dirty="0"/>
              <a:t>ANALYSIS</a:t>
            </a:r>
          </a:p>
        </p:txBody>
      </p:sp>
      <p:sp>
        <p:nvSpPr>
          <p:cNvPr id="3" name="Subtitle 2">
            <a:extLst>
              <a:ext uri="{FF2B5EF4-FFF2-40B4-BE49-F238E27FC236}">
                <a16:creationId xmlns:a16="http://schemas.microsoft.com/office/drawing/2014/main" id="{1BD3CF20-15AF-475D-806D-22E56C5B9874}"/>
              </a:ext>
            </a:extLst>
          </p:cNvPr>
          <p:cNvSpPr>
            <a:spLocks noGrp="1"/>
          </p:cNvSpPr>
          <p:nvPr>
            <p:ph type="subTitle" idx="1"/>
          </p:nvPr>
        </p:nvSpPr>
        <p:spPr>
          <a:xfrm>
            <a:off x="571500" y="3842615"/>
            <a:ext cx="6450402" cy="2687580"/>
          </a:xfrm>
        </p:spPr>
        <p:txBody>
          <a:bodyPr>
            <a:normAutofit/>
          </a:bodyPr>
          <a:lstStyle/>
          <a:p>
            <a:pPr algn="l"/>
            <a:r>
              <a:rPr lang="en-US" dirty="0"/>
              <a:t>TEAM BARBARIANS</a:t>
            </a:r>
          </a:p>
          <a:p>
            <a:pPr algn="l"/>
            <a:r>
              <a:rPr lang="en-US" dirty="0"/>
              <a:t>BU.330.780.T1.SP21</a:t>
            </a:r>
          </a:p>
          <a:p>
            <a:pPr algn="l"/>
            <a:r>
              <a:rPr lang="en-US" dirty="0"/>
              <a:t>Data Science and Business Intelligence</a:t>
            </a:r>
          </a:p>
          <a:p>
            <a:pPr algn="l"/>
            <a:endParaRPr lang="en-US" dirty="0"/>
          </a:p>
          <a:p>
            <a:pPr algn="l"/>
            <a:r>
              <a:rPr lang="en-US" dirty="0"/>
              <a:t>Minghao Du, Mengying Zhao, Wenlu Chen, Haitong Ni, Haoyu Wang</a:t>
            </a:r>
          </a:p>
        </p:txBody>
      </p:sp>
      <p:pic>
        <p:nvPicPr>
          <p:cNvPr id="11" name="Picture 10" descr="Diagram, engineering drawing&#10;&#10;Description automatically generated">
            <a:extLst>
              <a:ext uri="{FF2B5EF4-FFF2-40B4-BE49-F238E27FC236}">
                <a16:creationId xmlns:a16="http://schemas.microsoft.com/office/drawing/2014/main" id="{3FB844A0-5ADD-4808-A3CC-B1D5F8DF4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583" y="2390005"/>
            <a:ext cx="4065917" cy="4140190"/>
          </a:xfrm>
          <a:prstGeom prst="rect">
            <a:avLst/>
          </a:prstGeom>
        </p:spPr>
      </p:pic>
      <p:pic>
        <p:nvPicPr>
          <p:cNvPr id="13" name="Picture 12" descr="Qr code&#10;&#10;Description automatically generated">
            <a:extLst>
              <a:ext uri="{FF2B5EF4-FFF2-40B4-BE49-F238E27FC236}">
                <a16:creationId xmlns:a16="http://schemas.microsoft.com/office/drawing/2014/main" id="{121E7B26-31D2-4FAB-BD11-C5729BEE7F4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79505" y="206040"/>
            <a:ext cx="1515979" cy="1515979"/>
          </a:xfrm>
          <a:prstGeom prst="rect">
            <a:avLst/>
          </a:prstGeom>
        </p:spPr>
      </p:pic>
    </p:spTree>
    <p:extLst>
      <p:ext uri="{BB962C8B-B14F-4D97-AF65-F5344CB8AC3E}">
        <p14:creationId xmlns:p14="http://schemas.microsoft.com/office/powerpoint/2010/main" val="3856740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D1A9-50AE-48B8-8C35-E8D4C2B2A8EC}"/>
              </a:ext>
            </a:extLst>
          </p:cNvPr>
          <p:cNvSpPr>
            <a:spLocks noGrp="1"/>
          </p:cNvSpPr>
          <p:nvPr>
            <p:ph type="title"/>
          </p:nvPr>
        </p:nvSpPr>
        <p:spPr/>
        <p:txBody>
          <a:bodyPr/>
          <a:lstStyle/>
          <a:p>
            <a:r>
              <a:rPr lang="en-US" dirty="0"/>
              <a:t>Random Forest – Continued</a:t>
            </a:r>
          </a:p>
        </p:txBody>
      </p:sp>
      <p:grpSp>
        <p:nvGrpSpPr>
          <p:cNvPr id="7" name="Group 6">
            <a:extLst>
              <a:ext uri="{FF2B5EF4-FFF2-40B4-BE49-F238E27FC236}">
                <a16:creationId xmlns:a16="http://schemas.microsoft.com/office/drawing/2014/main" id="{9422791A-33FF-46EC-A5E8-D78168121240}"/>
              </a:ext>
            </a:extLst>
          </p:cNvPr>
          <p:cNvGrpSpPr/>
          <p:nvPr/>
        </p:nvGrpSpPr>
        <p:grpSpPr>
          <a:xfrm>
            <a:off x="0" y="1726054"/>
            <a:ext cx="12192000" cy="4766821"/>
            <a:chOff x="0" y="1690688"/>
            <a:chExt cx="11531297" cy="4508500"/>
          </a:xfrm>
        </p:grpSpPr>
        <p:pic>
          <p:nvPicPr>
            <p:cNvPr id="6" name="Picture 5" descr="Text&#10;&#10;Description automatically generated">
              <a:extLst>
                <a:ext uri="{FF2B5EF4-FFF2-40B4-BE49-F238E27FC236}">
                  <a16:creationId xmlns:a16="http://schemas.microsoft.com/office/drawing/2014/main" id="{CAB7BBDE-62C6-44E7-8F9B-DC3EF1264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338" y="1690688"/>
              <a:ext cx="5688959" cy="4508500"/>
            </a:xfrm>
            <a:prstGeom prst="rect">
              <a:avLst/>
            </a:prstGeom>
          </p:spPr>
        </p:pic>
        <p:pic>
          <p:nvPicPr>
            <p:cNvPr id="4" name="Picture 3" descr="Text&#10;&#10;Description automatically generated">
              <a:extLst>
                <a:ext uri="{FF2B5EF4-FFF2-40B4-BE49-F238E27FC236}">
                  <a16:creationId xmlns:a16="http://schemas.microsoft.com/office/drawing/2014/main" id="{67D18BA8-0421-4C0A-878F-5D28D5A27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90688"/>
              <a:ext cx="5893464" cy="4508500"/>
            </a:xfrm>
            <a:prstGeom prst="rect">
              <a:avLst/>
            </a:prstGeom>
          </p:spPr>
        </p:pic>
      </p:grpSp>
      <p:sp>
        <p:nvSpPr>
          <p:cNvPr id="8" name="Footer Placeholder 7">
            <a:extLst>
              <a:ext uri="{FF2B5EF4-FFF2-40B4-BE49-F238E27FC236}">
                <a16:creationId xmlns:a16="http://schemas.microsoft.com/office/drawing/2014/main" id="{ACD01B4F-565D-4ACE-9E27-E692E11B0F59}"/>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FEB7A321-DE00-4EA3-8AE5-81B2F5A6DBC1}"/>
              </a:ext>
            </a:extLst>
          </p:cNvPr>
          <p:cNvSpPr>
            <a:spLocks noGrp="1"/>
          </p:cNvSpPr>
          <p:nvPr>
            <p:ph type="sldNum" sz="quarter" idx="12"/>
          </p:nvPr>
        </p:nvSpPr>
        <p:spPr/>
        <p:txBody>
          <a:bodyPr/>
          <a:lstStyle/>
          <a:p>
            <a:fld id="{46225C7B-1288-4E93-82AF-4D08212B4CF7}" type="slidenum">
              <a:rPr lang="en-US" smtClean="0"/>
              <a:t>10</a:t>
            </a:fld>
            <a:endParaRPr lang="en-US" dirty="0"/>
          </a:p>
        </p:txBody>
      </p:sp>
      <p:sp>
        <p:nvSpPr>
          <p:cNvPr id="10" name="Date Placeholder 9">
            <a:extLst>
              <a:ext uri="{FF2B5EF4-FFF2-40B4-BE49-F238E27FC236}">
                <a16:creationId xmlns:a16="http://schemas.microsoft.com/office/drawing/2014/main" id="{24BDE8D3-2C86-4731-A8F3-848B3C4D80CB}"/>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11116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4231-5C6A-4F40-AD38-61D283709DF3}"/>
              </a:ext>
            </a:extLst>
          </p:cNvPr>
          <p:cNvSpPr>
            <a:spLocks noGrp="1"/>
          </p:cNvSpPr>
          <p:nvPr>
            <p:ph type="title"/>
          </p:nvPr>
        </p:nvSpPr>
        <p:spPr/>
        <p:txBody>
          <a:bodyPr/>
          <a:lstStyle/>
          <a:p>
            <a:r>
              <a:rPr lang="en-US" dirty="0"/>
              <a:t>Model 3: SVM</a:t>
            </a:r>
          </a:p>
        </p:txBody>
      </p:sp>
      <p:pic>
        <p:nvPicPr>
          <p:cNvPr id="5" name="Picture 4" descr="Graphical user interface&#10;&#10;Description automatically generated with medium confidence">
            <a:extLst>
              <a:ext uri="{FF2B5EF4-FFF2-40B4-BE49-F238E27FC236}">
                <a16:creationId xmlns:a16="http://schemas.microsoft.com/office/drawing/2014/main" id="{DE1445E2-6AAC-441F-BF31-05EA4F47E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85670"/>
            <a:ext cx="12192000" cy="3627120"/>
          </a:xfrm>
          <a:prstGeom prst="rect">
            <a:avLst/>
          </a:prstGeom>
        </p:spPr>
      </p:pic>
      <p:pic>
        <p:nvPicPr>
          <p:cNvPr id="7" name="Picture 6" descr="Text&#10;&#10;Description automatically generated">
            <a:extLst>
              <a:ext uri="{FF2B5EF4-FFF2-40B4-BE49-F238E27FC236}">
                <a16:creationId xmlns:a16="http://schemas.microsoft.com/office/drawing/2014/main" id="{8AF6B2E5-E395-4C06-A3A5-E112822C8491}"/>
              </a:ext>
            </a:extLst>
          </p:cNvPr>
          <p:cNvPicPr>
            <a:picLocks noChangeAspect="1"/>
          </p:cNvPicPr>
          <p:nvPr/>
        </p:nvPicPr>
        <p:blipFill rotWithShape="1">
          <a:blip r:embed="rId4">
            <a:extLst>
              <a:ext uri="{28A0092B-C50C-407E-A947-70E740481C1C}">
                <a14:useLocalDpi xmlns:a14="http://schemas.microsoft.com/office/drawing/2010/main" val="0"/>
              </a:ext>
            </a:extLst>
          </a:blip>
          <a:srcRect l="1679" t="2413" b="10694"/>
          <a:stretch/>
        </p:blipFill>
        <p:spPr>
          <a:xfrm>
            <a:off x="7359650" y="2306954"/>
            <a:ext cx="4832350" cy="3384551"/>
          </a:xfrm>
          <a:prstGeom prst="rect">
            <a:avLst/>
          </a:prstGeom>
        </p:spPr>
      </p:pic>
      <p:sp>
        <p:nvSpPr>
          <p:cNvPr id="8" name="Footer Placeholder 7">
            <a:extLst>
              <a:ext uri="{FF2B5EF4-FFF2-40B4-BE49-F238E27FC236}">
                <a16:creationId xmlns:a16="http://schemas.microsoft.com/office/drawing/2014/main" id="{940C25FD-B81B-4BC8-A0D4-C940ED6AA356}"/>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9830DF4F-3DAA-4918-9EEA-29BFC452D993}"/>
              </a:ext>
            </a:extLst>
          </p:cNvPr>
          <p:cNvSpPr>
            <a:spLocks noGrp="1"/>
          </p:cNvSpPr>
          <p:nvPr>
            <p:ph type="sldNum" sz="quarter" idx="12"/>
          </p:nvPr>
        </p:nvSpPr>
        <p:spPr/>
        <p:txBody>
          <a:bodyPr/>
          <a:lstStyle/>
          <a:p>
            <a:fld id="{46225C7B-1288-4E93-82AF-4D08212B4CF7}" type="slidenum">
              <a:rPr lang="en-US" smtClean="0"/>
              <a:t>11</a:t>
            </a:fld>
            <a:endParaRPr lang="en-US" dirty="0"/>
          </a:p>
        </p:txBody>
      </p:sp>
      <p:sp>
        <p:nvSpPr>
          <p:cNvPr id="10" name="Date Placeholder 9">
            <a:extLst>
              <a:ext uri="{FF2B5EF4-FFF2-40B4-BE49-F238E27FC236}">
                <a16:creationId xmlns:a16="http://schemas.microsoft.com/office/drawing/2014/main" id="{4E3C08FA-C439-4856-8EC6-73DD5B3C99E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6196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24A4-DD92-4B2E-A88E-EBF4A2F4BF8B}"/>
              </a:ext>
            </a:extLst>
          </p:cNvPr>
          <p:cNvSpPr>
            <a:spLocks noGrp="1"/>
          </p:cNvSpPr>
          <p:nvPr>
            <p:ph type="title"/>
          </p:nvPr>
        </p:nvSpPr>
        <p:spPr>
          <a:xfrm>
            <a:off x="838199" y="365125"/>
            <a:ext cx="10613571" cy="1325563"/>
          </a:xfrm>
        </p:spPr>
        <p:txBody>
          <a:bodyPr/>
          <a:lstStyle/>
          <a:p>
            <a:r>
              <a:rPr lang="en-US" dirty="0"/>
              <a:t>SVM - Continued​</a:t>
            </a:r>
          </a:p>
        </p:txBody>
      </p:sp>
      <p:pic>
        <p:nvPicPr>
          <p:cNvPr id="9" name="Picture 8" descr="Text&#10;&#10;Description automatically generated">
            <a:extLst>
              <a:ext uri="{FF2B5EF4-FFF2-40B4-BE49-F238E27FC236}">
                <a16:creationId xmlns:a16="http://schemas.microsoft.com/office/drawing/2014/main" id="{9FE3CBA2-64E2-4CC3-B522-8FA3FDCB0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1028"/>
            <a:ext cx="12192000" cy="3962400"/>
          </a:xfrm>
          <a:prstGeom prst="rect">
            <a:avLst/>
          </a:prstGeom>
        </p:spPr>
      </p:pic>
      <p:pic>
        <p:nvPicPr>
          <p:cNvPr id="11" name="Picture 10" descr="Text&#10;&#10;Description automatically generated">
            <a:extLst>
              <a:ext uri="{FF2B5EF4-FFF2-40B4-BE49-F238E27FC236}">
                <a16:creationId xmlns:a16="http://schemas.microsoft.com/office/drawing/2014/main" id="{539E4809-D76B-4C0D-B881-653467E2270F}"/>
              </a:ext>
            </a:extLst>
          </p:cNvPr>
          <p:cNvPicPr>
            <a:picLocks noChangeAspect="1"/>
          </p:cNvPicPr>
          <p:nvPr/>
        </p:nvPicPr>
        <p:blipFill rotWithShape="1">
          <a:blip r:embed="rId4">
            <a:extLst>
              <a:ext uri="{28A0092B-C50C-407E-A947-70E740481C1C}">
                <a14:useLocalDpi xmlns:a14="http://schemas.microsoft.com/office/drawing/2010/main" val="0"/>
              </a:ext>
            </a:extLst>
          </a:blip>
          <a:srcRect l="1768" t="1951" r="35694" b="13659"/>
          <a:stretch/>
        </p:blipFill>
        <p:spPr>
          <a:xfrm>
            <a:off x="7305675" y="2061027"/>
            <a:ext cx="3705225" cy="3962401"/>
          </a:xfrm>
          <a:prstGeom prst="rect">
            <a:avLst/>
          </a:prstGeom>
        </p:spPr>
      </p:pic>
      <p:sp>
        <p:nvSpPr>
          <p:cNvPr id="12" name="Footer Placeholder 11">
            <a:extLst>
              <a:ext uri="{FF2B5EF4-FFF2-40B4-BE49-F238E27FC236}">
                <a16:creationId xmlns:a16="http://schemas.microsoft.com/office/drawing/2014/main" id="{58F27D67-BE1D-4CB2-AEFE-D4888700A6AB}"/>
              </a:ext>
            </a:extLst>
          </p:cNvPr>
          <p:cNvSpPr>
            <a:spLocks noGrp="1"/>
          </p:cNvSpPr>
          <p:nvPr>
            <p:ph type="ftr" sz="quarter" idx="11"/>
          </p:nvPr>
        </p:nvSpPr>
        <p:spPr/>
        <p:txBody>
          <a:bodyPr/>
          <a:lstStyle/>
          <a:p>
            <a:r>
              <a:rPr lang="en-US"/>
              <a:t>IBM HR Analysis</a:t>
            </a:r>
            <a:endParaRPr lang="en-US" dirty="0"/>
          </a:p>
        </p:txBody>
      </p:sp>
      <p:sp>
        <p:nvSpPr>
          <p:cNvPr id="13" name="Slide Number Placeholder 12">
            <a:extLst>
              <a:ext uri="{FF2B5EF4-FFF2-40B4-BE49-F238E27FC236}">
                <a16:creationId xmlns:a16="http://schemas.microsoft.com/office/drawing/2014/main" id="{E2C579C3-3900-4BF9-BB69-7F385E0AC666}"/>
              </a:ext>
            </a:extLst>
          </p:cNvPr>
          <p:cNvSpPr>
            <a:spLocks noGrp="1"/>
          </p:cNvSpPr>
          <p:nvPr>
            <p:ph type="sldNum" sz="quarter" idx="12"/>
          </p:nvPr>
        </p:nvSpPr>
        <p:spPr/>
        <p:txBody>
          <a:bodyPr/>
          <a:lstStyle/>
          <a:p>
            <a:fld id="{46225C7B-1288-4E93-82AF-4D08212B4CF7}" type="slidenum">
              <a:rPr lang="en-US" smtClean="0"/>
              <a:t>12</a:t>
            </a:fld>
            <a:endParaRPr lang="en-US" dirty="0"/>
          </a:p>
        </p:txBody>
      </p:sp>
      <p:sp>
        <p:nvSpPr>
          <p:cNvPr id="14" name="Date Placeholder 13">
            <a:extLst>
              <a:ext uri="{FF2B5EF4-FFF2-40B4-BE49-F238E27FC236}">
                <a16:creationId xmlns:a16="http://schemas.microsoft.com/office/drawing/2014/main" id="{87FA3A06-ED09-4114-9929-E0D4C3C490E1}"/>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47907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50F2-A4BB-42B9-A22F-8D02DE599115}"/>
              </a:ext>
            </a:extLst>
          </p:cNvPr>
          <p:cNvSpPr>
            <a:spLocks noGrp="1"/>
          </p:cNvSpPr>
          <p:nvPr>
            <p:ph type="title"/>
          </p:nvPr>
        </p:nvSpPr>
        <p:spPr/>
        <p:txBody>
          <a:bodyPr/>
          <a:lstStyle/>
          <a:p>
            <a:r>
              <a:rPr lang="en-US" dirty="0"/>
              <a:t>Evaluation​</a:t>
            </a:r>
          </a:p>
        </p:txBody>
      </p:sp>
      <p:graphicFrame>
        <p:nvGraphicFramePr>
          <p:cNvPr id="4" name="Table 4">
            <a:extLst>
              <a:ext uri="{FF2B5EF4-FFF2-40B4-BE49-F238E27FC236}">
                <a16:creationId xmlns:a16="http://schemas.microsoft.com/office/drawing/2014/main" id="{0DF40A3C-EE1B-47E8-8440-87F90EE60CFE}"/>
              </a:ext>
            </a:extLst>
          </p:cNvPr>
          <p:cNvGraphicFramePr>
            <a:graphicFrameLocks noGrp="1"/>
          </p:cNvGraphicFramePr>
          <p:nvPr>
            <p:ph idx="1"/>
            <p:extLst>
              <p:ext uri="{D42A27DB-BD31-4B8C-83A1-F6EECF244321}">
                <p14:modId xmlns:p14="http://schemas.microsoft.com/office/powerpoint/2010/main" val="660405639"/>
              </p:ext>
            </p:extLst>
          </p:nvPr>
        </p:nvGraphicFramePr>
        <p:xfrm>
          <a:off x="838200" y="2384334"/>
          <a:ext cx="10515600" cy="341884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429225471"/>
                    </a:ext>
                  </a:extLst>
                </a:gridCol>
                <a:gridCol w="2628900">
                  <a:extLst>
                    <a:ext uri="{9D8B030D-6E8A-4147-A177-3AD203B41FA5}">
                      <a16:colId xmlns:a16="http://schemas.microsoft.com/office/drawing/2014/main" val="2249274802"/>
                    </a:ext>
                  </a:extLst>
                </a:gridCol>
                <a:gridCol w="2628900">
                  <a:extLst>
                    <a:ext uri="{9D8B030D-6E8A-4147-A177-3AD203B41FA5}">
                      <a16:colId xmlns:a16="http://schemas.microsoft.com/office/drawing/2014/main" val="44847052"/>
                    </a:ext>
                  </a:extLst>
                </a:gridCol>
                <a:gridCol w="2628900">
                  <a:extLst>
                    <a:ext uri="{9D8B030D-6E8A-4147-A177-3AD203B41FA5}">
                      <a16:colId xmlns:a16="http://schemas.microsoft.com/office/drawing/2014/main" val="2362281867"/>
                    </a:ext>
                  </a:extLst>
                </a:gridCol>
              </a:tblGrid>
              <a:tr h="370840">
                <a:tc>
                  <a:txBody>
                    <a:bodyPr/>
                    <a:lstStyle/>
                    <a:p>
                      <a:pPr>
                        <a:lnSpc>
                          <a:spcPct val="150000"/>
                        </a:lnSpc>
                      </a:pPr>
                      <a:endParaRPr lang="en-US" sz="1800" dirty="0">
                        <a:latin typeface="Arial" panose="020B0604020202020204" pitchFamily="34" charset="0"/>
                        <a:cs typeface="Arial" panose="020B0604020202020204" pitchFamily="34" charset="0"/>
                      </a:endParaRPr>
                    </a:p>
                  </a:txBody>
                  <a:tcPr anchor="ctr">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Decision Tree</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Random Forest</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SVM</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extLst>
                  <a:ext uri="{0D108BD9-81ED-4DB2-BD59-A6C34878D82A}">
                    <a16:rowId xmlns:a16="http://schemas.microsoft.com/office/drawing/2014/main" val="3251678676"/>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True Positive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8</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5</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23</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29043403"/>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True Negative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304</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318</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312</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34919575"/>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False Positive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14</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6</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70412132"/>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False Negative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42</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45</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27</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51534668"/>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Accuracy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0.8478</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0.8777</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0.9130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53009306"/>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Sensitivity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0.9560</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1.0000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0.9811</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430568384"/>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Specificity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0.1600</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0.1000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0.4800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94650231"/>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Balanced Accuracy </a:t>
                      </a: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0.5580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0.5500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0.7306</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58857344"/>
                  </a:ext>
                </a:extLst>
              </a:tr>
            </a:tbl>
          </a:graphicData>
        </a:graphic>
      </p:graphicFrame>
      <p:sp>
        <p:nvSpPr>
          <p:cNvPr id="5" name="Footer Placeholder 4">
            <a:extLst>
              <a:ext uri="{FF2B5EF4-FFF2-40B4-BE49-F238E27FC236}">
                <a16:creationId xmlns:a16="http://schemas.microsoft.com/office/drawing/2014/main" id="{AD8C5121-1BE5-4655-BB60-B2FDCB4A8CE3}"/>
              </a:ext>
            </a:extLst>
          </p:cNvPr>
          <p:cNvSpPr>
            <a:spLocks noGrp="1"/>
          </p:cNvSpPr>
          <p:nvPr>
            <p:ph type="ftr" sz="quarter" idx="11"/>
          </p:nvPr>
        </p:nvSpPr>
        <p:spPr/>
        <p:txBody>
          <a:bodyPr/>
          <a:lstStyle/>
          <a:p>
            <a:r>
              <a:rPr lang="en-US"/>
              <a:t>IBM HR Analysis</a:t>
            </a:r>
            <a:endParaRPr lang="en-US" dirty="0"/>
          </a:p>
        </p:txBody>
      </p:sp>
      <p:sp>
        <p:nvSpPr>
          <p:cNvPr id="6" name="Slide Number Placeholder 5">
            <a:extLst>
              <a:ext uri="{FF2B5EF4-FFF2-40B4-BE49-F238E27FC236}">
                <a16:creationId xmlns:a16="http://schemas.microsoft.com/office/drawing/2014/main" id="{C94D0631-4EBF-430D-9B8B-D23C79DF8FC0}"/>
              </a:ext>
            </a:extLst>
          </p:cNvPr>
          <p:cNvSpPr>
            <a:spLocks noGrp="1"/>
          </p:cNvSpPr>
          <p:nvPr>
            <p:ph type="sldNum" sz="quarter" idx="12"/>
          </p:nvPr>
        </p:nvSpPr>
        <p:spPr/>
        <p:txBody>
          <a:bodyPr/>
          <a:lstStyle/>
          <a:p>
            <a:fld id="{46225C7B-1288-4E93-82AF-4D08212B4CF7}" type="slidenum">
              <a:rPr lang="en-US" smtClean="0"/>
              <a:t>13</a:t>
            </a:fld>
            <a:endParaRPr lang="en-US" dirty="0"/>
          </a:p>
        </p:txBody>
      </p:sp>
      <p:sp>
        <p:nvSpPr>
          <p:cNvPr id="7" name="Date Placeholder 6">
            <a:extLst>
              <a:ext uri="{FF2B5EF4-FFF2-40B4-BE49-F238E27FC236}">
                <a16:creationId xmlns:a16="http://schemas.microsoft.com/office/drawing/2014/main" id="{A40C7874-6FD3-49B4-A7BD-6BE009DDCC74}"/>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2924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D144-7368-4AC6-B6CB-71B44260DC04}"/>
              </a:ext>
            </a:extLst>
          </p:cNvPr>
          <p:cNvSpPr>
            <a:spLocks noGrp="1"/>
          </p:cNvSpPr>
          <p:nvPr>
            <p:ph type="title"/>
          </p:nvPr>
        </p:nvSpPr>
        <p:spPr/>
        <p:txBody>
          <a:bodyPr/>
          <a:lstStyle/>
          <a:p>
            <a:r>
              <a:rPr lang="en-US" dirty="0"/>
              <a:t>Evaluation​ - Continued​</a:t>
            </a:r>
          </a:p>
        </p:txBody>
      </p:sp>
      <p:pic>
        <p:nvPicPr>
          <p:cNvPr id="5" name="Picture 4" descr="Chart, line chart&#10;&#10;Description automatically generated">
            <a:extLst>
              <a:ext uri="{FF2B5EF4-FFF2-40B4-BE49-F238E27FC236}">
                <a16:creationId xmlns:a16="http://schemas.microsoft.com/office/drawing/2014/main" id="{6D2B1F3D-F7A6-4FCA-9902-484B3D28804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30386" y="1458459"/>
            <a:ext cx="8331227" cy="5207017"/>
          </a:xfrm>
          <a:prstGeom prst="rect">
            <a:avLst/>
          </a:prstGeom>
        </p:spPr>
      </p:pic>
      <p:sp>
        <p:nvSpPr>
          <p:cNvPr id="6" name="Footer Placeholder 5">
            <a:extLst>
              <a:ext uri="{FF2B5EF4-FFF2-40B4-BE49-F238E27FC236}">
                <a16:creationId xmlns:a16="http://schemas.microsoft.com/office/drawing/2014/main" id="{DEBEF9FF-6E33-46EF-AC4F-6B70048EE46C}"/>
              </a:ext>
            </a:extLst>
          </p:cNvPr>
          <p:cNvSpPr>
            <a:spLocks noGrp="1"/>
          </p:cNvSpPr>
          <p:nvPr>
            <p:ph type="ftr" sz="quarter" idx="11"/>
          </p:nvPr>
        </p:nvSpPr>
        <p:spPr/>
        <p:txBody>
          <a:bodyPr/>
          <a:lstStyle/>
          <a:p>
            <a:r>
              <a:rPr lang="en-US"/>
              <a:t>IBM HR Analysis</a:t>
            </a:r>
            <a:endParaRPr lang="en-US" dirty="0"/>
          </a:p>
        </p:txBody>
      </p:sp>
      <p:sp>
        <p:nvSpPr>
          <p:cNvPr id="7" name="Slide Number Placeholder 6">
            <a:extLst>
              <a:ext uri="{FF2B5EF4-FFF2-40B4-BE49-F238E27FC236}">
                <a16:creationId xmlns:a16="http://schemas.microsoft.com/office/drawing/2014/main" id="{FF913BB5-AA23-482C-9148-41495904BD34}"/>
              </a:ext>
            </a:extLst>
          </p:cNvPr>
          <p:cNvSpPr>
            <a:spLocks noGrp="1"/>
          </p:cNvSpPr>
          <p:nvPr>
            <p:ph type="sldNum" sz="quarter" idx="12"/>
          </p:nvPr>
        </p:nvSpPr>
        <p:spPr/>
        <p:txBody>
          <a:bodyPr/>
          <a:lstStyle/>
          <a:p>
            <a:fld id="{46225C7B-1288-4E93-82AF-4D08212B4CF7}" type="slidenum">
              <a:rPr lang="en-US" smtClean="0"/>
              <a:t>14</a:t>
            </a:fld>
            <a:endParaRPr lang="en-US" dirty="0"/>
          </a:p>
        </p:txBody>
      </p:sp>
      <p:sp>
        <p:nvSpPr>
          <p:cNvPr id="8" name="Date Placeholder 7">
            <a:extLst>
              <a:ext uri="{FF2B5EF4-FFF2-40B4-BE49-F238E27FC236}">
                <a16:creationId xmlns:a16="http://schemas.microsoft.com/office/drawing/2014/main" id="{5FBC2CDF-B3F5-4C65-9AAE-3497561DF33F}"/>
              </a:ext>
            </a:extLst>
          </p:cNvPr>
          <p:cNvSpPr>
            <a:spLocks noGrp="1"/>
          </p:cNvSpPr>
          <p:nvPr>
            <p:ph type="dt" sz="half" idx="10"/>
          </p:nvPr>
        </p:nvSpPr>
        <p:spPr/>
        <p:txBody>
          <a:bodyPr/>
          <a:lstStyle/>
          <a:p>
            <a:r>
              <a:rPr lang="en-US"/>
              <a:t>dminghao.github.io/IBM_HR_Analysis</a:t>
            </a:r>
          </a:p>
        </p:txBody>
      </p:sp>
      <p:cxnSp>
        <p:nvCxnSpPr>
          <p:cNvPr id="4" name="Straight Connector 3">
            <a:extLst>
              <a:ext uri="{FF2B5EF4-FFF2-40B4-BE49-F238E27FC236}">
                <a16:creationId xmlns:a16="http://schemas.microsoft.com/office/drawing/2014/main" id="{965EBB94-48B0-49BB-9122-7AEFCFF299C3}"/>
              </a:ext>
            </a:extLst>
          </p:cNvPr>
          <p:cNvCxnSpPr/>
          <p:nvPr/>
        </p:nvCxnSpPr>
        <p:spPr>
          <a:xfrm>
            <a:off x="8379229" y="2818015"/>
            <a:ext cx="698269"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248DF4B-CCC6-48C3-9849-26D30B47ADE7}"/>
              </a:ext>
            </a:extLst>
          </p:cNvPr>
          <p:cNvSpPr txBox="1"/>
          <p:nvPr/>
        </p:nvSpPr>
        <p:spPr>
          <a:xfrm>
            <a:off x="9077498" y="2633349"/>
            <a:ext cx="617477" cy="369332"/>
          </a:xfrm>
          <a:prstGeom prst="rect">
            <a:avLst/>
          </a:prstGeom>
          <a:noFill/>
        </p:spPr>
        <p:txBody>
          <a:bodyPr wrap="none" rtlCol="0">
            <a:spAutoFit/>
          </a:bodyPr>
          <a:lstStyle/>
          <a:p>
            <a:r>
              <a:rPr lang="en-US" dirty="0"/>
              <a:t>SVM</a:t>
            </a:r>
          </a:p>
        </p:txBody>
      </p:sp>
      <p:cxnSp>
        <p:nvCxnSpPr>
          <p:cNvPr id="10" name="Straight Connector 9">
            <a:extLst>
              <a:ext uri="{FF2B5EF4-FFF2-40B4-BE49-F238E27FC236}">
                <a16:creationId xmlns:a16="http://schemas.microsoft.com/office/drawing/2014/main" id="{CE162358-A760-4F78-97F8-43B0549C1C1C}"/>
              </a:ext>
            </a:extLst>
          </p:cNvPr>
          <p:cNvCxnSpPr/>
          <p:nvPr/>
        </p:nvCxnSpPr>
        <p:spPr>
          <a:xfrm>
            <a:off x="8379229" y="3187347"/>
            <a:ext cx="698269" cy="0"/>
          </a:xfrm>
          <a:prstGeom prst="line">
            <a:avLst/>
          </a:prstGeom>
          <a:ln w="28575">
            <a:solidFill>
              <a:srgbClr val="4FF950"/>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6EA7C77-4863-4AB4-B9A5-032D7C6AA8C7}"/>
              </a:ext>
            </a:extLst>
          </p:cNvPr>
          <p:cNvSpPr txBox="1"/>
          <p:nvPr/>
        </p:nvSpPr>
        <p:spPr>
          <a:xfrm>
            <a:off x="9077498" y="3002681"/>
            <a:ext cx="415498" cy="369332"/>
          </a:xfrm>
          <a:prstGeom prst="rect">
            <a:avLst/>
          </a:prstGeom>
          <a:noFill/>
        </p:spPr>
        <p:txBody>
          <a:bodyPr wrap="none" rtlCol="0">
            <a:spAutoFit/>
          </a:bodyPr>
          <a:lstStyle/>
          <a:p>
            <a:r>
              <a:rPr lang="en-US" dirty="0"/>
              <a:t>RF</a:t>
            </a:r>
          </a:p>
        </p:txBody>
      </p:sp>
      <p:cxnSp>
        <p:nvCxnSpPr>
          <p:cNvPr id="12" name="Straight Connector 11">
            <a:extLst>
              <a:ext uri="{FF2B5EF4-FFF2-40B4-BE49-F238E27FC236}">
                <a16:creationId xmlns:a16="http://schemas.microsoft.com/office/drawing/2014/main" id="{CB35F93D-C4F2-4A59-8A72-37BB507C25C9}"/>
              </a:ext>
            </a:extLst>
          </p:cNvPr>
          <p:cNvCxnSpPr/>
          <p:nvPr/>
        </p:nvCxnSpPr>
        <p:spPr>
          <a:xfrm>
            <a:off x="8379229" y="3556678"/>
            <a:ext cx="698269" cy="0"/>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7D7124E-BA1C-4DA3-B798-2DA3E77DAE76}"/>
              </a:ext>
            </a:extLst>
          </p:cNvPr>
          <p:cNvSpPr txBox="1"/>
          <p:nvPr/>
        </p:nvSpPr>
        <p:spPr>
          <a:xfrm>
            <a:off x="9077498" y="3372012"/>
            <a:ext cx="436979" cy="369332"/>
          </a:xfrm>
          <a:prstGeom prst="rect">
            <a:avLst/>
          </a:prstGeom>
          <a:noFill/>
        </p:spPr>
        <p:txBody>
          <a:bodyPr wrap="none" rtlCol="0">
            <a:spAutoFit/>
          </a:bodyPr>
          <a:lstStyle/>
          <a:p>
            <a:r>
              <a:rPr lang="en-US" dirty="0"/>
              <a:t>DT</a:t>
            </a:r>
          </a:p>
        </p:txBody>
      </p:sp>
    </p:spTree>
    <p:extLst>
      <p:ext uri="{BB962C8B-B14F-4D97-AF65-F5344CB8AC3E}">
        <p14:creationId xmlns:p14="http://schemas.microsoft.com/office/powerpoint/2010/main" val="283668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5019-F0C6-450C-8D24-151BF39A9A07}"/>
              </a:ext>
            </a:extLst>
          </p:cNvPr>
          <p:cNvSpPr>
            <a:spLocks noGrp="1"/>
          </p:cNvSpPr>
          <p:nvPr>
            <p:ph type="title"/>
          </p:nvPr>
        </p:nvSpPr>
        <p:spPr/>
        <p:txBody>
          <a:bodyPr/>
          <a:lstStyle/>
          <a:p>
            <a:r>
              <a:rPr lang="en-US" dirty="0"/>
              <a:t>Deployment​</a:t>
            </a:r>
          </a:p>
        </p:txBody>
      </p:sp>
      <p:sp>
        <p:nvSpPr>
          <p:cNvPr id="5" name="TextBox 4">
            <a:extLst>
              <a:ext uri="{FF2B5EF4-FFF2-40B4-BE49-F238E27FC236}">
                <a16:creationId xmlns:a16="http://schemas.microsoft.com/office/drawing/2014/main" id="{FC8CD489-9B46-4ABE-B8E8-9FD9C187309F}"/>
              </a:ext>
            </a:extLst>
          </p:cNvPr>
          <p:cNvSpPr txBox="1"/>
          <p:nvPr/>
        </p:nvSpPr>
        <p:spPr>
          <a:xfrm>
            <a:off x="488043" y="2499376"/>
            <a:ext cx="32171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solidFill>
                  <a:schemeClr val="accent2"/>
                </a:solidFill>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7" name="TextBox 6">
            <a:extLst>
              <a:ext uri="{FF2B5EF4-FFF2-40B4-BE49-F238E27FC236}">
                <a16:creationId xmlns:a16="http://schemas.microsoft.com/office/drawing/2014/main" id="{F679F5E1-730B-40CF-94D0-E8C1854A9EBF}"/>
              </a:ext>
            </a:extLst>
          </p:cNvPr>
          <p:cNvSpPr txBox="1"/>
          <p:nvPr/>
        </p:nvSpPr>
        <p:spPr>
          <a:xfrm>
            <a:off x="488043" y="5062392"/>
            <a:ext cx="33695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ea typeface="+mn-lt"/>
                <a:cs typeface="+mn-lt"/>
              </a:rPr>
              <a:t>Found:</a:t>
            </a:r>
            <a:r>
              <a:rPr lang="en-US" dirty="0">
                <a:latin typeface="Montserrat" panose="00000500000000000000" pitchFamily="2" charset="0"/>
                <a:ea typeface="+mn-lt"/>
                <a:cs typeface="+mn-lt"/>
              </a:rPr>
              <a:t> </a:t>
            </a:r>
          </a:p>
          <a:p>
            <a:r>
              <a:rPr lang="en-US" dirty="0">
                <a:latin typeface="Montserrat" panose="00000500000000000000" pitchFamily="2" charset="0"/>
                <a:ea typeface="+mn-lt"/>
                <a:cs typeface="+mn-lt"/>
              </a:rPr>
              <a:t>The higher the overtime, the greater the possibility of employees leaving.</a:t>
            </a:r>
          </a:p>
        </p:txBody>
      </p:sp>
      <p:pic>
        <p:nvPicPr>
          <p:cNvPr id="9" name="Picture 8" descr="Graphical user interface, application&#10;&#10;Description automatically generated">
            <a:extLst>
              <a:ext uri="{FF2B5EF4-FFF2-40B4-BE49-F238E27FC236}">
                <a16:creationId xmlns:a16="http://schemas.microsoft.com/office/drawing/2014/main" id="{B53EC67E-FD51-4117-B29A-8E22C149674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76747" y="1920842"/>
            <a:ext cx="7315253" cy="4572033"/>
          </a:xfrm>
          <a:prstGeom prst="rect">
            <a:avLst/>
          </a:prstGeom>
        </p:spPr>
      </p:pic>
      <p:sp>
        <p:nvSpPr>
          <p:cNvPr id="10" name="Footer Placeholder 9">
            <a:extLst>
              <a:ext uri="{FF2B5EF4-FFF2-40B4-BE49-F238E27FC236}">
                <a16:creationId xmlns:a16="http://schemas.microsoft.com/office/drawing/2014/main" id="{E9E24C3D-D431-4673-9719-6A9AE6E78D4C}"/>
              </a:ext>
            </a:extLst>
          </p:cNvPr>
          <p:cNvSpPr>
            <a:spLocks noGrp="1"/>
          </p:cNvSpPr>
          <p:nvPr>
            <p:ph type="ftr" sz="quarter" idx="11"/>
          </p:nvPr>
        </p:nvSpPr>
        <p:spPr/>
        <p:txBody>
          <a:bodyPr/>
          <a:lstStyle/>
          <a:p>
            <a:r>
              <a:rPr lang="en-US"/>
              <a:t>IBM HR Analysis</a:t>
            </a:r>
            <a:endParaRPr lang="en-US" dirty="0"/>
          </a:p>
        </p:txBody>
      </p:sp>
      <p:sp>
        <p:nvSpPr>
          <p:cNvPr id="11" name="Slide Number Placeholder 10">
            <a:extLst>
              <a:ext uri="{FF2B5EF4-FFF2-40B4-BE49-F238E27FC236}">
                <a16:creationId xmlns:a16="http://schemas.microsoft.com/office/drawing/2014/main" id="{FDFFDE21-61FE-4A9C-A1C4-C56F094BD4D5}"/>
              </a:ext>
            </a:extLst>
          </p:cNvPr>
          <p:cNvSpPr>
            <a:spLocks noGrp="1"/>
          </p:cNvSpPr>
          <p:nvPr>
            <p:ph type="sldNum" sz="quarter" idx="12"/>
          </p:nvPr>
        </p:nvSpPr>
        <p:spPr/>
        <p:txBody>
          <a:bodyPr/>
          <a:lstStyle/>
          <a:p>
            <a:fld id="{46225C7B-1288-4E93-82AF-4D08212B4CF7}" type="slidenum">
              <a:rPr lang="en-US" smtClean="0"/>
              <a:t>15</a:t>
            </a:fld>
            <a:endParaRPr lang="en-US" dirty="0"/>
          </a:p>
        </p:txBody>
      </p:sp>
      <p:sp>
        <p:nvSpPr>
          <p:cNvPr id="12" name="Date Placeholder 11">
            <a:extLst>
              <a:ext uri="{FF2B5EF4-FFF2-40B4-BE49-F238E27FC236}">
                <a16:creationId xmlns:a16="http://schemas.microsoft.com/office/drawing/2014/main" id="{376191CF-A7B4-4DF9-A76B-A59E23309432}"/>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584311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7" name="TextBox 6">
            <a:extLst>
              <a:ext uri="{FF2B5EF4-FFF2-40B4-BE49-F238E27FC236}">
                <a16:creationId xmlns:a16="http://schemas.microsoft.com/office/drawing/2014/main" id="{6D558DF7-63A6-4266-B67B-E519C78BE8C2}"/>
              </a:ext>
            </a:extLst>
          </p:cNvPr>
          <p:cNvSpPr txBox="1"/>
          <p:nvPr/>
        </p:nvSpPr>
        <p:spPr>
          <a:xfrm>
            <a:off x="386356" y="5015547"/>
            <a:ext cx="322199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solidFill>
                  <a:schemeClr val="accent2"/>
                </a:solidFill>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11" name="TextBox 10">
            <a:extLst>
              <a:ext uri="{FF2B5EF4-FFF2-40B4-BE49-F238E27FC236}">
                <a16:creationId xmlns:a16="http://schemas.microsoft.com/office/drawing/2014/main" id="{80BA1DC1-A8DF-4E69-AD49-4F8C5CFAB7B7}"/>
              </a:ext>
            </a:extLst>
          </p:cNvPr>
          <p:cNvSpPr txBox="1"/>
          <p:nvPr/>
        </p:nvSpPr>
        <p:spPr>
          <a:xfrm>
            <a:off x="4524829" y="5092491"/>
            <a:ext cx="6934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ea typeface="+mn-lt"/>
                <a:cs typeface="+mn-lt"/>
              </a:rPr>
              <a:t>Conduct further investigations internally to summarize how employees can reduce negative emotions under the overtime circumstances.</a:t>
            </a:r>
            <a:endParaRPr lang="en-US" sz="1600" dirty="0"/>
          </a:p>
          <a:p>
            <a:pPr marL="285750" indent="-285750">
              <a:buFont typeface="Arial"/>
              <a:buChar char="•"/>
            </a:pPr>
            <a:endParaRPr lang="en-US" sz="1600" dirty="0">
              <a:ea typeface="+mn-lt"/>
              <a:cs typeface="+mn-lt"/>
            </a:endParaRPr>
          </a:p>
          <a:p>
            <a:pPr marL="285750" indent="-285750">
              <a:buFont typeface="Arial"/>
              <a:buChar char="•"/>
            </a:pPr>
            <a:r>
              <a:rPr lang="en-US" sz="1600" dirty="0">
                <a:ea typeface="+mn-lt"/>
                <a:cs typeface="+mn-lt"/>
              </a:rPr>
              <a:t>Adding additional work allowances or benefits to overtime employees and so on.</a:t>
            </a:r>
          </a:p>
        </p:txBody>
      </p:sp>
      <p:grpSp>
        <p:nvGrpSpPr>
          <p:cNvPr id="19" name="Group 18">
            <a:extLst>
              <a:ext uri="{FF2B5EF4-FFF2-40B4-BE49-F238E27FC236}">
                <a16:creationId xmlns:a16="http://schemas.microsoft.com/office/drawing/2014/main" id="{71229BA7-ABBE-4BDC-AD6B-7FAB9A39F7D7}"/>
              </a:ext>
            </a:extLst>
          </p:cNvPr>
          <p:cNvGrpSpPr/>
          <p:nvPr/>
        </p:nvGrpSpPr>
        <p:grpSpPr>
          <a:xfrm>
            <a:off x="0" y="1861170"/>
            <a:ext cx="12180584" cy="2906952"/>
            <a:chOff x="0" y="1690688"/>
            <a:chExt cx="12180584" cy="2906952"/>
          </a:xfrm>
        </p:grpSpPr>
        <p:sp>
          <p:nvSpPr>
            <p:cNvPr id="8" name="TextBox 7">
              <a:extLst>
                <a:ext uri="{FF2B5EF4-FFF2-40B4-BE49-F238E27FC236}">
                  <a16:creationId xmlns:a16="http://schemas.microsoft.com/office/drawing/2014/main" id="{190F8BF7-5EE6-4989-A490-59FDFC00CFD0}"/>
                </a:ext>
              </a:extLst>
            </p:cNvPr>
            <p:cNvSpPr txBox="1"/>
            <p:nvPr/>
          </p:nvSpPr>
          <p:spPr>
            <a:xfrm>
              <a:off x="386356" y="4228308"/>
              <a:ext cx="3287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Monthly Income &lt; $2500</a:t>
              </a:r>
            </a:p>
          </p:txBody>
        </p:sp>
        <p:sp>
          <p:nvSpPr>
            <p:cNvPr id="9" name="TextBox 8">
              <a:extLst>
                <a:ext uri="{FF2B5EF4-FFF2-40B4-BE49-F238E27FC236}">
                  <a16:creationId xmlns:a16="http://schemas.microsoft.com/office/drawing/2014/main" id="{4720F723-5AB4-4EC7-8E37-36A633CBC15F}"/>
                </a:ext>
              </a:extLst>
            </p:cNvPr>
            <p:cNvSpPr txBox="1"/>
            <p:nvPr/>
          </p:nvSpPr>
          <p:spPr>
            <a:xfrm>
              <a:off x="8629208" y="4228308"/>
              <a:ext cx="3042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ea typeface="+mn-lt"/>
                  <a:cs typeface="+mn-lt"/>
                </a:rPr>
                <a:t>Total working years &lt; 2</a:t>
              </a:r>
            </a:p>
          </p:txBody>
        </p:sp>
        <p:sp>
          <p:nvSpPr>
            <p:cNvPr id="10" name="TextBox 9">
              <a:extLst>
                <a:ext uri="{FF2B5EF4-FFF2-40B4-BE49-F238E27FC236}">
                  <a16:creationId xmlns:a16="http://schemas.microsoft.com/office/drawing/2014/main" id="{CC672EEB-E5C7-4BAC-A9AD-4542E617BE19}"/>
                </a:ext>
              </a:extLst>
            </p:cNvPr>
            <p:cNvSpPr txBox="1"/>
            <p:nvPr/>
          </p:nvSpPr>
          <p:spPr>
            <a:xfrm>
              <a:off x="5403585" y="4228308"/>
              <a:ext cx="1373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ea typeface="+mn-lt"/>
                  <a:cs typeface="+mn-lt"/>
                </a:rPr>
                <a:t>Age &lt; 22</a:t>
              </a:r>
              <a:endParaRPr lang="en-US" b="1" dirty="0">
                <a:latin typeface="Montserrat" panose="00000500000000000000" pitchFamily="2" charset="0"/>
              </a:endParaRPr>
            </a:p>
          </p:txBody>
        </p:sp>
        <p:grpSp>
          <p:nvGrpSpPr>
            <p:cNvPr id="18" name="Group 17">
              <a:extLst>
                <a:ext uri="{FF2B5EF4-FFF2-40B4-BE49-F238E27FC236}">
                  <a16:creationId xmlns:a16="http://schemas.microsoft.com/office/drawing/2014/main" id="{FC16249A-0BD3-4EC9-AEBC-698BA22D0A18}"/>
                </a:ext>
              </a:extLst>
            </p:cNvPr>
            <p:cNvGrpSpPr/>
            <p:nvPr/>
          </p:nvGrpSpPr>
          <p:grpSpPr>
            <a:xfrm>
              <a:off x="0" y="1690688"/>
              <a:ext cx="12180584" cy="2537620"/>
              <a:chOff x="984879" y="1975914"/>
              <a:chExt cx="9635526" cy="2007400"/>
            </a:xfrm>
          </p:grpSpPr>
          <p:pic>
            <p:nvPicPr>
              <p:cNvPr id="13" name="Picture 12" descr="Graphical user interface, application&#10;&#10;Description automatically generated">
                <a:extLst>
                  <a:ext uri="{FF2B5EF4-FFF2-40B4-BE49-F238E27FC236}">
                    <a16:creationId xmlns:a16="http://schemas.microsoft.com/office/drawing/2014/main" id="{22E2DD83-5C4D-485B-911F-5E28CEF138C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08563" y="1975914"/>
                <a:ext cx="3211842" cy="2007400"/>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48FC75A4-7F80-44DC-B1C3-CC92F2CA9D2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6721" y="1975914"/>
                <a:ext cx="3211842" cy="2007400"/>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5EEA6832-7483-423F-B85C-67F9C729EB96}"/>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4879" y="1975914"/>
                <a:ext cx="3211842" cy="2007400"/>
              </a:xfrm>
              <a:prstGeom prst="rect">
                <a:avLst/>
              </a:prstGeom>
            </p:spPr>
          </p:pic>
        </p:grpSp>
      </p:grpSp>
      <p:sp>
        <p:nvSpPr>
          <p:cNvPr id="20" name="Footer Placeholder 19">
            <a:extLst>
              <a:ext uri="{FF2B5EF4-FFF2-40B4-BE49-F238E27FC236}">
                <a16:creationId xmlns:a16="http://schemas.microsoft.com/office/drawing/2014/main" id="{5B06D436-E592-4FFA-A0FE-CF694858B22B}"/>
              </a:ext>
            </a:extLst>
          </p:cNvPr>
          <p:cNvSpPr>
            <a:spLocks noGrp="1"/>
          </p:cNvSpPr>
          <p:nvPr>
            <p:ph type="ftr" sz="quarter" idx="11"/>
          </p:nvPr>
        </p:nvSpPr>
        <p:spPr/>
        <p:txBody>
          <a:bodyPr/>
          <a:lstStyle/>
          <a:p>
            <a:r>
              <a:rPr lang="en-US"/>
              <a:t>IBM HR Analysis</a:t>
            </a:r>
            <a:endParaRPr lang="en-US" dirty="0"/>
          </a:p>
        </p:txBody>
      </p:sp>
      <p:sp>
        <p:nvSpPr>
          <p:cNvPr id="21" name="Slide Number Placeholder 20">
            <a:extLst>
              <a:ext uri="{FF2B5EF4-FFF2-40B4-BE49-F238E27FC236}">
                <a16:creationId xmlns:a16="http://schemas.microsoft.com/office/drawing/2014/main" id="{4E847B03-201B-4B32-A836-2DCBC64037BD}"/>
              </a:ext>
            </a:extLst>
          </p:cNvPr>
          <p:cNvSpPr>
            <a:spLocks noGrp="1"/>
          </p:cNvSpPr>
          <p:nvPr>
            <p:ph type="sldNum" sz="quarter" idx="12"/>
          </p:nvPr>
        </p:nvSpPr>
        <p:spPr/>
        <p:txBody>
          <a:bodyPr/>
          <a:lstStyle/>
          <a:p>
            <a:fld id="{46225C7B-1288-4E93-82AF-4D08212B4CF7}" type="slidenum">
              <a:rPr lang="en-US" smtClean="0"/>
              <a:t>16</a:t>
            </a:fld>
            <a:endParaRPr lang="en-US" dirty="0"/>
          </a:p>
        </p:txBody>
      </p:sp>
      <p:sp>
        <p:nvSpPr>
          <p:cNvPr id="22" name="Date Placeholder 21">
            <a:extLst>
              <a:ext uri="{FF2B5EF4-FFF2-40B4-BE49-F238E27FC236}">
                <a16:creationId xmlns:a16="http://schemas.microsoft.com/office/drawing/2014/main" id="{BF13ABE0-67FC-4F82-961F-600C2ABCF28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596084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3" name="TextBox 2">
            <a:extLst>
              <a:ext uri="{FF2B5EF4-FFF2-40B4-BE49-F238E27FC236}">
                <a16:creationId xmlns:a16="http://schemas.microsoft.com/office/drawing/2014/main" id="{DF5FD8A1-0AFE-4094-8066-B12C6E4C408F}"/>
              </a:ext>
            </a:extLst>
          </p:cNvPr>
          <p:cNvSpPr txBox="1"/>
          <p:nvPr/>
        </p:nvSpPr>
        <p:spPr>
          <a:xfrm>
            <a:off x="7477126" y="1819259"/>
            <a:ext cx="3599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latin typeface="Montserrat" panose="00000500000000000000" pitchFamily="2" charset="0"/>
              </a:rPr>
              <a:t>Overtime</a:t>
            </a:r>
          </a:p>
          <a:p>
            <a:pPr marL="342900" indent="-342900">
              <a:buAutoNum type="arabicPeriod"/>
            </a:pPr>
            <a:r>
              <a:rPr lang="en-US" dirty="0">
                <a:solidFill>
                  <a:schemeClr val="accent2"/>
                </a:solidFill>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4" name="TextBox 3">
            <a:extLst>
              <a:ext uri="{FF2B5EF4-FFF2-40B4-BE49-F238E27FC236}">
                <a16:creationId xmlns:a16="http://schemas.microsoft.com/office/drawing/2014/main" id="{F3094990-71E9-4D07-9748-3E451172FECD}"/>
              </a:ext>
            </a:extLst>
          </p:cNvPr>
          <p:cNvSpPr txBox="1"/>
          <p:nvPr/>
        </p:nvSpPr>
        <p:spPr>
          <a:xfrm>
            <a:off x="7477126" y="5159268"/>
            <a:ext cx="3599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Found: </a:t>
            </a:r>
            <a:r>
              <a:rPr lang="en-US" dirty="0">
                <a:ea typeface="+mn-lt"/>
                <a:cs typeface="+mn-lt"/>
              </a:rPr>
              <a:t>When the monthly income is lower than 2500 dollars, young people who aged lower than 27 are relatively more likely to resign.</a:t>
            </a:r>
          </a:p>
        </p:txBody>
      </p:sp>
      <p:sp>
        <p:nvSpPr>
          <p:cNvPr id="6" name="TextBox 5">
            <a:extLst>
              <a:ext uri="{FF2B5EF4-FFF2-40B4-BE49-F238E27FC236}">
                <a16:creationId xmlns:a16="http://schemas.microsoft.com/office/drawing/2014/main" id="{14004C86-7E52-475E-8DCB-C0DDA25893F7}"/>
              </a:ext>
            </a:extLst>
          </p:cNvPr>
          <p:cNvSpPr txBox="1"/>
          <p:nvPr/>
        </p:nvSpPr>
        <p:spPr>
          <a:xfrm>
            <a:off x="2073729" y="6048376"/>
            <a:ext cx="282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Age-Monthly Income</a:t>
            </a:r>
          </a:p>
        </p:txBody>
      </p:sp>
      <p:sp>
        <p:nvSpPr>
          <p:cNvPr id="7" name="TextBox 6">
            <a:extLst>
              <a:ext uri="{FF2B5EF4-FFF2-40B4-BE49-F238E27FC236}">
                <a16:creationId xmlns:a16="http://schemas.microsoft.com/office/drawing/2014/main" id="{4E3DD7F7-A226-4DB3-95A6-C088DA6D35EC}"/>
              </a:ext>
            </a:extLst>
          </p:cNvPr>
          <p:cNvSpPr txBox="1"/>
          <p:nvPr/>
        </p:nvSpPr>
        <p:spPr>
          <a:xfrm>
            <a:off x="7477126" y="3561414"/>
            <a:ext cx="44195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ea typeface="+mn-lt"/>
                <a:cs typeface="+mn-lt"/>
              </a:rPr>
              <a:t>Reconsider the salary setting</a:t>
            </a:r>
          </a:p>
          <a:p>
            <a:pPr marL="342900" indent="-342900">
              <a:buFont typeface="Arial"/>
              <a:buChar char="•"/>
            </a:pPr>
            <a:endParaRPr lang="en-US" dirty="0">
              <a:ea typeface="+mn-lt"/>
              <a:cs typeface="+mn-lt"/>
            </a:endParaRPr>
          </a:p>
          <a:p>
            <a:pPr marL="342900" indent="-342900">
              <a:buFont typeface="Arial"/>
              <a:buChar char="•"/>
            </a:pPr>
            <a:r>
              <a:rPr lang="en-US" dirty="0">
                <a:ea typeface="+mn-lt"/>
                <a:cs typeface="+mn-lt"/>
              </a:rPr>
              <a:t>Raising the minimum salary, which needs to be in line with the current talent market conditions.</a:t>
            </a:r>
          </a:p>
        </p:txBody>
      </p:sp>
      <p:pic>
        <p:nvPicPr>
          <p:cNvPr id="9" name="Picture 8" descr="Graphical user interface, application&#10;&#10;Description automatically generated">
            <a:extLst>
              <a:ext uri="{FF2B5EF4-FFF2-40B4-BE49-F238E27FC236}">
                <a16:creationId xmlns:a16="http://schemas.microsoft.com/office/drawing/2014/main" id="{84A42837-340C-4263-A9EA-A83AA4FDD87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690688"/>
            <a:ext cx="6972301" cy="4357688"/>
          </a:xfrm>
          <a:prstGeom prst="rect">
            <a:avLst/>
          </a:prstGeom>
        </p:spPr>
      </p:pic>
      <p:sp>
        <p:nvSpPr>
          <p:cNvPr id="10" name="Footer Placeholder 9">
            <a:extLst>
              <a:ext uri="{FF2B5EF4-FFF2-40B4-BE49-F238E27FC236}">
                <a16:creationId xmlns:a16="http://schemas.microsoft.com/office/drawing/2014/main" id="{6C9A9066-FB42-46B2-BB29-4A38787FEA9A}"/>
              </a:ext>
            </a:extLst>
          </p:cNvPr>
          <p:cNvSpPr>
            <a:spLocks noGrp="1"/>
          </p:cNvSpPr>
          <p:nvPr>
            <p:ph type="ftr" sz="quarter" idx="11"/>
          </p:nvPr>
        </p:nvSpPr>
        <p:spPr/>
        <p:txBody>
          <a:bodyPr/>
          <a:lstStyle/>
          <a:p>
            <a:r>
              <a:rPr lang="en-US"/>
              <a:t>IBM HR Analysis</a:t>
            </a:r>
            <a:endParaRPr lang="en-US" dirty="0"/>
          </a:p>
        </p:txBody>
      </p:sp>
      <p:sp>
        <p:nvSpPr>
          <p:cNvPr id="11" name="Slide Number Placeholder 10">
            <a:extLst>
              <a:ext uri="{FF2B5EF4-FFF2-40B4-BE49-F238E27FC236}">
                <a16:creationId xmlns:a16="http://schemas.microsoft.com/office/drawing/2014/main" id="{97A58DB0-9F6F-4C0A-8C33-D115D6AA30DB}"/>
              </a:ext>
            </a:extLst>
          </p:cNvPr>
          <p:cNvSpPr>
            <a:spLocks noGrp="1"/>
          </p:cNvSpPr>
          <p:nvPr>
            <p:ph type="sldNum" sz="quarter" idx="12"/>
          </p:nvPr>
        </p:nvSpPr>
        <p:spPr/>
        <p:txBody>
          <a:bodyPr/>
          <a:lstStyle/>
          <a:p>
            <a:fld id="{46225C7B-1288-4E93-82AF-4D08212B4CF7}" type="slidenum">
              <a:rPr lang="en-US" smtClean="0"/>
              <a:t>17</a:t>
            </a:fld>
            <a:endParaRPr lang="en-US" dirty="0"/>
          </a:p>
        </p:txBody>
      </p:sp>
      <p:sp>
        <p:nvSpPr>
          <p:cNvPr id="12" name="Date Placeholder 11">
            <a:extLst>
              <a:ext uri="{FF2B5EF4-FFF2-40B4-BE49-F238E27FC236}">
                <a16:creationId xmlns:a16="http://schemas.microsoft.com/office/drawing/2014/main" id="{8F3332CB-CBC6-44B9-B153-460E1796C2F9}"/>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460494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al user interface, application&#10;&#10;Description automatically generated">
            <a:extLst>
              <a:ext uri="{FF2B5EF4-FFF2-40B4-BE49-F238E27FC236}">
                <a16:creationId xmlns:a16="http://schemas.microsoft.com/office/drawing/2014/main" id="{C5B671B1-614F-4D53-B0E5-958C38F0767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690689"/>
            <a:ext cx="6972301" cy="4357688"/>
          </a:xfrm>
          <a:prstGeom prst="rect">
            <a:avLst/>
          </a:prstGeom>
        </p:spPr>
      </p:pic>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3" name="TextBox 2">
            <a:extLst>
              <a:ext uri="{FF2B5EF4-FFF2-40B4-BE49-F238E27FC236}">
                <a16:creationId xmlns:a16="http://schemas.microsoft.com/office/drawing/2014/main" id="{DF5FD8A1-0AFE-4094-8066-B12C6E4C408F}"/>
              </a:ext>
            </a:extLst>
          </p:cNvPr>
          <p:cNvSpPr txBox="1"/>
          <p:nvPr/>
        </p:nvSpPr>
        <p:spPr>
          <a:xfrm>
            <a:off x="7477126" y="1819259"/>
            <a:ext cx="3599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solidFill>
                  <a:schemeClr val="accent2"/>
                </a:solidFill>
                <a:latin typeface="Montserrat" panose="00000500000000000000" pitchFamily="2" charset="0"/>
                <a:ea typeface="+mn-lt"/>
                <a:cs typeface="+mn-lt"/>
              </a:rPr>
              <a:t>Age</a:t>
            </a:r>
          </a:p>
          <a:p>
            <a:pPr marL="342900" indent="-342900">
              <a:buAutoNum type="arabicPeriod"/>
            </a:pPr>
            <a:r>
              <a:rPr lang="en-US" dirty="0">
                <a:solidFill>
                  <a:schemeClr val="accent2"/>
                </a:solidFill>
                <a:latin typeface="Montserrat" panose="00000500000000000000" pitchFamily="2" charset="0"/>
                <a:ea typeface="+mn-lt"/>
                <a:cs typeface="+mn-lt"/>
              </a:rPr>
              <a:t>Total working years</a:t>
            </a:r>
            <a:endParaRPr lang="en-US" dirty="0">
              <a:solidFill>
                <a:schemeClr val="accent2"/>
              </a:solidFill>
              <a:latin typeface="Montserrat" panose="00000500000000000000" pitchFamily="2" charset="0"/>
            </a:endParaRPr>
          </a:p>
        </p:txBody>
      </p:sp>
      <p:sp>
        <p:nvSpPr>
          <p:cNvPr id="4" name="TextBox 3">
            <a:extLst>
              <a:ext uri="{FF2B5EF4-FFF2-40B4-BE49-F238E27FC236}">
                <a16:creationId xmlns:a16="http://schemas.microsoft.com/office/drawing/2014/main" id="{F3094990-71E9-4D07-9748-3E451172FECD}"/>
              </a:ext>
            </a:extLst>
          </p:cNvPr>
          <p:cNvSpPr txBox="1"/>
          <p:nvPr/>
        </p:nvSpPr>
        <p:spPr>
          <a:xfrm>
            <a:off x="7477125" y="5771377"/>
            <a:ext cx="35995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Found:</a:t>
            </a:r>
            <a:r>
              <a:rPr lang="en-US" dirty="0"/>
              <a:t> Employees who are younger and have a shorter total working years are more likely to quit the job.</a:t>
            </a:r>
          </a:p>
        </p:txBody>
      </p:sp>
      <p:sp>
        <p:nvSpPr>
          <p:cNvPr id="6" name="TextBox 5">
            <a:extLst>
              <a:ext uri="{FF2B5EF4-FFF2-40B4-BE49-F238E27FC236}">
                <a16:creationId xmlns:a16="http://schemas.microsoft.com/office/drawing/2014/main" id="{14004C86-7E52-475E-8DCB-C0DDA25893F7}"/>
              </a:ext>
            </a:extLst>
          </p:cNvPr>
          <p:cNvSpPr txBox="1"/>
          <p:nvPr/>
        </p:nvSpPr>
        <p:spPr>
          <a:xfrm>
            <a:off x="2073729" y="6048376"/>
            <a:ext cx="282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Age-Monthly Income</a:t>
            </a:r>
          </a:p>
        </p:txBody>
      </p:sp>
      <p:sp>
        <p:nvSpPr>
          <p:cNvPr id="7" name="TextBox 6">
            <a:extLst>
              <a:ext uri="{FF2B5EF4-FFF2-40B4-BE49-F238E27FC236}">
                <a16:creationId xmlns:a16="http://schemas.microsoft.com/office/drawing/2014/main" id="{4E3DD7F7-A226-4DB3-95A6-C088DA6D35EC}"/>
              </a:ext>
            </a:extLst>
          </p:cNvPr>
          <p:cNvSpPr txBox="1"/>
          <p:nvPr/>
        </p:nvSpPr>
        <p:spPr>
          <a:xfrm>
            <a:off x="7477126" y="3561414"/>
            <a:ext cx="44195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To ensure that employees form appropriate expectations.</a:t>
            </a:r>
            <a:endParaRPr lang="en-US" dirty="0"/>
          </a:p>
          <a:p>
            <a:pPr marL="285750" indent="-285750">
              <a:buFont typeface="Arial"/>
              <a:buChar char="•"/>
            </a:pPr>
            <a:endParaRPr lang="en-US" dirty="0"/>
          </a:p>
          <a:p>
            <a:pPr marL="285750" indent="-285750">
              <a:buFont typeface="Arial"/>
              <a:buChar char="•"/>
            </a:pPr>
            <a:r>
              <a:rPr lang="en-US" dirty="0"/>
              <a:t>Companies should provide employees with more realistic work information, including remuneration, working environment, conditions, etc.</a:t>
            </a:r>
          </a:p>
        </p:txBody>
      </p:sp>
      <p:sp>
        <p:nvSpPr>
          <p:cNvPr id="5" name="Footer Placeholder 4">
            <a:extLst>
              <a:ext uri="{FF2B5EF4-FFF2-40B4-BE49-F238E27FC236}">
                <a16:creationId xmlns:a16="http://schemas.microsoft.com/office/drawing/2014/main" id="{0914DD59-C388-46FC-A677-D221BD560A81}"/>
              </a:ext>
            </a:extLst>
          </p:cNvPr>
          <p:cNvSpPr>
            <a:spLocks noGrp="1"/>
          </p:cNvSpPr>
          <p:nvPr>
            <p:ph type="ftr" sz="quarter" idx="11"/>
          </p:nvPr>
        </p:nvSpPr>
        <p:spPr/>
        <p:txBody>
          <a:bodyPr/>
          <a:lstStyle/>
          <a:p>
            <a:r>
              <a:rPr lang="en-US"/>
              <a:t>IBM HR Analysis</a:t>
            </a:r>
            <a:endParaRPr lang="en-US" dirty="0"/>
          </a:p>
        </p:txBody>
      </p:sp>
      <p:sp>
        <p:nvSpPr>
          <p:cNvPr id="8" name="Slide Number Placeholder 7">
            <a:extLst>
              <a:ext uri="{FF2B5EF4-FFF2-40B4-BE49-F238E27FC236}">
                <a16:creationId xmlns:a16="http://schemas.microsoft.com/office/drawing/2014/main" id="{D53B03AE-62CD-46A0-BBC1-49C550E6C2D3}"/>
              </a:ext>
            </a:extLst>
          </p:cNvPr>
          <p:cNvSpPr>
            <a:spLocks noGrp="1"/>
          </p:cNvSpPr>
          <p:nvPr>
            <p:ph type="sldNum" sz="quarter" idx="12"/>
          </p:nvPr>
        </p:nvSpPr>
        <p:spPr/>
        <p:txBody>
          <a:bodyPr/>
          <a:lstStyle/>
          <a:p>
            <a:fld id="{46225C7B-1288-4E93-82AF-4D08212B4CF7}" type="slidenum">
              <a:rPr lang="en-US" smtClean="0"/>
              <a:t>18</a:t>
            </a:fld>
            <a:endParaRPr lang="en-US" dirty="0"/>
          </a:p>
        </p:txBody>
      </p:sp>
      <p:sp>
        <p:nvSpPr>
          <p:cNvPr id="10" name="Date Placeholder 9">
            <a:extLst>
              <a:ext uri="{FF2B5EF4-FFF2-40B4-BE49-F238E27FC236}">
                <a16:creationId xmlns:a16="http://schemas.microsoft.com/office/drawing/2014/main" id="{D2DAAEBE-E3D2-4153-A6BE-4C0928E836E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725884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10F2-BEC2-4B34-904F-1FBC887F29CB}"/>
              </a:ext>
            </a:extLst>
          </p:cNvPr>
          <p:cNvSpPr>
            <a:spLocks noGrp="1"/>
          </p:cNvSpPr>
          <p:nvPr>
            <p:ph type="title"/>
          </p:nvPr>
        </p:nvSpPr>
        <p:spPr/>
        <p:txBody>
          <a:bodyPr>
            <a:normAutofit/>
          </a:bodyPr>
          <a:lstStyle/>
          <a:p>
            <a:r>
              <a:rPr lang="en-US" sz="3600" dirty="0">
                <a:ea typeface="+mj-lt"/>
                <a:cs typeface="+mj-lt"/>
              </a:rPr>
              <a:t>Deployment </a:t>
            </a:r>
            <a:br>
              <a:rPr lang="en-US" sz="3600" dirty="0">
                <a:ea typeface="+mj-lt"/>
                <a:cs typeface="+mj-lt"/>
              </a:rPr>
            </a:br>
            <a:r>
              <a:rPr lang="en-US" sz="3600" dirty="0">
                <a:ea typeface="+mj-lt"/>
                <a:cs typeface="+mj-lt"/>
              </a:rPr>
              <a:t>– Potential Improvements</a:t>
            </a:r>
          </a:p>
        </p:txBody>
      </p:sp>
      <p:sp>
        <p:nvSpPr>
          <p:cNvPr id="8" name="TextBox 7">
            <a:extLst>
              <a:ext uri="{FF2B5EF4-FFF2-40B4-BE49-F238E27FC236}">
                <a16:creationId xmlns:a16="http://schemas.microsoft.com/office/drawing/2014/main" id="{1D936FF6-9ACB-4404-87E9-BE1C968B517A}"/>
              </a:ext>
            </a:extLst>
          </p:cNvPr>
          <p:cNvSpPr txBox="1"/>
          <p:nvPr/>
        </p:nvSpPr>
        <p:spPr>
          <a:xfrm>
            <a:off x="1472932"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Biased data</a:t>
            </a:r>
          </a:p>
        </p:txBody>
      </p:sp>
      <p:sp>
        <p:nvSpPr>
          <p:cNvPr id="3" name="TextBox 2">
            <a:extLst>
              <a:ext uri="{FF2B5EF4-FFF2-40B4-BE49-F238E27FC236}">
                <a16:creationId xmlns:a16="http://schemas.microsoft.com/office/drawing/2014/main" id="{89559B32-A907-43C3-AAD0-3D1C3FB95C5B}"/>
              </a:ext>
            </a:extLst>
          </p:cNvPr>
          <p:cNvSpPr txBox="1"/>
          <p:nvPr/>
        </p:nvSpPr>
        <p:spPr>
          <a:xfrm>
            <a:off x="4996587"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Kernels</a:t>
            </a:r>
          </a:p>
        </p:txBody>
      </p:sp>
      <p:sp>
        <p:nvSpPr>
          <p:cNvPr id="4" name="TextBox 3">
            <a:extLst>
              <a:ext uri="{FF2B5EF4-FFF2-40B4-BE49-F238E27FC236}">
                <a16:creationId xmlns:a16="http://schemas.microsoft.com/office/drawing/2014/main" id="{09A2B6B4-2DEC-46DB-B21C-D8A5307281EA}"/>
              </a:ext>
            </a:extLst>
          </p:cNvPr>
          <p:cNvSpPr txBox="1"/>
          <p:nvPr/>
        </p:nvSpPr>
        <p:spPr>
          <a:xfrm>
            <a:off x="8522622"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Higher accuracy</a:t>
            </a:r>
          </a:p>
        </p:txBody>
      </p:sp>
      <p:sp>
        <p:nvSpPr>
          <p:cNvPr id="6" name="Footer Placeholder 5">
            <a:extLst>
              <a:ext uri="{FF2B5EF4-FFF2-40B4-BE49-F238E27FC236}">
                <a16:creationId xmlns:a16="http://schemas.microsoft.com/office/drawing/2014/main" id="{6C5FFE41-02A9-45B9-916A-0664DDBFA5AF}"/>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C4BE6938-BC4A-4A68-B49C-18603A80DB1A}"/>
              </a:ext>
            </a:extLst>
          </p:cNvPr>
          <p:cNvSpPr>
            <a:spLocks noGrp="1"/>
          </p:cNvSpPr>
          <p:nvPr>
            <p:ph type="sldNum" sz="quarter" idx="12"/>
          </p:nvPr>
        </p:nvSpPr>
        <p:spPr/>
        <p:txBody>
          <a:bodyPr/>
          <a:lstStyle/>
          <a:p>
            <a:fld id="{46225C7B-1288-4E93-82AF-4D08212B4CF7}" type="slidenum">
              <a:rPr lang="en-US" smtClean="0"/>
              <a:t>19</a:t>
            </a:fld>
            <a:endParaRPr lang="en-US" dirty="0"/>
          </a:p>
        </p:txBody>
      </p:sp>
      <p:pic>
        <p:nvPicPr>
          <p:cNvPr id="9218" name="Picture 2" descr="Bias in Data Handling: A Primer | First San Francisco Partners">
            <a:extLst>
              <a:ext uri="{FF2B5EF4-FFF2-40B4-BE49-F238E27FC236}">
                <a16:creationId xmlns:a16="http://schemas.microsoft.com/office/drawing/2014/main" id="{AEC36BA4-196D-410C-8FD2-7722F91FF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655" y="25928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Algorithm - Free technology icons">
            <a:extLst>
              <a:ext uri="{FF2B5EF4-FFF2-40B4-BE49-F238E27FC236}">
                <a16:creationId xmlns:a16="http://schemas.microsoft.com/office/drawing/2014/main" id="{AA75939B-230D-48F3-9C07-D20D90026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310" y="25928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Icon Accuracy Vector PNG Transparent Background, Free Download #20534 -  FreeIconsPNG">
            <a:extLst>
              <a:ext uri="{FF2B5EF4-FFF2-40B4-BE49-F238E27FC236}">
                <a16:creationId xmlns:a16="http://schemas.microsoft.com/office/drawing/2014/main" id="{67BA2744-F681-4F5C-8858-F99BDD8FEA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500" r="12500"/>
          <a:stretch/>
        </p:blipFill>
        <p:spPr bwMode="auto">
          <a:xfrm>
            <a:off x="8665965" y="2587757"/>
            <a:ext cx="1907381" cy="1907381"/>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6FF7808C-AC64-4129-9DCB-0C5350FD453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5694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78CB-3F36-4F7D-8EAD-664D6BCAD5E2}"/>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B7E01735-B8A6-4453-AA26-E0A074F0A95E}"/>
              </a:ext>
            </a:extLst>
          </p:cNvPr>
          <p:cNvSpPr>
            <a:spLocks noGrp="1"/>
          </p:cNvSpPr>
          <p:nvPr>
            <p:ph idx="1"/>
          </p:nvPr>
        </p:nvSpPr>
        <p:spPr/>
        <p:txBody>
          <a:bodyPr/>
          <a:lstStyle/>
          <a:p>
            <a:r>
              <a:rPr lang="en-US" dirty="0"/>
              <a:t>High attrition —— High Risks &amp; High Cost​</a:t>
            </a:r>
          </a:p>
          <a:p>
            <a:endParaRPr lang="en-US" dirty="0"/>
          </a:p>
          <a:p>
            <a:r>
              <a:rPr lang="en-US" dirty="0"/>
              <a:t>Target Variable: Attrition​</a:t>
            </a:r>
          </a:p>
          <a:p>
            <a:endParaRPr lang="en-US" dirty="0"/>
          </a:p>
          <a:p>
            <a:r>
              <a:rPr lang="en-US" dirty="0"/>
              <a:t>Find out the factors that are highly relevant to employee attrition​</a:t>
            </a:r>
          </a:p>
        </p:txBody>
      </p:sp>
      <p:sp>
        <p:nvSpPr>
          <p:cNvPr id="4" name="Footer Placeholder 3">
            <a:extLst>
              <a:ext uri="{FF2B5EF4-FFF2-40B4-BE49-F238E27FC236}">
                <a16:creationId xmlns:a16="http://schemas.microsoft.com/office/drawing/2014/main" id="{5E1B4513-8482-43C7-BA47-51D53B8DDB67}"/>
              </a:ext>
            </a:extLst>
          </p:cNvPr>
          <p:cNvSpPr>
            <a:spLocks noGrp="1"/>
          </p:cNvSpPr>
          <p:nvPr>
            <p:ph type="ftr" sz="quarter" idx="11"/>
          </p:nvPr>
        </p:nvSpPr>
        <p:spPr/>
        <p:txBody>
          <a:bodyPr/>
          <a:lstStyle/>
          <a:p>
            <a:r>
              <a:rPr lang="en-US" dirty="0"/>
              <a:t>IBM HR Analysis</a:t>
            </a:r>
          </a:p>
        </p:txBody>
      </p:sp>
      <p:sp>
        <p:nvSpPr>
          <p:cNvPr id="5" name="Slide Number Placeholder 4">
            <a:extLst>
              <a:ext uri="{FF2B5EF4-FFF2-40B4-BE49-F238E27FC236}">
                <a16:creationId xmlns:a16="http://schemas.microsoft.com/office/drawing/2014/main" id="{02892F9A-7F24-47B6-B239-424C095B3419}"/>
              </a:ext>
            </a:extLst>
          </p:cNvPr>
          <p:cNvSpPr>
            <a:spLocks noGrp="1"/>
          </p:cNvSpPr>
          <p:nvPr>
            <p:ph type="sldNum" sz="quarter" idx="12"/>
          </p:nvPr>
        </p:nvSpPr>
        <p:spPr/>
        <p:txBody>
          <a:bodyPr/>
          <a:lstStyle/>
          <a:p>
            <a:fld id="{46225C7B-1288-4E93-82AF-4D08212B4CF7}" type="slidenum">
              <a:rPr lang="en-US" smtClean="0"/>
              <a:t>2</a:t>
            </a:fld>
            <a:endParaRPr lang="en-US" dirty="0"/>
          </a:p>
        </p:txBody>
      </p:sp>
      <p:sp>
        <p:nvSpPr>
          <p:cNvPr id="6" name="Date Placeholder 5">
            <a:extLst>
              <a:ext uri="{FF2B5EF4-FFF2-40B4-BE49-F238E27FC236}">
                <a16:creationId xmlns:a16="http://schemas.microsoft.com/office/drawing/2014/main" id="{8440C768-8966-4845-AF81-579EAEA8D850}"/>
              </a:ext>
            </a:extLst>
          </p:cNvPr>
          <p:cNvSpPr>
            <a:spLocks noGrp="1"/>
          </p:cNvSpPr>
          <p:nvPr>
            <p:ph type="dt" sz="half" idx="10"/>
          </p:nvPr>
        </p:nvSpPr>
        <p:spPr/>
        <p:txBody>
          <a:bodyPr/>
          <a:lstStyle/>
          <a:p>
            <a:r>
              <a:rPr lang="en-US" dirty="0"/>
              <a:t>dminghao.github.io/</a:t>
            </a:r>
            <a:r>
              <a:rPr lang="en-US" dirty="0" err="1"/>
              <a:t>IBM_HR_Analysis</a:t>
            </a:r>
            <a:endParaRPr lang="en-US" dirty="0"/>
          </a:p>
        </p:txBody>
      </p:sp>
    </p:spTree>
    <p:extLst>
      <p:ext uri="{BB962C8B-B14F-4D97-AF65-F5344CB8AC3E}">
        <p14:creationId xmlns:p14="http://schemas.microsoft.com/office/powerpoint/2010/main" val="1632159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E633-BC55-4728-ABF1-C63597C5AAE2}"/>
              </a:ext>
            </a:extLst>
          </p:cNvPr>
          <p:cNvSpPr>
            <a:spLocks noGrp="1"/>
          </p:cNvSpPr>
          <p:nvPr>
            <p:ph type="title"/>
          </p:nvPr>
        </p:nvSpPr>
        <p:spPr/>
        <p:txBody>
          <a:bodyPr/>
          <a:lstStyle/>
          <a:p>
            <a:r>
              <a:rPr lang="en-US">
                <a:cs typeface="Sabon Next LT"/>
              </a:rPr>
              <a:t>References</a:t>
            </a:r>
            <a:endParaRPr lang="en-US"/>
          </a:p>
        </p:txBody>
      </p:sp>
      <p:sp>
        <p:nvSpPr>
          <p:cNvPr id="3" name="Content Placeholder 2">
            <a:extLst>
              <a:ext uri="{FF2B5EF4-FFF2-40B4-BE49-F238E27FC236}">
                <a16:creationId xmlns:a16="http://schemas.microsoft.com/office/drawing/2014/main" id="{7B39141E-F33B-43F3-A797-D0F6264FEF55}"/>
              </a:ext>
            </a:extLst>
          </p:cNvPr>
          <p:cNvSpPr>
            <a:spLocks noGrp="1"/>
          </p:cNvSpPr>
          <p:nvPr>
            <p:ph idx="1"/>
          </p:nvPr>
        </p:nvSpPr>
        <p:spPr>
          <a:xfrm>
            <a:off x="838200" y="1690688"/>
            <a:ext cx="10515600" cy="4674601"/>
          </a:xfrm>
        </p:spPr>
        <p:txBody>
          <a:bodyPr>
            <a:normAutofit fontScale="92500" lnSpcReduction="10000"/>
          </a:body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GitHub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BitBucket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HTML Preview. (n.d.). Retrieved May 17, 2021, from https://htmlpreview.github.io/?https://github.com/geneticsMiNIng/BlackBoxOpener/blob/master/randomForestExplainer/inst/doc/randomForestExplainer.html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Gupta, P. (2017, November 12). Decision Trees in Machine Learning. Retrieved May 17, 2021, from https://towardsdatascience.com/decision-trees-in-machine-learning-641b9c4e8052</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IBM HR Analytics Employee Attrition &amp; Performance. (n.d.). Retrieved May 17, 2021, from https://kaggle.com/pavansubhasht/ibm-hr-analytics-attrition-dataset</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Prabhakaran, S. (n.d.). Top 50 ggplot2 Visualizations - The Master List (With Full R Code). Retrieved May 17, 2021, from http://r-statistics.co/Top50-Ggplot2-Visualizations-MasterList-R-Code.html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 Plot a ROC curve with ggplot2. (n.d.). Retrieved May 17, 2021, from https://search.r-project.org/CRAN/refmans/pROC/html/ggroc.html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RPubs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K-Fold Cross Validation applied to SVM model in R. (2019, June 20). Retrieved May 17, 2021, from https://rpubs.com/markloessi/506713</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RPubs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SVM modelling with parameter tuning and feature selection using Pima Indians Data. (2017, August 4). Retrieved May 17, 2021, from https://rpubs.com/Kushan/296706</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Machines Using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svm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function. (n.d.). Retrieved May 17, 2021, from https://rstudio-pubs-static.s3.amazonaws.com/271792_96b51b7fa2af4b3f808d04f3f3051516.html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Yihui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Xie, J. (2021, April 9). 3.1 HTML document | R Markdown: The Definitive Guide. Retrieved May 17, 2021, from https://bookdown.org/yihui/rmarkdown/</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E28A3CCA-F582-47D4-BF2C-C3B814A066B2}"/>
              </a:ext>
            </a:extLst>
          </p:cNvPr>
          <p:cNvSpPr>
            <a:spLocks noGrp="1"/>
          </p:cNvSpPr>
          <p:nvPr>
            <p:ph type="ftr" sz="quarter" idx="11"/>
          </p:nvPr>
        </p:nvSpPr>
        <p:spPr/>
        <p:txBody>
          <a:bodyPr/>
          <a:lstStyle/>
          <a:p>
            <a:r>
              <a:rPr lang="en-US" dirty="0"/>
              <a:t>IBM HR Analysis</a:t>
            </a:r>
          </a:p>
        </p:txBody>
      </p:sp>
      <p:sp>
        <p:nvSpPr>
          <p:cNvPr id="5" name="Slide Number Placeholder 4">
            <a:extLst>
              <a:ext uri="{FF2B5EF4-FFF2-40B4-BE49-F238E27FC236}">
                <a16:creationId xmlns:a16="http://schemas.microsoft.com/office/drawing/2014/main" id="{55164648-AC89-40CD-B38E-504EDE2BA45E}"/>
              </a:ext>
            </a:extLst>
          </p:cNvPr>
          <p:cNvSpPr>
            <a:spLocks noGrp="1"/>
          </p:cNvSpPr>
          <p:nvPr>
            <p:ph type="sldNum" sz="quarter" idx="12"/>
          </p:nvPr>
        </p:nvSpPr>
        <p:spPr/>
        <p:txBody>
          <a:bodyPr/>
          <a:lstStyle/>
          <a:p>
            <a:fld id="{46225C7B-1288-4E93-82AF-4D08212B4CF7}" type="slidenum">
              <a:rPr lang="en-US" smtClean="0"/>
              <a:t>20</a:t>
            </a:fld>
            <a:endParaRPr lang="en-US" dirty="0"/>
          </a:p>
        </p:txBody>
      </p:sp>
      <p:sp>
        <p:nvSpPr>
          <p:cNvPr id="6" name="Date Placeholder 5">
            <a:extLst>
              <a:ext uri="{FF2B5EF4-FFF2-40B4-BE49-F238E27FC236}">
                <a16:creationId xmlns:a16="http://schemas.microsoft.com/office/drawing/2014/main" id="{A7E27122-AC65-40EE-BDBD-9C80361F0706}"/>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139826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5A7-9385-4A3C-A800-628707C90F0F}"/>
              </a:ext>
            </a:extLst>
          </p:cNvPr>
          <p:cNvSpPr>
            <a:spLocks noGrp="1"/>
          </p:cNvSpPr>
          <p:nvPr>
            <p:ph type="ctrTitle"/>
          </p:nvPr>
        </p:nvSpPr>
        <p:spPr>
          <a:xfrm>
            <a:off x="571500" y="546335"/>
            <a:ext cx="5524500" cy="1843670"/>
          </a:xfrm>
        </p:spPr>
        <p:txBody>
          <a:bodyPr>
            <a:normAutofit/>
          </a:bodyPr>
          <a:lstStyle/>
          <a:p>
            <a:pPr algn="l"/>
            <a:r>
              <a:rPr lang="en-US" dirty="0"/>
              <a:t>THANK</a:t>
            </a:r>
            <a:br>
              <a:rPr lang="en-US" dirty="0"/>
            </a:br>
            <a:r>
              <a:rPr lang="en-US" dirty="0"/>
              <a:t>YOU</a:t>
            </a:r>
          </a:p>
        </p:txBody>
      </p:sp>
      <p:sp>
        <p:nvSpPr>
          <p:cNvPr id="3" name="Subtitle 2">
            <a:extLst>
              <a:ext uri="{FF2B5EF4-FFF2-40B4-BE49-F238E27FC236}">
                <a16:creationId xmlns:a16="http://schemas.microsoft.com/office/drawing/2014/main" id="{1BD3CF20-15AF-475D-806D-22E56C5B9874}"/>
              </a:ext>
            </a:extLst>
          </p:cNvPr>
          <p:cNvSpPr>
            <a:spLocks noGrp="1"/>
          </p:cNvSpPr>
          <p:nvPr>
            <p:ph type="subTitle" idx="1"/>
          </p:nvPr>
        </p:nvSpPr>
        <p:spPr>
          <a:xfrm>
            <a:off x="571500" y="3164114"/>
            <a:ext cx="6450402" cy="3366081"/>
          </a:xfrm>
        </p:spPr>
        <p:txBody>
          <a:bodyPr>
            <a:normAutofit/>
          </a:bodyPr>
          <a:lstStyle/>
          <a:p>
            <a:pPr algn="l"/>
            <a:r>
              <a:rPr lang="en-US" sz="3200" b="1" dirty="0"/>
              <a:t>CONTACT US</a:t>
            </a:r>
          </a:p>
          <a:p>
            <a:pPr algn="l"/>
            <a:r>
              <a:rPr lang="en-US" dirty="0"/>
              <a:t>Minghao Du: </a:t>
            </a:r>
            <a:r>
              <a:rPr lang="en-US" dirty="0">
                <a:hlinkClick r:id="rId3"/>
              </a:rPr>
              <a:t>mdu5@jhu.edu</a:t>
            </a:r>
            <a:r>
              <a:rPr lang="en-US" dirty="0"/>
              <a:t> </a:t>
            </a:r>
          </a:p>
          <a:p>
            <a:pPr algn="l"/>
            <a:r>
              <a:rPr lang="en-US" dirty="0"/>
              <a:t>Mengying Zhao: </a:t>
            </a:r>
            <a:r>
              <a:rPr lang="en-US" dirty="0">
                <a:hlinkClick r:id="rId4"/>
              </a:rPr>
              <a:t>mzhao35@jhu.edu</a:t>
            </a:r>
            <a:r>
              <a:rPr lang="en-US" dirty="0"/>
              <a:t> </a:t>
            </a:r>
          </a:p>
          <a:p>
            <a:pPr algn="l"/>
            <a:r>
              <a:rPr lang="en-US" dirty="0"/>
              <a:t>Wenlu Chen: </a:t>
            </a:r>
            <a:r>
              <a:rPr lang="en-US" dirty="0">
                <a:hlinkClick r:id="rId5"/>
              </a:rPr>
              <a:t>wchen123@jhu.edu</a:t>
            </a:r>
            <a:r>
              <a:rPr lang="en-US" dirty="0"/>
              <a:t> </a:t>
            </a:r>
          </a:p>
          <a:p>
            <a:pPr algn="l"/>
            <a:r>
              <a:rPr lang="en-US" dirty="0"/>
              <a:t>Haitong Ni: </a:t>
            </a:r>
            <a:r>
              <a:rPr lang="en-US" dirty="0">
                <a:hlinkClick r:id="rId6"/>
              </a:rPr>
              <a:t>hni4@jhu.edu</a:t>
            </a:r>
            <a:r>
              <a:rPr lang="en-US" dirty="0"/>
              <a:t> </a:t>
            </a:r>
          </a:p>
          <a:p>
            <a:pPr algn="l"/>
            <a:r>
              <a:rPr lang="en-US" dirty="0"/>
              <a:t>Haoyu Wang: </a:t>
            </a:r>
            <a:r>
              <a:rPr lang="en-US" dirty="0">
                <a:hlinkClick r:id="rId7"/>
              </a:rPr>
              <a:t>hwang223@jh.edu</a:t>
            </a:r>
            <a:r>
              <a:rPr lang="en-US" dirty="0"/>
              <a:t> </a:t>
            </a:r>
          </a:p>
        </p:txBody>
      </p:sp>
      <p:pic>
        <p:nvPicPr>
          <p:cNvPr id="11" name="Picture 10" descr="Diagram, engineering drawing&#10;&#10;Description automatically generated">
            <a:extLst>
              <a:ext uri="{FF2B5EF4-FFF2-40B4-BE49-F238E27FC236}">
                <a16:creationId xmlns:a16="http://schemas.microsoft.com/office/drawing/2014/main" id="{3FB844A0-5ADD-4808-A3CC-B1D5F8DF41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2697" y="2390005"/>
            <a:ext cx="4065917" cy="4140190"/>
          </a:xfrm>
          <a:prstGeom prst="rect">
            <a:avLst/>
          </a:prstGeom>
        </p:spPr>
      </p:pic>
      <p:pic>
        <p:nvPicPr>
          <p:cNvPr id="7" name="Picture 6" descr="Qr code&#10;&#10;Description automatically generated">
            <a:extLst>
              <a:ext uri="{FF2B5EF4-FFF2-40B4-BE49-F238E27FC236}">
                <a16:creationId xmlns:a16="http://schemas.microsoft.com/office/drawing/2014/main" id="{422B4A69-4372-4ED7-817C-653CB28E910E}"/>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79505" y="206040"/>
            <a:ext cx="1515979" cy="1515979"/>
          </a:xfrm>
          <a:prstGeom prst="rect">
            <a:avLst/>
          </a:prstGeom>
        </p:spPr>
      </p:pic>
    </p:spTree>
    <p:extLst>
      <p:ext uri="{BB962C8B-B14F-4D97-AF65-F5344CB8AC3E}">
        <p14:creationId xmlns:p14="http://schemas.microsoft.com/office/powerpoint/2010/main" val="1596653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D0DC-6C37-4D28-A8CC-EF7B01ABF93D}"/>
              </a:ext>
            </a:extLst>
          </p:cNvPr>
          <p:cNvSpPr>
            <a:spLocks noGrp="1"/>
          </p:cNvSpPr>
          <p:nvPr>
            <p:ph type="title"/>
          </p:nvPr>
        </p:nvSpPr>
        <p:spPr/>
        <p:txBody>
          <a:bodyPr/>
          <a:lstStyle/>
          <a:p>
            <a:r>
              <a:rPr lang="en-US" b="0" i="0" u="none" strike="noStrike" dirty="0">
                <a:solidFill>
                  <a:srgbClr val="000000"/>
                </a:solidFill>
                <a:effectLst/>
                <a:latin typeface="Arial" panose="020B0604020202020204" pitchFamily="34" charset="0"/>
              </a:rPr>
              <a:t>Data Understanding &amp; Preparation</a:t>
            </a:r>
            <a:r>
              <a:rPr lang="en-US" b="0" i="0" dirty="0">
                <a:solidFill>
                  <a:srgbClr val="000000"/>
                </a:solidFill>
                <a:effectLst/>
                <a:latin typeface="Arial" panose="020B0604020202020204" pitchFamily="34" charset="0"/>
              </a:rPr>
              <a:t>​</a:t>
            </a:r>
            <a:endParaRPr lang="en-US" dirty="0"/>
          </a:p>
        </p:txBody>
      </p:sp>
      <p:sp>
        <p:nvSpPr>
          <p:cNvPr id="9" name="TextBox 8">
            <a:extLst>
              <a:ext uri="{FF2B5EF4-FFF2-40B4-BE49-F238E27FC236}">
                <a16:creationId xmlns:a16="http://schemas.microsoft.com/office/drawing/2014/main" id="{02E42C41-49D2-4487-A3E7-D688A54D7FAB}"/>
              </a:ext>
            </a:extLst>
          </p:cNvPr>
          <p:cNvSpPr txBox="1"/>
          <p:nvPr/>
        </p:nvSpPr>
        <p:spPr>
          <a:xfrm>
            <a:off x="9934575" y="1715184"/>
            <a:ext cx="2257425" cy="646331"/>
          </a:xfrm>
          <a:prstGeom prst="rect">
            <a:avLst/>
          </a:prstGeom>
          <a:noFill/>
        </p:spPr>
        <p:txBody>
          <a:bodyPr wrap="square">
            <a:spAutoFit/>
          </a:bodyPr>
          <a:lstStyle/>
          <a:p>
            <a:r>
              <a:rPr lang="en-US" b="0" i="0" u="none" strike="noStrike" dirty="0">
                <a:solidFill>
                  <a:srgbClr val="000000"/>
                </a:solidFill>
                <a:effectLst/>
                <a:latin typeface="Avenir Next LT Pro" panose="020B0504020202020204" pitchFamily="34" charset="0"/>
              </a:rPr>
              <a:t>Retrieved from Kaggle.com</a:t>
            </a:r>
            <a:r>
              <a:rPr lang="en-US" b="0" i="0" dirty="0">
                <a:solidFill>
                  <a:srgbClr val="000000"/>
                </a:solidFill>
                <a:effectLst/>
                <a:latin typeface="Avenir Next LT Pro" panose="020B0504020202020204" pitchFamily="34" charset="0"/>
              </a:rPr>
              <a:t>​</a:t>
            </a:r>
            <a:endParaRPr lang="en-US" dirty="0"/>
          </a:p>
        </p:txBody>
      </p:sp>
      <p:pic>
        <p:nvPicPr>
          <p:cNvPr id="6" name="Picture 5" descr="Text&#10;&#10;Description automatically generated">
            <a:extLst>
              <a:ext uri="{FF2B5EF4-FFF2-40B4-BE49-F238E27FC236}">
                <a16:creationId xmlns:a16="http://schemas.microsoft.com/office/drawing/2014/main" id="{B1D77BC1-39F2-48B5-96BE-196D2AE0BCA0}"/>
              </a:ext>
            </a:extLst>
          </p:cNvPr>
          <p:cNvPicPr>
            <a:picLocks noChangeAspect="1"/>
          </p:cNvPicPr>
          <p:nvPr/>
        </p:nvPicPr>
        <p:blipFill rotWithShape="1">
          <a:blip r:embed="rId3">
            <a:extLst>
              <a:ext uri="{28A0092B-C50C-407E-A947-70E740481C1C}">
                <a14:useLocalDpi xmlns:a14="http://schemas.microsoft.com/office/drawing/2010/main" val="0"/>
              </a:ext>
            </a:extLst>
          </a:blip>
          <a:srcRect b="45460"/>
          <a:stretch/>
        </p:blipFill>
        <p:spPr>
          <a:xfrm>
            <a:off x="673100" y="1715184"/>
            <a:ext cx="8987262" cy="2806217"/>
          </a:xfrm>
          <a:prstGeom prst="rect">
            <a:avLst/>
          </a:prstGeom>
        </p:spPr>
      </p:pic>
      <p:grpSp>
        <p:nvGrpSpPr>
          <p:cNvPr id="15" name="Group 14">
            <a:extLst>
              <a:ext uri="{FF2B5EF4-FFF2-40B4-BE49-F238E27FC236}">
                <a16:creationId xmlns:a16="http://schemas.microsoft.com/office/drawing/2014/main" id="{4E1DC452-F5CF-4A5E-AFF3-709E054F9AA8}"/>
              </a:ext>
            </a:extLst>
          </p:cNvPr>
          <p:cNvGrpSpPr/>
          <p:nvPr/>
        </p:nvGrpSpPr>
        <p:grpSpPr>
          <a:xfrm>
            <a:off x="673100" y="4669064"/>
            <a:ext cx="8987263" cy="1843306"/>
            <a:chOff x="0" y="5225142"/>
            <a:chExt cx="6982393" cy="1432103"/>
          </a:xfrm>
        </p:grpSpPr>
        <p:sp>
          <p:nvSpPr>
            <p:cNvPr id="13" name="Rectangle 12">
              <a:extLst>
                <a:ext uri="{FF2B5EF4-FFF2-40B4-BE49-F238E27FC236}">
                  <a16:creationId xmlns:a16="http://schemas.microsoft.com/office/drawing/2014/main" id="{24C63F9F-8450-411E-AD4E-8E9DDDD8FE9A}"/>
                </a:ext>
              </a:extLst>
            </p:cNvPr>
            <p:cNvSpPr/>
            <p:nvPr/>
          </p:nvSpPr>
          <p:spPr>
            <a:xfrm>
              <a:off x="0" y="5225142"/>
              <a:ext cx="6982393" cy="1432103"/>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B4AAE48-C84D-4DCE-98DA-170256EB2DB1}"/>
                </a:ext>
              </a:extLst>
            </p:cNvPr>
            <p:cNvGrpSpPr/>
            <p:nvPr/>
          </p:nvGrpSpPr>
          <p:grpSpPr>
            <a:xfrm>
              <a:off x="123349" y="5404686"/>
              <a:ext cx="5220704" cy="996114"/>
              <a:chOff x="2150269" y="5292647"/>
              <a:chExt cx="5220704" cy="996114"/>
            </a:xfrm>
          </p:grpSpPr>
          <p:pic>
            <p:nvPicPr>
              <p:cNvPr id="10" name="Picture 9">
                <a:extLst>
                  <a:ext uri="{FF2B5EF4-FFF2-40B4-BE49-F238E27FC236}">
                    <a16:creationId xmlns:a16="http://schemas.microsoft.com/office/drawing/2014/main" id="{1196FC28-9827-4B50-AB66-FD29EF17C476}"/>
                  </a:ext>
                </a:extLst>
              </p:cNvPr>
              <p:cNvPicPr>
                <a:picLocks noChangeAspect="1"/>
              </p:cNvPicPr>
              <p:nvPr/>
            </p:nvPicPr>
            <p:blipFill rotWithShape="1">
              <a:blip r:embed="rId4">
                <a:extLst>
                  <a:ext uri="{28A0092B-C50C-407E-A947-70E740481C1C}">
                    <a14:useLocalDpi xmlns:a14="http://schemas.microsoft.com/office/drawing/2010/main" val="0"/>
                  </a:ext>
                </a:extLst>
              </a:blip>
              <a:srcRect t="11924" b="1"/>
              <a:stretch/>
            </p:blipFill>
            <p:spPr>
              <a:xfrm>
                <a:off x="2150269" y="5292647"/>
                <a:ext cx="5220704" cy="239754"/>
              </a:xfrm>
              <a:prstGeom prst="rect">
                <a:avLst/>
              </a:prstGeom>
            </p:spPr>
          </p:pic>
          <p:pic>
            <p:nvPicPr>
              <p:cNvPr id="12" name="Picture 11">
                <a:extLst>
                  <a:ext uri="{FF2B5EF4-FFF2-40B4-BE49-F238E27FC236}">
                    <a16:creationId xmlns:a16="http://schemas.microsoft.com/office/drawing/2014/main" id="{9BAA70A8-F875-4AC0-B86C-8BE7C9433601}"/>
                  </a:ext>
                </a:extLst>
              </p:cNvPr>
              <p:cNvPicPr>
                <a:picLocks noChangeAspect="1"/>
              </p:cNvPicPr>
              <p:nvPr/>
            </p:nvPicPr>
            <p:blipFill rotWithShape="1">
              <a:blip r:embed="rId5">
                <a:extLst>
                  <a:ext uri="{28A0092B-C50C-407E-A947-70E740481C1C}">
                    <a14:useLocalDpi xmlns:a14="http://schemas.microsoft.com/office/drawing/2010/main" val="0"/>
                  </a:ext>
                </a:extLst>
              </a:blip>
              <a:srcRect t="1" r="13796" b="7468"/>
              <a:stretch/>
            </p:blipFill>
            <p:spPr>
              <a:xfrm>
                <a:off x="2207855" y="5883276"/>
                <a:ext cx="5099725" cy="405485"/>
              </a:xfrm>
              <a:prstGeom prst="rect">
                <a:avLst/>
              </a:prstGeom>
            </p:spPr>
          </p:pic>
        </p:grpSp>
      </p:grpSp>
      <p:sp>
        <p:nvSpPr>
          <p:cNvPr id="16" name="Footer Placeholder 15">
            <a:extLst>
              <a:ext uri="{FF2B5EF4-FFF2-40B4-BE49-F238E27FC236}">
                <a16:creationId xmlns:a16="http://schemas.microsoft.com/office/drawing/2014/main" id="{A543E5B0-1AD2-4D18-B368-6D43CFA0F813}"/>
              </a:ext>
            </a:extLst>
          </p:cNvPr>
          <p:cNvSpPr>
            <a:spLocks noGrp="1"/>
          </p:cNvSpPr>
          <p:nvPr>
            <p:ph type="ftr" sz="quarter" idx="11"/>
          </p:nvPr>
        </p:nvSpPr>
        <p:spPr/>
        <p:txBody>
          <a:bodyPr/>
          <a:lstStyle/>
          <a:p>
            <a:r>
              <a:rPr lang="en-US"/>
              <a:t>IBM HR Analysis</a:t>
            </a:r>
            <a:endParaRPr lang="en-US" dirty="0"/>
          </a:p>
        </p:txBody>
      </p:sp>
      <p:sp>
        <p:nvSpPr>
          <p:cNvPr id="17" name="Slide Number Placeholder 16">
            <a:extLst>
              <a:ext uri="{FF2B5EF4-FFF2-40B4-BE49-F238E27FC236}">
                <a16:creationId xmlns:a16="http://schemas.microsoft.com/office/drawing/2014/main" id="{99AA64C6-6C0B-44BF-BEB1-FD5E9A6D3849}"/>
              </a:ext>
            </a:extLst>
          </p:cNvPr>
          <p:cNvSpPr>
            <a:spLocks noGrp="1"/>
          </p:cNvSpPr>
          <p:nvPr>
            <p:ph type="sldNum" sz="quarter" idx="12"/>
          </p:nvPr>
        </p:nvSpPr>
        <p:spPr/>
        <p:txBody>
          <a:bodyPr/>
          <a:lstStyle/>
          <a:p>
            <a:fld id="{46225C7B-1288-4E93-82AF-4D08212B4CF7}" type="slidenum">
              <a:rPr lang="en-US" smtClean="0"/>
              <a:t>3</a:t>
            </a:fld>
            <a:endParaRPr lang="en-US" dirty="0"/>
          </a:p>
        </p:txBody>
      </p:sp>
      <p:sp>
        <p:nvSpPr>
          <p:cNvPr id="18" name="Date Placeholder 17">
            <a:extLst>
              <a:ext uri="{FF2B5EF4-FFF2-40B4-BE49-F238E27FC236}">
                <a16:creationId xmlns:a16="http://schemas.microsoft.com/office/drawing/2014/main" id="{B70B5551-8C37-41DE-A51B-04267D3B5E27}"/>
              </a:ext>
            </a:extLst>
          </p:cNvPr>
          <p:cNvSpPr>
            <a:spLocks noGrp="1"/>
          </p:cNvSpPr>
          <p:nvPr>
            <p:ph type="dt" sz="half" idx="10"/>
          </p:nvPr>
        </p:nvSpPr>
        <p:spPr/>
        <p:txBody>
          <a:bodyPr/>
          <a:lstStyle/>
          <a:p>
            <a:r>
              <a:rPr lang="en-US" dirty="0"/>
              <a:t>dminghao.github.io/</a:t>
            </a:r>
            <a:r>
              <a:rPr lang="en-US" dirty="0" err="1"/>
              <a:t>IBM_HR_Analysis</a:t>
            </a:r>
            <a:endParaRPr lang="en-US" dirty="0"/>
          </a:p>
        </p:txBody>
      </p:sp>
    </p:spTree>
    <p:extLst>
      <p:ext uri="{BB962C8B-B14F-4D97-AF65-F5344CB8AC3E}">
        <p14:creationId xmlns:p14="http://schemas.microsoft.com/office/powerpoint/2010/main" val="53344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575D53-8034-4114-89F0-B46E579CF560}"/>
              </a:ext>
            </a:extLst>
          </p:cNvPr>
          <p:cNvGrpSpPr/>
          <p:nvPr/>
        </p:nvGrpSpPr>
        <p:grpSpPr>
          <a:xfrm>
            <a:off x="3556440" y="393371"/>
            <a:ext cx="4040144" cy="2896256"/>
            <a:chOff x="3543739" y="117386"/>
            <a:chExt cx="4040144" cy="2896256"/>
          </a:xfrm>
        </p:grpSpPr>
        <p:sp>
          <p:nvSpPr>
            <p:cNvPr id="11" name="TextBox 10">
              <a:extLst>
                <a:ext uri="{FF2B5EF4-FFF2-40B4-BE49-F238E27FC236}">
                  <a16:creationId xmlns:a16="http://schemas.microsoft.com/office/drawing/2014/main" id="{8148A5D8-CE2A-458F-ADB8-B0A2E8BC1EE6}"/>
                </a:ext>
              </a:extLst>
            </p:cNvPr>
            <p:cNvSpPr txBox="1"/>
            <p:nvPr/>
          </p:nvSpPr>
          <p:spPr>
            <a:xfrm>
              <a:off x="3543739" y="1173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a:t>
              </a:r>
              <a:endParaRPr lang="en-US" sz="1400" dirty="0">
                <a:solidFill>
                  <a:srgbClr val="FFFFFF"/>
                </a:solidFill>
                <a:latin typeface="Montserrat SemiBold" panose="00000700000000000000" pitchFamily="2" charset="0"/>
              </a:endParaRPr>
            </a:p>
          </p:txBody>
        </p:sp>
        <p:pic>
          <p:nvPicPr>
            <p:cNvPr id="15" name="Picture 14" descr="Chart, bar chart&#10;&#10;Description automatically generated">
              <a:extLst>
                <a:ext uri="{FF2B5EF4-FFF2-40B4-BE49-F238E27FC236}">
                  <a16:creationId xmlns:a16="http://schemas.microsoft.com/office/drawing/2014/main" id="{6BED9CFA-EF48-4D86-A394-6BCEBD6B602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43739" y="537021"/>
              <a:ext cx="4040144" cy="2476621"/>
            </a:xfrm>
            <a:prstGeom prst="rect">
              <a:avLst/>
            </a:prstGeom>
          </p:spPr>
        </p:pic>
      </p:grpSp>
      <p:grpSp>
        <p:nvGrpSpPr>
          <p:cNvPr id="4" name="Group 3">
            <a:extLst>
              <a:ext uri="{FF2B5EF4-FFF2-40B4-BE49-F238E27FC236}">
                <a16:creationId xmlns:a16="http://schemas.microsoft.com/office/drawing/2014/main" id="{0D55230A-B3FE-4796-BFCA-0669B163E331}"/>
              </a:ext>
            </a:extLst>
          </p:cNvPr>
          <p:cNvGrpSpPr/>
          <p:nvPr/>
        </p:nvGrpSpPr>
        <p:grpSpPr>
          <a:xfrm>
            <a:off x="7935957" y="3569363"/>
            <a:ext cx="4040145" cy="2896256"/>
            <a:chOff x="6422232" y="4181613"/>
            <a:chExt cx="3589338" cy="2573086"/>
          </a:xfrm>
        </p:grpSpPr>
        <p:sp>
          <p:nvSpPr>
            <p:cNvPr id="14" name="TextBox 13">
              <a:extLst>
                <a:ext uri="{FF2B5EF4-FFF2-40B4-BE49-F238E27FC236}">
                  <a16:creationId xmlns:a16="http://schemas.microsoft.com/office/drawing/2014/main" id="{E84DA6D0-9EEA-4825-9F50-41D067996EA2}"/>
                </a:ext>
              </a:extLst>
            </p:cNvPr>
            <p:cNvSpPr txBox="1"/>
            <p:nvPr/>
          </p:nvSpPr>
          <p:spPr>
            <a:xfrm>
              <a:off x="6422232" y="6385367"/>
              <a:ext cx="3589338" cy="36933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Over Time</a:t>
              </a:r>
            </a:p>
          </p:txBody>
        </p:sp>
        <p:pic>
          <p:nvPicPr>
            <p:cNvPr id="16" name="Picture 15" descr="Chart, bar chart&#10;&#10;Description automatically generated">
              <a:extLst>
                <a:ext uri="{FF2B5EF4-FFF2-40B4-BE49-F238E27FC236}">
                  <a16:creationId xmlns:a16="http://schemas.microsoft.com/office/drawing/2014/main" id="{5DFF6F7A-AD64-427C-874A-AEB421AFA3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2232" y="4181613"/>
              <a:ext cx="3589338" cy="2200275"/>
            </a:xfrm>
            <a:prstGeom prst="rect">
              <a:avLst/>
            </a:prstGeom>
          </p:spPr>
        </p:pic>
      </p:grpSp>
      <p:grpSp>
        <p:nvGrpSpPr>
          <p:cNvPr id="20" name="Group 19">
            <a:extLst>
              <a:ext uri="{FF2B5EF4-FFF2-40B4-BE49-F238E27FC236}">
                <a16:creationId xmlns:a16="http://schemas.microsoft.com/office/drawing/2014/main" id="{B1E2135B-359D-41D4-B25F-EF3E75F634FD}"/>
              </a:ext>
            </a:extLst>
          </p:cNvPr>
          <p:cNvGrpSpPr/>
          <p:nvPr/>
        </p:nvGrpSpPr>
        <p:grpSpPr>
          <a:xfrm>
            <a:off x="3556442" y="3568374"/>
            <a:ext cx="4040144" cy="2897245"/>
            <a:chOff x="2858376" y="5082668"/>
            <a:chExt cx="4040144" cy="2897245"/>
          </a:xfrm>
        </p:grpSpPr>
        <p:sp>
          <p:nvSpPr>
            <p:cNvPr id="13" name="TextBox 12">
              <a:extLst>
                <a:ext uri="{FF2B5EF4-FFF2-40B4-BE49-F238E27FC236}">
                  <a16:creationId xmlns:a16="http://schemas.microsoft.com/office/drawing/2014/main" id="{8F4CB67C-E535-4905-8A07-0F4AAF62E369}"/>
                </a:ext>
              </a:extLst>
            </p:cNvPr>
            <p:cNvSpPr txBox="1"/>
            <p:nvPr/>
          </p:nvSpPr>
          <p:spPr>
            <a:xfrm>
              <a:off x="2858376" y="7556717"/>
              <a:ext cx="4040144" cy="423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&amp;Monthly Income</a:t>
              </a:r>
            </a:p>
          </p:txBody>
        </p:sp>
        <p:pic>
          <p:nvPicPr>
            <p:cNvPr id="17" name="Picture 16" descr="Chart, histogram&#10;&#10;Description automatically generated">
              <a:extLst>
                <a:ext uri="{FF2B5EF4-FFF2-40B4-BE49-F238E27FC236}">
                  <a16:creationId xmlns:a16="http://schemas.microsoft.com/office/drawing/2014/main" id="{45F5A233-E446-4903-9862-AD80079012D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58377" y="5082668"/>
              <a:ext cx="4040143" cy="2476621"/>
            </a:xfrm>
            <a:prstGeom prst="rect">
              <a:avLst/>
            </a:prstGeom>
          </p:spPr>
        </p:pic>
      </p:grpSp>
      <p:grpSp>
        <p:nvGrpSpPr>
          <p:cNvPr id="22" name="Group 21">
            <a:extLst>
              <a:ext uri="{FF2B5EF4-FFF2-40B4-BE49-F238E27FC236}">
                <a16:creationId xmlns:a16="http://schemas.microsoft.com/office/drawing/2014/main" id="{56268140-E73D-4BDA-9147-B2A61AF95A47}"/>
              </a:ext>
            </a:extLst>
          </p:cNvPr>
          <p:cNvGrpSpPr/>
          <p:nvPr/>
        </p:nvGrpSpPr>
        <p:grpSpPr>
          <a:xfrm>
            <a:off x="7935957" y="392382"/>
            <a:ext cx="4040144" cy="2897245"/>
            <a:chOff x="8320923" y="-543586"/>
            <a:chExt cx="4040144" cy="2897245"/>
          </a:xfrm>
        </p:grpSpPr>
        <p:sp>
          <p:nvSpPr>
            <p:cNvPr id="12" name="TextBox 11">
              <a:extLst>
                <a:ext uri="{FF2B5EF4-FFF2-40B4-BE49-F238E27FC236}">
                  <a16:creationId xmlns:a16="http://schemas.microsoft.com/office/drawing/2014/main" id="{56693B7A-D255-4455-BA78-687207F3C7F7}"/>
                </a:ext>
              </a:extLst>
            </p:cNvPr>
            <p:cNvSpPr txBox="1"/>
            <p:nvPr/>
          </p:nvSpPr>
          <p:spPr>
            <a:xfrm>
              <a:off x="8320923" y="-5435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Age</a:t>
              </a:r>
            </a:p>
          </p:txBody>
        </p:sp>
        <p:pic>
          <p:nvPicPr>
            <p:cNvPr id="18" name="Picture 17" descr="Chart, histogram&#10;&#10;Description automatically generated">
              <a:extLst>
                <a:ext uri="{FF2B5EF4-FFF2-40B4-BE49-F238E27FC236}">
                  <a16:creationId xmlns:a16="http://schemas.microsoft.com/office/drawing/2014/main" id="{53108D73-EB7C-49C4-BED5-D04C8DA909D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20923" y="-122962"/>
              <a:ext cx="4040144" cy="2476621"/>
            </a:xfrm>
            <a:prstGeom prst="rect">
              <a:avLst/>
            </a:prstGeom>
          </p:spPr>
        </p:pic>
      </p:grpSp>
      <p:sp>
        <p:nvSpPr>
          <p:cNvPr id="19" name="Oval 18">
            <a:extLst>
              <a:ext uri="{FF2B5EF4-FFF2-40B4-BE49-F238E27FC236}">
                <a16:creationId xmlns:a16="http://schemas.microsoft.com/office/drawing/2014/main" id="{CE063DC6-18CB-4E8C-8079-286359F95A70}"/>
              </a:ext>
            </a:extLst>
          </p:cNvPr>
          <p:cNvSpPr/>
          <p:nvPr/>
        </p:nvSpPr>
        <p:spPr>
          <a:xfrm>
            <a:off x="215900" y="1841499"/>
            <a:ext cx="3175000" cy="3175000"/>
          </a:xfrm>
          <a:prstGeom prst="ellipse">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E9E9E9"/>
                </a:solidFill>
                <a:latin typeface="Montserrat SemiBold" panose="00000700000000000000" pitchFamily="2" charset="0"/>
              </a:rPr>
              <a:t>​Visualization</a:t>
            </a:r>
          </a:p>
        </p:txBody>
      </p:sp>
      <p:sp>
        <p:nvSpPr>
          <p:cNvPr id="24" name="Footer Placeholder 23">
            <a:extLst>
              <a:ext uri="{FF2B5EF4-FFF2-40B4-BE49-F238E27FC236}">
                <a16:creationId xmlns:a16="http://schemas.microsoft.com/office/drawing/2014/main" id="{B5CE72AD-459C-4405-9D3B-6163FF9C2B20}"/>
              </a:ext>
            </a:extLst>
          </p:cNvPr>
          <p:cNvSpPr>
            <a:spLocks noGrp="1"/>
          </p:cNvSpPr>
          <p:nvPr>
            <p:ph type="ftr" sz="quarter" idx="11"/>
          </p:nvPr>
        </p:nvSpPr>
        <p:spPr/>
        <p:txBody>
          <a:bodyPr/>
          <a:lstStyle/>
          <a:p>
            <a:r>
              <a:rPr lang="en-US"/>
              <a:t>IBM HR Analysis</a:t>
            </a:r>
          </a:p>
        </p:txBody>
      </p:sp>
      <p:sp>
        <p:nvSpPr>
          <p:cNvPr id="25" name="Slide Number Placeholder 24">
            <a:extLst>
              <a:ext uri="{FF2B5EF4-FFF2-40B4-BE49-F238E27FC236}">
                <a16:creationId xmlns:a16="http://schemas.microsoft.com/office/drawing/2014/main" id="{45AF0011-07BC-49BC-96FC-207A658BB84D}"/>
              </a:ext>
            </a:extLst>
          </p:cNvPr>
          <p:cNvSpPr>
            <a:spLocks noGrp="1"/>
          </p:cNvSpPr>
          <p:nvPr>
            <p:ph type="sldNum" sz="quarter" idx="12"/>
          </p:nvPr>
        </p:nvSpPr>
        <p:spPr/>
        <p:txBody>
          <a:bodyPr/>
          <a:lstStyle/>
          <a:p>
            <a:fld id="{46225C7B-1288-4E93-82AF-4D08212B4CF7}" type="slidenum">
              <a:rPr lang="en-US" smtClean="0"/>
              <a:t>4</a:t>
            </a:fld>
            <a:endParaRPr lang="en-US"/>
          </a:p>
        </p:txBody>
      </p:sp>
      <p:sp>
        <p:nvSpPr>
          <p:cNvPr id="26" name="Date Placeholder 25">
            <a:extLst>
              <a:ext uri="{FF2B5EF4-FFF2-40B4-BE49-F238E27FC236}">
                <a16:creationId xmlns:a16="http://schemas.microsoft.com/office/drawing/2014/main" id="{4E4E8C20-CA08-4F46-AB50-5B3A778AE3D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552765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rgbClr val="E9E9E9"/>
            </a:gs>
          </a:gsLst>
          <a:lin ang="5400000" scaled="1"/>
        </a:gra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575D53-8034-4114-89F0-B46E579CF560}"/>
              </a:ext>
            </a:extLst>
          </p:cNvPr>
          <p:cNvGrpSpPr/>
          <p:nvPr/>
        </p:nvGrpSpPr>
        <p:grpSpPr>
          <a:xfrm>
            <a:off x="3556440" y="393371"/>
            <a:ext cx="4040144" cy="2896256"/>
            <a:chOff x="3543739" y="117386"/>
            <a:chExt cx="4040144" cy="2896256"/>
          </a:xfrm>
        </p:grpSpPr>
        <p:sp>
          <p:nvSpPr>
            <p:cNvPr id="11" name="TextBox 10">
              <a:extLst>
                <a:ext uri="{FF2B5EF4-FFF2-40B4-BE49-F238E27FC236}">
                  <a16:creationId xmlns:a16="http://schemas.microsoft.com/office/drawing/2014/main" id="{8148A5D8-CE2A-458F-ADB8-B0A2E8BC1EE6}"/>
                </a:ext>
              </a:extLst>
            </p:cNvPr>
            <p:cNvSpPr txBox="1"/>
            <p:nvPr/>
          </p:nvSpPr>
          <p:spPr>
            <a:xfrm>
              <a:off x="3543739" y="1173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Department</a:t>
              </a:r>
              <a:endParaRPr lang="en-US" sz="1400" dirty="0">
                <a:solidFill>
                  <a:srgbClr val="FFFFFF"/>
                </a:solidFill>
                <a:latin typeface="Montserrat SemiBold" panose="00000700000000000000" pitchFamily="2" charset="0"/>
              </a:endParaRPr>
            </a:p>
          </p:txBody>
        </p:sp>
        <p:pic>
          <p:nvPicPr>
            <p:cNvPr id="15" name="Picture 14">
              <a:extLst>
                <a:ext uri="{FF2B5EF4-FFF2-40B4-BE49-F238E27FC236}">
                  <a16:creationId xmlns:a16="http://schemas.microsoft.com/office/drawing/2014/main" id="{6BED9CFA-EF48-4D86-A394-6BCEBD6B602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582514" y="537021"/>
              <a:ext cx="3962593" cy="2476621"/>
            </a:xfrm>
            <a:prstGeom prst="rect">
              <a:avLst/>
            </a:prstGeom>
          </p:spPr>
        </p:pic>
      </p:grpSp>
      <p:grpSp>
        <p:nvGrpSpPr>
          <p:cNvPr id="4" name="Group 3">
            <a:extLst>
              <a:ext uri="{FF2B5EF4-FFF2-40B4-BE49-F238E27FC236}">
                <a16:creationId xmlns:a16="http://schemas.microsoft.com/office/drawing/2014/main" id="{0D55230A-B3FE-4796-BFCA-0669B163E331}"/>
              </a:ext>
            </a:extLst>
          </p:cNvPr>
          <p:cNvGrpSpPr/>
          <p:nvPr/>
        </p:nvGrpSpPr>
        <p:grpSpPr>
          <a:xfrm>
            <a:off x="7935957" y="3569363"/>
            <a:ext cx="4040145" cy="2896256"/>
            <a:chOff x="6422232" y="4181613"/>
            <a:chExt cx="3589338" cy="2573086"/>
          </a:xfrm>
        </p:grpSpPr>
        <p:sp>
          <p:nvSpPr>
            <p:cNvPr id="14" name="TextBox 13">
              <a:extLst>
                <a:ext uri="{FF2B5EF4-FFF2-40B4-BE49-F238E27FC236}">
                  <a16:creationId xmlns:a16="http://schemas.microsoft.com/office/drawing/2014/main" id="{E84DA6D0-9EEA-4825-9F50-41D067996EA2}"/>
                </a:ext>
              </a:extLst>
            </p:cNvPr>
            <p:cNvSpPr txBox="1"/>
            <p:nvPr/>
          </p:nvSpPr>
          <p:spPr>
            <a:xfrm>
              <a:off x="6422232" y="6385367"/>
              <a:ext cx="3589338" cy="36933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Work Years &amp; At Company</a:t>
              </a:r>
            </a:p>
          </p:txBody>
        </p:sp>
        <p:pic>
          <p:nvPicPr>
            <p:cNvPr id="16" name="Picture 15">
              <a:extLst>
                <a:ext uri="{FF2B5EF4-FFF2-40B4-BE49-F238E27FC236}">
                  <a16:creationId xmlns:a16="http://schemas.microsoft.com/office/drawing/2014/main" id="{5DFF6F7A-AD64-427C-874A-AEB421AFA3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456681" y="4181613"/>
              <a:ext cx="3520439" cy="2200275"/>
            </a:xfrm>
            <a:prstGeom prst="rect">
              <a:avLst/>
            </a:prstGeom>
          </p:spPr>
        </p:pic>
      </p:grpSp>
      <p:grpSp>
        <p:nvGrpSpPr>
          <p:cNvPr id="20" name="Group 19">
            <a:extLst>
              <a:ext uri="{FF2B5EF4-FFF2-40B4-BE49-F238E27FC236}">
                <a16:creationId xmlns:a16="http://schemas.microsoft.com/office/drawing/2014/main" id="{B1E2135B-359D-41D4-B25F-EF3E75F634FD}"/>
              </a:ext>
            </a:extLst>
          </p:cNvPr>
          <p:cNvGrpSpPr/>
          <p:nvPr/>
        </p:nvGrpSpPr>
        <p:grpSpPr>
          <a:xfrm>
            <a:off x="3556442" y="3568374"/>
            <a:ext cx="4040144" cy="2897245"/>
            <a:chOff x="2858376" y="5082668"/>
            <a:chExt cx="4040144" cy="2897245"/>
          </a:xfrm>
        </p:grpSpPr>
        <p:sp>
          <p:nvSpPr>
            <p:cNvPr id="13" name="TextBox 12">
              <a:extLst>
                <a:ext uri="{FF2B5EF4-FFF2-40B4-BE49-F238E27FC236}">
                  <a16:creationId xmlns:a16="http://schemas.microsoft.com/office/drawing/2014/main" id="{8F4CB67C-E535-4905-8A07-0F4AAF62E369}"/>
                </a:ext>
              </a:extLst>
            </p:cNvPr>
            <p:cNvSpPr txBox="1"/>
            <p:nvPr/>
          </p:nvSpPr>
          <p:spPr>
            <a:xfrm>
              <a:off x="2858376" y="7556717"/>
              <a:ext cx="4040144" cy="423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Monthly Income &amp; Age</a:t>
              </a:r>
            </a:p>
          </p:txBody>
        </p:sp>
        <p:pic>
          <p:nvPicPr>
            <p:cNvPr id="17" name="Picture 16">
              <a:extLst>
                <a:ext uri="{FF2B5EF4-FFF2-40B4-BE49-F238E27FC236}">
                  <a16:creationId xmlns:a16="http://schemas.microsoft.com/office/drawing/2014/main" id="{45F5A233-E446-4903-9862-AD80079012D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2897152" y="5082668"/>
              <a:ext cx="3962593" cy="2476621"/>
            </a:xfrm>
            <a:prstGeom prst="rect">
              <a:avLst/>
            </a:prstGeom>
          </p:spPr>
        </p:pic>
      </p:grpSp>
      <p:grpSp>
        <p:nvGrpSpPr>
          <p:cNvPr id="22" name="Group 21">
            <a:extLst>
              <a:ext uri="{FF2B5EF4-FFF2-40B4-BE49-F238E27FC236}">
                <a16:creationId xmlns:a16="http://schemas.microsoft.com/office/drawing/2014/main" id="{56268140-E73D-4BDA-9147-B2A61AF95A47}"/>
              </a:ext>
            </a:extLst>
          </p:cNvPr>
          <p:cNvGrpSpPr/>
          <p:nvPr/>
        </p:nvGrpSpPr>
        <p:grpSpPr>
          <a:xfrm>
            <a:off x="7935957" y="392382"/>
            <a:ext cx="4040144" cy="2897245"/>
            <a:chOff x="8320923" y="-543586"/>
            <a:chExt cx="4040144" cy="2897245"/>
          </a:xfrm>
        </p:grpSpPr>
        <p:sp>
          <p:nvSpPr>
            <p:cNvPr id="12" name="TextBox 11">
              <a:extLst>
                <a:ext uri="{FF2B5EF4-FFF2-40B4-BE49-F238E27FC236}">
                  <a16:creationId xmlns:a16="http://schemas.microsoft.com/office/drawing/2014/main" id="{56693B7A-D255-4455-BA78-687207F3C7F7}"/>
                </a:ext>
              </a:extLst>
            </p:cNvPr>
            <p:cNvSpPr txBox="1"/>
            <p:nvPr/>
          </p:nvSpPr>
          <p:spPr>
            <a:xfrm>
              <a:off x="8320923" y="-5435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Gender</a:t>
              </a:r>
            </a:p>
          </p:txBody>
        </p:sp>
        <p:pic>
          <p:nvPicPr>
            <p:cNvPr id="18" name="Picture 17">
              <a:extLst>
                <a:ext uri="{FF2B5EF4-FFF2-40B4-BE49-F238E27FC236}">
                  <a16:creationId xmlns:a16="http://schemas.microsoft.com/office/drawing/2014/main" id="{53108D73-EB7C-49C4-BED5-D04C8DA909D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8359698" y="-122962"/>
              <a:ext cx="3962593" cy="2476621"/>
            </a:xfrm>
            <a:prstGeom prst="rect">
              <a:avLst/>
            </a:prstGeom>
          </p:spPr>
        </p:pic>
      </p:grpSp>
      <p:sp>
        <p:nvSpPr>
          <p:cNvPr id="23" name="Oval 22">
            <a:extLst>
              <a:ext uri="{FF2B5EF4-FFF2-40B4-BE49-F238E27FC236}">
                <a16:creationId xmlns:a16="http://schemas.microsoft.com/office/drawing/2014/main" id="{38483516-0208-4D6E-99C2-7AA9805E2353}"/>
              </a:ext>
            </a:extLst>
          </p:cNvPr>
          <p:cNvSpPr/>
          <p:nvPr/>
        </p:nvSpPr>
        <p:spPr>
          <a:xfrm>
            <a:off x="215900" y="1841499"/>
            <a:ext cx="3175000" cy="3175000"/>
          </a:xfrm>
          <a:prstGeom prst="ellipse">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E9E9E9"/>
                </a:solidFill>
                <a:latin typeface="Montserrat SemiBold" panose="00000700000000000000" pitchFamily="2" charset="0"/>
              </a:rPr>
              <a:t>​Visualization</a:t>
            </a:r>
          </a:p>
        </p:txBody>
      </p:sp>
      <p:sp>
        <p:nvSpPr>
          <p:cNvPr id="2" name="Footer Placeholder 1">
            <a:extLst>
              <a:ext uri="{FF2B5EF4-FFF2-40B4-BE49-F238E27FC236}">
                <a16:creationId xmlns:a16="http://schemas.microsoft.com/office/drawing/2014/main" id="{C3F0346C-75E8-4DC0-8826-DBD426B5C6C9}"/>
              </a:ext>
            </a:extLst>
          </p:cNvPr>
          <p:cNvSpPr>
            <a:spLocks noGrp="1"/>
          </p:cNvSpPr>
          <p:nvPr>
            <p:ph type="ftr" sz="quarter" idx="11"/>
          </p:nvPr>
        </p:nvSpPr>
        <p:spPr/>
        <p:txBody>
          <a:bodyPr/>
          <a:lstStyle/>
          <a:p>
            <a:r>
              <a:rPr lang="en-US"/>
              <a:t>IBM HR Analysis</a:t>
            </a:r>
          </a:p>
        </p:txBody>
      </p:sp>
      <p:sp>
        <p:nvSpPr>
          <p:cNvPr id="3" name="Slide Number Placeholder 2">
            <a:extLst>
              <a:ext uri="{FF2B5EF4-FFF2-40B4-BE49-F238E27FC236}">
                <a16:creationId xmlns:a16="http://schemas.microsoft.com/office/drawing/2014/main" id="{D7E94D44-6A12-4B49-9216-4F8D5D8CFA72}"/>
              </a:ext>
            </a:extLst>
          </p:cNvPr>
          <p:cNvSpPr>
            <a:spLocks noGrp="1"/>
          </p:cNvSpPr>
          <p:nvPr>
            <p:ph type="sldNum" sz="quarter" idx="12"/>
          </p:nvPr>
        </p:nvSpPr>
        <p:spPr/>
        <p:txBody>
          <a:bodyPr/>
          <a:lstStyle/>
          <a:p>
            <a:fld id="{46225C7B-1288-4E93-82AF-4D08212B4CF7}" type="slidenum">
              <a:rPr lang="en-US" smtClean="0"/>
              <a:t>5</a:t>
            </a:fld>
            <a:endParaRPr lang="en-US"/>
          </a:p>
        </p:txBody>
      </p:sp>
      <p:sp>
        <p:nvSpPr>
          <p:cNvPr id="5" name="Date Placeholder 4">
            <a:extLst>
              <a:ext uri="{FF2B5EF4-FFF2-40B4-BE49-F238E27FC236}">
                <a16:creationId xmlns:a16="http://schemas.microsoft.com/office/drawing/2014/main" id="{00315563-42F7-4FA2-9870-43F26693C480}"/>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629539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44E3-7FBA-4027-8D88-E9AB03DD369C}"/>
              </a:ext>
            </a:extLst>
          </p:cNvPr>
          <p:cNvSpPr>
            <a:spLocks noGrp="1"/>
          </p:cNvSpPr>
          <p:nvPr>
            <p:ph type="title"/>
          </p:nvPr>
        </p:nvSpPr>
        <p:spPr/>
        <p:txBody>
          <a:bodyPr/>
          <a:lstStyle/>
          <a:p>
            <a:r>
              <a:rPr lang="it-IT" dirty="0"/>
              <a:t>Model 1: Decision Tree</a:t>
            </a:r>
            <a:endParaRPr lang="en-US" dirty="0"/>
          </a:p>
        </p:txBody>
      </p:sp>
      <p:sp>
        <p:nvSpPr>
          <p:cNvPr id="3" name="Content Placeholder 2">
            <a:extLst>
              <a:ext uri="{FF2B5EF4-FFF2-40B4-BE49-F238E27FC236}">
                <a16:creationId xmlns:a16="http://schemas.microsoft.com/office/drawing/2014/main" id="{F28E3F6E-9B51-4AFF-B8DA-E8D64369E2AD}"/>
              </a:ext>
            </a:extLst>
          </p:cNvPr>
          <p:cNvSpPr>
            <a:spLocks noGrp="1"/>
          </p:cNvSpPr>
          <p:nvPr>
            <p:ph idx="1"/>
          </p:nvPr>
        </p:nvSpPr>
        <p:spPr>
          <a:xfrm>
            <a:off x="838200" y="1825625"/>
            <a:ext cx="4009571" cy="4351338"/>
          </a:xfrm>
        </p:spPr>
        <p:txBody>
          <a:bodyPr>
            <a:normAutofit fontScale="77500" lnSpcReduction="20000"/>
          </a:bodyPr>
          <a:lstStyle/>
          <a:p>
            <a:pPr marL="0" indent="0" algn="l" rtl="0" fontAlgn="base">
              <a:buNone/>
            </a:pPr>
            <a:r>
              <a:rPr lang="en-US" b="0" i="0" u="none" strike="noStrike" dirty="0">
                <a:solidFill>
                  <a:srgbClr val="000000"/>
                </a:solidFill>
                <a:effectLst/>
                <a:latin typeface="Arial" panose="020B0604020202020204" pitchFamily="34" charset="0"/>
              </a:rPr>
              <a:t>Important Factors:</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1. Monthly Income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2. Over Time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3. Environment Satisfaction</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4. Daily Rate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5. Job Involvement</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6. Work Life Balance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Accuracy Rate for the model:</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0.8125</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endParaRPr lang="en-US" dirty="0"/>
          </a:p>
        </p:txBody>
      </p:sp>
      <p:pic>
        <p:nvPicPr>
          <p:cNvPr id="4098" name="Picture 2">
            <a:extLst>
              <a:ext uri="{FF2B5EF4-FFF2-40B4-BE49-F238E27FC236}">
                <a16:creationId xmlns:a16="http://schemas.microsoft.com/office/drawing/2014/main" id="{52C677D6-27DD-4B1B-AD47-72BD8524D3D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4847771" y="1690008"/>
            <a:ext cx="7179128" cy="448695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4E328FE-E2EE-453C-BFE2-17B4DA347E20}"/>
              </a:ext>
            </a:extLst>
          </p:cNvPr>
          <p:cNvSpPr>
            <a:spLocks noGrp="1"/>
          </p:cNvSpPr>
          <p:nvPr>
            <p:ph type="ftr" sz="quarter" idx="11"/>
          </p:nvPr>
        </p:nvSpPr>
        <p:spPr/>
        <p:txBody>
          <a:bodyPr/>
          <a:lstStyle/>
          <a:p>
            <a:r>
              <a:rPr lang="en-US"/>
              <a:t>IBM HR Analysis</a:t>
            </a:r>
            <a:endParaRPr lang="en-US" dirty="0"/>
          </a:p>
        </p:txBody>
      </p:sp>
      <p:sp>
        <p:nvSpPr>
          <p:cNvPr id="5" name="Slide Number Placeholder 4">
            <a:extLst>
              <a:ext uri="{FF2B5EF4-FFF2-40B4-BE49-F238E27FC236}">
                <a16:creationId xmlns:a16="http://schemas.microsoft.com/office/drawing/2014/main" id="{B64D0023-598C-452C-945E-416750CE9B08}"/>
              </a:ext>
            </a:extLst>
          </p:cNvPr>
          <p:cNvSpPr>
            <a:spLocks noGrp="1"/>
          </p:cNvSpPr>
          <p:nvPr>
            <p:ph type="sldNum" sz="quarter" idx="12"/>
          </p:nvPr>
        </p:nvSpPr>
        <p:spPr/>
        <p:txBody>
          <a:bodyPr/>
          <a:lstStyle/>
          <a:p>
            <a:fld id="{46225C7B-1288-4E93-82AF-4D08212B4CF7}" type="slidenum">
              <a:rPr lang="en-US" smtClean="0"/>
              <a:t>6</a:t>
            </a:fld>
            <a:endParaRPr lang="en-US" dirty="0"/>
          </a:p>
        </p:txBody>
      </p:sp>
      <p:sp>
        <p:nvSpPr>
          <p:cNvPr id="6" name="Date Placeholder 5">
            <a:extLst>
              <a:ext uri="{FF2B5EF4-FFF2-40B4-BE49-F238E27FC236}">
                <a16:creationId xmlns:a16="http://schemas.microsoft.com/office/drawing/2014/main" id="{D6FDF01D-88CC-42BA-8D59-7B75A58C64C6}"/>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11355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95B4-CE2D-4D10-953D-0F7D96EDC542}"/>
              </a:ext>
            </a:extLst>
          </p:cNvPr>
          <p:cNvSpPr>
            <a:spLocks noGrp="1"/>
          </p:cNvSpPr>
          <p:nvPr>
            <p:ph type="title"/>
          </p:nvPr>
        </p:nvSpPr>
        <p:spPr/>
        <p:txBody>
          <a:bodyPr/>
          <a:lstStyle/>
          <a:p>
            <a:r>
              <a:rPr lang="it-IT" dirty="0"/>
              <a:t>Decision Tree – Continued​</a:t>
            </a:r>
            <a:endParaRPr lang="en-US" dirty="0"/>
          </a:p>
        </p:txBody>
      </p:sp>
      <p:sp>
        <p:nvSpPr>
          <p:cNvPr id="3" name="Content Placeholder 2">
            <a:extLst>
              <a:ext uri="{FF2B5EF4-FFF2-40B4-BE49-F238E27FC236}">
                <a16:creationId xmlns:a16="http://schemas.microsoft.com/office/drawing/2014/main" id="{BCEDFF3D-B906-4AC0-AE02-515007782506}"/>
              </a:ext>
            </a:extLst>
          </p:cNvPr>
          <p:cNvSpPr>
            <a:spLocks noGrp="1"/>
          </p:cNvSpPr>
          <p:nvPr>
            <p:ph idx="1"/>
          </p:nvPr>
        </p:nvSpPr>
        <p:spPr>
          <a:xfrm>
            <a:off x="8040913" y="1825625"/>
            <a:ext cx="3427361" cy="4501696"/>
          </a:xfrm>
        </p:spPr>
        <p:txBody>
          <a:bodyPr>
            <a:normAutofit fontScale="92500" lnSpcReduction="10000"/>
          </a:bodyPr>
          <a:lstStyle/>
          <a:p>
            <a:pPr marL="0" indent="0" algn="l" rtl="0" fontAlgn="base">
              <a:buNone/>
            </a:pPr>
            <a:r>
              <a:rPr lang="en-US" b="0" i="0" u="none" strike="noStrike" dirty="0">
                <a:solidFill>
                  <a:srgbClr val="000000"/>
                </a:solidFill>
                <a:effectLst/>
                <a:latin typeface="Arial" panose="020B0604020202020204" pitchFamily="34" charset="0"/>
              </a:rPr>
              <a:t>Important Factors:</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1. Monthly Income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2. Over Time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Accuracy Rate for the model:</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0.8478</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endParaRPr lang="en-US" dirty="0"/>
          </a:p>
        </p:txBody>
      </p:sp>
      <p:pic>
        <p:nvPicPr>
          <p:cNvPr id="5122" name="Picture 2">
            <a:extLst>
              <a:ext uri="{FF2B5EF4-FFF2-40B4-BE49-F238E27FC236}">
                <a16:creationId xmlns:a16="http://schemas.microsoft.com/office/drawing/2014/main" id="{B87AA802-983F-4DAC-9F5C-F6B047B797D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38201" y="1825625"/>
            <a:ext cx="7202714" cy="450169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2229163-253B-44EE-B75D-2326A2CFC391}"/>
              </a:ext>
            </a:extLst>
          </p:cNvPr>
          <p:cNvSpPr>
            <a:spLocks noGrp="1"/>
          </p:cNvSpPr>
          <p:nvPr>
            <p:ph type="ftr" sz="quarter" idx="11"/>
          </p:nvPr>
        </p:nvSpPr>
        <p:spPr/>
        <p:txBody>
          <a:bodyPr/>
          <a:lstStyle/>
          <a:p>
            <a:r>
              <a:rPr lang="en-US"/>
              <a:t>IBM HR Analysis</a:t>
            </a:r>
            <a:endParaRPr lang="en-US" dirty="0"/>
          </a:p>
        </p:txBody>
      </p:sp>
      <p:sp>
        <p:nvSpPr>
          <p:cNvPr id="5" name="Slide Number Placeholder 4">
            <a:extLst>
              <a:ext uri="{FF2B5EF4-FFF2-40B4-BE49-F238E27FC236}">
                <a16:creationId xmlns:a16="http://schemas.microsoft.com/office/drawing/2014/main" id="{50A086E4-8D44-4B9D-A21E-697928813BC7}"/>
              </a:ext>
            </a:extLst>
          </p:cNvPr>
          <p:cNvSpPr>
            <a:spLocks noGrp="1"/>
          </p:cNvSpPr>
          <p:nvPr>
            <p:ph type="sldNum" sz="quarter" idx="12"/>
          </p:nvPr>
        </p:nvSpPr>
        <p:spPr/>
        <p:txBody>
          <a:bodyPr/>
          <a:lstStyle/>
          <a:p>
            <a:fld id="{46225C7B-1288-4E93-82AF-4D08212B4CF7}" type="slidenum">
              <a:rPr lang="en-US" smtClean="0"/>
              <a:t>7</a:t>
            </a:fld>
            <a:endParaRPr lang="en-US" dirty="0"/>
          </a:p>
        </p:txBody>
      </p:sp>
      <p:sp>
        <p:nvSpPr>
          <p:cNvPr id="6" name="Date Placeholder 5">
            <a:extLst>
              <a:ext uri="{FF2B5EF4-FFF2-40B4-BE49-F238E27FC236}">
                <a16:creationId xmlns:a16="http://schemas.microsoft.com/office/drawing/2014/main" id="{3D457575-EEE9-4556-B537-C03169D9E29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651963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5083ED1-A949-432B-B402-FA019D0AA738}"/>
              </a:ext>
            </a:extLst>
          </p:cNvPr>
          <p:cNvGrpSpPr/>
          <p:nvPr/>
        </p:nvGrpSpPr>
        <p:grpSpPr>
          <a:xfrm>
            <a:off x="0" y="2282318"/>
            <a:ext cx="12192000" cy="3715764"/>
            <a:chOff x="127000" y="2675986"/>
            <a:chExt cx="11912600" cy="3630611"/>
          </a:xfrm>
        </p:grpSpPr>
        <p:pic>
          <p:nvPicPr>
            <p:cNvPr id="8" name="Picture 7" descr="A screenshot of a computer&#10;&#10;Description automatically generated with medium confidence">
              <a:extLst>
                <a:ext uri="{FF2B5EF4-FFF2-40B4-BE49-F238E27FC236}">
                  <a16:creationId xmlns:a16="http://schemas.microsoft.com/office/drawing/2014/main" id="{F3B95A2C-C84B-49D7-9628-AD9BCACF5641}"/>
                </a:ext>
              </a:extLst>
            </p:cNvPr>
            <p:cNvPicPr>
              <a:picLocks noChangeAspect="1"/>
            </p:cNvPicPr>
            <p:nvPr/>
          </p:nvPicPr>
          <p:blipFill rotWithShape="1">
            <a:blip r:embed="rId3">
              <a:extLst>
                <a:ext uri="{28A0092B-C50C-407E-A947-70E740481C1C}">
                  <a14:useLocalDpi xmlns:a14="http://schemas.microsoft.com/office/drawing/2010/main" val="0"/>
                </a:ext>
              </a:extLst>
            </a:blip>
            <a:srcRect l="1041" r="1345"/>
            <a:stretch/>
          </p:blipFill>
          <p:spPr>
            <a:xfrm>
              <a:off x="127000" y="2675986"/>
              <a:ext cx="11912600" cy="3630611"/>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C3271797-03B5-470E-8D15-E12D8FF4A082}"/>
                </a:ext>
              </a:extLst>
            </p:cNvPr>
            <p:cNvPicPr>
              <a:picLocks noChangeAspect="1"/>
            </p:cNvPicPr>
            <p:nvPr/>
          </p:nvPicPr>
          <p:blipFill rotWithShape="1">
            <a:blip r:embed="rId4">
              <a:extLst>
                <a:ext uri="{28A0092B-C50C-407E-A947-70E740481C1C}">
                  <a14:useLocalDpi xmlns:a14="http://schemas.microsoft.com/office/drawing/2010/main" val="0"/>
                </a:ext>
              </a:extLst>
            </a:blip>
            <a:srcRect l="1104" t="5716" r="1676" b="3960"/>
            <a:stretch/>
          </p:blipFill>
          <p:spPr>
            <a:xfrm>
              <a:off x="5291016" y="3294308"/>
              <a:ext cx="6748584" cy="2382592"/>
            </a:xfrm>
            <a:prstGeom prst="rect">
              <a:avLst/>
            </a:prstGeom>
          </p:spPr>
        </p:pic>
      </p:grpSp>
      <p:sp>
        <p:nvSpPr>
          <p:cNvPr id="2" name="Title 1">
            <a:extLst>
              <a:ext uri="{FF2B5EF4-FFF2-40B4-BE49-F238E27FC236}">
                <a16:creationId xmlns:a16="http://schemas.microsoft.com/office/drawing/2014/main" id="{95162598-1E53-4A7C-A325-5B73347F9D29}"/>
              </a:ext>
            </a:extLst>
          </p:cNvPr>
          <p:cNvSpPr>
            <a:spLocks noGrp="1"/>
          </p:cNvSpPr>
          <p:nvPr>
            <p:ph type="title"/>
          </p:nvPr>
        </p:nvSpPr>
        <p:spPr/>
        <p:txBody>
          <a:bodyPr/>
          <a:lstStyle/>
          <a:p>
            <a:r>
              <a:rPr lang="en-US" dirty="0"/>
              <a:t>Model 2: Random Forest ​</a:t>
            </a:r>
          </a:p>
        </p:txBody>
      </p:sp>
      <p:sp>
        <p:nvSpPr>
          <p:cNvPr id="4" name="Footer Placeholder 3">
            <a:extLst>
              <a:ext uri="{FF2B5EF4-FFF2-40B4-BE49-F238E27FC236}">
                <a16:creationId xmlns:a16="http://schemas.microsoft.com/office/drawing/2014/main" id="{B89CC72C-556B-4C07-ABB7-DB688889BE40}"/>
              </a:ext>
            </a:extLst>
          </p:cNvPr>
          <p:cNvSpPr>
            <a:spLocks noGrp="1"/>
          </p:cNvSpPr>
          <p:nvPr>
            <p:ph type="ftr" sz="quarter" idx="11"/>
          </p:nvPr>
        </p:nvSpPr>
        <p:spPr/>
        <p:txBody>
          <a:bodyPr/>
          <a:lstStyle/>
          <a:p>
            <a:r>
              <a:rPr lang="en-US"/>
              <a:t>IBM HR Analysis</a:t>
            </a:r>
            <a:endParaRPr lang="en-US" dirty="0"/>
          </a:p>
        </p:txBody>
      </p:sp>
      <p:sp>
        <p:nvSpPr>
          <p:cNvPr id="7" name="Slide Number Placeholder 6">
            <a:extLst>
              <a:ext uri="{FF2B5EF4-FFF2-40B4-BE49-F238E27FC236}">
                <a16:creationId xmlns:a16="http://schemas.microsoft.com/office/drawing/2014/main" id="{6F39E2AF-7D26-4BAE-A70A-A2A6141E0AA5}"/>
              </a:ext>
            </a:extLst>
          </p:cNvPr>
          <p:cNvSpPr>
            <a:spLocks noGrp="1"/>
          </p:cNvSpPr>
          <p:nvPr>
            <p:ph type="sldNum" sz="quarter" idx="12"/>
          </p:nvPr>
        </p:nvSpPr>
        <p:spPr/>
        <p:txBody>
          <a:bodyPr/>
          <a:lstStyle/>
          <a:p>
            <a:fld id="{46225C7B-1288-4E93-82AF-4D08212B4CF7}" type="slidenum">
              <a:rPr lang="en-US" smtClean="0"/>
              <a:t>8</a:t>
            </a:fld>
            <a:endParaRPr lang="en-US" dirty="0"/>
          </a:p>
        </p:txBody>
      </p:sp>
      <p:sp>
        <p:nvSpPr>
          <p:cNvPr id="9" name="Date Placeholder 8">
            <a:extLst>
              <a:ext uri="{FF2B5EF4-FFF2-40B4-BE49-F238E27FC236}">
                <a16:creationId xmlns:a16="http://schemas.microsoft.com/office/drawing/2014/main" id="{54853F83-796A-49E5-A682-3C6590750CBB}"/>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52783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0686774-38AB-49DF-AAE1-2414FB4B6192}"/>
              </a:ext>
            </a:extLst>
          </p:cNvPr>
          <p:cNvGrpSpPr/>
          <p:nvPr/>
        </p:nvGrpSpPr>
        <p:grpSpPr>
          <a:xfrm>
            <a:off x="4639056" y="0"/>
            <a:ext cx="7552944" cy="6858000"/>
            <a:chOff x="4639056" y="0"/>
            <a:chExt cx="7552944" cy="6858000"/>
          </a:xfrm>
        </p:grpSpPr>
        <p:sp>
          <p:nvSpPr>
            <p:cNvPr id="14" name="Rectangle 13">
              <a:extLst>
                <a:ext uri="{FF2B5EF4-FFF2-40B4-BE49-F238E27FC236}">
                  <a16:creationId xmlns:a16="http://schemas.microsoft.com/office/drawing/2014/main" id="{7128497C-1B44-4105-8137-B05723386C20}"/>
                </a:ext>
              </a:extLst>
            </p:cNvPr>
            <p:cNvSpPr/>
            <p:nvPr/>
          </p:nvSpPr>
          <p:spPr>
            <a:xfrm>
              <a:off x="4639056" y="0"/>
              <a:ext cx="7552944" cy="6858000"/>
            </a:xfrm>
            <a:prstGeom prst="rect">
              <a:avLst/>
            </a:prstGeom>
            <a:solidFill>
              <a:srgbClr val="E9E9E9"/>
            </a:solidFill>
            <a:ln>
              <a:noFill/>
            </a:ln>
            <a:effectLst>
              <a:innerShdw blurRad="584200">
                <a:prstClr val="black">
                  <a:alpha val="9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8C5288-39CC-4D9C-BFBA-5A7A0F0E32E1}"/>
                </a:ext>
              </a:extLst>
            </p:cNvPr>
            <p:cNvSpPr/>
            <p:nvPr/>
          </p:nvSpPr>
          <p:spPr>
            <a:xfrm>
              <a:off x="5230456" y="557784"/>
              <a:ext cx="6370142" cy="5784028"/>
            </a:xfrm>
            <a:prstGeom prst="rect">
              <a:avLst/>
            </a:prstGeom>
            <a:solidFill>
              <a:srgbClr val="011627"/>
            </a:solidFill>
            <a:ln>
              <a:noFill/>
            </a:ln>
            <a:effectLst>
              <a:outerShdw blurRad="520700" dist="381000" dir="2700000" algn="tl" rotWithShape="0">
                <a:srgbClr val="011627">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FD732E11-0D0F-4596-BB57-843B3E8DFFDD}"/>
              </a:ext>
            </a:extLst>
          </p:cNvPr>
          <p:cNvSpPr>
            <a:spLocks noGrp="1"/>
          </p:cNvSpPr>
          <p:nvPr>
            <p:ph type="title"/>
          </p:nvPr>
        </p:nvSpPr>
        <p:spPr>
          <a:xfrm>
            <a:off x="591402" y="210166"/>
            <a:ext cx="3990127" cy="1622321"/>
          </a:xfrm>
        </p:spPr>
        <p:txBody>
          <a:bodyPr>
            <a:normAutofit fontScale="90000"/>
          </a:bodyPr>
          <a:lstStyle/>
          <a:p>
            <a:r>
              <a:rPr lang="en-US" sz="4100" dirty="0"/>
              <a:t>Random Forest – Continued​</a:t>
            </a:r>
          </a:p>
        </p:txBody>
      </p:sp>
      <p:sp>
        <p:nvSpPr>
          <p:cNvPr id="11" name="Content Placeholder 2">
            <a:extLst>
              <a:ext uri="{FF2B5EF4-FFF2-40B4-BE49-F238E27FC236}">
                <a16:creationId xmlns:a16="http://schemas.microsoft.com/office/drawing/2014/main" id="{B11CA7A7-1CA4-4A92-B078-E30666AE2897}"/>
              </a:ext>
            </a:extLst>
          </p:cNvPr>
          <p:cNvSpPr>
            <a:spLocks noGrp="1"/>
          </p:cNvSpPr>
          <p:nvPr>
            <p:ph idx="1"/>
          </p:nvPr>
        </p:nvSpPr>
        <p:spPr>
          <a:xfrm>
            <a:off x="648931" y="2438400"/>
            <a:ext cx="3505494" cy="3785419"/>
          </a:xfrm>
        </p:spPr>
        <p:txBody>
          <a:bodyPr numCol="1">
            <a:normAutofit/>
          </a:bodyPr>
          <a:lstStyle/>
          <a:p>
            <a:r>
              <a:rPr lang="en-US" sz="1600" dirty="0" err="1"/>
              <a:t>OverTime_No</a:t>
            </a:r>
            <a:endParaRPr lang="en-US" sz="1600" dirty="0"/>
          </a:p>
          <a:p>
            <a:r>
              <a:rPr lang="en-US" sz="1600" dirty="0" err="1"/>
              <a:t>MonthlyIncome</a:t>
            </a:r>
            <a:endParaRPr lang="en-US" sz="1600" dirty="0"/>
          </a:p>
          <a:p>
            <a:r>
              <a:rPr lang="en-US" sz="1600" dirty="0"/>
              <a:t>Age</a:t>
            </a:r>
          </a:p>
          <a:p>
            <a:r>
              <a:rPr lang="en-US" sz="1600" dirty="0" err="1"/>
              <a:t>JobRole</a:t>
            </a:r>
            <a:endParaRPr lang="en-US" sz="1600" dirty="0"/>
          </a:p>
          <a:p>
            <a:r>
              <a:rPr lang="en-US" sz="1600" dirty="0" err="1"/>
              <a:t>Marital_Status</a:t>
            </a:r>
            <a:endParaRPr lang="en-US" sz="1600" dirty="0"/>
          </a:p>
          <a:p>
            <a:r>
              <a:rPr lang="en-US" sz="1600" dirty="0" err="1"/>
              <a:t>YearsSinceLastPromotion</a:t>
            </a:r>
            <a:endParaRPr lang="en-US" sz="1600" dirty="0"/>
          </a:p>
          <a:p>
            <a:r>
              <a:rPr lang="en-US" sz="1600" dirty="0" err="1"/>
              <a:t>TotalWorkingaYears</a:t>
            </a:r>
            <a:endParaRPr lang="en-US" sz="1600" dirty="0"/>
          </a:p>
          <a:p>
            <a:r>
              <a:rPr lang="en-US" sz="1600" dirty="0" err="1"/>
              <a:t>JobRole</a:t>
            </a:r>
            <a:endParaRPr lang="en-US" sz="1600" dirty="0"/>
          </a:p>
          <a:p>
            <a:r>
              <a:rPr lang="en-US" sz="1600" dirty="0" err="1"/>
              <a:t>StockOptionLevel</a:t>
            </a:r>
            <a:endParaRPr lang="en-US" sz="1600" dirty="0"/>
          </a:p>
          <a:p>
            <a:r>
              <a:rPr lang="en-US" sz="1600" dirty="0" err="1"/>
              <a:t>JobSatisfaction</a:t>
            </a:r>
            <a:endParaRPr lang="en-US" sz="1600" dirty="0"/>
          </a:p>
          <a:p>
            <a:r>
              <a:rPr lang="en-US" sz="1600" dirty="0" err="1"/>
              <a:t>RelationshipSatisfaction</a:t>
            </a:r>
            <a:r>
              <a:rPr lang="en-US" sz="1600" dirty="0"/>
              <a:t> </a:t>
            </a:r>
          </a:p>
        </p:txBody>
      </p:sp>
      <p:sp>
        <p:nvSpPr>
          <p:cNvPr id="12" name="TextBox 11">
            <a:extLst>
              <a:ext uri="{FF2B5EF4-FFF2-40B4-BE49-F238E27FC236}">
                <a16:creationId xmlns:a16="http://schemas.microsoft.com/office/drawing/2014/main" id="{2D77C48C-F3FF-48D1-A550-2B485BB6066B}"/>
              </a:ext>
            </a:extLst>
          </p:cNvPr>
          <p:cNvSpPr txBox="1"/>
          <p:nvPr/>
        </p:nvSpPr>
        <p:spPr>
          <a:xfrm>
            <a:off x="648931" y="1958269"/>
            <a:ext cx="3739341" cy="4801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Feature Importance:​</a:t>
            </a:r>
          </a:p>
        </p:txBody>
      </p:sp>
      <p:pic>
        <p:nvPicPr>
          <p:cNvPr id="13" name="Picture 12">
            <a:extLst>
              <a:ext uri="{FF2B5EF4-FFF2-40B4-BE49-F238E27FC236}">
                <a16:creationId xmlns:a16="http://schemas.microsoft.com/office/drawing/2014/main" id="{A38AC4D3-77BF-460E-9964-6360DF3B3D48}"/>
              </a:ext>
            </a:extLst>
          </p:cNvPr>
          <p:cNvPicPr>
            <a:picLocks noChangeAspect="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t="10270" b="-340"/>
          <a:stretch/>
        </p:blipFill>
        <p:spPr>
          <a:xfrm>
            <a:off x="5438562" y="746054"/>
            <a:ext cx="5953930" cy="5362646"/>
          </a:xfrm>
          <a:prstGeom prst="rect">
            <a:avLst/>
          </a:prstGeom>
          <a:noFill/>
          <a:effectLst/>
        </p:spPr>
      </p:pic>
      <p:sp>
        <p:nvSpPr>
          <p:cNvPr id="18" name="Footer Placeholder 17">
            <a:extLst>
              <a:ext uri="{FF2B5EF4-FFF2-40B4-BE49-F238E27FC236}">
                <a16:creationId xmlns:a16="http://schemas.microsoft.com/office/drawing/2014/main" id="{291BD801-F433-4C5E-BE5F-D3CD62B9C8D4}"/>
              </a:ext>
            </a:extLst>
          </p:cNvPr>
          <p:cNvSpPr>
            <a:spLocks noGrp="1"/>
          </p:cNvSpPr>
          <p:nvPr>
            <p:ph type="ftr" sz="quarter" idx="11"/>
          </p:nvPr>
        </p:nvSpPr>
        <p:spPr/>
        <p:txBody>
          <a:bodyPr/>
          <a:lstStyle/>
          <a:p>
            <a:r>
              <a:rPr lang="en-US"/>
              <a:t>IBM HR Analysis</a:t>
            </a:r>
            <a:endParaRPr lang="en-US" dirty="0"/>
          </a:p>
        </p:txBody>
      </p:sp>
      <p:sp>
        <p:nvSpPr>
          <p:cNvPr id="19" name="Slide Number Placeholder 18">
            <a:extLst>
              <a:ext uri="{FF2B5EF4-FFF2-40B4-BE49-F238E27FC236}">
                <a16:creationId xmlns:a16="http://schemas.microsoft.com/office/drawing/2014/main" id="{7F48284E-4090-436F-8782-679AF6B5DC04}"/>
              </a:ext>
            </a:extLst>
          </p:cNvPr>
          <p:cNvSpPr>
            <a:spLocks noGrp="1"/>
          </p:cNvSpPr>
          <p:nvPr>
            <p:ph type="sldNum" sz="quarter" idx="12"/>
          </p:nvPr>
        </p:nvSpPr>
        <p:spPr/>
        <p:txBody>
          <a:bodyPr/>
          <a:lstStyle/>
          <a:p>
            <a:fld id="{46225C7B-1288-4E93-82AF-4D08212B4CF7}" type="slidenum">
              <a:rPr lang="en-US" smtClean="0"/>
              <a:t>9</a:t>
            </a:fld>
            <a:endParaRPr lang="en-US" dirty="0"/>
          </a:p>
        </p:txBody>
      </p:sp>
      <p:sp>
        <p:nvSpPr>
          <p:cNvPr id="20" name="Date Placeholder 19">
            <a:extLst>
              <a:ext uri="{FF2B5EF4-FFF2-40B4-BE49-F238E27FC236}">
                <a16:creationId xmlns:a16="http://schemas.microsoft.com/office/drawing/2014/main" id="{5F21F37C-B322-48F4-AFDC-294B0C41B988}"/>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818540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3883</Words>
  <Application>Microsoft Office PowerPoint</Application>
  <PresentationFormat>Widescreen</PresentationFormat>
  <Paragraphs>312</Paragraphs>
  <Slides>21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Raleway</vt:lpstr>
      <vt:lpstr>Arial</vt:lpstr>
      <vt:lpstr>Avenir Next LT Pro</vt:lpstr>
      <vt:lpstr>Calibri</vt:lpstr>
      <vt:lpstr>Montserrat</vt:lpstr>
      <vt:lpstr>Montserrat SemiBold</vt:lpstr>
      <vt:lpstr>Segoe UI</vt:lpstr>
      <vt:lpstr>Times New Roman</vt:lpstr>
      <vt:lpstr>Office Theme</vt:lpstr>
      <vt:lpstr>IBM  HR  ANALYSIS</vt:lpstr>
      <vt:lpstr>Business Understanding</vt:lpstr>
      <vt:lpstr>Data Understanding &amp; Preparation​</vt:lpstr>
      <vt:lpstr>PowerPoint Presentation</vt:lpstr>
      <vt:lpstr>PowerPoint Presentation</vt:lpstr>
      <vt:lpstr>Model 1: Decision Tree</vt:lpstr>
      <vt:lpstr>Decision Tree – Continued​</vt:lpstr>
      <vt:lpstr>Model 2: Random Forest ​</vt:lpstr>
      <vt:lpstr>Random Forest – Continued​</vt:lpstr>
      <vt:lpstr>Random Forest – Continued</vt:lpstr>
      <vt:lpstr>Model 3: SVM</vt:lpstr>
      <vt:lpstr>SVM - Continued​</vt:lpstr>
      <vt:lpstr>Evaluation​</vt:lpstr>
      <vt:lpstr>Evaluation​ - Continued​</vt:lpstr>
      <vt:lpstr>Deployment​</vt:lpstr>
      <vt:lpstr>Deployment​ - Continued​</vt:lpstr>
      <vt:lpstr>Deployment​ - Continued​</vt:lpstr>
      <vt:lpstr>Deployment​ - Continued​</vt:lpstr>
      <vt:lpstr>Deployment  – Potential Improvements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HR  ANALYSIS</dc:title>
  <dc:creator>Minghao Du</dc:creator>
  <cp:lastModifiedBy>Minghao Du</cp:lastModifiedBy>
  <cp:revision>17</cp:revision>
  <dcterms:created xsi:type="dcterms:W3CDTF">2021-05-17T18:47:05Z</dcterms:created>
  <dcterms:modified xsi:type="dcterms:W3CDTF">2021-05-18T12:44:02Z</dcterms:modified>
</cp:coreProperties>
</file>