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3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7093be2d3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7093be2d3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7093be2d3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7093be2d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7093be2d3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7093be2d3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7093be2d3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7093be2d3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7093be2d3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7093be2d3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7093be2d3_4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7093be2d3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are trying to find the answer to our research question: Will the launch of Nescafe concentrated coffee pods increase Nescafe’s sales in the Chinese market?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First we did some explorations on effective size, as the top left graph shown, as the effective size increases the corresponding power also increases, eventually exceed 0.95 at around 60 </a:t>
            </a:r>
            <a:endParaRPr/>
          </a:p>
          <a:p>
            <a:pPr marL="0" lvl="0" indent="0" algn="l" rtl="0">
              <a:spcBef>
                <a:spcPts val="0"/>
              </a:spcBef>
              <a:spcAft>
                <a:spcPts val="0"/>
              </a:spcAft>
              <a:buNone/>
            </a:pPr>
            <a:r>
              <a:rPr lang="en"/>
              <a:t>The bottom left graph shows the relationship between the effective size and the average p-value. Having an alpha of 0.05 we start to reject the null hypothesis when the effective size is greater than 52. </a:t>
            </a:r>
            <a:endParaRPr/>
          </a:p>
          <a:p>
            <a:pPr marL="0" lvl="0" indent="0" algn="l" rtl="0">
              <a:spcBef>
                <a:spcPts val="0"/>
              </a:spcBef>
              <a:spcAft>
                <a:spcPts val="0"/>
              </a:spcAft>
              <a:buNone/>
            </a:pPr>
            <a:r>
              <a:rPr lang="en"/>
              <a:t>The graph in the middle shows the relationship between the three, as well as a plane fitted to these data points. </a:t>
            </a:r>
            <a:endParaRPr/>
          </a:p>
          <a:p>
            <a:pPr marL="0" lvl="0" indent="0" algn="l" rtl="0">
              <a:spcBef>
                <a:spcPts val="0"/>
              </a:spcBef>
              <a:spcAft>
                <a:spcPts val="0"/>
              </a:spcAft>
              <a:buNone/>
            </a:pPr>
            <a:endParaRPr/>
          </a:p>
          <a:p>
            <a:pPr marL="0" lvl="0" indent="0" algn="l" rtl="0">
              <a:spcBef>
                <a:spcPts val="0"/>
              </a:spcBef>
              <a:spcAft>
                <a:spcPts val="0"/>
              </a:spcAft>
              <a:buNone/>
            </a:pPr>
            <a:r>
              <a:rPr lang="en"/>
              <a:t>Finally, to answer the research question, we have conducted analysis on two scenarios. </a:t>
            </a:r>
            <a:endParaRPr/>
          </a:p>
          <a:p>
            <a:pPr marL="0" lvl="0" indent="0" algn="l" rtl="0">
              <a:spcBef>
                <a:spcPts val="0"/>
              </a:spcBef>
              <a:spcAft>
                <a:spcPts val="0"/>
              </a:spcAft>
              <a:buNone/>
            </a:pPr>
            <a:r>
              <a:rPr lang="en"/>
              <a:t>In scenario 1 we set the effective size to 40, this gives us a power of 0.009 and a p-value of 0.1086. It shows no statistical significant difference in sales means between treatment and control group. </a:t>
            </a:r>
            <a:endParaRPr/>
          </a:p>
          <a:p>
            <a:pPr marL="0" lvl="0" indent="0" algn="l" rtl="0">
              <a:spcBef>
                <a:spcPts val="0"/>
              </a:spcBef>
              <a:spcAft>
                <a:spcPts val="0"/>
              </a:spcAft>
              <a:buClr>
                <a:schemeClr val="dk1"/>
              </a:buClr>
              <a:buSzPts val="1100"/>
              <a:buFont typeface="Arial"/>
              <a:buNone/>
            </a:pPr>
            <a:r>
              <a:rPr lang="en">
                <a:solidFill>
                  <a:schemeClr val="dk1"/>
                </a:solidFill>
              </a:rPr>
              <a:t>In scenario 2 we set the effective size to 60, this gives us a power of 0.961 and a p-value of 0.0292. It shows statistical significant difference in sales means between treatment and control group.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6db7a7747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6db7a7747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6db7a77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6db7a7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6db7a7747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6db7a7747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7093be2d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7093be2d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7093be2d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7093be2d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7093be2d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7093be2d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7093be2d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7093be2d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7093be2d3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7093be2d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7093be2d3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7093be2d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66775"/>
            <a:ext cx="9144001" cy="5137707"/>
          </a:xfrm>
          <a:prstGeom prst="rect">
            <a:avLst/>
          </a:prstGeom>
          <a:noFill/>
          <a:ln>
            <a:noFill/>
          </a:ln>
        </p:spPr>
      </p:pic>
      <p:sp>
        <p:nvSpPr>
          <p:cNvPr id="55" name="Google Shape;55;p13"/>
          <p:cNvSpPr txBox="1"/>
          <p:nvPr/>
        </p:nvSpPr>
        <p:spPr>
          <a:xfrm>
            <a:off x="480250" y="255750"/>
            <a:ext cx="7270500" cy="192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
          </a:p>
          <a:p>
            <a:pPr marL="0" lvl="0" indent="0" algn="l" rtl="0">
              <a:spcBef>
                <a:spcPts val="0"/>
              </a:spcBef>
              <a:spcAft>
                <a:spcPts val="0"/>
              </a:spcAft>
              <a:buNone/>
            </a:pPr>
            <a:r>
              <a:rPr lang="en" sz="3900">
                <a:solidFill>
                  <a:srgbClr val="93623F"/>
                </a:solidFill>
                <a:latin typeface="Impact"/>
                <a:ea typeface="Impact"/>
                <a:cs typeface="Impact"/>
                <a:sym typeface="Impact"/>
              </a:rPr>
              <a:t>Nescafé</a:t>
            </a:r>
            <a:r>
              <a:rPr lang="en" sz="3800">
                <a:solidFill>
                  <a:srgbClr val="93623F"/>
                </a:solidFill>
                <a:latin typeface="Impact"/>
                <a:ea typeface="Impact"/>
                <a:cs typeface="Impact"/>
                <a:sym typeface="Impact"/>
              </a:rPr>
              <a:t> </a:t>
            </a:r>
            <a:endParaRPr sz="3800">
              <a:solidFill>
                <a:srgbClr val="93623F"/>
              </a:solidFill>
              <a:latin typeface="Impact"/>
              <a:ea typeface="Impact"/>
              <a:cs typeface="Impact"/>
              <a:sym typeface="Impact"/>
            </a:endParaRPr>
          </a:p>
          <a:p>
            <a:pPr marL="0" lvl="0" indent="0" algn="l" rtl="0">
              <a:spcBef>
                <a:spcPts val="0"/>
              </a:spcBef>
              <a:spcAft>
                <a:spcPts val="0"/>
              </a:spcAft>
              <a:buNone/>
            </a:pPr>
            <a:r>
              <a:rPr lang="en" sz="3600">
                <a:solidFill>
                  <a:srgbClr val="93623F"/>
                </a:solidFill>
                <a:latin typeface="Impact"/>
                <a:ea typeface="Impact"/>
                <a:cs typeface="Impact"/>
                <a:sym typeface="Impact"/>
              </a:rPr>
              <a:t>Concentrated Coffee Pods </a:t>
            </a:r>
            <a:endParaRPr sz="3600">
              <a:solidFill>
                <a:srgbClr val="93623F"/>
              </a:solidFill>
              <a:latin typeface="Impact"/>
              <a:ea typeface="Impact"/>
              <a:cs typeface="Impact"/>
              <a:sym typeface="Impact"/>
            </a:endParaRPr>
          </a:p>
          <a:p>
            <a:pPr marL="0" lvl="0" indent="0" algn="l" rtl="0">
              <a:spcBef>
                <a:spcPts val="0"/>
              </a:spcBef>
              <a:spcAft>
                <a:spcPts val="0"/>
              </a:spcAft>
              <a:buNone/>
            </a:pPr>
            <a:r>
              <a:rPr lang="en" sz="3600">
                <a:solidFill>
                  <a:srgbClr val="93623F"/>
                </a:solidFill>
                <a:latin typeface="Impact"/>
                <a:ea typeface="Impact"/>
                <a:cs typeface="Impact"/>
                <a:sym typeface="Impact"/>
              </a:rPr>
              <a:t>Product Launch Analysis</a:t>
            </a:r>
            <a:endParaRPr sz="100"/>
          </a:p>
        </p:txBody>
      </p:sp>
      <p:pic>
        <p:nvPicPr>
          <p:cNvPr id="56" name="Google Shape;56;p13"/>
          <p:cNvPicPr preferRelativeResize="0"/>
          <p:nvPr/>
        </p:nvPicPr>
        <p:blipFill>
          <a:blip r:embed="rId4">
            <a:alphaModFix/>
          </a:blip>
          <a:stretch>
            <a:fillRect/>
          </a:stretch>
        </p:blipFill>
        <p:spPr>
          <a:xfrm>
            <a:off x="3379800" y="3059050"/>
            <a:ext cx="843200" cy="843200"/>
          </a:xfrm>
          <a:prstGeom prst="rect">
            <a:avLst/>
          </a:prstGeom>
          <a:noFill/>
          <a:ln>
            <a:noFill/>
          </a:ln>
        </p:spPr>
      </p:pic>
      <p:pic>
        <p:nvPicPr>
          <p:cNvPr id="57" name="Google Shape;57;p13"/>
          <p:cNvPicPr preferRelativeResize="0"/>
          <p:nvPr/>
        </p:nvPicPr>
        <p:blipFill>
          <a:blip r:embed="rId5">
            <a:alphaModFix/>
          </a:blip>
          <a:stretch>
            <a:fillRect/>
          </a:stretch>
        </p:blipFill>
        <p:spPr>
          <a:xfrm>
            <a:off x="6661700" y="66775"/>
            <a:ext cx="2640800" cy="1517075"/>
          </a:xfrm>
          <a:prstGeom prst="rect">
            <a:avLst/>
          </a:prstGeom>
          <a:noFill/>
          <a:ln>
            <a:noFill/>
          </a:ln>
        </p:spPr>
      </p:pic>
      <p:sp>
        <p:nvSpPr>
          <p:cNvPr id="58" name="Google Shape;58;p13"/>
          <p:cNvSpPr txBox="1"/>
          <p:nvPr/>
        </p:nvSpPr>
        <p:spPr>
          <a:xfrm>
            <a:off x="6128900" y="2510900"/>
            <a:ext cx="3939900" cy="16465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rgbClr val="93623F"/>
                </a:solidFill>
                <a:latin typeface="Impact"/>
                <a:ea typeface="Impact"/>
                <a:cs typeface="Impact"/>
                <a:sym typeface="Impact"/>
              </a:rPr>
              <a:t>Minghao Du</a:t>
            </a:r>
            <a:endParaRPr sz="1900" dirty="0">
              <a:solidFill>
                <a:srgbClr val="93623F"/>
              </a:solidFill>
              <a:latin typeface="Impact"/>
              <a:ea typeface="Impact"/>
              <a:cs typeface="Impact"/>
              <a:sym typeface="Impact"/>
            </a:endParaRPr>
          </a:p>
          <a:p>
            <a:pPr marL="0" lvl="0" indent="0" algn="l" rtl="0">
              <a:spcBef>
                <a:spcPts val="0"/>
              </a:spcBef>
              <a:spcAft>
                <a:spcPts val="0"/>
              </a:spcAft>
              <a:buNone/>
            </a:pPr>
            <a:r>
              <a:rPr lang="en" sz="1900" dirty="0">
                <a:solidFill>
                  <a:srgbClr val="93623F"/>
                </a:solidFill>
                <a:latin typeface="Impact"/>
                <a:ea typeface="Impact"/>
                <a:cs typeface="Impact"/>
                <a:sym typeface="Impact"/>
              </a:rPr>
              <a:t>Jiaman Li</a:t>
            </a:r>
            <a:endParaRPr sz="1900" dirty="0">
              <a:solidFill>
                <a:srgbClr val="93623F"/>
              </a:solidFill>
              <a:latin typeface="Impact"/>
              <a:ea typeface="Impact"/>
              <a:cs typeface="Impact"/>
              <a:sym typeface="Impact"/>
            </a:endParaRPr>
          </a:p>
          <a:p>
            <a:pPr marL="0" lvl="0" indent="0" algn="l" rtl="0">
              <a:spcBef>
                <a:spcPts val="0"/>
              </a:spcBef>
              <a:spcAft>
                <a:spcPts val="0"/>
              </a:spcAft>
              <a:buNone/>
            </a:pPr>
            <a:r>
              <a:rPr lang="en" sz="1900" dirty="0">
                <a:solidFill>
                  <a:srgbClr val="93623F"/>
                </a:solidFill>
                <a:latin typeface="Impact"/>
                <a:ea typeface="Impact"/>
                <a:cs typeface="Impact"/>
                <a:sym typeface="Impact"/>
              </a:rPr>
              <a:t>Haohua Lu</a:t>
            </a:r>
            <a:endParaRPr sz="1900" dirty="0">
              <a:solidFill>
                <a:srgbClr val="93623F"/>
              </a:solidFill>
              <a:latin typeface="Impact"/>
              <a:ea typeface="Impact"/>
              <a:cs typeface="Impact"/>
              <a:sym typeface="Impact"/>
            </a:endParaRPr>
          </a:p>
          <a:p>
            <a:pPr marL="0" lvl="0" indent="0" algn="l" rtl="0">
              <a:spcBef>
                <a:spcPts val="0"/>
              </a:spcBef>
              <a:spcAft>
                <a:spcPts val="0"/>
              </a:spcAft>
              <a:buNone/>
            </a:pPr>
            <a:r>
              <a:rPr lang="en" sz="1900" dirty="0">
                <a:solidFill>
                  <a:srgbClr val="93623F"/>
                </a:solidFill>
                <a:latin typeface="Impact"/>
                <a:ea typeface="Impact"/>
                <a:cs typeface="Impact"/>
                <a:sym typeface="Impact"/>
              </a:rPr>
              <a:t>Fengyuan Tian</a:t>
            </a:r>
            <a:endParaRPr sz="1900" dirty="0">
              <a:solidFill>
                <a:srgbClr val="93623F"/>
              </a:solidFill>
              <a:latin typeface="Impact"/>
              <a:ea typeface="Impact"/>
              <a:cs typeface="Impact"/>
              <a:sym typeface="Impact"/>
            </a:endParaRPr>
          </a:p>
          <a:p>
            <a:pPr marL="0" lvl="0" indent="0" algn="l" rtl="0">
              <a:spcBef>
                <a:spcPts val="0"/>
              </a:spcBef>
              <a:spcAft>
                <a:spcPts val="0"/>
              </a:spcAft>
              <a:buNone/>
            </a:pPr>
            <a:r>
              <a:rPr lang="en" sz="1900" dirty="0">
                <a:solidFill>
                  <a:srgbClr val="93623F"/>
                </a:solidFill>
                <a:latin typeface="Impact"/>
                <a:ea typeface="Impact"/>
                <a:cs typeface="Impact"/>
                <a:sym typeface="Impact"/>
              </a:rPr>
              <a:t>Xiangping Zhou</a:t>
            </a:r>
            <a:endParaRPr sz="1900" dirty="0">
              <a:solidFill>
                <a:srgbClr val="93623F"/>
              </a:solidFill>
              <a:latin typeface="Impact"/>
              <a:ea typeface="Impact"/>
              <a:cs typeface="Impact"/>
              <a:sym typeface="Impact"/>
            </a:endParaRPr>
          </a:p>
        </p:txBody>
      </p:sp>
      <p:sp>
        <p:nvSpPr>
          <p:cNvPr id="59" name="Google Shape;59;p13"/>
          <p:cNvSpPr txBox="1"/>
          <p:nvPr/>
        </p:nvSpPr>
        <p:spPr>
          <a:xfrm>
            <a:off x="6128900" y="4450400"/>
            <a:ext cx="2371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93623F"/>
                </a:solidFill>
                <a:latin typeface="Impact"/>
                <a:ea typeface="Impact"/>
                <a:cs typeface="Impact"/>
                <a:sym typeface="Impact"/>
              </a:rPr>
              <a:t>December 10th,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6"/>
        <p:cNvGrpSpPr/>
        <p:nvPr/>
      </p:nvGrpSpPr>
      <p:grpSpPr>
        <a:xfrm>
          <a:off x="0" y="0"/>
          <a:ext cx="0" cy="0"/>
          <a:chOff x="0" y="0"/>
          <a:chExt cx="0" cy="0"/>
        </a:xfrm>
      </p:grpSpPr>
      <p:sp>
        <p:nvSpPr>
          <p:cNvPr id="157" name="Google Shape;157;p22"/>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03</a:t>
            </a:r>
            <a:endParaRPr sz="4000" b="1">
              <a:solidFill>
                <a:srgbClr val="6E4A2F"/>
              </a:solidFill>
            </a:endParaRPr>
          </a:p>
        </p:txBody>
      </p:sp>
      <p:sp>
        <p:nvSpPr>
          <p:cNvPr id="159" name="Google Shape;159;p22"/>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Plan: Variables</a:t>
            </a:r>
            <a:endParaRPr sz="3000" b="1">
              <a:solidFill>
                <a:srgbClr val="EFEFEF"/>
              </a:solidFill>
            </a:endParaRPr>
          </a:p>
        </p:txBody>
      </p:sp>
      <p:sp>
        <p:nvSpPr>
          <p:cNvPr id="160" name="Google Shape;160;p22"/>
          <p:cNvSpPr txBox="1"/>
          <p:nvPr/>
        </p:nvSpPr>
        <p:spPr>
          <a:xfrm>
            <a:off x="672100" y="1193313"/>
            <a:ext cx="4564800" cy="146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b="1"/>
              <a:t>Independent Variable (X): </a:t>
            </a:r>
            <a:endParaRPr sz="1200" b="1"/>
          </a:p>
          <a:p>
            <a:pPr marL="0" lvl="0" indent="0" algn="l" rtl="0">
              <a:lnSpc>
                <a:spcPct val="115000"/>
              </a:lnSpc>
              <a:spcBef>
                <a:spcPts val="1200"/>
              </a:spcBef>
              <a:spcAft>
                <a:spcPts val="0"/>
              </a:spcAft>
              <a:buNone/>
            </a:pPr>
            <a:r>
              <a:rPr lang="en" sz="1200"/>
              <a:t>- The launch of Nestlé concentrated coffee pods (Yes=1, No=0)</a:t>
            </a:r>
            <a:endParaRPr sz="1200"/>
          </a:p>
          <a:p>
            <a:pPr marL="0" lvl="0" indent="0" algn="l" rtl="0">
              <a:lnSpc>
                <a:spcPct val="115000"/>
              </a:lnSpc>
              <a:spcBef>
                <a:spcPts val="1200"/>
              </a:spcBef>
              <a:spcAft>
                <a:spcPts val="0"/>
              </a:spcAft>
              <a:buNone/>
            </a:pPr>
            <a:r>
              <a:rPr lang="en" sz="1200" b="1"/>
              <a:t>Dependent Variable (Y): </a:t>
            </a:r>
            <a:endParaRPr sz="1200" b="1"/>
          </a:p>
          <a:p>
            <a:pPr marL="0" lvl="0" indent="0" algn="l" rtl="0">
              <a:lnSpc>
                <a:spcPct val="115000"/>
              </a:lnSpc>
              <a:spcBef>
                <a:spcPts val="1200"/>
              </a:spcBef>
              <a:spcAft>
                <a:spcPts val="1200"/>
              </a:spcAft>
              <a:buNone/>
            </a:pPr>
            <a:r>
              <a:rPr lang="en" sz="1200"/>
              <a:t>- Total sales of Nescafé (Nestlé SA) in a fiscal period.</a:t>
            </a:r>
            <a:endParaRPr sz="1200" b="1"/>
          </a:p>
        </p:txBody>
      </p:sp>
      <p:sp>
        <p:nvSpPr>
          <p:cNvPr id="161" name="Google Shape;161;p22"/>
          <p:cNvSpPr txBox="1"/>
          <p:nvPr/>
        </p:nvSpPr>
        <p:spPr>
          <a:xfrm>
            <a:off x="3726700" y="3378575"/>
            <a:ext cx="2066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b="1"/>
              <a:t>Two Sample t-test</a:t>
            </a:r>
            <a:endParaRPr sz="1200" b="1"/>
          </a:p>
        </p:txBody>
      </p:sp>
      <p:pic>
        <p:nvPicPr>
          <p:cNvPr id="162" name="Google Shape;162;p22"/>
          <p:cNvPicPr preferRelativeResize="0"/>
          <p:nvPr/>
        </p:nvPicPr>
        <p:blipFill>
          <a:blip r:embed="rId3">
            <a:alphaModFix/>
          </a:blip>
          <a:stretch>
            <a:fillRect/>
          </a:stretch>
        </p:blipFill>
        <p:spPr>
          <a:xfrm>
            <a:off x="672100" y="3080400"/>
            <a:ext cx="1886130" cy="298175"/>
          </a:xfrm>
          <a:prstGeom prst="rect">
            <a:avLst/>
          </a:prstGeom>
          <a:noFill/>
          <a:ln>
            <a:noFill/>
          </a:ln>
        </p:spPr>
      </p:pic>
      <p:pic>
        <p:nvPicPr>
          <p:cNvPr id="163" name="Google Shape;163;p22"/>
          <p:cNvPicPr preferRelativeResize="0"/>
          <p:nvPr/>
        </p:nvPicPr>
        <p:blipFill>
          <a:blip r:embed="rId4">
            <a:alphaModFix/>
          </a:blip>
          <a:stretch>
            <a:fillRect/>
          </a:stretch>
        </p:blipFill>
        <p:spPr>
          <a:xfrm>
            <a:off x="743988" y="3640338"/>
            <a:ext cx="1411425" cy="595025"/>
          </a:xfrm>
          <a:prstGeom prst="rect">
            <a:avLst/>
          </a:prstGeom>
          <a:noFill/>
          <a:ln>
            <a:noFill/>
          </a:ln>
        </p:spPr>
      </p:pic>
      <p:pic>
        <p:nvPicPr>
          <p:cNvPr id="164" name="Google Shape;164;p22"/>
          <p:cNvPicPr preferRelativeResize="0"/>
          <p:nvPr/>
        </p:nvPicPr>
        <p:blipFill>
          <a:blip r:embed="rId5">
            <a:alphaModFix/>
          </a:blip>
          <a:stretch>
            <a:fillRect/>
          </a:stretch>
        </p:blipFill>
        <p:spPr>
          <a:xfrm>
            <a:off x="5973575" y="2123963"/>
            <a:ext cx="2983400" cy="1670700"/>
          </a:xfrm>
          <a:prstGeom prst="rect">
            <a:avLst/>
          </a:prstGeom>
          <a:noFill/>
          <a:ln>
            <a:noFill/>
          </a:ln>
        </p:spPr>
      </p:pic>
      <p:sp>
        <p:nvSpPr>
          <p:cNvPr id="165" name="Google Shape;165;p22"/>
          <p:cNvSpPr/>
          <p:nvPr/>
        </p:nvSpPr>
        <p:spPr>
          <a:xfrm>
            <a:off x="2884900" y="3436025"/>
            <a:ext cx="415800" cy="239100"/>
          </a:xfrm>
          <a:prstGeom prst="rightArrow">
            <a:avLst>
              <a:gd name="adj1" fmla="val 50000"/>
              <a:gd name="adj2" fmla="val 50000"/>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23"/>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03</a:t>
            </a:r>
            <a:endParaRPr sz="4000" b="1">
              <a:solidFill>
                <a:srgbClr val="6E4A2F"/>
              </a:solidFill>
            </a:endParaRPr>
          </a:p>
        </p:txBody>
      </p:sp>
      <p:sp>
        <p:nvSpPr>
          <p:cNvPr id="172" name="Google Shape;172;p23"/>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Plan: Operational Procedure</a:t>
            </a:r>
            <a:endParaRPr sz="3000" b="1">
              <a:solidFill>
                <a:srgbClr val="EFEFEF"/>
              </a:solidFill>
            </a:endParaRPr>
          </a:p>
        </p:txBody>
      </p:sp>
      <p:pic>
        <p:nvPicPr>
          <p:cNvPr id="173" name="Google Shape;173;p23"/>
          <p:cNvPicPr preferRelativeResize="0"/>
          <p:nvPr/>
        </p:nvPicPr>
        <p:blipFill>
          <a:blip r:embed="rId3">
            <a:alphaModFix/>
          </a:blip>
          <a:stretch>
            <a:fillRect/>
          </a:stretch>
        </p:blipFill>
        <p:spPr>
          <a:xfrm>
            <a:off x="161775" y="979200"/>
            <a:ext cx="4937177" cy="408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178" name="Google Shape;178;p24"/>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03</a:t>
            </a:r>
            <a:endParaRPr sz="4000" b="1">
              <a:solidFill>
                <a:srgbClr val="6E4A2F"/>
              </a:solidFill>
            </a:endParaRPr>
          </a:p>
        </p:txBody>
      </p:sp>
      <p:sp>
        <p:nvSpPr>
          <p:cNvPr id="180" name="Google Shape;180;p24"/>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Plan: Timeline </a:t>
            </a:r>
            <a:endParaRPr sz="3000" b="1">
              <a:solidFill>
                <a:srgbClr val="EFEFEF"/>
              </a:solidFill>
            </a:endParaRPr>
          </a:p>
        </p:txBody>
      </p:sp>
      <p:pic>
        <p:nvPicPr>
          <p:cNvPr id="181" name="Google Shape;181;p24"/>
          <p:cNvPicPr preferRelativeResize="0"/>
          <p:nvPr/>
        </p:nvPicPr>
        <p:blipFill>
          <a:blip r:embed="rId3">
            <a:alphaModFix/>
          </a:blip>
          <a:stretch>
            <a:fillRect/>
          </a:stretch>
        </p:blipFill>
        <p:spPr>
          <a:xfrm>
            <a:off x="469350" y="1561291"/>
            <a:ext cx="8205302" cy="27894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
        <p:cNvGrpSpPr/>
        <p:nvPr/>
      </p:nvGrpSpPr>
      <p:grpSpPr>
        <a:xfrm>
          <a:off x="0" y="0"/>
          <a:ext cx="0" cy="0"/>
          <a:chOff x="0" y="0"/>
          <a:chExt cx="0" cy="0"/>
        </a:xfrm>
      </p:grpSpPr>
      <p:pic>
        <p:nvPicPr>
          <p:cNvPr id="186" name="Google Shape;186;p25"/>
          <p:cNvPicPr preferRelativeResize="0"/>
          <p:nvPr/>
        </p:nvPicPr>
        <p:blipFill rotWithShape="1">
          <a:blip r:embed="rId3">
            <a:alphaModFix/>
          </a:blip>
          <a:srcRect r="-21388" b="-13288"/>
          <a:stretch/>
        </p:blipFill>
        <p:spPr>
          <a:xfrm>
            <a:off x="808200" y="1193450"/>
            <a:ext cx="2245275" cy="1950975"/>
          </a:xfrm>
          <a:prstGeom prst="rect">
            <a:avLst/>
          </a:prstGeom>
          <a:noFill/>
          <a:ln>
            <a:noFill/>
          </a:ln>
        </p:spPr>
      </p:pic>
      <p:pic>
        <p:nvPicPr>
          <p:cNvPr id="187" name="Google Shape;187;p25"/>
          <p:cNvPicPr preferRelativeResize="0"/>
          <p:nvPr/>
        </p:nvPicPr>
        <p:blipFill>
          <a:blip r:embed="rId4">
            <a:alphaModFix/>
          </a:blip>
          <a:stretch>
            <a:fillRect/>
          </a:stretch>
        </p:blipFill>
        <p:spPr>
          <a:xfrm>
            <a:off x="6400725" y="2991525"/>
            <a:ext cx="1855200" cy="1718125"/>
          </a:xfrm>
          <a:prstGeom prst="rect">
            <a:avLst/>
          </a:prstGeom>
          <a:noFill/>
          <a:ln>
            <a:noFill/>
          </a:ln>
        </p:spPr>
      </p:pic>
      <p:sp>
        <p:nvSpPr>
          <p:cNvPr id="188" name="Google Shape;188;p25"/>
          <p:cNvSpPr txBox="1"/>
          <p:nvPr/>
        </p:nvSpPr>
        <p:spPr>
          <a:xfrm>
            <a:off x="3078650" y="1337850"/>
            <a:ext cx="39255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30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Sales in control &amp; treatment group</a:t>
            </a:r>
            <a:endParaRPr sz="160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Collect monthly</a:t>
            </a:r>
            <a:endParaRPr sz="160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Char char="●"/>
            </a:pPr>
            <a:r>
              <a:rPr lang="en" sz="1600">
                <a:latin typeface="Times New Roman"/>
                <a:ea typeface="Times New Roman"/>
                <a:cs typeface="Times New Roman"/>
                <a:sym typeface="Times New Roman"/>
              </a:rPr>
              <a:t>5</a:t>
            </a:r>
            <a:r>
              <a:rPr lang="en" sz="1600">
                <a:solidFill>
                  <a:srgbClr val="595959"/>
                </a:solidFill>
                <a:latin typeface="Times New Roman"/>
                <a:ea typeface="Times New Roman"/>
                <a:cs typeface="Times New Roman"/>
                <a:sym typeface="Times New Roman"/>
              </a:rPr>
              <a:t>4 cities each group</a:t>
            </a:r>
            <a:endParaRPr sz="160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108 cities in total</a:t>
            </a:r>
            <a:endParaRPr sz="160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en" sz="1600">
                <a:solidFill>
                  <a:srgbClr val="595959"/>
                </a:solidFill>
                <a:latin typeface="Times New Roman"/>
                <a:ea typeface="Times New Roman"/>
                <a:cs typeface="Times New Roman"/>
                <a:sym typeface="Times New Roman"/>
              </a:rPr>
              <a:t>Confounding variables</a:t>
            </a:r>
            <a:endParaRPr sz="1600">
              <a:latin typeface="Times New Roman"/>
              <a:ea typeface="Times New Roman"/>
              <a:cs typeface="Times New Roman"/>
              <a:sym typeface="Times New Roman"/>
            </a:endParaRPr>
          </a:p>
        </p:txBody>
      </p:sp>
      <p:sp>
        <p:nvSpPr>
          <p:cNvPr id="189" name="Google Shape;189;p25"/>
          <p:cNvSpPr txBox="1"/>
          <p:nvPr/>
        </p:nvSpPr>
        <p:spPr>
          <a:xfrm>
            <a:off x="2623275" y="3995350"/>
            <a:ext cx="34656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400"/>
              </a:spcBef>
              <a:spcAft>
                <a:spcPts val="0"/>
              </a:spcAft>
              <a:buClr>
                <a:srgbClr val="595959"/>
              </a:buClr>
              <a:buSzPts val="1600"/>
              <a:buFont typeface="Times New Roman"/>
              <a:buChar char="●"/>
            </a:pPr>
            <a:r>
              <a:rPr lang="en" sz="1600">
                <a:solidFill>
                  <a:srgbClr val="595959"/>
                </a:solidFill>
                <a:latin typeface="Times New Roman"/>
                <a:ea typeface="Times New Roman"/>
                <a:cs typeface="Times New Roman"/>
                <a:sym typeface="Times New Roman"/>
              </a:rPr>
              <a:t>Sales volume</a:t>
            </a:r>
            <a:endParaRPr sz="1600">
              <a:solidFill>
                <a:srgbClr val="595959"/>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595959"/>
              </a:buClr>
              <a:buSzPts val="1600"/>
              <a:buFont typeface="Times New Roman"/>
              <a:buChar char="●"/>
            </a:pPr>
            <a:r>
              <a:rPr lang="en" sz="1600">
                <a:solidFill>
                  <a:srgbClr val="595959"/>
                </a:solidFill>
                <a:latin typeface="Times New Roman"/>
                <a:ea typeface="Times New Roman"/>
                <a:cs typeface="Times New Roman"/>
                <a:sym typeface="Times New Roman"/>
              </a:rPr>
              <a:t>No sensitive information included</a:t>
            </a:r>
            <a:endParaRPr sz="1600">
              <a:solidFill>
                <a:srgbClr val="595959"/>
              </a:solidFill>
              <a:latin typeface="Times New Roman"/>
              <a:ea typeface="Times New Roman"/>
              <a:cs typeface="Times New Roman"/>
              <a:sym typeface="Times New Roman"/>
            </a:endParaRPr>
          </a:p>
        </p:txBody>
      </p:sp>
      <p:sp>
        <p:nvSpPr>
          <p:cNvPr id="190" name="Google Shape;190;p25"/>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Plan: Data Collection &amp; Security </a:t>
            </a:r>
            <a:endParaRPr sz="3000" b="1">
              <a:solidFill>
                <a:srgbClr val="EFEFEF"/>
              </a:solidFill>
            </a:endParaRPr>
          </a:p>
        </p:txBody>
      </p:sp>
      <p:sp>
        <p:nvSpPr>
          <p:cNvPr id="192" name="Google Shape;192;p25"/>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03</a:t>
            </a:r>
            <a:endParaRPr sz="4000" b="1">
              <a:solidFill>
                <a:srgbClr val="6E4A2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6"/>
        <p:cNvGrpSpPr/>
        <p:nvPr/>
      </p:nvGrpSpPr>
      <p:grpSpPr>
        <a:xfrm>
          <a:off x="0" y="0"/>
          <a:ext cx="0" cy="0"/>
          <a:chOff x="0" y="0"/>
          <a:chExt cx="0" cy="0"/>
        </a:xfrm>
      </p:grpSpPr>
      <p:sp>
        <p:nvSpPr>
          <p:cNvPr id="197" name="Google Shape;197;p26"/>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txBox="1"/>
          <p:nvPr/>
        </p:nvSpPr>
        <p:spPr>
          <a:xfrm>
            <a:off x="1073050" y="128250"/>
            <a:ext cx="780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EFEFEF"/>
                </a:solidFill>
              </a:rPr>
              <a:t>Statistical Analysis Plan</a:t>
            </a:r>
            <a:endParaRPr/>
          </a:p>
        </p:txBody>
      </p:sp>
      <p:sp>
        <p:nvSpPr>
          <p:cNvPr id="199" name="Google Shape;199;p26"/>
          <p:cNvSpPr txBox="1"/>
          <p:nvPr/>
        </p:nvSpPr>
        <p:spPr>
          <a:xfrm>
            <a:off x="407050" y="1309925"/>
            <a:ext cx="84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200" name="Google Shape;200;p26"/>
          <p:cNvSpPr txBox="1"/>
          <p:nvPr/>
        </p:nvSpPr>
        <p:spPr>
          <a:xfrm>
            <a:off x="3305975" y="903000"/>
            <a:ext cx="5796900" cy="42483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SzPts val="1200"/>
              <a:buChar char="●"/>
            </a:pPr>
            <a:r>
              <a:rPr lang="en" sz="1200"/>
              <a:t>Data Simulation</a:t>
            </a:r>
            <a:endParaRPr sz="1200"/>
          </a:p>
          <a:p>
            <a:pPr marL="914400" lvl="1" indent="-304800" algn="l" rtl="0">
              <a:lnSpc>
                <a:spcPct val="150000"/>
              </a:lnSpc>
              <a:spcBef>
                <a:spcPts val="0"/>
              </a:spcBef>
              <a:spcAft>
                <a:spcPts val="0"/>
              </a:spcAft>
              <a:buSzPts val="1200"/>
              <a:buChar char="○"/>
            </a:pPr>
            <a:r>
              <a:rPr lang="en" sz="1200"/>
              <a:t>Baseline Sales Mean: 100</a:t>
            </a:r>
            <a:endParaRPr sz="1200"/>
          </a:p>
          <a:p>
            <a:pPr marL="914400" lvl="1" indent="-304800" algn="l" rtl="0">
              <a:lnSpc>
                <a:spcPct val="150000"/>
              </a:lnSpc>
              <a:spcBef>
                <a:spcPts val="0"/>
              </a:spcBef>
              <a:spcAft>
                <a:spcPts val="0"/>
              </a:spcAft>
              <a:buSzPts val="1200"/>
              <a:buChar char="○"/>
            </a:pPr>
            <a:r>
              <a:rPr lang="en" sz="1200"/>
              <a:t>Standard Deviation: 10</a:t>
            </a:r>
            <a:endParaRPr sz="1200"/>
          </a:p>
          <a:p>
            <a:pPr marL="914400" lvl="1" indent="-304800" algn="l" rtl="0">
              <a:lnSpc>
                <a:spcPct val="150000"/>
              </a:lnSpc>
              <a:spcBef>
                <a:spcPts val="0"/>
              </a:spcBef>
              <a:spcAft>
                <a:spcPts val="0"/>
              </a:spcAft>
              <a:buSzPts val="1200"/>
              <a:buChar char="○"/>
            </a:pPr>
            <a:r>
              <a:rPr lang="en" sz="1200"/>
              <a:t>Simulation Rounds: 1000 rounds</a:t>
            </a:r>
            <a:endParaRPr sz="1200"/>
          </a:p>
          <a:p>
            <a:pPr marL="457200" lvl="0" indent="-304800" algn="l" rtl="0">
              <a:lnSpc>
                <a:spcPct val="150000"/>
              </a:lnSpc>
              <a:spcBef>
                <a:spcPts val="0"/>
              </a:spcBef>
              <a:spcAft>
                <a:spcPts val="0"/>
              </a:spcAft>
              <a:buSzPts val="1200"/>
              <a:buChar char="●"/>
            </a:pPr>
            <a:r>
              <a:rPr lang="en" sz="1200"/>
              <a:t>Exploratory Analysis</a:t>
            </a:r>
            <a:endParaRPr sz="1200"/>
          </a:p>
          <a:p>
            <a:pPr marL="914400" lvl="1" indent="-304800" algn="l" rtl="0">
              <a:lnSpc>
                <a:spcPct val="150000"/>
              </a:lnSpc>
              <a:spcBef>
                <a:spcPts val="0"/>
              </a:spcBef>
              <a:spcAft>
                <a:spcPts val="0"/>
              </a:spcAft>
              <a:buSzPts val="1200"/>
              <a:buChar char="○"/>
            </a:pPr>
            <a:r>
              <a:rPr lang="en" sz="1200"/>
              <a:t>Inspect data</a:t>
            </a:r>
            <a:endParaRPr sz="1200"/>
          </a:p>
          <a:p>
            <a:pPr marL="914400" lvl="1" indent="-304800" algn="l" rtl="0">
              <a:lnSpc>
                <a:spcPct val="150000"/>
              </a:lnSpc>
              <a:spcBef>
                <a:spcPts val="0"/>
              </a:spcBef>
              <a:spcAft>
                <a:spcPts val="0"/>
              </a:spcAft>
              <a:buSzPts val="1200"/>
              <a:buChar char="○"/>
            </a:pPr>
            <a:r>
              <a:rPr lang="en" sz="1200"/>
              <a:t>Generate plots</a:t>
            </a:r>
            <a:endParaRPr sz="1200"/>
          </a:p>
          <a:p>
            <a:pPr marL="914400" lvl="1" indent="-304800" algn="l" rtl="0">
              <a:lnSpc>
                <a:spcPct val="150000"/>
              </a:lnSpc>
              <a:spcBef>
                <a:spcPts val="0"/>
              </a:spcBef>
              <a:spcAft>
                <a:spcPts val="0"/>
              </a:spcAft>
              <a:buSzPts val="1200"/>
              <a:buChar char="○"/>
            </a:pPr>
            <a:r>
              <a:rPr lang="en" sz="1200"/>
              <a:t>Statistical properties of the simulated data calculation</a:t>
            </a:r>
            <a:endParaRPr sz="1200"/>
          </a:p>
          <a:p>
            <a:pPr marL="457200" lvl="0" indent="-304800" algn="l" rtl="0">
              <a:lnSpc>
                <a:spcPct val="150000"/>
              </a:lnSpc>
              <a:spcBef>
                <a:spcPts val="0"/>
              </a:spcBef>
              <a:spcAft>
                <a:spcPts val="0"/>
              </a:spcAft>
              <a:buSzPts val="1200"/>
              <a:buChar char="●"/>
            </a:pPr>
            <a:r>
              <a:rPr lang="en" sz="1200"/>
              <a:t>Quantitative Analysis</a:t>
            </a:r>
            <a:endParaRPr sz="1200"/>
          </a:p>
          <a:p>
            <a:pPr marL="914400" lvl="1" indent="-304800" algn="l" rtl="0">
              <a:lnSpc>
                <a:spcPct val="150000"/>
              </a:lnSpc>
              <a:spcBef>
                <a:spcPts val="0"/>
              </a:spcBef>
              <a:spcAft>
                <a:spcPts val="0"/>
              </a:spcAft>
              <a:buSzPts val="1200"/>
              <a:buChar char="○"/>
            </a:pPr>
            <a:r>
              <a:rPr lang="en" sz="1200"/>
              <a:t>Power</a:t>
            </a:r>
            <a:endParaRPr sz="1200"/>
          </a:p>
          <a:p>
            <a:pPr marL="914400" lvl="1" indent="-304800" algn="l" rtl="0">
              <a:lnSpc>
                <a:spcPct val="150000"/>
              </a:lnSpc>
              <a:spcBef>
                <a:spcPts val="0"/>
              </a:spcBef>
              <a:spcAft>
                <a:spcPts val="0"/>
              </a:spcAft>
              <a:buSzPts val="1200"/>
              <a:buChar char="○"/>
            </a:pPr>
            <a:r>
              <a:rPr lang="en" sz="1200"/>
              <a:t>P-value</a:t>
            </a:r>
            <a:endParaRPr sz="1200"/>
          </a:p>
          <a:p>
            <a:pPr marL="914400" lvl="1" indent="-304800" algn="l" rtl="0">
              <a:lnSpc>
                <a:spcPct val="150000"/>
              </a:lnSpc>
              <a:spcBef>
                <a:spcPts val="0"/>
              </a:spcBef>
              <a:spcAft>
                <a:spcPts val="0"/>
              </a:spcAft>
              <a:buSzPts val="1200"/>
              <a:buChar char="○"/>
            </a:pPr>
            <a:r>
              <a:rPr lang="en" sz="1200"/>
              <a:t>Effective Size</a:t>
            </a:r>
            <a:endParaRPr/>
          </a:p>
          <a:p>
            <a:pPr marL="0" lvl="0" indent="0" algn="l" rtl="0">
              <a:lnSpc>
                <a:spcPct val="150000"/>
              </a:lnSpc>
              <a:spcBef>
                <a:spcPts val="0"/>
              </a:spcBef>
              <a:spcAft>
                <a:spcPts val="0"/>
              </a:spcAft>
              <a:buNone/>
            </a:pPr>
            <a:endParaRPr sz="1200"/>
          </a:p>
          <a:p>
            <a:pPr marL="914400" lvl="0" indent="0" algn="l" rtl="0">
              <a:lnSpc>
                <a:spcPct val="150000"/>
              </a:lnSpc>
              <a:spcBef>
                <a:spcPts val="0"/>
              </a:spcBef>
              <a:spcAft>
                <a:spcPts val="0"/>
              </a:spcAft>
              <a:buNone/>
            </a:pPr>
            <a:endParaRPr sz="1200"/>
          </a:p>
          <a:p>
            <a:pPr marL="0" lvl="0" indent="0" algn="l" rtl="0">
              <a:lnSpc>
                <a:spcPct val="200000"/>
              </a:lnSpc>
              <a:spcBef>
                <a:spcPts val="0"/>
              </a:spcBef>
              <a:spcAft>
                <a:spcPts val="0"/>
              </a:spcAft>
              <a:buNone/>
            </a:pPr>
            <a:endParaRPr sz="1200"/>
          </a:p>
        </p:txBody>
      </p:sp>
      <p:sp>
        <p:nvSpPr>
          <p:cNvPr id="201" name="Google Shape;201;p26"/>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04</a:t>
            </a:r>
            <a:endParaRPr sz="4000" b="1">
              <a:solidFill>
                <a:srgbClr val="6E4A2F"/>
              </a:solidFill>
            </a:endParaRPr>
          </a:p>
        </p:txBody>
      </p:sp>
      <p:pic>
        <p:nvPicPr>
          <p:cNvPr id="202" name="Google Shape;202;p26"/>
          <p:cNvPicPr preferRelativeResize="0"/>
          <p:nvPr/>
        </p:nvPicPr>
        <p:blipFill>
          <a:blip r:embed="rId3">
            <a:alphaModFix/>
          </a:blip>
          <a:stretch>
            <a:fillRect/>
          </a:stretch>
        </p:blipFill>
        <p:spPr>
          <a:xfrm>
            <a:off x="0" y="3211275"/>
            <a:ext cx="3294386" cy="1940024"/>
          </a:xfrm>
          <a:prstGeom prst="rect">
            <a:avLst/>
          </a:prstGeom>
          <a:noFill/>
          <a:ln>
            <a:noFill/>
          </a:ln>
        </p:spPr>
      </p:pic>
      <p:pic>
        <p:nvPicPr>
          <p:cNvPr id="203" name="Google Shape;203;p26"/>
          <p:cNvPicPr preferRelativeResize="0"/>
          <p:nvPr/>
        </p:nvPicPr>
        <p:blipFill>
          <a:blip r:embed="rId4">
            <a:alphaModFix/>
          </a:blip>
          <a:stretch>
            <a:fillRect/>
          </a:stretch>
        </p:blipFill>
        <p:spPr>
          <a:xfrm>
            <a:off x="5845275" y="3203475"/>
            <a:ext cx="3298726" cy="1940024"/>
          </a:xfrm>
          <a:prstGeom prst="rect">
            <a:avLst/>
          </a:prstGeom>
          <a:noFill/>
          <a:ln>
            <a:noFill/>
          </a:ln>
        </p:spPr>
      </p:pic>
      <p:pic>
        <p:nvPicPr>
          <p:cNvPr id="204" name="Google Shape;204;p26"/>
          <p:cNvPicPr preferRelativeResize="0"/>
          <p:nvPr/>
        </p:nvPicPr>
        <p:blipFill>
          <a:blip r:embed="rId5">
            <a:alphaModFix/>
          </a:blip>
          <a:stretch>
            <a:fillRect/>
          </a:stretch>
        </p:blipFill>
        <p:spPr>
          <a:xfrm>
            <a:off x="0" y="903000"/>
            <a:ext cx="3537150" cy="1940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7"/>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txBox="1"/>
          <p:nvPr/>
        </p:nvSpPr>
        <p:spPr>
          <a:xfrm>
            <a:off x="1005500" y="128250"/>
            <a:ext cx="7859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EFEFEF"/>
                </a:solidFill>
              </a:rPr>
              <a:t>Key Findings from the Simulation</a:t>
            </a:r>
            <a:endParaRPr/>
          </a:p>
        </p:txBody>
      </p:sp>
      <p:sp>
        <p:nvSpPr>
          <p:cNvPr id="211" name="Google Shape;211;p27"/>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05</a:t>
            </a:r>
            <a:endParaRPr sz="4000" b="1">
              <a:solidFill>
                <a:srgbClr val="6E4A2F"/>
              </a:solidFill>
            </a:endParaRPr>
          </a:p>
        </p:txBody>
      </p:sp>
      <p:grpSp>
        <p:nvGrpSpPr>
          <p:cNvPr id="212" name="Google Shape;212;p27"/>
          <p:cNvGrpSpPr/>
          <p:nvPr/>
        </p:nvGrpSpPr>
        <p:grpSpPr>
          <a:xfrm>
            <a:off x="2852725" y="1463225"/>
            <a:ext cx="3261600" cy="3616600"/>
            <a:chOff x="4364950" y="1235500"/>
            <a:chExt cx="3261600" cy="3616600"/>
          </a:xfrm>
        </p:grpSpPr>
        <p:pic>
          <p:nvPicPr>
            <p:cNvPr id="213" name="Google Shape;213;p27"/>
            <p:cNvPicPr preferRelativeResize="0"/>
            <p:nvPr/>
          </p:nvPicPr>
          <p:blipFill rotWithShape="1">
            <a:blip r:embed="rId3">
              <a:alphaModFix/>
            </a:blip>
            <a:srcRect l="18399" r="25911"/>
            <a:stretch/>
          </p:blipFill>
          <p:spPr>
            <a:xfrm>
              <a:off x="4364950" y="1235500"/>
              <a:ext cx="3261576" cy="3616600"/>
            </a:xfrm>
            <a:prstGeom prst="rect">
              <a:avLst/>
            </a:prstGeom>
            <a:noFill/>
            <a:ln>
              <a:noFill/>
            </a:ln>
          </p:spPr>
        </p:pic>
        <p:sp>
          <p:nvSpPr>
            <p:cNvPr id="214" name="Google Shape;214;p27"/>
            <p:cNvSpPr txBox="1"/>
            <p:nvPr/>
          </p:nvSpPr>
          <p:spPr>
            <a:xfrm>
              <a:off x="4364950" y="1570450"/>
              <a:ext cx="3261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Effective size vs Power vs Avg. P-value</a:t>
              </a:r>
              <a:endParaRPr/>
            </a:p>
          </p:txBody>
        </p:sp>
      </p:grpSp>
      <p:grpSp>
        <p:nvGrpSpPr>
          <p:cNvPr id="215" name="Google Shape;215;p27"/>
          <p:cNvGrpSpPr/>
          <p:nvPr/>
        </p:nvGrpSpPr>
        <p:grpSpPr>
          <a:xfrm>
            <a:off x="114900" y="1007775"/>
            <a:ext cx="2737826" cy="4072050"/>
            <a:chOff x="58300" y="1071450"/>
            <a:chExt cx="2737826" cy="4072050"/>
          </a:xfrm>
        </p:grpSpPr>
        <p:pic>
          <p:nvPicPr>
            <p:cNvPr id="216" name="Google Shape;216;p27"/>
            <p:cNvPicPr preferRelativeResize="0"/>
            <p:nvPr/>
          </p:nvPicPr>
          <p:blipFill>
            <a:blip r:embed="rId4">
              <a:alphaModFix/>
            </a:blip>
            <a:stretch>
              <a:fillRect/>
            </a:stretch>
          </p:blipFill>
          <p:spPr>
            <a:xfrm>
              <a:off x="58400" y="1415050"/>
              <a:ext cx="2737726" cy="1690550"/>
            </a:xfrm>
            <a:prstGeom prst="rect">
              <a:avLst/>
            </a:prstGeom>
            <a:noFill/>
            <a:ln>
              <a:noFill/>
            </a:ln>
          </p:spPr>
        </p:pic>
        <p:pic>
          <p:nvPicPr>
            <p:cNvPr id="217" name="Google Shape;217;p27"/>
            <p:cNvPicPr preferRelativeResize="0"/>
            <p:nvPr/>
          </p:nvPicPr>
          <p:blipFill>
            <a:blip r:embed="rId5">
              <a:alphaModFix/>
            </a:blip>
            <a:stretch>
              <a:fillRect/>
            </a:stretch>
          </p:blipFill>
          <p:spPr>
            <a:xfrm>
              <a:off x="58400" y="3452942"/>
              <a:ext cx="2737726" cy="1690558"/>
            </a:xfrm>
            <a:prstGeom prst="rect">
              <a:avLst/>
            </a:prstGeom>
            <a:noFill/>
            <a:ln>
              <a:noFill/>
            </a:ln>
          </p:spPr>
        </p:pic>
        <p:sp>
          <p:nvSpPr>
            <p:cNvPr id="218" name="Google Shape;218;p27"/>
            <p:cNvSpPr txBox="1"/>
            <p:nvPr/>
          </p:nvSpPr>
          <p:spPr>
            <a:xfrm>
              <a:off x="58300" y="1071450"/>
              <a:ext cx="273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Effective size vs Power</a:t>
              </a:r>
              <a:endParaRPr/>
            </a:p>
          </p:txBody>
        </p:sp>
        <p:sp>
          <p:nvSpPr>
            <p:cNvPr id="219" name="Google Shape;219;p27"/>
            <p:cNvSpPr txBox="1"/>
            <p:nvPr/>
          </p:nvSpPr>
          <p:spPr>
            <a:xfrm>
              <a:off x="114900" y="3135100"/>
              <a:ext cx="262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Effective size vs Avg. P-value</a:t>
              </a:r>
              <a:endParaRPr/>
            </a:p>
          </p:txBody>
        </p:sp>
      </p:grpSp>
      <p:sp>
        <p:nvSpPr>
          <p:cNvPr id="220" name="Google Shape;220;p27"/>
          <p:cNvSpPr txBox="1"/>
          <p:nvPr/>
        </p:nvSpPr>
        <p:spPr>
          <a:xfrm>
            <a:off x="6551363" y="1407975"/>
            <a:ext cx="25329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Power &gt; 0.95</a:t>
            </a:r>
            <a:endParaRPr/>
          </a:p>
          <a:p>
            <a:pPr marL="457200" lvl="0" indent="-317500" algn="l" rtl="0">
              <a:spcBef>
                <a:spcPts val="0"/>
              </a:spcBef>
              <a:spcAft>
                <a:spcPts val="0"/>
              </a:spcAft>
              <a:buSzPts val="1400"/>
              <a:buChar char="●"/>
            </a:pPr>
            <a:r>
              <a:rPr lang="en"/>
              <a:t>Effective size &gt;= 60</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P-Value &lt; 0.05</a:t>
            </a:r>
            <a:endParaRPr/>
          </a:p>
          <a:p>
            <a:pPr marL="457200" lvl="0" indent="-317500" algn="l" rtl="0">
              <a:spcBef>
                <a:spcPts val="0"/>
              </a:spcBef>
              <a:spcAft>
                <a:spcPts val="0"/>
              </a:spcAft>
              <a:buSzPts val="1400"/>
              <a:buChar char="●"/>
            </a:pPr>
            <a:r>
              <a:rPr lang="en"/>
              <a:t>Effective size &gt;= 52</a:t>
            </a:r>
            <a:endParaRPr/>
          </a:p>
        </p:txBody>
      </p:sp>
      <p:sp>
        <p:nvSpPr>
          <p:cNvPr id="221" name="Google Shape;221;p27"/>
          <p:cNvSpPr txBox="1"/>
          <p:nvPr/>
        </p:nvSpPr>
        <p:spPr>
          <a:xfrm>
            <a:off x="2951075" y="903000"/>
            <a:ext cx="3600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Research question</a:t>
            </a:r>
            <a:r>
              <a:rPr lang="en"/>
              <a:t>: Will the launch of Nescafe concentrated coffee pods increase Nescafe’s sales in the Chinese market?</a:t>
            </a:r>
            <a:endParaRPr/>
          </a:p>
        </p:txBody>
      </p:sp>
      <p:sp>
        <p:nvSpPr>
          <p:cNvPr id="222" name="Google Shape;222;p27"/>
          <p:cNvSpPr txBox="1"/>
          <p:nvPr/>
        </p:nvSpPr>
        <p:spPr>
          <a:xfrm>
            <a:off x="6515975" y="3153800"/>
            <a:ext cx="2603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Scenario 1: No Effect </a:t>
            </a:r>
            <a:endParaRPr/>
          </a:p>
          <a:p>
            <a:pPr marL="457200" lvl="0" indent="-317500" algn="l" rtl="0">
              <a:spcBef>
                <a:spcPts val="0"/>
              </a:spcBef>
              <a:spcAft>
                <a:spcPts val="0"/>
              </a:spcAft>
              <a:buSzPts val="1400"/>
              <a:buChar char="●"/>
            </a:pPr>
            <a:r>
              <a:rPr lang="en"/>
              <a:t>Effective size = 40</a:t>
            </a:r>
            <a:endParaRPr/>
          </a:p>
          <a:p>
            <a:pPr marL="457200" lvl="0" indent="-317500" algn="l" rtl="0">
              <a:spcBef>
                <a:spcPts val="0"/>
              </a:spcBef>
              <a:spcAft>
                <a:spcPts val="0"/>
              </a:spcAft>
              <a:buSzPts val="1400"/>
              <a:buChar char="●"/>
            </a:pPr>
            <a:r>
              <a:rPr lang="en"/>
              <a:t>Power = 0.009</a:t>
            </a:r>
            <a:endParaRPr/>
          </a:p>
          <a:p>
            <a:pPr marL="457200" lvl="0" indent="-317500" algn="l" rtl="0">
              <a:spcBef>
                <a:spcPts val="0"/>
              </a:spcBef>
              <a:spcAft>
                <a:spcPts val="0"/>
              </a:spcAft>
              <a:buSzPts val="1400"/>
              <a:buChar char="●"/>
            </a:pPr>
            <a:r>
              <a:rPr lang="en"/>
              <a:t>P-value = </a:t>
            </a:r>
            <a:r>
              <a:rPr lang="en" sz="1200"/>
              <a:t>0.1086</a:t>
            </a:r>
            <a:endParaRPr sz="1200"/>
          </a:p>
          <a:p>
            <a:pPr marL="0" lvl="0" indent="0" algn="l" rtl="0">
              <a:spcBef>
                <a:spcPts val="0"/>
              </a:spcBef>
              <a:spcAft>
                <a:spcPts val="0"/>
              </a:spcAft>
              <a:buNone/>
            </a:pPr>
            <a:r>
              <a:rPr lang="en"/>
              <a:t>Scenario 2: Has Effect </a:t>
            </a:r>
            <a:endParaRPr/>
          </a:p>
          <a:p>
            <a:pPr marL="457200" lvl="0" indent="-317500" algn="l" rtl="0">
              <a:spcBef>
                <a:spcPts val="0"/>
              </a:spcBef>
              <a:spcAft>
                <a:spcPts val="0"/>
              </a:spcAft>
              <a:buSzPts val="1400"/>
              <a:buChar char="●"/>
            </a:pPr>
            <a:r>
              <a:rPr lang="en"/>
              <a:t>Effective size = 60</a:t>
            </a:r>
            <a:endParaRPr/>
          </a:p>
          <a:p>
            <a:pPr marL="457200" lvl="0" indent="-317500" algn="l" rtl="0">
              <a:spcBef>
                <a:spcPts val="0"/>
              </a:spcBef>
              <a:spcAft>
                <a:spcPts val="0"/>
              </a:spcAft>
              <a:buSzPts val="1400"/>
              <a:buChar char="●"/>
            </a:pPr>
            <a:r>
              <a:rPr lang="en"/>
              <a:t>Power = </a:t>
            </a:r>
            <a:r>
              <a:rPr lang="en" sz="1200"/>
              <a:t>0.961</a:t>
            </a:r>
            <a:endParaRPr/>
          </a:p>
          <a:p>
            <a:pPr marL="457200" lvl="0" indent="-317500" algn="l" rtl="0">
              <a:spcBef>
                <a:spcPts val="0"/>
              </a:spcBef>
              <a:spcAft>
                <a:spcPts val="0"/>
              </a:spcAft>
              <a:buSzPts val="1400"/>
              <a:buChar char="●"/>
            </a:pPr>
            <a:r>
              <a:rPr lang="en"/>
              <a:t>P-value = </a:t>
            </a:r>
            <a:r>
              <a:rPr lang="en" sz="1200"/>
              <a:t>0.0292</a:t>
            </a:r>
            <a:endParaRPr sz="1200"/>
          </a:p>
        </p:txBody>
      </p:sp>
      <p:sp>
        <p:nvSpPr>
          <p:cNvPr id="223" name="Google Shape;223;p27"/>
          <p:cNvSpPr txBox="1"/>
          <p:nvPr/>
        </p:nvSpPr>
        <p:spPr>
          <a:xfrm>
            <a:off x="6657425" y="1007775"/>
            <a:ext cx="2320800" cy="400200"/>
          </a:xfrm>
          <a:prstGeom prst="rect">
            <a:avLst/>
          </a:prstGeom>
          <a:solidFill>
            <a:srgbClr val="93623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Exploration</a:t>
            </a:r>
            <a:endParaRPr>
              <a:solidFill>
                <a:schemeClr val="dk1"/>
              </a:solidFill>
            </a:endParaRPr>
          </a:p>
        </p:txBody>
      </p:sp>
      <p:sp>
        <p:nvSpPr>
          <p:cNvPr id="224" name="Google Shape;224;p27"/>
          <p:cNvSpPr txBox="1"/>
          <p:nvPr/>
        </p:nvSpPr>
        <p:spPr>
          <a:xfrm>
            <a:off x="6657425" y="2674450"/>
            <a:ext cx="2320800" cy="400200"/>
          </a:xfrm>
          <a:prstGeom prst="rect">
            <a:avLst/>
          </a:prstGeom>
          <a:solidFill>
            <a:srgbClr val="59595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Analysis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8"/>
          <p:cNvPicPr preferRelativeResize="0"/>
          <p:nvPr/>
        </p:nvPicPr>
        <p:blipFill>
          <a:blip r:embed="rId3">
            <a:alphaModFix/>
          </a:blip>
          <a:stretch>
            <a:fillRect/>
          </a:stretch>
        </p:blipFill>
        <p:spPr>
          <a:xfrm>
            <a:off x="0" y="66775"/>
            <a:ext cx="9144001" cy="5137707"/>
          </a:xfrm>
          <a:prstGeom prst="rect">
            <a:avLst/>
          </a:prstGeom>
          <a:noFill/>
          <a:ln>
            <a:noFill/>
          </a:ln>
        </p:spPr>
      </p:pic>
      <p:pic>
        <p:nvPicPr>
          <p:cNvPr id="230" name="Google Shape;230;p28"/>
          <p:cNvPicPr preferRelativeResize="0"/>
          <p:nvPr/>
        </p:nvPicPr>
        <p:blipFill>
          <a:blip r:embed="rId4">
            <a:alphaModFix/>
          </a:blip>
          <a:stretch>
            <a:fillRect/>
          </a:stretch>
        </p:blipFill>
        <p:spPr>
          <a:xfrm>
            <a:off x="3379800" y="3059050"/>
            <a:ext cx="843200" cy="843200"/>
          </a:xfrm>
          <a:prstGeom prst="rect">
            <a:avLst/>
          </a:prstGeom>
          <a:noFill/>
          <a:ln>
            <a:noFill/>
          </a:ln>
        </p:spPr>
      </p:pic>
      <p:sp>
        <p:nvSpPr>
          <p:cNvPr id="231" name="Google Shape;231;p28"/>
          <p:cNvSpPr txBox="1"/>
          <p:nvPr/>
        </p:nvSpPr>
        <p:spPr>
          <a:xfrm>
            <a:off x="5362525" y="2059100"/>
            <a:ext cx="3000000" cy="75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700" b="1">
                <a:solidFill>
                  <a:srgbClr val="EFEFEF"/>
                </a:solidFill>
              </a:rPr>
              <a:t>THANKS</a:t>
            </a:r>
            <a:endParaRPr sz="2700">
              <a:solidFill>
                <a:srgbClr val="EFEFEF"/>
              </a:solidFill>
            </a:endParaRPr>
          </a:p>
        </p:txBody>
      </p:sp>
      <p:sp>
        <p:nvSpPr>
          <p:cNvPr id="232" name="Google Shape;232;p28"/>
          <p:cNvSpPr txBox="1"/>
          <p:nvPr/>
        </p:nvSpPr>
        <p:spPr>
          <a:xfrm>
            <a:off x="6482100" y="2718750"/>
            <a:ext cx="30000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a:solidFill>
                  <a:srgbClr val="EFEFEF"/>
                </a:solidFill>
              </a:rPr>
              <a:t>谢谢观看</a:t>
            </a:r>
            <a:endParaRPr sz="2200">
              <a:solidFill>
                <a:srgbClr val="EFEFEF"/>
              </a:solidFill>
            </a:endParaRPr>
          </a:p>
        </p:txBody>
      </p:sp>
      <p:pic>
        <p:nvPicPr>
          <p:cNvPr id="233" name="Google Shape;233;p28"/>
          <p:cNvPicPr preferRelativeResize="0"/>
          <p:nvPr/>
        </p:nvPicPr>
        <p:blipFill>
          <a:blip r:embed="rId5">
            <a:alphaModFix/>
          </a:blip>
          <a:stretch>
            <a:fillRect/>
          </a:stretch>
        </p:blipFill>
        <p:spPr>
          <a:xfrm>
            <a:off x="6661700" y="66775"/>
            <a:ext cx="2640800" cy="151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215475" y="196750"/>
            <a:ext cx="4102800" cy="95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5000" b="1">
                <a:solidFill>
                  <a:srgbClr val="6E4A2F"/>
                </a:solidFill>
              </a:rPr>
              <a:t>CONTENTS</a:t>
            </a:r>
            <a:endParaRPr sz="5000" b="1">
              <a:solidFill>
                <a:srgbClr val="6E4A2F"/>
              </a:solidFill>
            </a:endParaRPr>
          </a:p>
        </p:txBody>
      </p:sp>
      <p:sp>
        <p:nvSpPr>
          <p:cNvPr id="65" name="Google Shape;65;p14"/>
          <p:cNvSpPr txBox="1"/>
          <p:nvPr/>
        </p:nvSpPr>
        <p:spPr>
          <a:xfrm>
            <a:off x="3972750" y="836075"/>
            <a:ext cx="1198500" cy="8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100" b="1">
                <a:solidFill>
                  <a:srgbClr val="6E4A2F"/>
                </a:solidFill>
              </a:rPr>
              <a:t>01</a:t>
            </a:r>
            <a:endParaRPr sz="4100" b="1">
              <a:solidFill>
                <a:srgbClr val="6E4A2F"/>
              </a:solidFill>
            </a:endParaRPr>
          </a:p>
        </p:txBody>
      </p:sp>
      <p:sp>
        <p:nvSpPr>
          <p:cNvPr id="66" name="Google Shape;66;p14"/>
          <p:cNvSpPr txBox="1"/>
          <p:nvPr/>
        </p:nvSpPr>
        <p:spPr>
          <a:xfrm>
            <a:off x="3972775" y="1628675"/>
            <a:ext cx="1198500" cy="8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100" b="1">
                <a:solidFill>
                  <a:srgbClr val="6E4A2F"/>
                </a:solidFill>
              </a:rPr>
              <a:t>02</a:t>
            </a:r>
            <a:endParaRPr sz="4100" b="1">
              <a:solidFill>
                <a:srgbClr val="6E4A2F"/>
              </a:solidFill>
            </a:endParaRPr>
          </a:p>
        </p:txBody>
      </p:sp>
      <p:sp>
        <p:nvSpPr>
          <p:cNvPr id="67" name="Google Shape;67;p14"/>
          <p:cNvSpPr txBox="1"/>
          <p:nvPr/>
        </p:nvSpPr>
        <p:spPr>
          <a:xfrm>
            <a:off x="3972775" y="2481875"/>
            <a:ext cx="1198500" cy="8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100" b="1">
                <a:solidFill>
                  <a:srgbClr val="6E4A2F"/>
                </a:solidFill>
              </a:rPr>
              <a:t>03</a:t>
            </a:r>
            <a:endParaRPr sz="4100" b="1">
              <a:solidFill>
                <a:srgbClr val="6E4A2F"/>
              </a:solidFill>
            </a:endParaRPr>
          </a:p>
        </p:txBody>
      </p:sp>
      <p:sp>
        <p:nvSpPr>
          <p:cNvPr id="68" name="Google Shape;68;p14"/>
          <p:cNvSpPr txBox="1"/>
          <p:nvPr/>
        </p:nvSpPr>
        <p:spPr>
          <a:xfrm>
            <a:off x="3972775" y="3335063"/>
            <a:ext cx="1198500" cy="8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100" b="1">
                <a:solidFill>
                  <a:srgbClr val="6E4A2F"/>
                </a:solidFill>
              </a:rPr>
              <a:t>04</a:t>
            </a:r>
            <a:endParaRPr sz="4100" b="1">
              <a:solidFill>
                <a:srgbClr val="6E4A2F"/>
              </a:solidFill>
            </a:endParaRPr>
          </a:p>
        </p:txBody>
      </p:sp>
      <p:pic>
        <p:nvPicPr>
          <p:cNvPr id="69" name="Google Shape;69;p14"/>
          <p:cNvPicPr preferRelativeResize="0"/>
          <p:nvPr/>
        </p:nvPicPr>
        <p:blipFill>
          <a:blip r:embed="rId3">
            <a:alphaModFix/>
          </a:blip>
          <a:stretch>
            <a:fillRect/>
          </a:stretch>
        </p:blipFill>
        <p:spPr>
          <a:xfrm>
            <a:off x="-326200" y="1654900"/>
            <a:ext cx="4298965" cy="2469650"/>
          </a:xfrm>
          <a:prstGeom prst="rect">
            <a:avLst/>
          </a:prstGeom>
          <a:noFill/>
          <a:ln>
            <a:noFill/>
          </a:ln>
        </p:spPr>
      </p:pic>
      <p:sp>
        <p:nvSpPr>
          <p:cNvPr id="70" name="Google Shape;70;p14"/>
          <p:cNvSpPr txBox="1"/>
          <p:nvPr/>
        </p:nvSpPr>
        <p:spPr>
          <a:xfrm>
            <a:off x="4974900" y="943775"/>
            <a:ext cx="3000000" cy="60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700" b="1">
                <a:solidFill>
                  <a:srgbClr val="EFEFEF"/>
                </a:solidFill>
              </a:rPr>
              <a:t>Introduction</a:t>
            </a:r>
            <a:endParaRPr sz="2700" b="1">
              <a:solidFill>
                <a:srgbClr val="EFEFEF"/>
              </a:solidFill>
            </a:endParaRPr>
          </a:p>
        </p:txBody>
      </p:sp>
      <p:sp>
        <p:nvSpPr>
          <p:cNvPr id="71" name="Google Shape;71;p14"/>
          <p:cNvSpPr txBox="1"/>
          <p:nvPr/>
        </p:nvSpPr>
        <p:spPr>
          <a:xfrm>
            <a:off x="4974900" y="1712813"/>
            <a:ext cx="4169100" cy="60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700" b="1">
                <a:solidFill>
                  <a:srgbClr val="EFEFEF"/>
                </a:solidFill>
              </a:rPr>
              <a:t>Research Problem</a:t>
            </a:r>
            <a:endParaRPr sz="2700" b="1">
              <a:solidFill>
                <a:srgbClr val="EFEFEF"/>
              </a:solidFill>
            </a:endParaRPr>
          </a:p>
        </p:txBody>
      </p:sp>
      <p:sp>
        <p:nvSpPr>
          <p:cNvPr id="72" name="Google Shape;72;p14"/>
          <p:cNvSpPr txBox="1"/>
          <p:nvPr/>
        </p:nvSpPr>
        <p:spPr>
          <a:xfrm>
            <a:off x="5008050" y="3466313"/>
            <a:ext cx="410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EFEFEF"/>
                </a:solidFill>
              </a:rPr>
              <a:t>Analytical Plan </a:t>
            </a:r>
            <a:endParaRPr/>
          </a:p>
        </p:txBody>
      </p:sp>
      <p:sp>
        <p:nvSpPr>
          <p:cNvPr id="73" name="Google Shape;73;p14"/>
          <p:cNvSpPr txBox="1"/>
          <p:nvPr/>
        </p:nvSpPr>
        <p:spPr>
          <a:xfrm>
            <a:off x="4974900" y="2589563"/>
            <a:ext cx="4169100" cy="60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700" b="1">
                <a:solidFill>
                  <a:srgbClr val="EFEFEF"/>
                </a:solidFill>
              </a:rPr>
              <a:t>Research Plan</a:t>
            </a:r>
            <a:endParaRPr sz="2700" b="1">
              <a:solidFill>
                <a:srgbClr val="EFEFEF"/>
              </a:solidFill>
            </a:endParaRPr>
          </a:p>
        </p:txBody>
      </p:sp>
      <p:sp>
        <p:nvSpPr>
          <p:cNvPr id="74" name="Google Shape;74;p14"/>
          <p:cNvSpPr txBox="1"/>
          <p:nvPr/>
        </p:nvSpPr>
        <p:spPr>
          <a:xfrm>
            <a:off x="3972775" y="4158275"/>
            <a:ext cx="1198500" cy="8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100" b="1">
                <a:solidFill>
                  <a:srgbClr val="6E4A2F"/>
                </a:solidFill>
              </a:rPr>
              <a:t>05</a:t>
            </a:r>
            <a:endParaRPr sz="4100" b="1">
              <a:solidFill>
                <a:srgbClr val="6E4A2F"/>
              </a:solidFill>
            </a:endParaRPr>
          </a:p>
        </p:txBody>
      </p:sp>
      <p:sp>
        <p:nvSpPr>
          <p:cNvPr id="75" name="Google Shape;75;p14"/>
          <p:cNvSpPr txBox="1"/>
          <p:nvPr/>
        </p:nvSpPr>
        <p:spPr>
          <a:xfrm>
            <a:off x="4974900" y="4158275"/>
            <a:ext cx="4169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EFEFEF"/>
                </a:solidFill>
              </a:rPr>
              <a:t>Key Findings from the Simulation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
        <p:cNvGrpSpPr/>
        <p:nvPr/>
      </p:nvGrpSpPr>
      <p:grpSpPr>
        <a:xfrm>
          <a:off x="0" y="0"/>
          <a:ext cx="0" cy="0"/>
          <a:chOff x="0" y="0"/>
          <a:chExt cx="0" cy="0"/>
        </a:xfrm>
      </p:grpSpPr>
      <p:sp>
        <p:nvSpPr>
          <p:cNvPr id="80" name="Google Shape;80;p15"/>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01</a:t>
            </a:r>
            <a:endParaRPr sz="4000" b="1">
              <a:solidFill>
                <a:srgbClr val="6E4A2F"/>
              </a:solidFill>
            </a:endParaRPr>
          </a:p>
        </p:txBody>
      </p:sp>
      <p:sp>
        <p:nvSpPr>
          <p:cNvPr id="82" name="Google Shape;82;p15"/>
          <p:cNvSpPr txBox="1"/>
          <p:nvPr/>
        </p:nvSpPr>
        <p:spPr>
          <a:xfrm>
            <a:off x="938750" y="128250"/>
            <a:ext cx="77568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Introduction: Global Coffee Market</a:t>
            </a:r>
            <a:endParaRPr sz="3000" b="1">
              <a:solidFill>
                <a:srgbClr val="EFEFEF"/>
              </a:solidFill>
            </a:endParaRPr>
          </a:p>
        </p:txBody>
      </p:sp>
      <p:sp>
        <p:nvSpPr>
          <p:cNvPr id="83" name="Google Shape;83;p15"/>
          <p:cNvSpPr txBox="1"/>
          <p:nvPr/>
        </p:nvSpPr>
        <p:spPr>
          <a:xfrm>
            <a:off x="4572000" y="1165925"/>
            <a:ext cx="4123500" cy="2616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Char char="●"/>
            </a:pPr>
            <a:r>
              <a:rPr lang="en" sz="2000"/>
              <a:t>Coffee is one of the most popular beverages in the world</a:t>
            </a:r>
            <a:endParaRPr sz="2000"/>
          </a:p>
          <a:p>
            <a:pPr marL="457200" lvl="0" indent="-355600" algn="l" rtl="0">
              <a:lnSpc>
                <a:spcPct val="115000"/>
              </a:lnSpc>
              <a:spcBef>
                <a:spcPts val="0"/>
              </a:spcBef>
              <a:spcAft>
                <a:spcPts val="0"/>
              </a:spcAft>
              <a:buSzPts val="2000"/>
              <a:buChar char="●"/>
            </a:pPr>
            <a:r>
              <a:rPr lang="en" sz="2000"/>
              <a:t>According to Mordor Intelligence, The global coffee market was valued at USD 102.02 billion in 2020. (Coffee Market, 2021)</a:t>
            </a:r>
            <a:endParaRPr sz="2000"/>
          </a:p>
        </p:txBody>
      </p:sp>
      <p:sp>
        <p:nvSpPr>
          <p:cNvPr id="84" name="Google Shape;84;p15"/>
          <p:cNvSpPr txBox="1"/>
          <p:nvPr/>
        </p:nvSpPr>
        <p:spPr>
          <a:xfrm>
            <a:off x="-50" y="4666825"/>
            <a:ext cx="9144000" cy="943500"/>
          </a:xfrm>
          <a:prstGeom prst="rect">
            <a:avLst/>
          </a:prstGeom>
          <a:noFill/>
          <a:ln>
            <a:noFill/>
          </a:ln>
        </p:spPr>
        <p:txBody>
          <a:bodyPr spcFirstLastPara="1" wrap="square" lIns="91425" tIns="91425" rIns="91425" bIns="91425" anchor="t" anchorCtr="0">
            <a:spAutoFit/>
          </a:bodyPr>
          <a:lstStyle/>
          <a:p>
            <a:pPr marL="355600" lvl="0" indent="0" algn="l" rtl="0">
              <a:lnSpc>
                <a:spcPct val="115000"/>
              </a:lnSpc>
              <a:spcBef>
                <a:spcPts val="1200"/>
              </a:spcBef>
              <a:spcAft>
                <a:spcPts val="0"/>
              </a:spcAft>
              <a:buNone/>
            </a:pPr>
            <a:r>
              <a:rPr lang="en" sz="1100" i="1"/>
              <a:t>Coffee market: 2021 - 26: Industry share, size, growth - mordor intelligence</a:t>
            </a:r>
            <a:r>
              <a:rPr lang="en" sz="1100"/>
              <a:t>. Coffee Market | 2021 - 26 | Industry Share, Size, Growth - Mordor Intelligence. (n.d.). Retrieved December 10, 2021, from https://www.mordorintelligence.com/industry-reports/coffee-market. </a:t>
            </a:r>
            <a:endParaRPr sz="1100"/>
          </a:p>
          <a:p>
            <a:pPr marL="0" lvl="0" indent="0" algn="l" rtl="0">
              <a:spcBef>
                <a:spcPts val="1200"/>
              </a:spcBef>
              <a:spcAft>
                <a:spcPts val="0"/>
              </a:spcAft>
              <a:buNone/>
            </a:pPr>
            <a:endParaRPr/>
          </a:p>
        </p:txBody>
      </p:sp>
      <p:pic>
        <p:nvPicPr>
          <p:cNvPr id="85" name="Google Shape;85;p15"/>
          <p:cNvPicPr preferRelativeResize="0"/>
          <p:nvPr/>
        </p:nvPicPr>
        <p:blipFill>
          <a:blip r:embed="rId3">
            <a:alphaModFix/>
          </a:blip>
          <a:stretch>
            <a:fillRect/>
          </a:stretch>
        </p:blipFill>
        <p:spPr>
          <a:xfrm>
            <a:off x="0" y="903000"/>
            <a:ext cx="4548901" cy="2879518"/>
          </a:xfrm>
          <a:prstGeom prst="rect">
            <a:avLst/>
          </a:prstGeom>
          <a:noFill/>
          <a:ln>
            <a:noFill/>
          </a:ln>
        </p:spPr>
      </p:pic>
      <p:sp>
        <p:nvSpPr>
          <p:cNvPr id="86" name="Google Shape;86;p15"/>
          <p:cNvSpPr txBox="1"/>
          <p:nvPr/>
        </p:nvSpPr>
        <p:spPr>
          <a:xfrm>
            <a:off x="-50" y="3873800"/>
            <a:ext cx="4428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Source: International Coffee Organization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sp>
        <p:nvSpPr>
          <p:cNvPr id="91" name="Google Shape;91;p16"/>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01</a:t>
            </a:r>
            <a:endParaRPr sz="4000" b="1">
              <a:solidFill>
                <a:srgbClr val="6E4A2F"/>
              </a:solidFill>
            </a:endParaRPr>
          </a:p>
        </p:txBody>
      </p:sp>
      <p:sp>
        <p:nvSpPr>
          <p:cNvPr id="93" name="Google Shape;93;p16"/>
          <p:cNvSpPr txBox="1"/>
          <p:nvPr/>
        </p:nvSpPr>
        <p:spPr>
          <a:xfrm>
            <a:off x="938750" y="128250"/>
            <a:ext cx="77415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Introduction: Top Manufacturer - Nestle</a:t>
            </a:r>
            <a:endParaRPr sz="3000" b="1">
              <a:solidFill>
                <a:srgbClr val="EFEFEF"/>
              </a:solidFill>
            </a:endParaRPr>
          </a:p>
        </p:txBody>
      </p:sp>
      <p:sp>
        <p:nvSpPr>
          <p:cNvPr id="94" name="Google Shape;94;p16"/>
          <p:cNvSpPr txBox="1"/>
          <p:nvPr/>
        </p:nvSpPr>
        <p:spPr>
          <a:xfrm>
            <a:off x="0" y="903000"/>
            <a:ext cx="9144000" cy="8820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1200"/>
              </a:spcBef>
              <a:spcAft>
                <a:spcPts val="0"/>
              </a:spcAft>
              <a:buSzPts val="2200"/>
              <a:buChar char="●"/>
            </a:pPr>
            <a:r>
              <a:rPr lang="en" sz="2000"/>
              <a:t>Nestle is the largest multinational food and drink manufacturer measured by revenue (Spector, 2021)</a:t>
            </a:r>
            <a:endParaRPr sz="2000"/>
          </a:p>
        </p:txBody>
      </p:sp>
      <p:pic>
        <p:nvPicPr>
          <p:cNvPr id="95" name="Google Shape;95;p16"/>
          <p:cNvPicPr preferRelativeResize="0"/>
          <p:nvPr/>
        </p:nvPicPr>
        <p:blipFill>
          <a:blip r:embed="rId3">
            <a:alphaModFix/>
          </a:blip>
          <a:stretch>
            <a:fillRect/>
          </a:stretch>
        </p:blipFill>
        <p:spPr>
          <a:xfrm>
            <a:off x="482838" y="2690550"/>
            <a:ext cx="3831926" cy="2173844"/>
          </a:xfrm>
          <a:prstGeom prst="rect">
            <a:avLst/>
          </a:prstGeom>
          <a:noFill/>
          <a:ln>
            <a:noFill/>
          </a:ln>
        </p:spPr>
      </p:pic>
      <p:sp>
        <p:nvSpPr>
          <p:cNvPr id="96" name="Google Shape;96;p16"/>
          <p:cNvSpPr txBox="1"/>
          <p:nvPr/>
        </p:nvSpPr>
        <p:spPr>
          <a:xfrm>
            <a:off x="1269913" y="4804800"/>
            <a:ext cx="2257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Source: Nestle Annual Report 2020</a:t>
            </a:r>
            <a:endParaRPr sz="1000"/>
          </a:p>
        </p:txBody>
      </p:sp>
      <p:sp>
        <p:nvSpPr>
          <p:cNvPr id="97" name="Google Shape;97;p16"/>
          <p:cNvSpPr txBox="1"/>
          <p:nvPr/>
        </p:nvSpPr>
        <p:spPr>
          <a:xfrm>
            <a:off x="4347100" y="4266175"/>
            <a:ext cx="4797600" cy="128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000">
                <a:latin typeface="Times New Roman"/>
                <a:ea typeface="Times New Roman"/>
                <a:cs typeface="Times New Roman"/>
                <a:sym typeface="Times New Roman"/>
              </a:rPr>
              <a:t>Spector, N. (2021, May 27). </a:t>
            </a:r>
            <a:r>
              <a:rPr lang="en" sz="1000" i="1">
                <a:latin typeface="Times New Roman"/>
                <a:ea typeface="Times New Roman"/>
                <a:cs typeface="Times New Roman"/>
                <a:sym typeface="Times New Roman"/>
              </a:rPr>
              <a:t>The 10 food and beverage companies making the most money</a:t>
            </a:r>
            <a:r>
              <a:rPr lang="en" sz="1000">
                <a:latin typeface="Times New Roman"/>
                <a:ea typeface="Times New Roman"/>
                <a:cs typeface="Times New Roman"/>
                <a:sym typeface="Times New Roman"/>
              </a:rPr>
              <a:t>. GOBankingRates. Retrieved December 8, 2021, from https://www.gobankingrates.com/money/business/10-food-beverage-companies-making-most-money/. </a:t>
            </a:r>
            <a:endParaRPr sz="1000">
              <a:latin typeface="Times New Roman"/>
              <a:ea typeface="Times New Roman"/>
              <a:cs typeface="Times New Roman"/>
              <a:sym typeface="Times New Roman"/>
            </a:endParaRPr>
          </a:p>
          <a:p>
            <a:pPr marL="0" lvl="0" indent="0" algn="l" rtl="0">
              <a:spcBef>
                <a:spcPts val="1400"/>
              </a:spcBef>
              <a:spcAft>
                <a:spcPts val="0"/>
              </a:spcAft>
              <a:buNone/>
            </a:pPr>
            <a:endParaRPr/>
          </a:p>
        </p:txBody>
      </p:sp>
      <p:sp>
        <p:nvSpPr>
          <p:cNvPr id="98" name="Google Shape;98;p16"/>
          <p:cNvSpPr txBox="1"/>
          <p:nvPr/>
        </p:nvSpPr>
        <p:spPr>
          <a:xfrm>
            <a:off x="4988675" y="3048600"/>
            <a:ext cx="34983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Char char="●"/>
            </a:pPr>
            <a:r>
              <a:rPr lang="en" sz="2000"/>
              <a:t>Nescafe is the signature</a:t>
            </a:r>
            <a:endParaRPr/>
          </a:p>
        </p:txBody>
      </p:sp>
      <p:pic>
        <p:nvPicPr>
          <p:cNvPr id="99" name="Google Shape;99;p16"/>
          <p:cNvPicPr preferRelativeResize="0"/>
          <p:nvPr/>
        </p:nvPicPr>
        <p:blipFill>
          <a:blip r:embed="rId4">
            <a:alphaModFix/>
          </a:blip>
          <a:stretch>
            <a:fillRect/>
          </a:stretch>
        </p:blipFill>
        <p:spPr>
          <a:xfrm>
            <a:off x="5323975" y="1311011"/>
            <a:ext cx="3162998" cy="1779175"/>
          </a:xfrm>
          <a:prstGeom prst="rect">
            <a:avLst/>
          </a:prstGeom>
          <a:noFill/>
          <a:ln>
            <a:noFill/>
          </a:ln>
        </p:spPr>
      </p:pic>
      <p:sp>
        <p:nvSpPr>
          <p:cNvPr id="100" name="Google Shape;100;p16"/>
          <p:cNvSpPr txBox="1"/>
          <p:nvPr/>
        </p:nvSpPr>
        <p:spPr>
          <a:xfrm>
            <a:off x="13" y="1814475"/>
            <a:ext cx="4797600" cy="846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1200"/>
              </a:spcBef>
              <a:spcAft>
                <a:spcPts val="0"/>
              </a:spcAft>
              <a:buSzPts val="2000"/>
              <a:buChar char="●"/>
            </a:pPr>
            <a:r>
              <a:rPr lang="en" sz="2000"/>
              <a:t>“Powdered and Liquid Beverages” is the most profitable sector in Nestle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Google Shape;105;p17"/>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01</a:t>
            </a:r>
            <a:endParaRPr sz="4000" b="1">
              <a:solidFill>
                <a:srgbClr val="6E4A2F"/>
              </a:solidFill>
            </a:endParaRPr>
          </a:p>
        </p:txBody>
      </p:sp>
      <p:sp>
        <p:nvSpPr>
          <p:cNvPr id="107" name="Google Shape;107;p17"/>
          <p:cNvSpPr txBox="1"/>
          <p:nvPr/>
        </p:nvSpPr>
        <p:spPr>
          <a:xfrm>
            <a:off x="938750" y="128250"/>
            <a:ext cx="77415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Introduction: Nescafe Sales Declined</a:t>
            </a:r>
            <a:endParaRPr sz="3000" b="1">
              <a:solidFill>
                <a:srgbClr val="EFEFEF"/>
              </a:solidFill>
            </a:endParaRPr>
          </a:p>
        </p:txBody>
      </p:sp>
      <p:sp>
        <p:nvSpPr>
          <p:cNvPr id="108" name="Google Shape;108;p17"/>
          <p:cNvSpPr txBox="1"/>
          <p:nvPr/>
        </p:nvSpPr>
        <p:spPr>
          <a:xfrm>
            <a:off x="58400" y="4838700"/>
            <a:ext cx="2257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Source: Nestle Annual Report 2020</a:t>
            </a:r>
            <a:endParaRPr sz="1000"/>
          </a:p>
        </p:txBody>
      </p:sp>
      <p:pic>
        <p:nvPicPr>
          <p:cNvPr id="109" name="Google Shape;109;p17"/>
          <p:cNvPicPr preferRelativeResize="0"/>
          <p:nvPr/>
        </p:nvPicPr>
        <p:blipFill>
          <a:blip r:embed="rId3">
            <a:alphaModFix/>
          </a:blip>
          <a:stretch>
            <a:fillRect/>
          </a:stretch>
        </p:blipFill>
        <p:spPr>
          <a:xfrm>
            <a:off x="0" y="953350"/>
            <a:ext cx="3815851" cy="3885350"/>
          </a:xfrm>
          <a:prstGeom prst="rect">
            <a:avLst/>
          </a:prstGeom>
          <a:noFill/>
          <a:ln>
            <a:noFill/>
          </a:ln>
        </p:spPr>
      </p:pic>
      <p:sp>
        <p:nvSpPr>
          <p:cNvPr id="110" name="Google Shape;110;p17"/>
          <p:cNvSpPr txBox="1"/>
          <p:nvPr/>
        </p:nvSpPr>
        <p:spPr>
          <a:xfrm>
            <a:off x="4251650" y="1263450"/>
            <a:ext cx="4428600" cy="2616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Char char="●"/>
            </a:pPr>
            <a:r>
              <a:rPr lang="en" sz="2000"/>
              <a:t>According to the Nestle Annual Report in 2020, the Greater China Region is the second largest market of Nestle</a:t>
            </a:r>
            <a:endParaRPr sz="2000"/>
          </a:p>
          <a:p>
            <a:pPr marL="0" lvl="0" indent="0" algn="l" rtl="0">
              <a:lnSpc>
                <a:spcPct val="115000"/>
              </a:lnSpc>
              <a:spcBef>
                <a:spcPts val="0"/>
              </a:spcBef>
              <a:spcAft>
                <a:spcPts val="0"/>
              </a:spcAft>
              <a:buNone/>
            </a:pPr>
            <a:endParaRPr sz="2000"/>
          </a:p>
          <a:p>
            <a:pPr marL="457200" lvl="0" indent="-355600" algn="l" rtl="0">
              <a:lnSpc>
                <a:spcPct val="115000"/>
              </a:lnSpc>
              <a:spcBef>
                <a:spcPts val="0"/>
              </a:spcBef>
              <a:spcAft>
                <a:spcPts val="0"/>
              </a:spcAft>
              <a:buSzPts val="2000"/>
              <a:buChar char="●"/>
            </a:pPr>
            <a:r>
              <a:rPr lang="en" sz="2000"/>
              <a:t>The sales declined 13.4% compared to 2019</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sp>
        <p:nvSpPr>
          <p:cNvPr id="115" name="Google Shape;115;p18"/>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01</a:t>
            </a:r>
            <a:endParaRPr sz="4000" b="1">
              <a:solidFill>
                <a:srgbClr val="6E4A2F"/>
              </a:solidFill>
            </a:endParaRPr>
          </a:p>
        </p:txBody>
      </p:sp>
      <p:sp>
        <p:nvSpPr>
          <p:cNvPr id="117" name="Google Shape;117;p18"/>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Introduction: New Types of Instant Coffee</a:t>
            </a:r>
            <a:endParaRPr sz="3000" b="1">
              <a:solidFill>
                <a:srgbClr val="EFEFEF"/>
              </a:solidFill>
            </a:endParaRPr>
          </a:p>
        </p:txBody>
      </p:sp>
      <p:pic>
        <p:nvPicPr>
          <p:cNvPr id="118" name="Google Shape;118;p18"/>
          <p:cNvPicPr preferRelativeResize="0"/>
          <p:nvPr/>
        </p:nvPicPr>
        <p:blipFill>
          <a:blip r:embed="rId3">
            <a:alphaModFix/>
          </a:blip>
          <a:stretch>
            <a:fillRect/>
          </a:stretch>
        </p:blipFill>
        <p:spPr>
          <a:xfrm>
            <a:off x="7322250" y="915825"/>
            <a:ext cx="1821742" cy="3747899"/>
          </a:xfrm>
          <a:prstGeom prst="rect">
            <a:avLst/>
          </a:prstGeom>
          <a:noFill/>
          <a:ln>
            <a:noFill/>
          </a:ln>
        </p:spPr>
      </p:pic>
      <p:sp>
        <p:nvSpPr>
          <p:cNvPr id="119" name="Google Shape;119;p18"/>
          <p:cNvSpPr txBox="1"/>
          <p:nvPr/>
        </p:nvSpPr>
        <p:spPr>
          <a:xfrm>
            <a:off x="58400" y="903000"/>
            <a:ext cx="7263900" cy="2302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SzPts val="1500"/>
              <a:buChar char="●"/>
            </a:pPr>
            <a:r>
              <a:rPr lang="en" sz="1500"/>
              <a:t>The most recent trending instant coffee in the Chinese market is the </a:t>
            </a:r>
            <a:r>
              <a:rPr lang="en" sz="1500" b="1"/>
              <a:t>concentrated coffee pod.</a:t>
            </a:r>
            <a:endParaRPr sz="1500" b="1"/>
          </a:p>
          <a:p>
            <a:pPr marL="914400" lvl="1" indent="-342900" algn="just" rtl="0">
              <a:lnSpc>
                <a:spcPct val="115000"/>
              </a:lnSpc>
              <a:spcBef>
                <a:spcPts val="0"/>
              </a:spcBef>
              <a:spcAft>
                <a:spcPts val="0"/>
              </a:spcAft>
              <a:buSzPts val="1800"/>
              <a:buChar char="○"/>
            </a:pPr>
            <a:r>
              <a:rPr lang="en" sz="1300"/>
              <a:t>Syrup-like product </a:t>
            </a:r>
            <a:endParaRPr sz="1300"/>
          </a:p>
          <a:p>
            <a:pPr marL="914400" lvl="1" indent="-342900" algn="just" rtl="0">
              <a:lnSpc>
                <a:spcPct val="115000"/>
              </a:lnSpc>
              <a:spcBef>
                <a:spcPts val="0"/>
              </a:spcBef>
              <a:spcAft>
                <a:spcPts val="0"/>
              </a:spcAft>
              <a:buSzPts val="1800"/>
              <a:buChar char="○"/>
            </a:pPr>
            <a:r>
              <a:rPr lang="en" sz="1300"/>
              <a:t>Extracted from coffee beans </a:t>
            </a:r>
            <a:endParaRPr sz="1300"/>
          </a:p>
          <a:p>
            <a:pPr marL="914400" lvl="1" indent="-342900" algn="just" rtl="0">
              <a:lnSpc>
                <a:spcPct val="115000"/>
              </a:lnSpc>
              <a:spcBef>
                <a:spcPts val="0"/>
              </a:spcBef>
              <a:spcAft>
                <a:spcPts val="0"/>
              </a:spcAft>
              <a:buSzPts val="1800"/>
              <a:buChar char="○"/>
            </a:pPr>
            <a:r>
              <a:rPr lang="en" sz="1300"/>
              <a:t>Vacuum-frozen at extremely cold temperatures. </a:t>
            </a:r>
            <a:endParaRPr sz="1300"/>
          </a:p>
          <a:p>
            <a:pPr marL="457200" lvl="0" indent="-355600" algn="just" rtl="0">
              <a:lnSpc>
                <a:spcPct val="115000"/>
              </a:lnSpc>
              <a:spcBef>
                <a:spcPts val="0"/>
              </a:spcBef>
              <a:spcAft>
                <a:spcPts val="0"/>
              </a:spcAft>
              <a:buSzPts val="2000"/>
              <a:buChar char="●"/>
            </a:pPr>
            <a:r>
              <a:rPr lang="en" sz="1500"/>
              <a:t>They are tiny and portable</a:t>
            </a:r>
            <a:endParaRPr sz="1500"/>
          </a:p>
          <a:p>
            <a:pPr marL="914400" lvl="1" indent="-342900" algn="just" rtl="0">
              <a:lnSpc>
                <a:spcPct val="115000"/>
              </a:lnSpc>
              <a:spcBef>
                <a:spcPts val="0"/>
              </a:spcBef>
              <a:spcAft>
                <a:spcPts val="0"/>
              </a:spcAft>
              <a:buSzPts val="1800"/>
              <a:buChar char="○"/>
            </a:pPr>
            <a:r>
              <a:rPr lang="en" sz="1300"/>
              <a:t>You only need a cup of water or milk to dilute the concentrated pods.</a:t>
            </a:r>
            <a:endParaRPr sz="1800" b="1"/>
          </a:p>
        </p:txBody>
      </p:sp>
      <p:pic>
        <p:nvPicPr>
          <p:cNvPr id="120" name="Google Shape;120;p18"/>
          <p:cNvPicPr preferRelativeResize="0"/>
          <p:nvPr/>
        </p:nvPicPr>
        <p:blipFill>
          <a:blip r:embed="rId4">
            <a:alphaModFix/>
          </a:blip>
          <a:stretch>
            <a:fillRect/>
          </a:stretch>
        </p:blipFill>
        <p:spPr>
          <a:xfrm>
            <a:off x="1832725" y="3334050"/>
            <a:ext cx="2552525" cy="1777175"/>
          </a:xfrm>
          <a:prstGeom prst="rect">
            <a:avLst/>
          </a:prstGeom>
          <a:noFill/>
          <a:ln>
            <a:noFill/>
          </a:ln>
        </p:spPr>
      </p:pic>
      <p:sp>
        <p:nvSpPr>
          <p:cNvPr id="121" name="Google Shape;121;p18"/>
          <p:cNvSpPr txBox="1"/>
          <p:nvPr/>
        </p:nvSpPr>
        <p:spPr>
          <a:xfrm>
            <a:off x="4385250" y="4650900"/>
            <a:ext cx="1868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Concentrated Coffee Pods made by Starbucks</a:t>
            </a:r>
            <a:endParaRPr sz="1000"/>
          </a:p>
        </p:txBody>
      </p:sp>
      <p:sp>
        <p:nvSpPr>
          <p:cNvPr id="122" name="Google Shape;122;p18"/>
          <p:cNvSpPr txBox="1"/>
          <p:nvPr/>
        </p:nvSpPr>
        <p:spPr>
          <a:xfrm>
            <a:off x="7276575" y="4650900"/>
            <a:ext cx="1913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Concentrated Coffee Pods made by Yongpu</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
        <p:cNvGrpSpPr/>
        <p:nvPr/>
      </p:nvGrpSpPr>
      <p:grpSpPr>
        <a:xfrm>
          <a:off x="0" y="0"/>
          <a:ext cx="0" cy="0"/>
          <a:chOff x="0" y="0"/>
          <a:chExt cx="0" cy="0"/>
        </a:xfrm>
      </p:grpSpPr>
      <p:sp>
        <p:nvSpPr>
          <p:cNvPr id="127" name="Google Shape;127;p19"/>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02</a:t>
            </a:r>
            <a:endParaRPr sz="4000" b="1">
              <a:solidFill>
                <a:srgbClr val="6E4A2F"/>
              </a:solidFill>
            </a:endParaRPr>
          </a:p>
        </p:txBody>
      </p:sp>
      <p:sp>
        <p:nvSpPr>
          <p:cNvPr id="129" name="Google Shape;129;p19"/>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Problem: Statement</a:t>
            </a:r>
            <a:endParaRPr sz="3000" b="1">
              <a:solidFill>
                <a:srgbClr val="EFEFEF"/>
              </a:solidFill>
            </a:endParaRPr>
          </a:p>
        </p:txBody>
      </p:sp>
      <p:sp>
        <p:nvSpPr>
          <p:cNvPr id="130" name="Google Shape;130;p19"/>
          <p:cNvSpPr txBox="1"/>
          <p:nvPr/>
        </p:nvSpPr>
        <p:spPr>
          <a:xfrm>
            <a:off x="469350" y="932400"/>
            <a:ext cx="8205300" cy="32787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1200"/>
              </a:spcBef>
              <a:spcAft>
                <a:spcPts val="0"/>
              </a:spcAft>
              <a:buSzPts val="2000"/>
              <a:buChar char="●"/>
            </a:pPr>
            <a:r>
              <a:rPr lang="en" sz="2000"/>
              <a:t>As a group of analysts, we are helping Nescafe to investigate the necessity of launching its concentrated coffee pods to recap its sales and compete with these new emerging forces in the Chinese Market.</a:t>
            </a:r>
            <a:endParaRPr sz="2000"/>
          </a:p>
          <a:p>
            <a:pPr marL="0" lvl="0" indent="0" algn="l" rtl="0">
              <a:lnSpc>
                <a:spcPct val="115000"/>
              </a:lnSpc>
              <a:spcBef>
                <a:spcPts val="1200"/>
              </a:spcBef>
              <a:spcAft>
                <a:spcPts val="0"/>
              </a:spcAft>
              <a:buNone/>
            </a:pPr>
            <a:endParaRPr sz="2000"/>
          </a:p>
          <a:p>
            <a:pPr marL="457200" lvl="0" indent="-355600" algn="l" rtl="0">
              <a:lnSpc>
                <a:spcPct val="115000"/>
              </a:lnSpc>
              <a:spcBef>
                <a:spcPts val="1200"/>
              </a:spcBef>
              <a:spcAft>
                <a:spcPts val="0"/>
              </a:spcAft>
              <a:buSzPts val="2000"/>
              <a:buChar char="●"/>
            </a:pPr>
            <a:r>
              <a:rPr lang="en" sz="2000"/>
              <a:t>The research question: </a:t>
            </a:r>
            <a:r>
              <a:rPr lang="en" sz="2000" b="1"/>
              <a:t>“Will the launch of Nescafe concentrated coffee pods increase Nescafe’s sales in the Chinese market?”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
        <p:cNvGrpSpPr/>
        <p:nvPr/>
      </p:nvGrpSpPr>
      <p:grpSpPr>
        <a:xfrm>
          <a:off x="0" y="0"/>
          <a:ext cx="0" cy="0"/>
          <a:chOff x="0" y="0"/>
          <a:chExt cx="0" cy="0"/>
        </a:xfrm>
      </p:grpSpPr>
      <p:sp>
        <p:nvSpPr>
          <p:cNvPr id="135" name="Google Shape;135;p20"/>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02</a:t>
            </a:r>
            <a:endParaRPr sz="4000" b="1">
              <a:solidFill>
                <a:srgbClr val="6E4A2F"/>
              </a:solidFill>
            </a:endParaRPr>
          </a:p>
        </p:txBody>
      </p:sp>
      <p:sp>
        <p:nvSpPr>
          <p:cNvPr id="137" name="Google Shape;137;p20"/>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Problem: Hypotheses</a:t>
            </a:r>
            <a:endParaRPr sz="3000" b="1">
              <a:solidFill>
                <a:srgbClr val="EFEFEF"/>
              </a:solidFill>
            </a:endParaRPr>
          </a:p>
        </p:txBody>
      </p:sp>
      <p:sp>
        <p:nvSpPr>
          <p:cNvPr id="138" name="Google Shape;138;p20"/>
          <p:cNvSpPr txBox="1"/>
          <p:nvPr/>
        </p:nvSpPr>
        <p:spPr>
          <a:xfrm>
            <a:off x="469350" y="903000"/>
            <a:ext cx="8205300" cy="22164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1200"/>
              </a:spcBef>
              <a:spcAft>
                <a:spcPts val="0"/>
              </a:spcAft>
              <a:buSzPts val="2000"/>
              <a:buChar char="●"/>
            </a:pPr>
            <a:r>
              <a:rPr lang="en" sz="2000" b="1"/>
              <a:t>Null hypothesis:</a:t>
            </a:r>
            <a:r>
              <a:rPr lang="en" sz="2000"/>
              <a:t> the launch of Nescafe concentrated coffee pods will not increase Nescafe’s sales in the Chinese market. </a:t>
            </a:r>
            <a:endParaRPr sz="2000"/>
          </a:p>
          <a:p>
            <a:pPr marL="0" lvl="0" indent="0" algn="l" rtl="0">
              <a:lnSpc>
                <a:spcPct val="115000"/>
              </a:lnSpc>
              <a:spcBef>
                <a:spcPts val="1200"/>
              </a:spcBef>
              <a:spcAft>
                <a:spcPts val="0"/>
              </a:spcAft>
              <a:buNone/>
            </a:pPr>
            <a:endParaRPr sz="2000"/>
          </a:p>
          <a:p>
            <a:pPr marL="457200" lvl="0" indent="-355600" algn="l" rtl="0">
              <a:lnSpc>
                <a:spcPct val="115000"/>
              </a:lnSpc>
              <a:spcBef>
                <a:spcPts val="1200"/>
              </a:spcBef>
              <a:spcAft>
                <a:spcPts val="0"/>
              </a:spcAft>
              <a:buSzPts val="2000"/>
              <a:buChar char="●"/>
            </a:pPr>
            <a:r>
              <a:rPr lang="en" sz="2000" b="1"/>
              <a:t>Alternative hypothesis:</a:t>
            </a:r>
            <a:r>
              <a:rPr lang="en" sz="2000"/>
              <a:t> the launch of Nescafe concentrated coffee pods will increase Nescafe’s sales in the Chinese market.</a:t>
            </a:r>
            <a:endParaRPr sz="2200"/>
          </a:p>
        </p:txBody>
      </p:sp>
      <p:pic>
        <p:nvPicPr>
          <p:cNvPr id="139" name="Google Shape;139;p20"/>
          <p:cNvPicPr preferRelativeResize="0"/>
          <p:nvPr/>
        </p:nvPicPr>
        <p:blipFill>
          <a:blip r:embed="rId3">
            <a:alphaModFix/>
          </a:blip>
          <a:stretch>
            <a:fillRect/>
          </a:stretch>
        </p:blipFill>
        <p:spPr>
          <a:xfrm>
            <a:off x="1570011" y="3337200"/>
            <a:ext cx="6003976" cy="128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sp>
        <p:nvSpPr>
          <p:cNvPr id="144" name="Google Shape;144;p21"/>
          <p:cNvSpPr/>
          <p:nvPr/>
        </p:nvSpPr>
        <p:spPr>
          <a:xfrm>
            <a:off x="0" y="0"/>
            <a:ext cx="9144000" cy="90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txBox="1"/>
          <p:nvPr/>
        </p:nvSpPr>
        <p:spPr>
          <a:xfrm>
            <a:off x="58400" y="43650"/>
            <a:ext cx="1198500" cy="800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4000" b="1">
                <a:solidFill>
                  <a:srgbClr val="6E4A2F"/>
                </a:solidFill>
              </a:rPr>
              <a:t>03</a:t>
            </a:r>
            <a:endParaRPr sz="4000" b="1">
              <a:solidFill>
                <a:srgbClr val="6E4A2F"/>
              </a:solidFill>
            </a:endParaRPr>
          </a:p>
        </p:txBody>
      </p:sp>
      <p:sp>
        <p:nvSpPr>
          <p:cNvPr id="146" name="Google Shape;146;p21"/>
          <p:cNvSpPr txBox="1"/>
          <p:nvPr/>
        </p:nvSpPr>
        <p:spPr>
          <a:xfrm>
            <a:off x="938750" y="128250"/>
            <a:ext cx="8205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b="1">
                <a:solidFill>
                  <a:srgbClr val="EFEFEF"/>
                </a:solidFill>
              </a:rPr>
              <a:t>Research Plan: Sample Selection </a:t>
            </a:r>
            <a:endParaRPr sz="3000" b="1">
              <a:solidFill>
                <a:srgbClr val="EFEFEF"/>
              </a:solidFill>
            </a:endParaRPr>
          </a:p>
        </p:txBody>
      </p:sp>
      <p:pic>
        <p:nvPicPr>
          <p:cNvPr id="147" name="Google Shape;147;p21"/>
          <p:cNvPicPr preferRelativeResize="0"/>
          <p:nvPr/>
        </p:nvPicPr>
        <p:blipFill>
          <a:blip r:embed="rId3">
            <a:alphaModFix/>
          </a:blip>
          <a:stretch>
            <a:fillRect/>
          </a:stretch>
        </p:blipFill>
        <p:spPr>
          <a:xfrm>
            <a:off x="4380050" y="2504201"/>
            <a:ext cx="4680825" cy="2455100"/>
          </a:xfrm>
          <a:prstGeom prst="rect">
            <a:avLst/>
          </a:prstGeom>
          <a:noFill/>
          <a:ln>
            <a:noFill/>
          </a:ln>
        </p:spPr>
      </p:pic>
      <p:pic>
        <p:nvPicPr>
          <p:cNvPr id="148" name="Google Shape;148;p21"/>
          <p:cNvPicPr preferRelativeResize="0"/>
          <p:nvPr/>
        </p:nvPicPr>
        <p:blipFill>
          <a:blip r:embed="rId4">
            <a:alphaModFix/>
          </a:blip>
          <a:stretch>
            <a:fillRect/>
          </a:stretch>
        </p:blipFill>
        <p:spPr>
          <a:xfrm>
            <a:off x="58400" y="2509175"/>
            <a:ext cx="4075250" cy="2445150"/>
          </a:xfrm>
          <a:prstGeom prst="rect">
            <a:avLst/>
          </a:prstGeom>
          <a:noFill/>
          <a:ln>
            <a:noFill/>
          </a:ln>
        </p:spPr>
      </p:pic>
      <p:sp>
        <p:nvSpPr>
          <p:cNvPr id="149" name="Google Shape;149;p21"/>
          <p:cNvSpPr txBox="1"/>
          <p:nvPr/>
        </p:nvSpPr>
        <p:spPr>
          <a:xfrm>
            <a:off x="162950" y="1139675"/>
            <a:ext cx="4217100" cy="106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b="1"/>
              <a:t>Population of Interest: </a:t>
            </a:r>
            <a:r>
              <a:rPr lang="en" sz="1100"/>
              <a:t>Consumers in 119 targeted cities.</a:t>
            </a:r>
            <a:endParaRPr sz="1100"/>
          </a:p>
          <a:p>
            <a:pPr marL="0" lvl="0" indent="0" algn="l" rtl="0">
              <a:lnSpc>
                <a:spcPct val="115000"/>
              </a:lnSpc>
              <a:spcBef>
                <a:spcPts val="1200"/>
              </a:spcBef>
              <a:spcAft>
                <a:spcPts val="0"/>
              </a:spcAft>
              <a:buNone/>
            </a:pPr>
            <a:r>
              <a:rPr lang="en" sz="1100"/>
              <a:t>- Existing consumers of Nestlé brand and coffee products</a:t>
            </a:r>
            <a:endParaRPr sz="1100"/>
          </a:p>
          <a:p>
            <a:pPr marL="0" lvl="0" indent="0" algn="l" rtl="0">
              <a:lnSpc>
                <a:spcPct val="115000"/>
              </a:lnSpc>
              <a:spcBef>
                <a:spcPts val="1200"/>
              </a:spcBef>
              <a:spcAft>
                <a:spcPts val="1200"/>
              </a:spcAft>
              <a:buNone/>
            </a:pPr>
            <a:r>
              <a:rPr lang="en" sz="1100"/>
              <a:t>- Consumers who buy coffee products but not the Nestlé brand</a:t>
            </a:r>
            <a:endParaRPr sz="1100"/>
          </a:p>
        </p:txBody>
      </p:sp>
      <p:sp>
        <p:nvSpPr>
          <p:cNvPr id="150" name="Google Shape;150;p21"/>
          <p:cNvSpPr txBox="1"/>
          <p:nvPr/>
        </p:nvSpPr>
        <p:spPr>
          <a:xfrm>
            <a:off x="4275500" y="1169150"/>
            <a:ext cx="1959000" cy="106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b="1"/>
              <a:t>Sample Size Generator:</a:t>
            </a:r>
            <a:endParaRPr sz="1200" b="1"/>
          </a:p>
          <a:p>
            <a:pPr marL="0" lvl="0" indent="0" algn="l" rtl="0">
              <a:lnSpc>
                <a:spcPct val="115000"/>
              </a:lnSpc>
              <a:spcBef>
                <a:spcPts val="1200"/>
              </a:spcBef>
              <a:spcAft>
                <a:spcPts val="0"/>
              </a:spcAft>
              <a:buNone/>
            </a:pPr>
            <a:r>
              <a:rPr lang="en" sz="1100"/>
              <a:t>- Margin of error = 5%</a:t>
            </a:r>
            <a:endParaRPr sz="1100"/>
          </a:p>
          <a:p>
            <a:pPr marL="0" lvl="0" indent="0" algn="l" rtl="0">
              <a:lnSpc>
                <a:spcPct val="115000"/>
              </a:lnSpc>
              <a:spcBef>
                <a:spcPts val="1200"/>
              </a:spcBef>
              <a:spcAft>
                <a:spcPts val="1200"/>
              </a:spcAft>
              <a:buNone/>
            </a:pPr>
            <a:r>
              <a:rPr lang="en" sz="1100"/>
              <a:t>- Confidence level = 95%</a:t>
            </a:r>
            <a:endParaRPr sz="1100"/>
          </a:p>
        </p:txBody>
      </p:sp>
      <p:sp>
        <p:nvSpPr>
          <p:cNvPr id="151" name="Google Shape;151;p21"/>
          <p:cNvSpPr/>
          <p:nvPr/>
        </p:nvSpPr>
        <p:spPr>
          <a:xfrm>
            <a:off x="6152650" y="1737725"/>
            <a:ext cx="415800" cy="239100"/>
          </a:xfrm>
          <a:prstGeom prst="rightArrow">
            <a:avLst>
              <a:gd name="adj1" fmla="val 50000"/>
              <a:gd name="adj2" fmla="val 50000"/>
            </a:avLst>
          </a:prstGeom>
          <a:solidFill>
            <a:srgbClr val="CC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txBox="1"/>
          <p:nvPr/>
        </p:nvSpPr>
        <p:spPr>
          <a:xfrm>
            <a:off x="6869775" y="1505975"/>
            <a:ext cx="2066400" cy="70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a:t>Treatment Group: 54 cities</a:t>
            </a:r>
            <a:endParaRPr sz="1100"/>
          </a:p>
          <a:p>
            <a:pPr marL="0" lvl="0" indent="0" algn="l" rtl="0">
              <a:lnSpc>
                <a:spcPct val="115000"/>
              </a:lnSpc>
              <a:spcBef>
                <a:spcPts val="1200"/>
              </a:spcBef>
              <a:spcAft>
                <a:spcPts val="1200"/>
              </a:spcAft>
              <a:buNone/>
            </a:pPr>
            <a:r>
              <a:rPr lang="en" sz="1100"/>
              <a:t>Control Group: 54 cities</a:t>
            </a:r>
            <a:endParaRPr sz="11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951</Words>
  <Application>Microsoft Office PowerPoint</Application>
  <PresentationFormat>On-screen Show (16:9)</PresentationFormat>
  <Paragraphs>138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Impact</vt:lpstr>
      <vt:lpstr>Times New Roman</vt:lpstr>
      <vt:lpstr>Simple 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杜铭豪</dc:creator>
  <cp:lastModifiedBy>Minghao Du</cp:lastModifiedBy>
  <cp:revision>2</cp:revision>
  <dcterms:modified xsi:type="dcterms:W3CDTF">2021-12-13T18:08:53Z</dcterms:modified>
</cp:coreProperties>
</file>