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741"/>
  </p:normalViewPr>
  <p:slideViewPr>
    <p:cSldViewPr snapToGrid="0">
      <p:cViewPr varScale="1">
        <p:scale>
          <a:sx n="90" d="100"/>
          <a:sy n="90" d="100"/>
        </p:scale>
        <p:origin x="232" y="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9/21/23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9/21/23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9/21/23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9/21/23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9/21/23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9/21/23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9/21/23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9/21/23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73A64-1409-A062-87B1-46F87C4646E1}"/>
              </a:ext>
            </a:extLst>
          </p:cNvPr>
          <p:cNvSpPr>
            <a:spLocks noGrp="1"/>
          </p:cNvSpPr>
          <p:nvPr>
            <p:ph type="ctrTitle"/>
          </p:nvPr>
        </p:nvSpPr>
        <p:spPr>
          <a:xfrm>
            <a:off x="1915127" y="1495377"/>
            <a:ext cx="8361229" cy="2098226"/>
          </a:xfrm>
        </p:spPr>
        <p:txBody>
          <a:bodyPr/>
          <a:lstStyle/>
          <a:p>
            <a:r>
              <a:rPr lang="en-US" dirty="0"/>
              <a:t>Basic plots</a:t>
            </a:r>
          </a:p>
        </p:txBody>
      </p:sp>
      <p:sp>
        <p:nvSpPr>
          <p:cNvPr id="3" name="Subtitle 2">
            <a:extLst>
              <a:ext uri="{FF2B5EF4-FFF2-40B4-BE49-F238E27FC236}">
                <a16:creationId xmlns:a16="http://schemas.microsoft.com/office/drawing/2014/main" id="{CA3D9376-E2AF-ECE1-71D4-CE86D2D190AA}"/>
              </a:ext>
            </a:extLst>
          </p:cNvPr>
          <p:cNvSpPr>
            <a:spLocks noGrp="1"/>
          </p:cNvSpPr>
          <p:nvPr>
            <p:ph type="subTitle" idx="1"/>
          </p:nvPr>
        </p:nvSpPr>
        <p:spPr>
          <a:xfrm>
            <a:off x="2679904" y="3593603"/>
            <a:ext cx="6831673" cy="1086237"/>
          </a:xfrm>
        </p:spPr>
        <p:txBody>
          <a:bodyPr>
            <a:normAutofit fontScale="92500" lnSpcReduction="10000"/>
          </a:bodyPr>
          <a:lstStyle/>
          <a:p>
            <a:r>
              <a:rPr lang="en-US" dirty="0"/>
              <a:t>Mingjun Yang</a:t>
            </a:r>
          </a:p>
          <a:p>
            <a:r>
              <a:rPr lang="en-US" dirty="0"/>
              <a:t>Guided by</a:t>
            </a:r>
            <a:r>
              <a:rPr lang="zh-CN" altLang="en-US" dirty="0"/>
              <a:t> </a:t>
            </a:r>
            <a:r>
              <a:rPr lang="en-US" altLang="zh-CN" dirty="0"/>
              <a:t>Professor</a:t>
            </a:r>
            <a:r>
              <a:rPr lang="zh-CN" altLang="en-US" dirty="0"/>
              <a:t> </a:t>
            </a:r>
            <a:r>
              <a:rPr lang="en-US" dirty="0"/>
              <a:t>Robert F. Boruch</a:t>
            </a:r>
          </a:p>
          <a:p>
            <a:r>
              <a:rPr lang="en-US" dirty="0"/>
              <a:t> </a:t>
            </a:r>
          </a:p>
        </p:txBody>
      </p:sp>
    </p:spTree>
    <p:extLst>
      <p:ext uri="{BB962C8B-B14F-4D97-AF65-F5344CB8AC3E}">
        <p14:creationId xmlns:p14="http://schemas.microsoft.com/office/powerpoint/2010/main" val="1293972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0583CC-77DA-E2A6-B613-93C4D64C9B37}"/>
              </a:ext>
            </a:extLst>
          </p:cNvPr>
          <p:cNvSpPr>
            <a:spLocks noGrp="1"/>
          </p:cNvSpPr>
          <p:nvPr>
            <p:ph type="title"/>
          </p:nvPr>
        </p:nvSpPr>
        <p:spPr>
          <a:xfrm>
            <a:off x="8471422" y="374735"/>
            <a:ext cx="3053039" cy="1060817"/>
          </a:xfrm>
        </p:spPr>
        <p:txBody>
          <a:bodyPr anchor="b">
            <a:normAutofit/>
          </a:bodyPr>
          <a:lstStyle/>
          <a:p>
            <a:r>
              <a:rPr lang="en-US" sz="2800" dirty="0"/>
              <a:t>Histogram </a:t>
            </a:r>
          </a:p>
        </p:txBody>
      </p:sp>
      <p:sp>
        <p:nvSpPr>
          <p:cNvPr id="3" name="Content Placeholder 2">
            <a:extLst>
              <a:ext uri="{FF2B5EF4-FFF2-40B4-BE49-F238E27FC236}">
                <a16:creationId xmlns:a16="http://schemas.microsoft.com/office/drawing/2014/main" id="{6A36F34B-FA22-34DF-8919-3A158F9B9347}"/>
              </a:ext>
            </a:extLst>
          </p:cNvPr>
          <p:cNvSpPr>
            <a:spLocks noGrp="1"/>
          </p:cNvSpPr>
          <p:nvPr>
            <p:ph idx="1"/>
          </p:nvPr>
        </p:nvSpPr>
        <p:spPr>
          <a:xfrm>
            <a:off x="8471421" y="1810287"/>
            <a:ext cx="3603348" cy="3931920"/>
          </a:xfrm>
        </p:spPr>
        <p:txBody>
          <a:bodyPr>
            <a:noAutofit/>
          </a:bodyPr>
          <a:lstStyle/>
          <a:p>
            <a:r>
              <a:rPr lang="en-US" sz="1800" b="0" i="0" dirty="0">
                <a:solidFill>
                  <a:srgbClr val="374151"/>
                </a:solidFill>
                <a:effectLst/>
                <a:latin typeface="Söhne"/>
              </a:rPr>
              <a:t>A </a:t>
            </a:r>
            <a:r>
              <a:rPr lang="en-US" sz="1800" b="1" i="0" dirty="0">
                <a:effectLst/>
                <a:latin typeface="Söhne"/>
              </a:rPr>
              <a:t>Histogram</a:t>
            </a:r>
            <a:r>
              <a:rPr lang="en-US" sz="1800" b="0" i="0" dirty="0">
                <a:solidFill>
                  <a:srgbClr val="374151"/>
                </a:solidFill>
                <a:effectLst/>
                <a:latin typeface="Söhne"/>
              </a:rPr>
              <a:t> is a commonly used data visualization chart used to display the distribution of </a:t>
            </a:r>
            <a:r>
              <a:rPr lang="en-US" sz="1800" b="0" i="0" u="sng" dirty="0">
                <a:solidFill>
                  <a:srgbClr val="374151"/>
                </a:solidFill>
                <a:effectLst/>
                <a:latin typeface="Söhne"/>
              </a:rPr>
              <a:t>continuous</a:t>
            </a:r>
            <a:r>
              <a:rPr lang="en-US" sz="1800" b="0" i="0" dirty="0">
                <a:solidFill>
                  <a:srgbClr val="374151"/>
                </a:solidFill>
                <a:effectLst/>
                <a:latin typeface="Söhne"/>
              </a:rPr>
              <a:t> data. It divides the data into several adjacent intervals (also called "bins" or "bars") and counts the frequency or frequency density of the data in each interval.</a:t>
            </a:r>
          </a:p>
          <a:p>
            <a:r>
              <a:rPr lang="en-US" sz="1800" b="0" i="0" dirty="0">
                <a:solidFill>
                  <a:srgbClr val="374151"/>
                </a:solidFill>
                <a:effectLst/>
                <a:latin typeface="Söhne"/>
              </a:rPr>
              <a:t>Histograms are commonly used to display and compare the distribution of numerical data, helping to identify patterns, outliers, symmetry, and skewness</a:t>
            </a:r>
            <a:endParaRPr lang="en-US" sz="1800" dirty="0"/>
          </a:p>
        </p:txBody>
      </p:sp>
      <p:sp>
        <p:nvSpPr>
          <p:cNvPr id="11"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6" name="Picture 5">
            <a:extLst>
              <a:ext uri="{FF2B5EF4-FFF2-40B4-BE49-F238E27FC236}">
                <a16:creationId xmlns:a16="http://schemas.microsoft.com/office/drawing/2014/main" id="{FC88E22A-780A-DE8D-5CFB-99962A69937C}"/>
              </a:ext>
            </a:extLst>
          </p:cNvPr>
          <p:cNvPicPr>
            <a:picLocks noChangeAspect="1"/>
          </p:cNvPicPr>
          <p:nvPr/>
        </p:nvPicPr>
        <p:blipFill>
          <a:blip r:embed="rId2"/>
          <a:stretch>
            <a:fillRect/>
          </a:stretch>
        </p:blipFill>
        <p:spPr>
          <a:xfrm>
            <a:off x="117231" y="640080"/>
            <a:ext cx="7445375" cy="5659584"/>
          </a:xfrm>
          <a:prstGeom prst="rect">
            <a:avLst/>
          </a:prstGeom>
        </p:spPr>
      </p:pic>
    </p:spTree>
    <p:extLst>
      <p:ext uri="{BB962C8B-B14F-4D97-AF65-F5344CB8AC3E}">
        <p14:creationId xmlns:p14="http://schemas.microsoft.com/office/powerpoint/2010/main" val="2862357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6B264B-DCD3-8BD2-AF02-8BF0A8C4F22B}"/>
              </a:ext>
            </a:extLst>
          </p:cNvPr>
          <p:cNvSpPr>
            <a:spLocks noGrp="1"/>
          </p:cNvSpPr>
          <p:nvPr>
            <p:ph type="title"/>
          </p:nvPr>
        </p:nvSpPr>
        <p:spPr>
          <a:xfrm>
            <a:off x="8471423" y="640080"/>
            <a:ext cx="3053039" cy="1060817"/>
          </a:xfrm>
        </p:spPr>
        <p:txBody>
          <a:bodyPr anchor="b">
            <a:normAutofit/>
          </a:bodyPr>
          <a:lstStyle/>
          <a:p>
            <a:r>
              <a:rPr lang="en-US" sz="2800" dirty="0"/>
              <a:t>Bar chart</a:t>
            </a:r>
          </a:p>
        </p:txBody>
      </p:sp>
      <p:pic>
        <p:nvPicPr>
          <p:cNvPr id="7" name="Picture 6">
            <a:extLst>
              <a:ext uri="{FF2B5EF4-FFF2-40B4-BE49-F238E27FC236}">
                <a16:creationId xmlns:a16="http://schemas.microsoft.com/office/drawing/2014/main" id="{84F2B186-02FA-8CCE-B942-39EB4B595D57}"/>
              </a:ext>
            </a:extLst>
          </p:cNvPr>
          <p:cNvPicPr>
            <a:picLocks noChangeAspect="1"/>
          </p:cNvPicPr>
          <p:nvPr/>
        </p:nvPicPr>
        <p:blipFill>
          <a:blip r:embed="rId2"/>
          <a:stretch>
            <a:fillRect/>
          </a:stretch>
        </p:blipFill>
        <p:spPr>
          <a:xfrm>
            <a:off x="634275" y="806856"/>
            <a:ext cx="6900380" cy="5244287"/>
          </a:xfrm>
          <a:prstGeom prst="rect">
            <a:avLst/>
          </a:prstGeom>
        </p:spPr>
      </p:pic>
      <p:sp>
        <p:nvSpPr>
          <p:cNvPr id="3" name="Content Placeholder 2">
            <a:extLst>
              <a:ext uri="{FF2B5EF4-FFF2-40B4-BE49-F238E27FC236}">
                <a16:creationId xmlns:a16="http://schemas.microsoft.com/office/drawing/2014/main" id="{B7F3FCF1-3058-24E3-E6B4-2A879A3F03B6}"/>
              </a:ext>
            </a:extLst>
          </p:cNvPr>
          <p:cNvSpPr>
            <a:spLocks noGrp="1"/>
          </p:cNvSpPr>
          <p:nvPr>
            <p:ph idx="1"/>
          </p:nvPr>
        </p:nvSpPr>
        <p:spPr>
          <a:xfrm>
            <a:off x="8471423" y="1700897"/>
            <a:ext cx="3053039" cy="4517023"/>
          </a:xfrm>
        </p:spPr>
        <p:txBody>
          <a:bodyPr>
            <a:normAutofit/>
          </a:bodyPr>
          <a:lstStyle/>
          <a:p>
            <a:r>
              <a:rPr lang="en-US" sz="1800" b="0" i="0" dirty="0">
                <a:effectLst/>
                <a:latin typeface="Söhne"/>
              </a:rPr>
              <a:t>A </a:t>
            </a:r>
            <a:r>
              <a:rPr lang="en-US" sz="1800" b="1" i="0" dirty="0">
                <a:effectLst/>
                <a:latin typeface="Söhne"/>
              </a:rPr>
              <a:t>Bar Chart</a:t>
            </a:r>
            <a:r>
              <a:rPr lang="en-US" sz="1800" b="0" i="0" dirty="0">
                <a:effectLst/>
                <a:latin typeface="Söhne"/>
              </a:rPr>
              <a:t> uses rectangular bars to represent data values. The length or height of each bar is proportional to the value it represents. Bar charts can be either vertical (with bars extending upwards) or horizontal (with bars extending sideways).</a:t>
            </a:r>
          </a:p>
          <a:p>
            <a:pPr>
              <a:buFont typeface="Arial" panose="020B0604020202020204" pitchFamily="34" charset="0"/>
              <a:buChar char="•"/>
            </a:pPr>
            <a:r>
              <a:rPr lang="en-US" sz="1800" b="0" i="0" dirty="0">
                <a:effectLst/>
                <a:latin typeface="Söhne"/>
              </a:rPr>
              <a:t>Bar charts are commonly used to compare and display the </a:t>
            </a:r>
            <a:r>
              <a:rPr lang="en-US" sz="1800" b="0" i="0" u="sng" dirty="0">
                <a:effectLst/>
                <a:latin typeface="Söhne"/>
              </a:rPr>
              <a:t>values </a:t>
            </a:r>
            <a:r>
              <a:rPr lang="en-US" sz="1800" b="0" i="0" dirty="0">
                <a:effectLst/>
                <a:latin typeface="Söhne"/>
              </a:rPr>
              <a:t>of different </a:t>
            </a:r>
            <a:r>
              <a:rPr lang="en-US" sz="1800" b="0" i="0" u="sng" dirty="0">
                <a:effectLst/>
                <a:latin typeface="Söhne"/>
              </a:rPr>
              <a:t>categories or groups</a:t>
            </a:r>
            <a:r>
              <a:rPr lang="en-US" sz="1800" b="0" i="0" dirty="0">
                <a:effectLst/>
                <a:latin typeface="Söhne"/>
              </a:rPr>
              <a:t> of data.</a:t>
            </a:r>
          </a:p>
          <a:p>
            <a:pPr marL="0" indent="0">
              <a:buNone/>
            </a:pPr>
            <a:endParaRPr lang="en-US" sz="1600" dirty="0"/>
          </a:p>
        </p:txBody>
      </p:sp>
      <p:sp>
        <p:nvSpPr>
          <p:cNvPr id="18"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73593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2694E6-A4A8-9A7B-B7AE-855ECCAD4464}"/>
              </a:ext>
            </a:extLst>
          </p:cNvPr>
          <p:cNvSpPr>
            <a:spLocks noGrp="1"/>
          </p:cNvSpPr>
          <p:nvPr>
            <p:ph type="title"/>
          </p:nvPr>
        </p:nvSpPr>
        <p:spPr>
          <a:xfrm>
            <a:off x="8504686" y="402223"/>
            <a:ext cx="3053039" cy="1060817"/>
          </a:xfrm>
        </p:spPr>
        <p:txBody>
          <a:bodyPr anchor="b">
            <a:normAutofit/>
          </a:bodyPr>
          <a:lstStyle/>
          <a:p>
            <a:r>
              <a:rPr lang="en-US" sz="2800" dirty="0"/>
              <a:t>Boxplot </a:t>
            </a:r>
          </a:p>
        </p:txBody>
      </p:sp>
      <p:pic>
        <p:nvPicPr>
          <p:cNvPr id="4" name="Content Placeholder 3">
            <a:extLst>
              <a:ext uri="{FF2B5EF4-FFF2-40B4-BE49-F238E27FC236}">
                <a16:creationId xmlns:a16="http://schemas.microsoft.com/office/drawing/2014/main" id="{7CAC0AA0-D76F-AE48-CEF0-7B0EFC4A311A}"/>
              </a:ext>
            </a:extLst>
          </p:cNvPr>
          <p:cNvPicPr>
            <a:picLocks noChangeAspect="1"/>
          </p:cNvPicPr>
          <p:nvPr/>
        </p:nvPicPr>
        <p:blipFill>
          <a:blip r:embed="rId2"/>
          <a:stretch>
            <a:fillRect/>
          </a:stretch>
        </p:blipFill>
        <p:spPr>
          <a:xfrm>
            <a:off x="634275" y="806856"/>
            <a:ext cx="6900380" cy="5244287"/>
          </a:xfrm>
          <a:prstGeom prst="rect">
            <a:avLst/>
          </a:prstGeom>
        </p:spPr>
      </p:pic>
      <p:sp>
        <p:nvSpPr>
          <p:cNvPr id="8" name="Content Placeholder 7">
            <a:extLst>
              <a:ext uri="{FF2B5EF4-FFF2-40B4-BE49-F238E27FC236}">
                <a16:creationId xmlns:a16="http://schemas.microsoft.com/office/drawing/2014/main" id="{FA43E7D1-CED0-3B6C-E751-410D20E3E34A}"/>
              </a:ext>
            </a:extLst>
          </p:cNvPr>
          <p:cNvSpPr>
            <a:spLocks noGrp="1"/>
          </p:cNvSpPr>
          <p:nvPr>
            <p:ph idx="1"/>
          </p:nvPr>
        </p:nvSpPr>
        <p:spPr>
          <a:xfrm>
            <a:off x="8471142" y="1547446"/>
            <a:ext cx="3474673" cy="4670474"/>
          </a:xfrm>
        </p:spPr>
        <p:txBody>
          <a:bodyPr>
            <a:normAutofit/>
          </a:bodyPr>
          <a:lstStyle/>
          <a:p>
            <a:r>
              <a:rPr lang="en-US" sz="1800" b="0" i="0" dirty="0">
                <a:solidFill>
                  <a:srgbClr val="374151"/>
                </a:solidFill>
                <a:effectLst/>
                <a:latin typeface="Söhne"/>
              </a:rPr>
              <a:t>A </a:t>
            </a:r>
            <a:r>
              <a:rPr lang="en-US" sz="1800" b="1" i="0" dirty="0">
                <a:effectLst/>
                <a:latin typeface="Söhne"/>
              </a:rPr>
              <a:t>Box Plot</a:t>
            </a:r>
            <a:r>
              <a:rPr lang="en-US" sz="1800" b="0" i="0" dirty="0">
                <a:solidFill>
                  <a:srgbClr val="374151"/>
                </a:solidFill>
                <a:effectLst/>
                <a:latin typeface="Söhne"/>
              </a:rPr>
              <a:t> displays the distribution and summary of a set of data. It provides a visual summary of the minimum, first quartile, median, third quartile, and maximum of a dataset, showcasing the spread and skewness of the data.</a:t>
            </a:r>
          </a:p>
          <a:p>
            <a:pPr algn="l">
              <a:buFont typeface="Arial" panose="020B0604020202020204" pitchFamily="34" charset="0"/>
              <a:buChar char="•"/>
            </a:pPr>
            <a:r>
              <a:rPr lang="en-US" sz="1800" b="0" i="0" dirty="0">
                <a:solidFill>
                  <a:srgbClr val="374151"/>
                </a:solidFill>
                <a:effectLst/>
                <a:latin typeface="Söhne"/>
              </a:rPr>
              <a:t>Box plots are commonly used to analyze the distribution, variability, and skewness of data, especially in comparing multiple datasets. Useful for identifying outliers and understanding the central tendency of the data.</a:t>
            </a:r>
          </a:p>
          <a:p>
            <a:endParaRPr lang="en-US" sz="1800" dirty="0"/>
          </a:p>
        </p:txBody>
      </p:sp>
      <p:sp>
        <p:nvSpPr>
          <p:cNvPr id="13"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906358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F142EE-AAF7-E561-A64A-6935DD66A2CB}"/>
              </a:ext>
            </a:extLst>
          </p:cNvPr>
          <p:cNvSpPr>
            <a:spLocks noGrp="1"/>
          </p:cNvSpPr>
          <p:nvPr>
            <p:ph type="title"/>
          </p:nvPr>
        </p:nvSpPr>
        <p:spPr>
          <a:xfrm>
            <a:off x="8471424" y="1110882"/>
            <a:ext cx="3053039" cy="1060817"/>
          </a:xfrm>
        </p:spPr>
        <p:txBody>
          <a:bodyPr anchor="b">
            <a:normAutofit/>
          </a:bodyPr>
          <a:lstStyle/>
          <a:p>
            <a:r>
              <a:rPr lang="en-US" sz="2800"/>
              <a:t>Line chart</a:t>
            </a:r>
          </a:p>
        </p:txBody>
      </p:sp>
      <p:pic>
        <p:nvPicPr>
          <p:cNvPr id="4" name="Content Placeholder 3" descr="A graph with a line&#10;&#10;Description automatically generated">
            <a:extLst>
              <a:ext uri="{FF2B5EF4-FFF2-40B4-BE49-F238E27FC236}">
                <a16:creationId xmlns:a16="http://schemas.microsoft.com/office/drawing/2014/main" id="{A10A769C-F414-86DE-73B4-74B0ADB39385}"/>
              </a:ext>
            </a:extLst>
          </p:cNvPr>
          <p:cNvPicPr>
            <a:picLocks noChangeAspect="1"/>
          </p:cNvPicPr>
          <p:nvPr/>
        </p:nvPicPr>
        <p:blipFill>
          <a:blip r:embed="rId2"/>
          <a:stretch>
            <a:fillRect/>
          </a:stretch>
        </p:blipFill>
        <p:spPr>
          <a:xfrm>
            <a:off x="634275" y="806856"/>
            <a:ext cx="6900380" cy="5244287"/>
          </a:xfrm>
          <a:prstGeom prst="rect">
            <a:avLst/>
          </a:prstGeom>
        </p:spPr>
      </p:pic>
      <p:sp>
        <p:nvSpPr>
          <p:cNvPr id="8" name="Content Placeholder 7">
            <a:extLst>
              <a:ext uri="{FF2B5EF4-FFF2-40B4-BE49-F238E27FC236}">
                <a16:creationId xmlns:a16="http://schemas.microsoft.com/office/drawing/2014/main" id="{B6BE3BE9-AB67-CDF8-E581-F803482F0F25}"/>
              </a:ext>
            </a:extLst>
          </p:cNvPr>
          <p:cNvSpPr>
            <a:spLocks noGrp="1"/>
          </p:cNvSpPr>
          <p:nvPr>
            <p:ph idx="1"/>
          </p:nvPr>
        </p:nvSpPr>
        <p:spPr>
          <a:xfrm>
            <a:off x="8471423" y="2286000"/>
            <a:ext cx="3053039" cy="3931920"/>
          </a:xfrm>
        </p:spPr>
        <p:txBody>
          <a:bodyPr>
            <a:normAutofit/>
          </a:bodyPr>
          <a:lstStyle/>
          <a:p>
            <a:r>
              <a:rPr lang="en-US" sz="1800" b="0" i="0" dirty="0">
                <a:solidFill>
                  <a:srgbClr val="374151"/>
                </a:solidFill>
                <a:effectLst/>
                <a:latin typeface="Söhne"/>
              </a:rPr>
              <a:t>A </a:t>
            </a:r>
            <a:r>
              <a:rPr lang="en-US" sz="1800" b="1" i="0" dirty="0">
                <a:effectLst/>
                <a:latin typeface="Söhne"/>
              </a:rPr>
              <a:t>Line Chart</a:t>
            </a:r>
            <a:r>
              <a:rPr lang="en-US" sz="1800" b="0" i="0" dirty="0">
                <a:solidFill>
                  <a:srgbClr val="374151"/>
                </a:solidFill>
                <a:effectLst/>
                <a:latin typeface="Söhne"/>
              </a:rPr>
              <a:t> displays data points as a series of markers connected by straight lines. It is particularly useful for showing trends, patterns, or changes in data over time or any continuous sequence.</a:t>
            </a:r>
            <a:endParaRPr lang="en-US" sz="1800" dirty="0"/>
          </a:p>
        </p:txBody>
      </p:sp>
      <p:sp>
        <p:nvSpPr>
          <p:cNvPr id="13"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9857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016743-9C0F-D20A-F87F-3D2927A81794}"/>
              </a:ext>
            </a:extLst>
          </p:cNvPr>
          <p:cNvSpPr>
            <a:spLocks noGrp="1"/>
          </p:cNvSpPr>
          <p:nvPr>
            <p:ph type="title"/>
          </p:nvPr>
        </p:nvSpPr>
        <p:spPr>
          <a:xfrm>
            <a:off x="8471424" y="1110882"/>
            <a:ext cx="3053039" cy="1060817"/>
          </a:xfrm>
        </p:spPr>
        <p:txBody>
          <a:bodyPr anchor="b">
            <a:normAutofit/>
          </a:bodyPr>
          <a:lstStyle/>
          <a:p>
            <a:r>
              <a:rPr lang="en-US" sz="2800"/>
              <a:t>Scatter plot</a:t>
            </a:r>
          </a:p>
        </p:txBody>
      </p:sp>
      <p:pic>
        <p:nvPicPr>
          <p:cNvPr id="4" name="Content Placeholder 3">
            <a:extLst>
              <a:ext uri="{FF2B5EF4-FFF2-40B4-BE49-F238E27FC236}">
                <a16:creationId xmlns:a16="http://schemas.microsoft.com/office/drawing/2014/main" id="{F1280C41-2B4A-BB87-17FF-24272EB44EB8}"/>
              </a:ext>
            </a:extLst>
          </p:cNvPr>
          <p:cNvPicPr>
            <a:picLocks noChangeAspect="1"/>
          </p:cNvPicPr>
          <p:nvPr/>
        </p:nvPicPr>
        <p:blipFill>
          <a:blip r:embed="rId2"/>
          <a:stretch>
            <a:fillRect/>
          </a:stretch>
        </p:blipFill>
        <p:spPr>
          <a:xfrm>
            <a:off x="634275" y="806856"/>
            <a:ext cx="6900380" cy="5244287"/>
          </a:xfrm>
          <a:prstGeom prst="rect">
            <a:avLst/>
          </a:prstGeom>
        </p:spPr>
      </p:pic>
      <p:sp>
        <p:nvSpPr>
          <p:cNvPr id="8" name="Content Placeholder 7">
            <a:extLst>
              <a:ext uri="{FF2B5EF4-FFF2-40B4-BE49-F238E27FC236}">
                <a16:creationId xmlns:a16="http://schemas.microsoft.com/office/drawing/2014/main" id="{7E067B0B-A203-861F-2295-0D633D397916}"/>
              </a:ext>
            </a:extLst>
          </p:cNvPr>
          <p:cNvSpPr>
            <a:spLocks noGrp="1"/>
          </p:cNvSpPr>
          <p:nvPr>
            <p:ph idx="1"/>
          </p:nvPr>
        </p:nvSpPr>
        <p:spPr>
          <a:xfrm>
            <a:off x="8471423" y="2286000"/>
            <a:ext cx="3053039" cy="3931920"/>
          </a:xfrm>
        </p:spPr>
        <p:txBody>
          <a:bodyPr>
            <a:normAutofit/>
          </a:bodyPr>
          <a:lstStyle/>
          <a:p>
            <a:endParaRPr lang="en-US" sz="1600"/>
          </a:p>
        </p:txBody>
      </p:sp>
      <p:sp>
        <p:nvSpPr>
          <p:cNvPr id="13"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44389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37261D-7280-5EEC-8911-6F90370B6756}"/>
              </a:ext>
            </a:extLst>
          </p:cNvPr>
          <p:cNvSpPr>
            <a:spLocks noGrp="1"/>
          </p:cNvSpPr>
          <p:nvPr>
            <p:ph type="title"/>
          </p:nvPr>
        </p:nvSpPr>
        <p:spPr>
          <a:xfrm>
            <a:off x="8471423" y="585103"/>
            <a:ext cx="3053039" cy="1060817"/>
          </a:xfrm>
        </p:spPr>
        <p:txBody>
          <a:bodyPr anchor="b">
            <a:normAutofit/>
          </a:bodyPr>
          <a:lstStyle/>
          <a:p>
            <a:r>
              <a:rPr lang="en-US" sz="2800" dirty="0"/>
              <a:t>Pie chart </a:t>
            </a:r>
          </a:p>
        </p:txBody>
      </p:sp>
      <p:pic>
        <p:nvPicPr>
          <p:cNvPr id="4" name="Picture 3">
            <a:extLst>
              <a:ext uri="{FF2B5EF4-FFF2-40B4-BE49-F238E27FC236}">
                <a16:creationId xmlns:a16="http://schemas.microsoft.com/office/drawing/2014/main" id="{B8135C9B-A122-90D0-CE09-B93FE68CDB5B}"/>
              </a:ext>
            </a:extLst>
          </p:cNvPr>
          <p:cNvPicPr>
            <a:picLocks noChangeAspect="1"/>
          </p:cNvPicPr>
          <p:nvPr/>
        </p:nvPicPr>
        <p:blipFill>
          <a:blip r:embed="rId2"/>
          <a:stretch>
            <a:fillRect/>
          </a:stretch>
        </p:blipFill>
        <p:spPr>
          <a:xfrm>
            <a:off x="634275" y="806856"/>
            <a:ext cx="6900380" cy="5244287"/>
          </a:xfrm>
          <a:prstGeom prst="rect">
            <a:avLst/>
          </a:prstGeom>
        </p:spPr>
      </p:pic>
      <p:sp>
        <p:nvSpPr>
          <p:cNvPr id="3" name="Content Placeholder 2">
            <a:extLst>
              <a:ext uri="{FF2B5EF4-FFF2-40B4-BE49-F238E27FC236}">
                <a16:creationId xmlns:a16="http://schemas.microsoft.com/office/drawing/2014/main" id="{9E81A0D5-AFB3-D962-0774-4BED9CD82EC7}"/>
              </a:ext>
            </a:extLst>
          </p:cNvPr>
          <p:cNvSpPr>
            <a:spLocks noGrp="1"/>
          </p:cNvSpPr>
          <p:nvPr>
            <p:ph idx="1"/>
          </p:nvPr>
        </p:nvSpPr>
        <p:spPr>
          <a:xfrm>
            <a:off x="8471423" y="1645920"/>
            <a:ext cx="3720577" cy="4572000"/>
          </a:xfrm>
        </p:spPr>
        <p:txBody>
          <a:bodyPr>
            <a:normAutofit/>
          </a:bodyPr>
          <a:lstStyle/>
          <a:p>
            <a:r>
              <a:rPr lang="en-US" sz="1800" b="0" i="0" dirty="0">
                <a:solidFill>
                  <a:srgbClr val="374151"/>
                </a:solidFill>
                <a:effectLst/>
                <a:latin typeface="Söhne"/>
              </a:rPr>
              <a:t>A </a:t>
            </a:r>
            <a:r>
              <a:rPr lang="en-US" sz="1800" b="1" i="0" dirty="0">
                <a:effectLst/>
                <a:latin typeface="Söhne"/>
              </a:rPr>
              <a:t>Pie Chart</a:t>
            </a:r>
            <a:r>
              <a:rPr lang="en-US" sz="1800" b="0" i="0" dirty="0">
                <a:solidFill>
                  <a:srgbClr val="374151"/>
                </a:solidFill>
                <a:effectLst/>
                <a:latin typeface="Söhne"/>
              </a:rPr>
              <a:t> is a circular chart divided into sectors, each representing a portion or percentage of a whole. The size of each sector is proportional to the quantity it represents relative to the whole.</a:t>
            </a:r>
            <a:endParaRPr lang="en-US" sz="1800" dirty="0"/>
          </a:p>
          <a:p>
            <a:r>
              <a:rPr lang="en-US" sz="1800" dirty="0"/>
              <a:t>Ideal for displaying relative proportions, percentages, or fractions of a total in a visually appealing and easy-to-understand manner.</a:t>
            </a:r>
          </a:p>
        </p:txBody>
      </p:sp>
      <p:sp>
        <p:nvSpPr>
          <p:cNvPr id="11"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192227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37261D-7280-5EEC-8911-6F90370B6756}"/>
              </a:ext>
            </a:extLst>
          </p:cNvPr>
          <p:cNvSpPr>
            <a:spLocks noGrp="1"/>
          </p:cNvSpPr>
          <p:nvPr>
            <p:ph type="title"/>
          </p:nvPr>
        </p:nvSpPr>
        <p:spPr>
          <a:xfrm>
            <a:off x="8378160" y="585103"/>
            <a:ext cx="3053039" cy="1060817"/>
          </a:xfrm>
        </p:spPr>
        <p:txBody>
          <a:bodyPr anchor="b">
            <a:normAutofit/>
          </a:bodyPr>
          <a:lstStyle/>
          <a:p>
            <a:r>
              <a:rPr lang="en-US" sz="2800" dirty="0"/>
              <a:t>Forest plot</a:t>
            </a:r>
          </a:p>
        </p:txBody>
      </p:sp>
      <p:pic>
        <p:nvPicPr>
          <p:cNvPr id="5" name="Picture 4">
            <a:extLst>
              <a:ext uri="{FF2B5EF4-FFF2-40B4-BE49-F238E27FC236}">
                <a16:creationId xmlns:a16="http://schemas.microsoft.com/office/drawing/2014/main" id="{9B01A9EC-6CF9-C82E-D603-0113E66F8598}"/>
              </a:ext>
            </a:extLst>
          </p:cNvPr>
          <p:cNvPicPr>
            <a:picLocks noChangeAspect="1"/>
          </p:cNvPicPr>
          <p:nvPr/>
        </p:nvPicPr>
        <p:blipFill>
          <a:blip r:embed="rId2"/>
          <a:stretch>
            <a:fillRect/>
          </a:stretch>
        </p:blipFill>
        <p:spPr>
          <a:xfrm>
            <a:off x="634275" y="806856"/>
            <a:ext cx="6900380" cy="5244287"/>
          </a:xfrm>
          <a:prstGeom prst="rect">
            <a:avLst/>
          </a:prstGeom>
        </p:spPr>
      </p:pic>
      <p:sp>
        <p:nvSpPr>
          <p:cNvPr id="3" name="Content Placeholder 2">
            <a:extLst>
              <a:ext uri="{FF2B5EF4-FFF2-40B4-BE49-F238E27FC236}">
                <a16:creationId xmlns:a16="http://schemas.microsoft.com/office/drawing/2014/main" id="{9E81A0D5-AFB3-D962-0774-4BED9CD82EC7}"/>
              </a:ext>
            </a:extLst>
          </p:cNvPr>
          <p:cNvSpPr>
            <a:spLocks noGrp="1"/>
          </p:cNvSpPr>
          <p:nvPr>
            <p:ph idx="1"/>
          </p:nvPr>
        </p:nvSpPr>
        <p:spPr>
          <a:xfrm>
            <a:off x="8378160" y="1828799"/>
            <a:ext cx="3720577" cy="4626977"/>
          </a:xfrm>
        </p:spPr>
        <p:txBody>
          <a:bodyPr>
            <a:normAutofit lnSpcReduction="10000"/>
          </a:bodyPr>
          <a:lstStyle/>
          <a:p>
            <a:r>
              <a:rPr lang="en-US" sz="1800" b="0" i="0" dirty="0">
                <a:solidFill>
                  <a:srgbClr val="374151"/>
                </a:solidFill>
                <a:effectLst/>
                <a:latin typeface="Söhne"/>
              </a:rPr>
              <a:t>A </a:t>
            </a:r>
            <a:r>
              <a:rPr lang="en-US" sz="1800" b="1" i="0" dirty="0">
                <a:effectLst/>
                <a:latin typeface="Söhne"/>
              </a:rPr>
              <a:t>Forest Plot</a:t>
            </a:r>
            <a:r>
              <a:rPr lang="en-US" sz="1800" b="0" i="0" dirty="0">
                <a:solidFill>
                  <a:srgbClr val="374151"/>
                </a:solidFill>
                <a:effectLst/>
                <a:latin typeface="Söhne"/>
              </a:rPr>
              <a:t> is a graphical representation used in meta-analysis or systematic reviews. It displays the results of multiple studies or trials on a specific topic or research question. The plot typically shows the effect sizes and confidence intervals for each study, as well as an overall summary estimate.</a:t>
            </a:r>
          </a:p>
          <a:p>
            <a:r>
              <a:rPr lang="en-US" sz="1800"/>
              <a:t>Forest plots are widely used in medical research, social sciences, and other fields where a meta-analysis of multiple studies is conducted to synthesize evidence on a particular topic.</a:t>
            </a:r>
            <a:endParaRPr lang="en-US" sz="1800" dirty="0"/>
          </a:p>
        </p:txBody>
      </p:sp>
      <p:sp>
        <p:nvSpPr>
          <p:cNvPr id="18"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2154135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4450</TotalTime>
  <Words>426</Words>
  <Application>Microsoft Macintosh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Söhne</vt:lpstr>
      <vt:lpstr>Arial</vt:lpstr>
      <vt:lpstr>Franklin Gothic Book</vt:lpstr>
      <vt:lpstr>Crop</vt:lpstr>
      <vt:lpstr>Basic plots</vt:lpstr>
      <vt:lpstr>Histogram </vt:lpstr>
      <vt:lpstr>Bar chart</vt:lpstr>
      <vt:lpstr>Boxplot </vt:lpstr>
      <vt:lpstr>Line chart</vt:lpstr>
      <vt:lpstr>Scatter plot</vt:lpstr>
      <vt:lpstr>Pie chart </vt:lpstr>
      <vt:lpstr>Forest plot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plots</dc:title>
  <dc:creator>Yang, Mingjun</dc:creator>
  <cp:lastModifiedBy>Yang, Mingjun</cp:lastModifiedBy>
  <cp:revision>2</cp:revision>
  <dcterms:created xsi:type="dcterms:W3CDTF">2023-09-17T20:56:30Z</dcterms:created>
  <dcterms:modified xsi:type="dcterms:W3CDTF">2023-09-24T19:41:53Z</dcterms:modified>
</cp:coreProperties>
</file>