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0CAFD-D0BE-482E-8CFE-987A9488DC98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64BB-DF44-44CF-B54D-2528D6C6C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07DA7-2992-46D7-B3B1-EA24E96C39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50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07DA7-2992-46D7-B3B1-EA24E96C39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07DA7-2992-46D7-B3B1-EA24E96C39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5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0C6CB-EC21-46B0-84BC-9734982A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AE63C-D166-40F9-9994-70EEBDCC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BCD75-02E1-4CE6-977F-13EA70E0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5AC55-6CB9-4337-8711-3F0700A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475BF-8033-4442-B170-291767C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1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9D03-2A93-4FA2-87D2-C6E4D1B9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B7631D-A8DA-46C8-9D6E-0733E862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AD1DC-0EDC-42F9-B1A5-F1D06AEB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DBED7-6E66-46BA-B0C7-B5ADF9A3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19FEB-F7BC-4A00-AA83-C46D4FA9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79CCC-9179-4FCE-82E3-7297A79D7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2B956-1F36-4E20-BDA9-B04E460E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E42AC9-5817-4F36-98C6-53C32069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4930-C23A-4E51-BEB3-D2D1A11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E847E-F5E3-4A28-961C-6485AAAD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07FE2-5126-46DF-A2FD-53931CF0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C327B-7D0F-4180-9021-2E559775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5ACB6-49BA-4A2C-8664-22B0FC1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57C86-704E-4E4A-907E-C759C945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21CB0-21D9-48DD-ABAB-CBCAD944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75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8A55F-6C22-4DFF-8ACA-B8B5B930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252B8-E621-4B30-8A67-50457F8B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C1EF6-1075-48D3-8CA3-6E032617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1CC62-491B-4414-A3CE-970F688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93737-0891-4370-9AEE-DBC1A454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F1819-BC2E-4E01-82CB-C0AA53B1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3C678-5879-456B-B7C8-34DD9EE0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BDB113-67F8-4268-BE2A-AE87991BD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54EEA3-F2AE-4835-A7EB-7F7F6429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62A89-7A00-4FFA-84EB-C68AEAA8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2EC14-20F3-43F1-960E-D86D4DE6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D0518-14B0-4AE3-B8BD-9CA1C52C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51497-5623-4CE3-9E85-4F32A511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32C6A-37E0-44A5-B11C-47C52763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BBCDC4-4B11-4B6C-90A0-B1A65EDEF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903A64-5279-4EEB-99EA-518FE13B6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9F6018-F072-4C8F-B4AE-27B4B37D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1C41FC-EABF-4FD8-9027-9E91DFAF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100FC6-A02F-4CB2-BC90-72AC86E2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9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CFDA5-834B-4833-BD6A-7100DAE8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2D892-FD13-4BC9-890D-6B9460E9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2A9C28-839C-41DF-BB8F-FA6B6987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1B3E50-33E3-474F-8D6C-13C39F58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B96F8B-DACB-4A5C-B11D-65AF1858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311160-6541-4DAF-9393-B115B5EA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28188D-8518-423B-9016-45DC81DB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7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2CDD9-A651-42A4-B68D-BA91B67E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D26B21-D6C5-49CD-99EF-0D02023A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0EC308-27ED-473E-A33D-EC9CA9F9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30BCC-4CA7-443D-BE3C-C15AEA51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5717C-086C-4424-8E47-1A6B6AD4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180717-A1ED-406C-8C17-C273E790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6ADD5-E933-493A-AAAD-1F144C54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9276FF-EB60-4F18-A9D2-053F0BBC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111CF-481E-4923-A0E5-347C803E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F51A7-8AAF-4E6C-9EAA-BD1AEE3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BC90E8-AA87-47B8-8B62-71B6E83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206BD-5E9A-46CE-A264-DCAF337A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AA2F0-93C7-4B5F-A353-2F2EE1A4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EB469-399C-40EC-84ED-BCBFAA7C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CA14E-2D9B-4014-8E54-BE45B3D01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3DC1-E21F-4377-A19A-7BCEC15E7953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F6D7B-05CB-4BEF-9A6C-99095116D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2BA6A-3770-47F7-BB1C-CAB77495F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E401-BB0E-4709-8AB9-9E55F0292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6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microsoft.com/office/2007/relationships/hdphoto" Target="../media/hdphoto5.wdp"/><Relationship Id="rId12" Type="http://schemas.microsoft.com/office/2007/relationships/hdphoto" Target="../media/hdphoto6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4.wdp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5" descr="x_cc67da01">
            <a:extLst>
              <a:ext uri="{FF2B5EF4-FFF2-40B4-BE49-F238E27FC236}">
                <a16:creationId xmlns:a16="http://schemas.microsoft.com/office/drawing/2014/main" id="{C91528A2-31D7-43C9-9F8D-5267AC33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48000" contrast="-68000"/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76"/>
            <a:ext cx="12192000" cy="68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ÐÐ°ÑÑÐ¸Ð½ÐºÐ¸ Ð¿Ð¾ Ð·Ð°Ð¿ÑÐ¾ÑÑ Ð³ÐµÑÐ± ÑÐ¿Ð±">
            <a:extLst>
              <a:ext uri="{FF2B5EF4-FFF2-40B4-BE49-F238E27FC236}">
                <a16:creationId xmlns:a16="http://schemas.microsoft.com/office/drawing/2014/main" id="{4B32F7A1-AEA8-4178-AF25-0F6E6C7F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670982" cy="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07B97-1FC8-48ED-8C0B-79D40E7F6CED}"/>
              </a:ext>
            </a:extLst>
          </p:cNvPr>
          <p:cNvSpPr txBox="1"/>
          <p:nvPr/>
        </p:nvSpPr>
        <p:spPr>
          <a:xfrm>
            <a:off x="2493931" y="589765"/>
            <a:ext cx="87283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4000" b="1" dirty="0">
                <a:solidFill>
                  <a:srgbClr val="FF0000"/>
                </a:solidFill>
                <a:latin typeface="Arial Black" panose="020B0A04020102020204" pitchFamily="34" charset="0"/>
                <a:ea typeface="Noto Sans" panose="020B0502040504020204" pitchFamily="34"/>
                <a:cs typeface="Noto Sans" panose="020B0502040504020204" pitchFamily="34"/>
              </a:rPr>
              <a:t>Электронный сервис автоматизации учета посещения подростково-молодёжных центров и сбора статистики</a:t>
            </a:r>
            <a:endParaRPr lang="en-GB" sz="4000" b="1" dirty="0">
              <a:solidFill>
                <a:srgbClr val="FF0000"/>
              </a:solidFill>
              <a:latin typeface="Arial Black" panose="020B0A040201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451D2F-8F08-4652-9E47-194E764F46AC}"/>
              </a:ext>
            </a:extLst>
          </p:cNvPr>
          <p:cNvSpPr txBox="1"/>
          <p:nvPr/>
        </p:nvSpPr>
        <p:spPr>
          <a:xfrm>
            <a:off x="3171272" y="6383672"/>
            <a:ext cx="584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команда разработчиков: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ProgHub</a:t>
            </a:r>
            <a:r>
              <a:rPr lang="ru-RU" sz="2000" b="1" dirty="0">
                <a:solidFill>
                  <a:srgbClr val="002060"/>
                </a:solidFill>
                <a:latin typeface="Arial Black" panose="020B0A04020102020204" pitchFamily="34" charset="0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2000" b="1" dirty="0">
              <a:solidFill>
                <a:srgbClr val="002060"/>
              </a:solidFill>
              <a:latin typeface="Arial Black" panose="020B0A04020102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2963DC09-4785-429E-8DC7-B7EBFB007677}"/>
              </a:ext>
            </a:extLst>
          </p:cNvPr>
          <p:cNvSpPr/>
          <p:nvPr/>
        </p:nvSpPr>
        <p:spPr>
          <a:xfrm>
            <a:off x="2493931" y="3714145"/>
            <a:ext cx="781236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71B48CA-A5FB-4858-97DC-5AB4FA2F348F}"/>
              </a:ext>
            </a:extLst>
          </p:cNvPr>
          <p:cNvSpPr/>
          <p:nvPr/>
        </p:nvSpPr>
        <p:spPr>
          <a:xfrm>
            <a:off x="2493931" y="589765"/>
            <a:ext cx="781236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37" name="Group 63">
            <a:extLst>
              <a:ext uri="{FF2B5EF4-FFF2-40B4-BE49-F238E27FC236}">
                <a16:creationId xmlns:a16="http://schemas.microsoft.com/office/drawing/2014/main" id="{9BF132BE-1C80-4744-B415-3BB6AC152775}"/>
              </a:ext>
            </a:extLst>
          </p:cNvPr>
          <p:cNvGrpSpPr/>
          <p:nvPr/>
        </p:nvGrpSpPr>
        <p:grpSpPr>
          <a:xfrm rot="20986333">
            <a:off x="1208066" y="4691366"/>
            <a:ext cx="778348" cy="621359"/>
            <a:chOff x="3665538" y="1665288"/>
            <a:chExt cx="3702050" cy="2944812"/>
          </a:xfrm>
          <a:solidFill>
            <a:srgbClr val="002060"/>
          </a:solidFill>
        </p:grpSpPr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8052241-4B69-444C-A26C-9D92C7125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D6B0FB7E-6CAC-4289-909B-F43D04E5D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7D6BF75E-B04F-4586-B771-6BA97DF4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CB6A2E93-2BB1-45E4-BFC1-B625F3A0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7D86F03D-790E-4E9C-9FA2-DEA32167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F62B4A-E683-4183-A604-3143AF71D587}"/>
              </a:ext>
            </a:extLst>
          </p:cNvPr>
          <p:cNvSpPr txBox="1"/>
          <p:nvPr/>
        </p:nvSpPr>
        <p:spPr>
          <a:xfrm>
            <a:off x="3848876" y="4547085"/>
            <a:ext cx="5171853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114300"/>
          </a:effectLst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200" b="1" dirty="0" err="1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BaltOlimp</a:t>
            </a:r>
            <a:endParaRPr lang="en-GB" sz="54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9B3D040-464B-4A96-8911-474682685049}"/>
              </a:ext>
            </a:extLst>
          </p:cNvPr>
          <p:cNvCxnSpPr/>
          <p:nvPr/>
        </p:nvCxnSpPr>
        <p:spPr>
          <a:xfrm>
            <a:off x="4283359" y="4659795"/>
            <a:ext cx="0" cy="827903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5" descr="x_cc67da01">
            <a:extLst>
              <a:ext uri="{FF2B5EF4-FFF2-40B4-BE49-F238E27FC236}">
                <a16:creationId xmlns:a16="http://schemas.microsoft.com/office/drawing/2014/main" id="{C91528A2-31D7-43C9-9F8D-5267AC33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48000" contrast="-68000"/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053"/>
            <a:ext cx="12192000" cy="68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9">
            <a:extLst>
              <a:ext uri="{FF2B5EF4-FFF2-40B4-BE49-F238E27FC236}">
                <a16:creationId xmlns:a16="http://schemas.microsoft.com/office/drawing/2014/main" id="{2963DC09-4785-429E-8DC7-B7EBFB007677}"/>
              </a:ext>
            </a:extLst>
          </p:cNvPr>
          <p:cNvSpPr/>
          <p:nvPr/>
        </p:nvSpPr>
        <p:spPr>
          <a:xfrm>
            <a:off x="2493931" y="1395663"/>
            <a:ext cx="781236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0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71B48CA-A5FB-4858-97DC-5AB4FA2F348F}"/>
              </a:ext>
            </a:extLst>
          </p:cNvPr>
          <p:cNvSpPr/>
          <p:nvPr/>
        </p:nvSpPr>
        <p:spPr>
          <a:xfrm>
            <a:off x="2493931" y="589765"/>
            <a:ext cx="781236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000">
              <a:solidFill>
                <a:srgbClr val="FF0000"/>
              </a:solidFill>
              <a:latin typeface="Calibri" panose="020F0502020204030204"/>
            </a:endParaRPr>
          </a:p>
        </p:txBody>
      </p:sp>
      <p:grpSp>
        <p:nvGrpSpPr>
          <p:cNvPr id="37" name="Group 63">
            <a:extLst>
              <a:ext uri="{FF2B5EF4-FFF2-40B4-BE49-F238E27FC236}">
                <a16:creationId xmlns:a16="http://schemas.microsoft.com/office/drawing/2014/main" id="{9BF132BE-1C80-4744-B415-3BB6AC152775}"/>
              </a:ext>
            </a:extLst>
          </p:cNvPr>
          <p:cNvGrpSpPr/>
          <p:nvPr/>
        </p:nvGrpSpPr>
        <p:grpSpPr>
          <a:xfrm rot="20986333">
            <a:off x="168952" y="5982823"/>
            <a:ext cx="778348" cy="621359"/>
            <a:chOff x="3665538" y="1665288"/>
            <a:chExt cx="3702050" cy="2944812"/>
          </a:xfrm>
          <a:solidFill>
            <a:srgbClr val="002060"/>
          </a:solidFill>
        </p:grpSpPr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8052241-4B69-444C-A26C-9D92C7125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000">
                <a:solidFill>
                  <a:srgbClr val="FF0000"/>
                </a:solidFill>
              </a:endParaRPr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D6B0FB7E-6CAC-4289-909B-F43D04E5D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000">
                <a:solidFill>
                  <a:srgbClr val="FF0000"/>
                </a:solidFill>
              </a:endParaRPr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7D6BF75E-B04F-4586-B771-6BA97DF4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000">
                <a:solidFill>
                  <a:srgbClr val="FF0000"/>
                </a:solidFill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CB6A2E93-2BB1-45E4-BFC1-B625F3A0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000">
                <a:solidFill>
                  <a:srgbClr val="FF0000"/>
                </a:solidFill>
              </a:endParaRP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7D86F03D-790E-4E9C-9FA2-DEA32167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000">
                <a:solidFill>
                  <a:srgbClr val="FF0000"/>
                </a:solidFill>
              </a:endParaRPr>
            </a:p>
          </p:txBody>
        </p:sp>
      </p:grpSp>
      <p:sp>
        <p:nvSpPr>
          <p:cNvPr id="16" name="Стрелка вниз 9">
            <a:extLst>
              <a:ext uri="{FF2B5EF4-FFF2-40B4-BE49-F238E27FC236}">
                <a16:creationId xmlns:a16="http://schemas.microsoft.com/office/drawing/2014/main" id="{B824A3A2-E9CE-4C8C-B2BE-3C4E40989725}"/>
              </a:ext>
            </a:extLst>
          </p:cNvPr>
          <p:cNvSpPr/>
          <p:nvPr/>
        </p:nvSpPr>
        <p:spPr>
          <a:xfrm>
            <a:off x="3274701" y="4211597"/>
            <a:ext cx="498763" cy="1351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17" name="Стрелка вниз 10">
            <a:extLst>
              <a:ext uri="{FF2B5EF4-FFF2-40B4-BE49-F238E27FC236}">
                <a16:creationId xmlns:a16="http://schemas.microsoft.com/office/drawing/2014/main" id="{503C9D26-C630-4EE0-B153-6D557831325E}"/>
              </a:ext>
            </a:extLst>
          </p:cNvPr>
          <p:cNvSpPr/>
          <p:nvPr/>
        </p:nvSpPr>
        <p:spPr>
          <a:xfrm>
            <a:off x="7705653" y="4244850"/>
            <a:ext cx="498763" cy="130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20" name="Стрелка вниз 12">
            <a:extLst>
              <a:ext uri="{FF2B5EF4-FFF2-40B4-BE49-F238E27FC236}">
                <a16:creationId xmlns:a16="http://schemas.microsoft.com/office/drawing/2014/main" id="{B40692CA-D673-47FB-8B21-270AAC2ECE8A}"/>
              </a:ext>
            </a:extLst>
          </p:cNvPr>
          <p:cNvSpPr/>
          <p:nvPr/>
        </p:nvSpPr>
        <p:spPr>
          <a:xfrm>
            <a:off x="9292231" y="4203284"/>
            <a:ext cx="498763" cy="1359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21" name="Стрелка вниз 13">
            <a:extLst>
              <a:ext uri="{FF2B5EF4-FFF2-40B4-BE49-F238E27FC236}">
                <a16:creationId xmlns:a16="http://schemas.microsoft.com/office/drawing/2014/main" id="{EAF21AC0-E26B-450F-A1BA-2DF6B0C5A51A}"/>
              </a:ext>
            </a:extLst>
          </p:cNvPr>
          <p:cNvSpPr/>
          <p:nvPr/>
        </p:nvSpPr>
        <p:spPr>
          <a:xfrm>
            <a:off x="2006337" y="4244850"/>
            <a:ext cx="498763" cy="1328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41E1602-D514-4978-9A79-75642648C003}"/>
              </a:ext>
            </a:extLst>
          </p:cNvPr>
          <p:cNvSpPr/>
          <p:nvPr/>
        </p:nvSpPr>
        <p:spPr>
          <a:xfrm>
            <a:off x="1090620" y="1763191"/>
            <a:ext cx="3940696" cy="132343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Невозможность собирать </a:t>
            </a:r>
            <a:r>
              <a:rPr lang="ru-RU" sz="2000" b="1" dirty="0">
                <a:solidFill>
                  <a:srgbClr val="FF0000"/>
                </a:solidFill>
              </a:rPr>
              <a:t>объективные</a:t>
            </a:r>
            <a:r>
              <a:rPr lang="ru-RU" sz="2000" dirty="0">
                <a:solidFill>
                  <a:srgbClr val="FF0000"/>
                </a:solidFill>
              </a:rPr>
              <a:t> данные о посещении подростково-молодёжных центров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DEC80D2-DE2D-4616-9839-B80B9A6581DA}"/>
              </a:ext>
            </a:extLst>
          </p:cNvPr>
          <p:cNvSpPr/>
          <p:nvPr/>
        </p:nvSpPr>
        <p:spPr>
          <a:xfrm>
            <a:off x="6317319" y="1682774"/>
            <a:ext cx="5106284" cy="132343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ru-RU" sz="2000" dirty="0">
              <a:solidFill>
                <a:srgbClr val="FF0000"/>
              </a:solidFill>
            </a:endParaRPr>
          </a:p>
          <a:p>
            <a:pPr algn="ctr"/>
            <a:r>
              <a:rPr lang="ru-RU" sz="2000" dirty="0">
                <a:solidFill>
                  <a:srgbClr val="FF0000"/>
                </a:solidFill>
              </a:rPr>
              <a:t>Отсутствие контроля </a:t>
            </a:r>
            <a:r>
              <a:rPr lang="ru-RU" sz="2000">
                <a:solidFill>
                  <a:srgbClr val="FF0000"/>
                </a:solidFill>
              </a:rPr>
              <a:t>посещаемости детей </a:t>
            </a:r>
            <a:r>
              <a:rPr lang="ru-RU" sz="2000" dirty="0">
                <a:solidFill>
                  <a:srgbClr val="FF0000"/>
                </a:solidFill>
              </a:rPr>
              <a:t>родителями</a:t>
            </a:r>
          </a:p>
          <a:p>
            <a:pPr algn="ctr"/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FBB245F-26C7-4881-B78D-16BFEA60417F}"/>
              </a:ext>
            </a:extLst>
          </p:cNvPr>
          <p:cNvSpPr/>
          <p:nvPr/>
        </p:nvSpPr>
        <p:spPr>
          <a:xfrm>
            <a:off x="1090619" y="3099001"/>
            <a:ext cx="3940697" cy="10156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ru-RU" sz="2000" dirty="0">
              <a:solidFill>
                <a:srgbClr val="FF0000"/>
              </a:solidFill>
            </a:endParaRPr>
          </a:p>
          <a:p>
            <a:pPr algn="ctr"/>
            <a:r>
              <a:rPr lang="ru-RU" sz="2000" dirty="0">
                <a:solidFill>
                  <a:srgbClr val="FF0000"/>
                </a:solidFill>
              </a:rPr>
              <a:t>Ручной сбор статистики</a:t>
            </a:r>
          </a:p>
          <a:p>
            <a:pPr algn="ctr"/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4B5E03E-D657-44CB-AB32-3CCE21200BE7}"/>
              </a:ext>
            </a:extLst>
          </p:cNvPr>
          <p:cNvSpPr/>
          <p:nvPr/>
        </p:nvSpPr>
        <p:spPr>
          <a:xfrm>
            <a:off x="6316677" y="3116537"/>
            <a:ext cx="5137865" cy="10156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ru-RU" sz="2000" dirty="0">
              <a:solidFill>
                <a:srgbClr val="FF0000"/>
              </a:solidFill>
            </a:endParaRPr>
          </a:p>
          <a:p>
            <a:pPr algn="ctr"/>
            <a:r>
              <a:rPr lang="ru-RU" sz="2000" dirty="0">
                <a:solidFill>
                  <a:srgbClr val="FF0000"/>
                </a:solidFill>
              </a:rPr>
              <a:t>Сложность поиска и выбора ПМЦ</a:t>
            </a:r>
          </a:p>
          <a:p>
            <a:pPr algn="ctr"/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3C8A711-ABB9-4BFC-AFE8-64567869AEA4}"/>
              </a:ext>
            </a:extLst>
          </p:cNvPr>
          <p:cNvSpPr/>
          <p:nvPr/>
        </p:nvSpPr>
        <p:spPr>
          <a:xfrm>
            <a:off x="1367847" y="5598717"/>
            <a:ext cx="9769186" cy="10156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</a:rPr>
              <a:t>Наш проект</a:t>
            </a:r>
          </a:p>
        </p:txBody>
      </p:sp>
      <p:pic>
        <p:nvPicPr>
          <p:cNvPr id="27" name="Picture 6" descr="https://www.clipartmax.com/png/middle/138-1387318_lector-lecture-presentation-report-teacher-chart-business-business-plan-icon-png.png">
            <a:extLst>
              <a:ext uri="{FF2B5EF4-FFF2-40B4-BE49-F238E27FC236}">
                <a16:creationId xmlns:a16="http://schemas.microsoft.com/office/drawing/2014/main" id="{37327506-5502-495B-971A-C44381F9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410" l="2619" r="100000">
                        <a14:foregroundMark x1="45714" y1="12242" x2="45714" y2="12242"/>
                        <a14:foregroundMark x1="50714" y1="29253" x2="50714" y2="29253"/>
                        <a14:foregroundMark x1="53214" y1="44515" x2="53214" y2="44515"/>
                        <a14:foregroundMark x1="53571" y1="58188" x2="53571" y2="58188"/>
                        <a14:foregroundMark x1="35714" y1="43561" x2="35714" y2="43561"/>
                        <a14:foregroundMark x1="27976" y1="32114" x2="27976" y2="32114"/>
                        <a14:foregroundMark x1="7024" y1="43084" x2="7024" y2="43084"/>
                        <a14:foregroundMark x1="87262" y1="22576" x2="87262" y2="22576"/>
                        <a14:foregroundMark x1="87976" y1="37838" x2="87976" y2="37838"/>
                        <a14:foregroundMark x1="69524" y1="27345" x2="69524" y2="273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67" y="5572931"/>
            <a:ext cx="1327165" cy="9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www.clipartmax.com/png/middle/177-1775358_pin-technology-images-clip-art-information-technology.png">
            <a:extLst>
              <a:ext uri="{FF2B5EF4-FFF2-40B4-BE49-F238E27FC236}">
                <a16:creationId xmlns:a16="http://schemas.microsoft.com/office/drawing/2014/main" id="{BA7A6996-CAE2-4D3C-98CB-AB73C682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18" b="89928" l="10000" r="99881">
                        <a14:foregroundMark x1="47619" y1="48381" x2="47619" y2="48381"/>
                        <a14:foregroundMark x1="49643" y1="51799" x2="49643" y2="51799"/>
                        <a14:foregroundMark x1="62143" y1="54676" x2="62143" y2="54676"/>
                        <a14:foregroundMark x1="40000" y1="54137" x2="40000" y2="54137"/>
                        <a14:foregroundMark x1="31071" y1="26619" x2="31071" y2="26619"/>
                        <a14:foregroundMark x1="51190" y1="88489" x2="51190" y2="88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47" y="5524312"/>
            <a:ext cx="1666276" cy="11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E3135AF-FDAA-4C72-9DF5-A2E14DF2B810}"/>
              </a:ext>
            </a:extLst>
          </p:cNvPr>
          <p:cNvCxnSpPr/>
          <p:nvPr/>
        </p:nvCxnSpPr>
        <p:spPr>
          <a:xfrm>
            <a:off x="5674084" y="1565914"/>
            <a:ext cx="0" cy="19941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D7EAD52-F174-4D63-8348-99CD051D4FC5}"/>
              </a:ext>
            </a:extLst>
          </p:cNvPr>
          <p:cNvCxnSpPr/>
          <p:nvPr/>
        </p:nvCxnSpPr>
        <p:spPr>
          <a:xfrm>
            <a:off x="5673909" y="2165788"/>
            <a:ext cx="6427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ABD9933-5876-46DF-B82A-520458D02CC6}"/>
              </a:ext>
            </a:extLst>
          </p:cNvPr>
          <p:cNvCxnSpPr/>
          <p:nvPr/>
        </p:nvCxnSpPr>
        <p:spPr>
          <a:xfrm>
            <a:off x="5062898" y="2165788"/>
            <a:ext cx="6427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32B4218-6CA4-47BB-AB19-D5729A6BEBFD}"/>
              </a:ext>
            </a:extLst>
          </p:cNvPr>
          <p:cNvCxnSpPr/>
          <p:nvPr/>
        </p:nvCxnSpPr>
        <p:spPr>
          <a:xfrm>
            <a:off x="5062722" y="3560107"/>
            <a:ext cx="611186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CDF4DEA-ED23-4C4F-B54C-E0D8C21B508D}"/>
              </a:ext>
            </a:extLst>
          </p:cNvPr>
          <p:cNvCxnSpPr>
            <a:cxnSpLocks/>
          </p:cNvCxnSpPr>
          <p:nvPr/>
        </p:nvCxnSpPr>
        <p:spPr>
          <a:xfrm>
            <a:off x="5656226" y="3569147"/>
            <a:ext cx="660274" cy="89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FE15425D-37D2-44AE-9E7F-33096B17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890" y="428514"/>
            <a:ext cx="4825049" cy="1119447"/>
          </a:xfrm>
        </p:spPr>
        <p:txBody>
          <a:bodyPr/>
          <a:lstStyle/>
          <a:p>
            <a:r>
              <a:rPr 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</a:p>
        </p:txBody>
      </p:sp>
      <p:pic>
        <p:nvPicPr>
          <p:cNvPr id="45" name="Picture 2" descr="https://image.freepik.com/free-icon/bald-head-side-view-with-three-question-marks_318-48742.jpg">
            <a:extLst>
              <a:ext uri="{FF2B5EF4-FFF2-40B4-BE49-F238E27FC236}">
                <a16:creationId xmlns:a16="http://schemas.microsoft.com/office/drawing/2014/main" id="{FB08A0EE-AE41-485A-B037-AEFB8F8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7029" r="992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75" y="454952"/>
            <a:ext cx="1107129" cy="11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0394B26B-19B6-4B34-AE33-43D234154F5A}"/>
              </a:ext>
            </a:extLst>
          </p:cNvPr>
          <p:cNvSpPr txBox="1">
            <a:spLocks/>
          </p:cNvSpPr>
          <p:nvPr/>
        </p:nvSpPr>
        <p:spPr>
          <a:xfrm>
            <a:off x="4601942" y="4374015"/>
            <a:ext cx="2988116" cy="1119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48" name="Picture 2" descr="ÐÐ°ÑÑÐ¸Ð½ÐºÐ¸ Ð¿Ð¾ Ð·Ð°Ð¿ÑÐ¾ÑÑ Ð³ÐµÑÐ± ÑÐ¿Ð±">
            <a:extLst>
              <a:ext uri="{FF2B5EF4-FFF2-40B4-BE49-F238E27FC236}">
                <a16:creationId xmlns:a16="http://schemas.microsoft.com/office/drawing/2014/main" id="{8519A9BC-EF8B-4587-9B9D-8BC88F0F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670982" cy="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5" descr="x_cc67da01">
            <a:extLst>
              <a:ext uri="{FF2B5EF4-FFF2-40B4-BE49-F238E27FC236}">
                <a16:creationId xmlns:a16="http://schemas.microsoft.com/office/drawing/2014/main" id="{2E35DB2A-4A3A-4F28-BEDF-376F0B3A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48000" contrast="-68000"/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467"/>
            <a:ext cx="12192000" cy="68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63">
            <a:extLst>
              <a:ext uri="{FF2B5EF4-FFF2-40B4-BE49-F238E27FC236}">
                <a16:creationId xmlns:a16="http://schemas.microsoft.com/office/drawing/2014/main" id="{9BF132BE-1C80-4744-B415-3BB6AC152775}"/>
              </a:ext>
            </a:extLst>
          </p:cNvPr>
          <p:cNvGrpSpPr/>
          <p:nvPr/>
        </p:nvGrpSpPr>
        <p:grpSpPr>
          <a:xfrm rot="20986333">
            <a:off x="97337" y="6129526"/>
            <a:ext cx="778348" cy="621359"/>
            <a:chOff x="3665538" y="1665288"/>
            <a:chExt cx="3702050" cy="2944812"/>
          </a:xfrm>
          <a:solidFill>
            <a:srgbClr val="002060"/>
          </a:solidFill>
        </p:grpSpPr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8052241-4B69-444C-A26C-9D92C7125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D6B0FB7E-6CAC-4289-909B-F43D04E5D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7D6BF75E-B04F-4586-B771-6BA97DF4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CB6A2E93-2BB1-45E4-BFC1-B625F3A0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7D86F03D-790E-4E9C-9FA2-DEA32167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" name="Picture 2" descr="https://u.yablyk.com/2015/01/SBRotator-iPhone_6-tweak_yablyk-cydia.jpeg">
            <a:extLst>
              <a:ext uri="{FF2B5EF4-FFF2-40B4-BE49-F238E27FC236}">
                <a16:creationId xmlns:a16="http://schemas.microsoft.com/office/drawing/2014/main" id="{4D34AE2B-BE87-4791-BCBD-F8DD2A47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176" l="3115" r="963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69" y="2371645"/>
            <a:ext cx="5854917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2CF6BE-66C7-4E9B-AB7C-0017308B2BA3}"/>
              </a:ext>
            </a:extLst>
          </p:cNvPr>
          <p:cNvSpPr/>
          <p:nvPr/>
        </p:nvSpPr>
        <p:spPr>
          <a:xfrm>
            <a:off x="433669" y="5519925"/>
            <a:ext cx="3283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solidFill>
                  <a:srgbClr val="FF0000"/>
                </a:solidFill>
              </a:rPr>
              <a:t>Авторизация через </a:t>
            </a:r>
            <a:r>
              <a:rPr lang="ru-RU" b="1" dirty="0" err="1">
                <a:solidFill>
                  <a:srgbClr val="FF0000"/>
                </a:solidFill>
              </a:rPr>
              <a:t>ВКонтакте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189736E-602B-451D-AE2A-8869AF82FE61}"/>
              </a:ext>
            </a:extLst>
          </p:cNvPr>
          <p:cNvSpPr/>
          <p:nvPr/>
        </p:nvSpPr>
        <p:spPr>
          <a:xfrm>
            <a:off x="7652129" y="5421645"/>
            <a:ext cx="407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Возможность развернуть сервис на базе любого города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BC8560D-727F-4302-8D89-08BA8201F4AD}"/>
              </a:ext>
            </a:extLst>
          </p:cNvPr>
          <p:cNvSpPr/>
          <p:nvPr/>
        </p:nvSpPr>
        <p:spPr>
          <a:xfrm>
            <a:off x="9285580" y="2230421"/>
            <a:ext cx="2808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FF0000"/>
                </a:solidFill>
              </a:rPr>
              <a:t>Подготовка и предоставление наглядной статистики Комитету по молодёжной политике Санкт-Петербурга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4EBD1F-57B7-4005-920D-D79FEBB7B000}"/>
              </a:ext>
            </a:extLst>
          </p:cNvPr>
          <p:cNvSpPr/>
          <p:nvPr/>
        </p:nvSpPr>
        <p:spPr>
          <a:xfrm>
            <a:off x="7958364" y="1210344"/>
            <a:ext cx="4049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srgbClr val="FF0000"/>
                </a:solidFill>
              </a:rPr>
              <a:t>Родительский контроль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6D5A20-FF34-4DAB-8ECA-D0870233F570}"/>
              </a:ext>
            </a:extLst>
          </p:cNvPr>
          <p:cNvSpPr/>
          <p:nvPr/>
        </p:nvSpPr>
        <p:spPr>
          <a:xfrm>
            <a:off x="382599" y="1442825"/>
            <a:ext cx="206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srgbClr val="FF0000"/>
                </a:solidFill>
              </a:rPr>
              <a:t>Никаких затрат!</a:t>
            </a:r>
          </a:p>
        </p:txBody>
      </p:sp>
      <p:pic>
        <p:nvPicPr>
          <p:cNvPr id="25" name="Picture 2" descr="https://i.pinimg.com/originals/a3/98/74/a39874563c99916af6add18f58617508.jpg">
            <a:extLst>
              <a:ext uri="{FF2B5EF4-FFF2-40B4-BE49-F238E27FC236}">
                <a16:creationId xmlns:a16="http://schemas.microsoft.com/office/drawing/2014/main" id="{63A08B15-747A-41DF-BBFC-4F9C561C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400" b="78267" l="0" r="100000">
                        <a14:backgroundMark x1="400" y1="62267" x2="2800" y2="60800"/>
                        <a14:backgroundMark x1="3200" y1="60933" x2="5100" y2="63067"/>
                        <a14:backgroundMark x1="5300" y1="63200" x2="5300" y2="65733"/>
                        <a14:backgroundMark x1="5300" y1="65867" x2="6100" y2="65733"/>
                        <a14:backgroundMark x1="6200" y1="65733" x2="6100" y2="59867"/>
                        <a14:backgroundMark x1="6500" y1="60000" x2="7200" y2="59733"/>
                        <a14:backgroundMark x1="7200" y1="59733" x2="7400" y2="55200"/>
                        <a14:backgroundMark x1="7600" y1="55200" x2="8800" y2="52533"/>
                        <a14:backgroundMark x1="8800" y1="53067" x2="10100" y2="54533"/>
                        <a14:backgroundMark x1="10000" y1="54800" x2="10200" y2="63467"/>
                        <a14:backgroundMark x1="10400" y1="64267" x2="11200" y2="65467"/>
                        <a14:backgroundMark x1="11300" y1="65867" x2="11100" y2="25600"/>
                        <a14:backgroundMark x1="11100" y1="26000" x2="22600" y2="26400"/>
                        <a14:backgroundMark x1="22600" y1="26800" x2="6000" y2="22933"/>
                        <a14:backgroundMark x1="6300" y1="23067" x2="1300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79" y="5737183"/>
            <a:ext cx="1910994" cy="14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Скругленная соединительная линия 26">
            <a:extLst>
              <a:ext uri="{FF2B5EF4-FFF2-40B4-BE49-F238E27FC236}">
                <a16:creationId xmlns:a16="http://schemas.microsoft.com/office/drawing/2014/main" id="{F772DD7C-AA36-40D3-974E-DC75ADBF51D0}"/>
              </a:ext>
            </a:extLst>
          </p:cNvPr>
          <p:cNvCxnSpPr>
            <a:cxnSpLocks/>
          </p:cNvCxnSpPr>
          <p:nvPr/>
        </p:nvCxnSpPr>
        <p:spPr>
          <a:xfrm>
            <a:off x="2399012" y="1658893"/>
            <a:ext cx="3119429" cy="820553"/>
          </a:xfrm>
          <a:prstGeom prst="curvedConnector2">
            <a:avLst/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>
            <a:extLst>
              <a:ext uri="{FF2B5EF4-FFF2-40B4-BE49-F238E27FC236}">
                <a16:creationId xmlns:a16="http://schemas.microsoft.com/office/drawing/2014/main" id="{03B741D5-BC46-4668-A3B6-FA1C253C15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93026" y="1442825"/>
            <a:ext cx="2310239" cy="1076746"/>
          </a:xfrm>
          <a:prstGeom prst="curvedConnector3">
            <a:avLst>
              <a:gd name="adj1" fmla="val 71554"/>
            </a:avLst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кругленная соединительная линия 31">
            <a:extLst>
              <a:ext uri="{FF2B5EF4-FFF2-40B4-BE49-F238E27FC236}">
                <a16:creationId xmlns:a16="http://schemas.microsoft.com/office/drawing/2014/main" id="{56C632FB-FA23-4C11-AF09-97A41358FA50}"/>
              </a:ext>
            </a:extLst>
          </p:cNvPr>
          <p:cNvCxnSpPr>
            <a:cxnSpLocks/>
            <a:stCxn id="20" idx="0"/>
            <a:endCxn id="16" idx="1"/>
          </p:cNvCxnSpPr>
          <p:nvPr/>
        </p:nvCxnSpPr>
        <p:spPr>
          <a:xfrm rot="5400000" flipH="1" flipV="1">
            <a:off x="1632903" y="4433559"/>
            <a:ext cx="1529029" cy="643704"/>
          </a:xfrm>
          <a:prstGeom prst="curvedConnector2">
            <a:avLst/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4">
            <a:extLst>
              <a:ext uri="{FF2B5EF4-FFF2-40B4-BE49-F238E27FC236}">
                <a16:creationId xmlns:a16="http://schemas.microsoft.com/office/drawing/2014/main" id="{76D13347-3B30-417B-BB74-5726D771735B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5465948"/>
            <a:ext cx="1862364" cy="419421"/>
          </a:xfrm>
          <a:prstGeom prst="curvedConnector2">
            <a:avLst/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7">
            <a:extLst>
              <a:ext uri="{FF2B5EF4-FFF2-40B4-BE49-F238E27FC236}">
                <a16:creationId xmlns:a16="http://schemas.microsoft.com/office/drawing/2014/main" id="{75492DC2-2634-4A5B-AD58-2DE87DE15B5A}"/>
              </a:ext>
            </a:extLst>
          </p:cNvPr>
          <p:cNvCxnSpPr>
            <a:stCxn id="22" idx="1"/>
            <a:endCxn id="16" idx="3"/>
          </p:cNvCxnSpPr>
          <p:nvPr/>
        </p:nvCxnSpPr>
        <p:spPr>
          <a:xfrm rot="10800000" flipV="1">
            <a:off x="8574186" y="2892140"/>
            <a:ext cx="711394" cy="1098755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https://image.flaticon.com/icons/png/512/72/72394.png">
            <a:extLst>
              <a:ext uri="{FF2B5EF4-FFF2-40B4-BE49-F238E27FC236}">
                <a16:creationId xmlns:a16="http://schemas.microsoft.com/office/drawing/2014/main" id="{12AA81C9-F2E1-45BB-BC16-A8F62EE4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146" y="3528291"/>
            <a:ext cx="1114626" cy="11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EF5A207F-485B-4936-BD5F-E4066E66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94" y="171544"/>
            <a:ext cx="9534959" cy="8382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преимущества продукта</a:t>
            </a:r>
          </a:p>
        </p:txBody>
      </p:sp>
      <p:pic>
        <p:nvPicPr>
          <p:cNvPr id="1032" name="Picture 8" descr="ÐÐ°ÑÑÐ¸Ð½ÐºÐ¸ Ð¿Ð¾ Ð·Ð°Ð¿ÑÐ¾ÑÑ Ð·Ð½Ð°ÑÐ¾Ðº Ð²Ðº Ð±ÐµÐ· ÑÐ¾Ð½Ð°">
            <a:extLst>
              <a:ext uri="{FF2B5EF4-FFF2-40B4-BE49-F238E27FC236}">
                <a16:creationId xmlns:a16="http://schemas.microsoft.com/office/drawing/2014/main" id="{69CD7CCC-6E1E-4998-97BA-698DEE1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7" y="5616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A97D07-0CAF-4DA7-86BC-DCBA8BCE28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6662" y="2856773"/>
            <a:ext cx="4069926" cy="22896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CF0BE9-196D-41AD-BE49-E027AB9EE9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26667" y1="43750" x2="26667" y2="43750"/>
                        <a14:foregroundMark x1="85000" y1="45833" x2="85000" y2="45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207" y="1828204"/>
            <a:ext cx="1263775" cy="126377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8A39BE3B-8151-4781-8A47-433CD07E99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8779" y="1610009"/>
            <a:ext cx="1441361" cy="1076748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F4FD772D-07F8-4E4B-B2DE-F9413908B49A}"/>
              </a:ext>
            </a:extLst>
          </p:cNvPr>
          <p:cNvSpPr/>
          <p:nvPr/>
        </p:nvSpPr>
        <p:spPr>
          <a:xfrm>
            <a:off x="164398" y="3278782"/>
            <a:ext cx="2243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srgbClr val="FF0000"/>
                </a:solidFill>
              </a:rPr>
              <a:t>Автоматизация учета посещения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8BD7303-5C85-4EE0-97D9-AF4244159C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422" y="3923567"/>
            <a:ext cx="1249013" cy="1249013"/>
          </a:xfrm>
          <a:prstGeom prst="rect">
            <a:avLst/>
          </a:prstGeom>
        </p:spPr>
      </p:pic>
      <p:cxnSp>
        <p:nvCxnSpPr>
          <p:cNvPr id="65" name="Скругленная соединительная линия 31">
            <a:extLst>
              <a:ext uri="{FF2B5EF4-FFF2-40B4-BE49-F238E27FC236}">
                <a16:creationId xmlns:a16="http://schemas.microsoft.com/office/drawing/2014/main" id="{EA9946F1-4E23-4B11-8204-5A00D564FA56}"/>
              </a:ext>
            </a:extLst>
          </p:cNvPr>
          <p:cNvCxnSpPr>
            <a:cxnSpLocks/>
          </p:cNvCxnSpPr>
          <p:nvPr/>
        </p:nvCxnSpPr>
        <p:spPr>
          <a:xfrm flipV="1">
            <a:off x="2140829" y="3588062"/>
            <a:ext cx="868914" cy="89325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ÐÐ°ÑÑÐ¸Ð½ÐºÐ¸ Ð¿Ð¾ Ð·Ð°Ð¿ÑÐ¾ÑÑ Ð³ÐµÑÐ± ÑÐ¿Ð±">
            <a:extLst>
              <a:ext uri="{FF2B5EF4-FFF2-40B4-BE49-F238E27FC236}">
                <a16:creationId xmlns:a16="http://schemas.microsoft.com/office/drawing/2014/main" id="{692757E0-AAA1-4386-8893-A044F968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670982" cy="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29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</Words>
  <Application>Microsoft Office PowerPoint</Application>
  <PresentationFormat>Широкоэкранный</PresentationFormat>
  <Paragraphs>23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ПРОБЛЕМЫ</vt:lpstr>
      <vt:lpstr>Основные преимущества продукта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Леонид Бочаров</dc:creator>
  <cp:lastModifiedBy>Леонид Бочаров</cp:lastModifiedBy>
  <cp:revision>13</cp:revision>
  <dcterms:created xsi:type="dcterms:W3CDTF">2019-11-10T09:18:56Z</dcterms:created>
  <dcterms:modified xsi:type="dcterms:W3CDTF">2019-11-10T13:00:52Z</dcterms:modified>
</cp:coreProperties>
</file>