
<file path=[Content_Types].xml><?xml version="1.0" encoding="utf-8"?>
<Types xmlns="http://schemas.openxmlformats.org/package/2006/content-types">
  <Default Extension="fntdata" ContentType="application/x-fontdata"/>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72" r:id="rId8"/>
    <p:sldId id="273" r:id="rId9"/>
    <p:sldId id="274"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85" d="100"/>
          <a:sy n="85" d="100"/>
        </p:scale>
        <p:origin x="17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175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14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1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4.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media10.m4a"/><Relationship Id="rId7" Type="http://schemas.openxmlformats.org/officeDocument/2006/relationships/image" Target="../media/image4.png"/><Relationship Id="rId2" Type="http://schemas.microsoft.com/office/2007/relationships/media" Target="../media/media10.m4a"/><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1.m4a"/><Relationship Id="rId7" Type="http://schemas.openxmlformats.org/officeDocument/2006/relationships/image" Target="../media/image3.png"/><Relationship Id="rId2" Type="http://schemas.microsoft.com/office/2007/relationships/media" Target="../media/media11.m4a"/><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media12.m4a"/><Relationship Id="rId7" Type="http://schemas.openxmlformats.org/officeDocument/2006/relationships/image" Target="../media/image4.png"/><Relationship Id="rId2" Type="http://schemas.microsoft.com/office/2007/relationships/media" Target="../media/media12.m4a"/><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media13.m4a"/><Relationship Id="rId7" Type="http://schemas.openxmlformats.org/officeDocument/2006/relationships/image" Target="../media/image4.png"/><Relationship Id="rId2" Type="http://schemas.microsoft.com/office/2007/relationships/media" Target="../media/media13.m4a"/><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media14.m4a"/><Relationship Id="rId7" Type="http://schemas.openxmlformats.org/officeDocument/2006/relationships/image" Target="../media/image4.png"/><Relationship Id="rId2" Type="http://schemas.microsoft.com/office/2007/relationships/media" Target="../media/media14.m4a"/><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media15.m4a"/><Relationship Id="rId7" Type="http://schemas.openxmlformats.org/officeDocument/2006/relationships/image" Target="../media/image4.png"/><Relationship Id="rId2" Type="http://schemas.microsoft.com/office/2007/relationships/media" Target="../media/media15.m4a"/><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media16.m4a"/><Relationship Id="rId7" Type="http://schemas.openxmlformats.org/officeDocument/2006/relationships/image" Target="../media/image4.png"/><Relationship Id="rId2" Type="http://schemas.microsoft.com/office/2007/relationships/media" Target="../media/media16.m4a"/><Relationship Id="rId1" Type="http://schemas.openxmlformats.org/officeDocument/2006/relationships/tags" Target="../tags/tag17.xml"/><Relationship Id="rId6" Type="http://schemas.openxmlformats.org/officeDocument/2006/relationships/image" Target="../media/image3.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2.m4a"/><Relationship Id="rId7" Type="http://schemas.openxmlformats.org/officeDocument/2006/relationships/image" Target="../media/image5.jpeg"/><Relationship Id="rId2" Type="http://schemas.microsoft.com/office/2007/relationships/media" Target="../media/media2.m4a"/><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7" Type="http://schemas.openxmlformats.org/officeDocument/2006/relationships/image" Target="../media/image4.png"/><Relationship Id="rId2" Type="http://schemas.microsoft.com/office/2007/relationships/media" Target="../media/media3.m4a"/><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4.png"/><Relationship Id="rId2" Type="http://schemas.microsoft.com/office/2007/relationships/media" Target="../media/media4.m4a"/><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7" Type="http://schemas.openxmlformats.org/officeDocument/2006/relationships/image" Target="../media/image4.png"/><Relationship Id="rId2" Type="http://schemas.microsoft.com/office/2007/relationships/media" Target="../media/media5.m4a"/><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m4a"/><Relationship Id="rId7" Type="http://schemas.openxmlformats.org/officeDocument/2006/relationships/image" Target="../media/image4.png"/><Relationship Id="rId2" Type="http://schemas.microsoft.com/office/2007/relationships/media" Target="../media/media6.m4a"/><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7" Type="http://schemas.openxmlformats.org/officeDocument/2006/relationships/image" Target="../media/image4.png"/><Relationship Id="rId2" Type="http://schemas.microsoft.com/office/2007/relationships/media" Target="../media/media7.m4a"/><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media8.m4a"/><Relationship Id="rId7" Type="http://schemas.openxmlformats.org/officeDocument/2006/relationships/image" Target="../media/image4.png"/><Relationship Id="rId2" Type="http://schemas.microsoft.com/office/2007/relationships/media" Target="../media/media8.m4a"/><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media9.m4a"/><Relationship Id="rId7" Type="http://schemas.openxmlformats.org/officeDocument/2006/relationships/image" Target="../media/image4.png"/><Relationship Id="rId2" Type="http://schemas.microsoft.com/office/2007/relationships/media" Target="../media/media9.m4a"/><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11334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50"/>
              <a:buNone/>
            </a:pPr>
            <a:r>
              <a:rPr lang="en-US" sz="1850" dirty="0"/>
              <a:t>Security Policy Presentation</a:t>
            </a:r>
            <a:endParaRPr dirty="0"/>
          </a:p>
          <a:p>
            <a:pPr marL="0" lvl="0" indent="0" algn="l" rtl="0">
              <a:lnSpc>
                <a:spcPct val="150000"/>
              </a:lnSpc>
              <a:spcBef>
                <a:spcPts val="1000"/>
              </a:spcBef>
              <a:spcAft>
                <a:spcPts val="0"/>
              </a:spcAft>
              <a:buClr>
                <a:schemeClr val="lt1"/>
              </a:buClr>
              <a:buSzPts val="1850"/>
              <a:buNone/>
            </a:pPr>
            <a:r>
              <a:rPr lang="en-US" sz="1850" dirty="0"/>
              <a:t>Developer: </a:t>
            </a:r>
            <a:r>
              <a:rPr lang="en-US" sz="1850" i="1" dirty="0"/>
              <a:t>Danielle Monroe</a:t>
            </a:r>
            <a:endParaRPr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4" name="Audio 3">
            <a:hlinkClick r:id="" action="ppaction://media"/>
            <a:extLst>
              <a:ext uri="{FF2B5EF4-FFF2-40B4-BE49-F238E27FC236}">
                <a16:creationId xmlns:a16="http://schemas.microsoft.com/office/drawing/2014/main" id="{E774AD21-BEB6-DF7C-A857-BDD66A124294}"/>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602"/>
    </mc:Choice>
    <mc:Fallback>
      <p:transition spd="slow" advTm="86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Unable to complete this section. The unit testing assignment is the one I hadn’t submitted do to being unable to set up. </a:t>
            </a:r>
            <a:endParaRPr dirty="0"/>
          </a:p>
        </p:txBody>
      </p:sp>
      <p:pic>
        <p:nvPicPr>
          <p:cNvPr id="197" name="Google Shape;197;g9504e29505_0_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2" name="Audio 1">
            <a:hlinkClick r:id="" action="ppaction://media"/>
            <a:extLst>
              <a:ext uri="{FF2B5EF4-FFF2-40B4-BE49-F238E27FC236}">
                <a16:creationId xmlns:a16="http://schemas.microsoft.com/office/drawing/2014/main" id="{6A1B1BB8-8597-6BE2-BE6C-6BCD05276D19}"/>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2"/>
    </mc:Choice>
    <mc:Fallback>
      <p:transition spd="slow" advTm="104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6">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2" name="Audio 1">
            <a:hlinkClick r:id="" action="ppaction://media"/>
            <a:extLst>
              <a:ext uri="{FF2B5EF4-FFF2-40B4-BE49-F238E27FC236}">
                <a16:creationId xmlns:a16="http://schemas.microsoft.com/office/drawing/2014/main" id="{992B305B-6185-ECEE-819B-456653EB9B0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681"/>
    </mc:Choice>
    <mc:Fallback>
      <p:transition spd="slow" advTm="106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685800" lvl="1" indent="-228600">
              <a:spcBef>
                <a:spcPts val="0"/>
              </a:spcBef>
              <a:buSzPts val="2000"/>
            </a:pPr>
            <a:r>
              <a:rPr lang="en-US" sz="1700" dirty="0"/>
              <a:t>The </a:t>
            </a:r>
            <a:r>
              <a:rPr lang="en-US" sz="1700" dirty="0" err="1"/>
              <a:t>DevSecOps</a:t>
            </a:r>
            <a:r>
              <a:rPr lang="en-US" sz="1700" dirty="0"/>
              <a:t> pipeline is a integrates certain tools and practices within the creation of an application through five phases; threat modeling, security scanning and testing, security analysis, remediation, and monitoring (</a:t>
            </a:r>
            <a:r>
              <a:rPr lang="en-US" sz="1700" dirty="0" err="1"/>
              <a:t>Michali</a:t>
            </a:r>
            <a:r>
              <a:rPr lang="en-US" sz="1700" dirty="0"/>
              <a:t>, 2022). </a:t>
            </a:r>
            <a:endParaRPr sz="1700" dirty="0"/>
          </a:p>
          <a:p>
            <a:pPr marL="685800" lvl="1" indent="-228600" algn="l" rtl="0">
              <a:lnSpc>
                <a:spcPct val="90000"/>
              </a:lnSpc>
              <a:spcBef>
                <a:spcPts val="500"/>
              </a:spcBef>
              <a:spcAft>
                <a:spcPts val="0"/>
              </a:spcAft>
              <a:buClr>
                <a:schemeClr val="lt1"/>
              </a:buClr>
              <a:buSzPts val="2000"/>
              <a:buChar char="•"/>
            </a:pPr>
            <a:r>
              <a:rPr lang="en-US" sz="1700" dirty="0"/>
              <a:t>Tools:</a:t>
            </a:r>
          </a:p>
          <a:p>
            <a:pPr marL="1143000" lvl="2" indent="-228600">
              <a:buSzPts val="2000"/>
            </a:pPr>
            <a:r>
              <a:rPr lang="en-US" sz="1400" dirty="0" err="1">
                <a:effectLst/>
                <a:latin typeface="Times New Roman" panose="02020603050405020304" pitchFamily="18" charset="0"/>
                <a:ea typeface="Times New Roman" panose="02020603050405020304" pitchFamily="18" charset="0"/>
              </a:rPr>
              <a:t>Digital.Ai</a:t>
            </a:r>
            <a:r>
              <a:rPr lang="en-US" sz="1400" dirty="0">
                <a:effectLst/>
                <a:latin typeface="Times New Roman" panose="02020603050405020304" pitchFamily="18" charset="0"/>
                <a:ea typeface="Times New Roman" panose="02020603050405020304" pitchFamily="18" charset="0"/>
              </a:rPr>
              <a:t>, formally </a:t>
            </a:r>
            <a:r>
              <a:rPr lang="en-US" sz="1400" dirty="0" err="1">
                <a:effectLst/>
                <a:latin typeface="Times New Roman" panose="02020603050405020304" pitchFamily="18" charset="0"/>
                <a:ea typeface="Times New Roman" panose="02020603050405020304" pitchFamily="18" charset="0"/>
              </a:rPr>
              <a:t>XebiaLabs</a:t>
            </a:r>
            <a:r>
              <a:rPr lang="en-US" sz="1400" dirty="0">
                <a:effectLst/>
                <a:latin typeface="Times New Roman" panose="02020603050405020304" pitchFamily="18" charset="0"/>
                <a:ea typeface="Times New Roman" panose="02020603050405020304" pitchFamily="18" charset="0"/>
              </a:rPr>
              <a:t>, product </a:t>
            </a:r>
            <a:r>
              <a:rPr lang="en-US" sz="1400" i="1" dirty="0">
                <a:effectLst/>
                <a:latin typeface="Times New Roman" panose="02020603050405020304" pitchFamily="18" charset="0"/>
                <a:ea typeface="Times New Roman" panose="02020603050405020304" pitchFamily="18" charset="0"/>
              </a:rPr>
              <a:t>Release</a:t>
            </a:r>
            <a:r>
              <a:rPr lang="en-US" sz="1400" dirty="0">
                <a:effectLst/>
                <a:latin typeface="Times New Roman" panose="02020603050405020304" pitchFamily="18" charset="0"/>
                <a:ea typeface="Times New Roman" panose="02020603050405020304" pitchFamily="18" charset="0"/>
              </a:rPr>
              <a:t> would automate the </a:t>
            </a:r>
            <a:r>
              <a:rPr lang="en-US" sz="1400" i="1" dirty="0">
                <a:effectLst/>
                <a:latin typeface="Times New Roman" panose="02020603050405020304" pitchFamily="18" charset="0"/>
                <a:ea typeface="Times New Roman" panose="02020603050405020304" pitchFamily="18" charset="0"/>
              </a:rPr>
              <a:t>Assess and Plan</a:t>
            </a:r>
            <a:r>
              <a:rPr lang="en-US" sz="1400" dirty="0">
                <a:effectLst/>
                <a:latin typeface="Times New Roman" panose="02020603050405020304" pitchFamily="18" charset="0"/>
                <a:ea typeface="Times New Roman" panose="02020603050405020304" pitchFamily="18" charset="0"/>
              </a:rPr>
              <a:t> and </a:t>
            </a:r>
            <a:r>
              <a:rPr lang="en-US" sz="1400" i="1" dirty="0">
                <a:effectLst/>
                <a:latin typeface="Times New Roman" panose="02020603050405020304" pitchFamily="18" charset="0"/>
                <a:ea typeface="Times New Roman" panose="02020603050405020304" pitchFamily="18" charset="0"/>
              </a:rPr>
              <a:t>Design</a:t>
            </a:r>
            <a:r>
              <a:rPr lang="en-US" sz="1400" dirty="0">
                <a:effectLst/>
                <a:latin typeface="Times New Roman" panose="02020603050405020304" pitchFamily="18" charset="0"/>
                <a:ea typeface="Times New Roman" panose="02020603050405020304" pitchFamily="18" charset="0"/>
              </a:rPr>
              <a:t> stages. This tool is to be used as a workflow manager to standardize and automate, eventually fully automated, these stages and improve efficiency. Pre-built planning, managing, and design templates should be implemented to increase efficiency with prioritizing, collaboration, and tracking with its visualization single view component. This tool also can automate processes of release and deployment without having to script, as well as preemptively assess for risk throughout changes made. </a:t>
            </a:r>
          </a:p>
          <a:p>
            <a:pPr marL="1143000" lvl="2" indent="-228600">
              <a:buSzPts val="2000"/>
            </a:pPr>
            <a:r>
              <a:rPr lang="en-US" sz="1400" i="1" dirty="0">
                <a:effectLst/>
                <a:latin typeface="Times New Roman" panose="02020603050405020304" pitchFamily="18" charset="0"/>
                <a:ea typeface="Times New Roman" panose="02020603050405020304" pitchFamily="18" charset="0"/>
              </a:rPr>
              <a:t>Git</a:t>
            </a:r>
            <a:r>
              <a:rPr lang="en-US" sz="1400" dirty="0">
                <a:effectLst/>
                <a:latin typeface="Times New Roman" panose="02020603050405020304" pitchFamily="18" charset="0"/>
                <a:ea typeface="Times New Roman" panose="02020603050405020304" pitchFamily="18" charset="0"/>
              </a:rPr>
              <a:t> tools, </a:t>
            </a:r>
            <a:r>
              <a:rPr lang="en-US" sz="1400" i="1" dirty="0" err="1">
                <a:effectLst/>
                <a:latin typeface="Times New Roman" panose="02020603050405020304" pitchFamily="18" charset="0"/>
                <a:ea typeface="Times New Roman" panose="02020603050405020304" pitchFamily="18" charset="0"/>
              </a:rPr>
              <a:t>Github</a:t>
            </a:r>
            <a:r>
              <a:rPr lang="en-US" sz="1400" dirty="0">
                <a:effectLst/>
                <a:latin typeface="Times New Roman" panose="02020603050405020304" pitchFamily="18" charset="0"/>
                <a:ea typeface="Times New Roman" panose="02020603050405020304" pitchFamily="18" charset="0"/>
              </a:rPr>
              <a:t> or </a:t>
            </a:r>
            <a:r>
              <a:rPr lang="en-US" sz="1400" i="1" dirty="0" err="1">
                <a:effectLst/>
                <a:latin typeface="Times New Roman" panose="02020603050405020304" pitchFamily="18" charset="0"/>
                <a:ea typeface="Times New Roman" panose="02020603050405020304" pitchFamily="18" charset="0"/>
              </a:rPr>
              <a:t>BitBucket</a:t>
            </a:r>
            <a:r>
              <a:rPr lang="en-US" sz="1400" dirty="0">
                <a:effectLst/>
                <a:latin typeface="Times New Roman" panose="02020603050405020304" pitchFamily="18" charset="0"/>
                <a:ea typeface="Times New Roman" panose="02020603050405020304" pitchFamily="18" charset="0"/>
              </a:rPr>
              <a:t> for example, shall be integrated into the </a:t>
            </a:r>
            <a:r>
              <a:rPr lang="en-US" sz="1400" i="1" dirty="0">
                <a:effectLst/>
                <a:latin typeface="Times New Roman" panose="02020603050405020304" pitchFamily="18" charset="0"/>
                <a:ea typeface="Times New Roman" panose="02020603050405020304" pitchFamily="18" charset="0"/>
              </a:rPr>
              <a:t>Design</a:t>
            </a:r>
            <a:r>
              <a:rPr lang="en-US" sz="1400" dirty="0">
                <a:effectLst/>
                <a:latin typeface="Times New Roman" panose="02020603050405020304" pitchFamily="18" charset="0"/>
                <a:ea typeface="Times New Roman" panose="02020603050405020304" pitchFamily="18" charset="0"/>
              </a:rPr>
              <a:t> and </a:t>
            </a:r>
            <a:r>
              <a:rPr lang="en-US" sz="1400" i="1" dirty="0">
                <a:effectLst/>
                <a:latin typeface="Times New Roman" panose="02020603050405020304" pitchFamily="18" charset="0"/>
                <a:ea typeface="Times New Roman" panose="02020603050405020304" pitchFamily="18" charset="0"/>
              </a:rPr>
              <a:t>Build</a:t>
            </a:r>
            <a:r>
              <a:rPr lang="en-US" sz="1400" dirty="0">
                <a:effectLst/>
                <a:latin typeface="Times New Roman" panose="02020603050405020304" pitchFamily="18" charset="0"/>
                <a:ea typeface="Times New Roman" panose="02020603050405020304" pitchFamily="18" charset="0"/>
              </a:rPr>
              <a:t> stages. Here the use of repositories will ensure that Coding Standards STD-[50-52, 56, and 57]-CPP, as well as some principles and best practices, are applied throughout the code. This tool will also allow for faster collaboration that’ll catch any discrepancies throughout the code and grants developers to a chance to fix issues that may come up, especially during the build, while still maintaining the original and other versions of the code that can be revisited without starting from scratch. Automation of code being pushed should be done several times a day.</a:t>
            </a:r>
            <a:r>
              <a:rPr lang="en-US" sz="1400" dirty="0">
                <a:effectLst/>
              </a:rPr>
              <a:t> </a:t>
            </a:r>
          </a:p>
          <a:p>
            <a:pPr marL="1143000" lvl="2" indent="-228600">
              <a:buSzPts val="2000"/>
            </a:pPr>
            <a:r>
              <a:rPr lang="en-US" sz="1500" i="1" dirty="0">
                <a:effectLst/>
                <a:latin typeface="Times New Roman" panose="02020603050405020304" pitchFamily="18" charset="0"/>
                <a:ea typeface="Times New Roman" panose="02020603050405020304" pitchFamily="18" charset="0"/>
              </a:rPr>
              <a:t>Deploy</a:t>
            </a:r>
            <a:r>
              <a:rPr lang="en-US" sz="1500" dirty="0">
                <a:effectLst/>
                <a:latin typeface="Times New Roman" panose="02020603050405020304" pitchFamily="18" charset="0"/>
                <a:ea typeface="Times New Roman" panose="02020603050405020304" pitchFamily="18" charset="0"/>
              </a:rPr>
              <a:t>, by </a:t>
            </a:r>
            <a:r>
              <a:rPr lang="en-US" sz="1500" dirty="0" err="1">
                <a:effectLst/>
                <a:latin typeface="Times New Roman" panose="02020603050405020304" pitchFamily="18" charset="0"/>
                <a:ea typeface="Times New Roman" panose="02020603050405020304" pitchFamily="18" charset="0"/>
              </a:rPr>
              <a:t>Digital.Ai</a:t>
            </a:r>
            <a:r>
              <a:rPr lang="en-US" sz="1500" dirty="0">
                <a:effectLst/>
                <a:latin typeface="Times New Roman" panose="02020603050405020304" pitchFamily="18" charset="0"/>
                <a:ea typeface="Times New Roman" panose="02020603050405020304" pitchFamily="18" charset="0"/>
              </a:rPr>
              <a:t>, should be utilized at the </a:t>
            </a:r>
            <a:r>
              <a:rPr lang="en-US" sz="1500" i="1" dirty="0">
                <a:effectLst/>
                <a:latin typeface="Times New Roman" panose="02020603050405020304" pitchFamily="18" charset="0"/>
                <a:ea typeface="Times New Roman" panose="02020603050405020304" pitchFamily="18" charset="0"/>
              </a:rPr>
              <a:t>Transition and Health Check</a:t>
            </a:r>
            <a:r>
              <a:rPr lang="en-US" sz="1500" dirty="0">
                <a:effectLst/>
                <a:latin typeface="Times New Roman" panose="02020603050405020304" pitchFamily="18" charset="0"/>
                <a:ea typeface="Times New Roman" panose="02020603050405020304" pitchFamily="18" charset="0"/>
              </a:rPr>
              <a:t>, </a:t>
            </a:r>
            <a:r>
              <a:rPr lang="en-US" sz="1500" i="1" dirty="0">
                <a:effectLst/>
                <a:latin typeface="Times New Roman" panose="02020603050405020304" pitchFamily="18" charset="0"/>
                <a:ea typeface="Times New Roman" panose="02020603050405020304" pitchFamily="18" charset="0"/>
              </a:rPr>
              <a:t>Monitor and Detect</a:t>
            </a:r>
            <a:r>
              <a:rPr lang="en-US" sz="1500" dirty="0">
                <a:effectLst/>
                <a:latin typeface="Times New Roman" panose="02020603050405020304" pitchFamily="18" charset="0"/>
                <a:ea typeface="Times New Roman" panose="02020603050405020304" pitchFamily="18" charset="0"/>
              </a:rPr>
              <a:t>, and </a:t>
            </a:r>
            <a:r>
              <a:rPr lang="en-US" sz="1500" i="1" dirty="0">
                <a:effectLst/>
                <a:latin typeface="Times New Roman" panose="02020603050405020304" pitchFamily="18" charset="0"/>
                <a:ea typeface="Times New Roman" panose="02020603050405020304" pitchFamily="18" charset="0"/>
              </a:rPr>
              <a:t>Respond</a:t>
            </a:r>
            <a:r>
              <a:rPr lang="en-US" sz="1500" dirty="0">
                <a:effectLst/>
                <a:latin typeface="Times New Roman" panose="02020603050405020304" pitchFamily="18" charset="0"/>
                <a:ea typeface="Times New Roman" panose="02020603050405020304" pitchFamily="18" charset="0"/>
              </a:rPr>
              <a:t> stages of the </a:t>
            </a:r>
            <a:r>
              <a:rPr lang="en-US" sz="1500" i="1" dirty="0">
                <a:effectLst/>
                <a:latin typeface="Times New Roman" panose="02020603050405020304" pitchFamily="18" charset="0"/>
                <a:ea typeface="Times New Roman" panose="02020603050405020304" pitchFamily="18" charset="0"/>
              </a:rPr>
              <a:t>Post-Production</a:t>
            </a:r>
            <a:r>
              <a:rPr lang="en-US" sz="1500" dirty="0">
                <a:effectLst/>
                <a:latin typeface="Times New Roman" panose="02020603050405020304" pitchFamily="18" charset="0"/>
                <a:ea typeface="Times New Roman" panose="02020603050405020304" pitchFamily="18" charset="0"/>
              </a:rPr>
              <a:t> process. This tool uses automation to reuse dynamic rules for deployment, implements security protocols audit logs and role-based access controls, enforces dependency management, preform analysis, generate reports, and anticipates risk and automates rollbacks if it detects a chance of failure to the system. Furthermore, this tool uses optimized deployment configurations, secrets management, and parameterized configurations. This will enforce STD-[53-55, and 57]-CPP Coding Standards as it would implement each of them for the purpose of security. The frequency of this tool’s utilization should be completed at least daily; at additional points when a new dependency or component is implemented, issues are reported, changing service providers, and when a significant change to a version is made; before its deployment. </a:t>
            </a:r>
          </a:p>
          <a:p>
            <a:pPr marL="1143000" lvl="2" indent="-228600">
              <a:buSzPts val="2000"/>
            </a:pPr>
            <a:endParaRPr lang="en-US" sz="1400" dirty="0"/>
          </a:p>
        </p:txBody>
      </p:sp>
      <p:pic>
        <p:nvPicPr>
          <p:cNvPr id="211" name="Google Shape;211;p1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5" name="Audio 4">
            <a:hlinkClick r:id="" action="ppaction://media"/>
            <a:extLst>
              <a:ext uri="{FF2B5EF4-FFF2-40B4-BE49-F238E27FC236}">
                <a16:creationId xmlns:a16="http://schemas.microsoft.com/office/drawing/2014/main" id="{362AA08D-0B08-9B53-58E1-CF592418C89F}"/>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4485"/>
    </mc:Choice>
    <mc:Fallback>
      <p:transition spd="slow" advTm="244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indent="-228600">
              <a:spcBef>
                <a:spcPts val="0"/>
              </a:spcBef>
              <a:buSzPts val="2000"/>
            </a:pPr>
            <a:r>
              <a:rPr lang="en-US" sz="1800" dirty="0">
                <a:effectLst/>
                <a:latin typeface="Times New Roman" panose="02020603050405020304" pitchFamily="18" charset="0"/>
                <a:ea typeface="Calibri" panose="020F0502020204030204" pitchFamily="34" charset="0"/>
              </a:rPr>
              <a:t>From planning to deployment, security should be thought of first when executing any of the stages. An assessment of risk catches and evaluates potential vulnerabilities from data of miscellaneous resources. These vulnerabilities are prioritized by resource and varying risks that feasibly would affect those vulnerabilities (Allen, 2022). The assessment permits an organization the allowance of addressing logged vulnerabilities before an application version is deployed and the progress of any existing security endeavors. Evaluation of the assessment grants decision makers a comprehensive conveyance of the status of the application’s security, make informed decisions as well as evaluate employees’ performances (Allen, 2022). The methodology for the cost/benefit figure, for mitigation, is base off the offset between the calculation of the architectural and policy recommendations, that’ll be necessary to mitigate the risk, and the </a:t>
            </a:r>
            <a:r>
              <a:rPr lang="en-US" sz="1800" i="1" dirty="0">
                <a:effectLst/>
                <a:latin typeface="Times New Roman" panose="02020603050405020304" pitchFamily="18" charset="0"/>
                <a:ea typeface="Calibri" panose="020F0502020204030204" pitchFamily="34" charset="0"/>
              </a:rPr>
              <a:t>Category of Threats</a:t>
            </a:r>
            <a:r>
              <a:rPr lang="en-US" sz="1800" dirty="0">
                <a:effectLst/>
                <a:latin typeface="Times New Roman" panose="02020603050405020304" pitchFamily="18" charset="0"/>
                <a:ea typeface="Calibri" panose="020F0502020204030204" pitchFamily="34" charset="0"/>
              </a:rPr>
              <a:t>, that has a ranged set of financial loses for average probability occurrences (Chen et al.). The </a:t>
            </a:r>
            <a:r>
              <a:rPr lang="en-US" sz="1800" i="1" dirty="0">
                <a:effectLst/>
                <a:latin typeface="Times New Roman" panose="02020603050405020304" pitchFamily="18" charset="0"/>
                <a:ea typeface="Calibri" panose="020F0502020204030204" pitchFamily="34" charset="0"/>
              </a:rPr>
              <a:t>Category of Threats</a:t>
            </a:r>
            <a:r>
              <a:rPr lang="en-US" sz="1800" dirty="0">
                <a:effectLst/>
                <a:latin typeface="Times New Roman" panose="02020603050405020304" pitchFamily="18" charset="0"/>
                <a:ea typeface="Calibri" panose="020F0502020204030204" pitchFamily="34" charset="0"/>
              </a:rPr>
              <a:t> is a set of attacks and misuses that can be harmful to an organization and are categorized by threat level. The assessment of risk allows for the </a:t>
            </a:r>
            <a:r>
              <a:rPr lang="en-US" sz="1800" i="1" dirty="0">
                <a:effectLst/>
                <a:latin typeface="Times New Roman" panose="02020603050405020304" pitchFamily="18" charset="0"/>
                <a:ea typeface="Calibri" panose="020F0502020204030204" pitchFamily="34" charset="0"/>
              </a:rPr>
              <a:t>Margin of Safety</a:t>
            </a:r>
            <a:r>
              <a:rPr lang="en-US" sz="1800" dirty="0">
                <a:effectLst/>
                <a:latin typeface="Times New Roman" panose="02020603050405020304" pitchFamily="18" charset="0"/>
                <a:ea typeface="Calibri" panose="020F0502020204030204" pitchFamily="34" charset="0"/>
              </a:rPr>
              <a:t> to be calculated; the aggregation of probabilities of a </a:t>
            </a:r>
            <a:r>
              <a:rPr lang="en-US" sz="1800" i="1" dirty="0">
                <a:effectLst/>
                <a:latin typeface="Times New Roman" panose="02020603050405020304" pitchFamily="18" charset="0"/>
                <a:ea typeface="Calibri" panose="020F0502020204030204" pitchFamily="34" charset="0"/>
              </a:rPr>
              <a:t>Category of Threats</a:t>
            </a:r>
            <a:r>
              <a:rPr lang="en-US" sz="1800" dirty="0">
                <a:effectLst/>
                <a:latin typeface="Times New Roman" panose="02020603050405020304" pitchFamily="18" charset="0"/>
                <a:ea typeface="Calibri" panose="020F0502020204030204" pitchFamily="34" charset="0"/>
              </a:rPr>
              <a:t>; and is based on if the </a:t>
            </a:r>
            <a:r>
              <a:rPr lang="en-US" sz="1800" i="1" dirty="0">
                <a:effectLst/>
                <a:latin typeface="Times New Roman" panose="02020603050405020304" pitchFamily="18" charset="0"/>
                <a:ea typeface="Calibri" panose="020F0502020204030204" pitchFamily="34" charset="0"/>
              </a:rPr>
              <a:t>Category of Threats</a:t>
            </a:r>
            <a:r>
              <a:rPr lang="en-US" sz="1800" dirty="0">
                <a:effectLst/>
                <a:latin typeface="Times New Roman" panose="02020603050405020304" pitchFamily="18" charset="0"/>
                <a:ea typeface="Calibri" panose="020F0502020204030204" pitchFamily="34" charset="0"/>
              </a:rPr>
              <a:t> has been mitigated or not. An unmitigated </a:t>
            </a:r>
            <a:r>
              <a:rPr lang="en-US" sz="1800" i="1" dirty="0">
                <a:effectLst/>
                <a:latin typeface="Times New Roman" panose="02020603050405020304" pitchFamily="18" charset="0"/>
                <a:ea typeface="Calibri" panose="020F0502020204030204" pitchFamily="34" charset="0"/>
              </a:rPr>
              <a:t>Category of Threats</a:t>
            </a:r>
            <a:r>
              <a:rPr lang="en-US" sz="1800" dirty="0">
                <a:effectLst/>
                <a:latin typeface="Times New Roman" panose="02020603050405020304" pitchFamily="18" charset="0"/>
                <a:ea typeface="Calibri" panose="020F0502020204030204" pitchFamily="34" charset="0"/>
              </a:rPr>
              <a:t> will have what is called a </a:t>
            </a:r>
            <a:r>
              <a:rPr lang="en-US" sz="1800" i="1" dirty="0">
                <a:effectLst/>
                <a:latin typeface="Times New Roman" panose="02020603050405020304" pitchFamily="18" charset="0"/>
                <a:ea typeface="Calibri" panose="020F0502020204030204" pitchFamily="34" charset="0"/>
              </a:rPr>
              <a:t>Baseline Risk</a:t>
            </a:r>
            <a:r>
              <a:rPr lang="en-US" sz="1800" dirty="0">
                <a:effectLst/>
                <a:latin typeface="Times New Roman" panose="02020603050405020304" pitchFamily="18" charset="0"/>
                <a:ea typeface="Calibri" panose="020F0502020204030204" pitchFamily="34" charset="0"/>
              </a:rPr>
              <a:t>, while a mitigated gets a </a:t>
            </a:r>
            <a:r>
              <a:rPr lang="en-US" sz="1800" i="1" dirty="0">
                <a:effectLst/>
                <a:latin typeface="Times New Roman" panose="02020603050405020304" pitchFamily="18" charset="0"/>
                <a:ea typeface="Calibri" panose="020F0502020204030204" pitchFamily="34" charset="0"/>
              </a:rPr>
              <a:t>Residual Risk</a:t>
            </a:r>
            <a:r>
              <a:rPr lang="en-US" sz="1800" dirty="0">
                <a:effectLst/>
                <a:latin typeface="Times New Roman" panose="02020603050405020304" pitchFamily="18" charset="0"/>
                <a:ea typeface="Calibri" panose="020F0502020204030204" pitchFamily="34" charset="0"/>
              </a:rPr>
              <a:t> (Chen et al.). The former is the calculated event of risk that could happen, if there are no security solutions in place, at the national average. The latter is the calculated event of risk to a system with security solutions in place (Chen et al.). The </a:t>
            </a:r>
            <a:r>
              <a:rPr lang="en-US" sz="1800" i="1" dirty="0">
                <a:effectLst/>
                <a:latin typeface="Times New Roman" panose="02020603050405020304" pitchFamily="18" charset="0"/>
                <a:ea typeface="Calibri" panose="020F0502020204030204" pitchFamily="34" charset="0"/>
              </a:rPr>
              <a:t>Bypass Rate</a:t>
            </a:r>
            <a:r>
              <a:rPr lang="en-US" sz="1800" dirty="0">
                <a:effectLst/>
                <a:latin typeface="Times New Roman" panose="02020603050405020304" pitchFamily="18" charset="0"/>
                <a:ea typeface="Calibri" panose="020F0502020204030204" pitchFamily="34" charset="0"/>
              </a:rPr>
              <a:t> is the rate of an occurrence of risk within the </a:t>
            </a:r>
            <a:r>
              <a:rPr lang="en-US" sz="1800" i="1" dirty="0">
                <a:effectLst/>
                <a:latin typeface="Times New Roman" panose="02020603050405020304" pitchFamily="18" charset="0"/>
                <a:ea typeface="Calibri" panose="020F0502020204030204" pitchFamily="34" charset="0"/>
              </a:rPr>
              <a:t>Residual Risk</a:t>
            </a:r>
            <a:r>
              <a:rPr lang="en-US" sz="1800" dirty="0">
                <a:effectLst/>
                <a:latin typeface="Times New Roman" panose="02020603050405020304" pitchFamily="18" charset="0"/>
                <a:ea typeface="Calibri" panose="020F0502020204030204" pitchFamily="34" charset="0"/>
              </a:rPr>
              <a:t>. A </a:t>
            </a:r>
            <a:r>
              <a:rPr lang="en-US" sz="1800" i="1" dirty="0">
                <a:effectLst/>
                <a:latin typeface="Times New Roman" panose="02020603050405020304" pitchFamily="18" charset="0"/>
                <a:ea typeface="Calibri" panose="020F0502020204030204" pitchFamily="34" charset="0"/>
              </a:rPr>
              <a:t>Bypass Rate</a:t>
            </a:r>
            <a:r>
              <a:rPr lang="en-US" sz="1800" dirty="0">
                <a:effectLst/>
                <a:latin typeface="Times New Roman" panose="02020603050405020304" pitchFamily="18" charset="0"/>
                <a:ea typeface="Calibri" panose="020F0502020204030204" pitchFamily="34" charset="0"/>
              </a:rPr>
              <a:t> of 0% shows all incidents were solved within the security solutions while 100% reveals that nothing was solved (Chen et al.). Therefore, the evaluation of the risk assessment leads to a categorized </a:t>
            </a:r>
            <a:r>
              <a:rPr lang="en-US" sz="1800" i="1" dirty="0">
                <a:effectLst/>
                <a:latin typeface="Times New Roman" panose="02020603050405020304" pitchFamily="18" charset="0"/>
                <a:ea typeface="Calibri" panose="020F0502020204030204" pitchFamily="34" charset="0"/>
              </a:rPr>
              <a:t>Category of Threats</a:t>
            </a:r>
            <a:r>
              <a:rPr lang="en-US" sz="1800" dirty="0">
                <a:effectLst/>
                <a:latin typeface="Times New Roman" panose="02020603050405020304" pitchFamily="18" charset="0"/>
                <a:ea typeface="Calibri" panose="020F0502020204030204" pitchFamily="34" charset="0"/>
              </a:rPr>
              <a:t> that allows decision makers to make informed, purposeful determinations on how to address security. By not addressing the risks presented, an application would be greatly susceptible to attacks, undefined behavior, crashing, and loss of data and users. By not testing throughout, risks can spill into other areas of an application, causing far more trouble and expenses. </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2" name="Audio 1">
            <a:hlinkClick r:id="" action="ppaction://media"/>
            <a:extLst>
              <a:ext uri="{FF2B5EF4-FFF2-40B4-BE49-F238E27FC236}">
                <a16:creationId xmlns:a16="http://schemas.microsoft.com/office/drawing/2014/main" id="{B34E01AB-8A26-C9DC-341B-797BF097BF56}"/>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0762"/>
    </mc:Choice>
    <mc:Fallback>
      <p:transition spd="slow" advTm="40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800" dirty="0">
                <a:effectLst/>
                <a:latin typeface="Times New Roman" panose="02020603050405020304" pitchFamily="18" charset="0"/>
                <a:ea typeface="Calibri" panose="020F0502020204030204" pitchFamily="34" charset="0"/>
              </a:rPr>
              <a:t>Implementation should be done at all levels of security and all stages of the SDLC. It should be checked and reimplemented, if necessary, recurrently. </a:t>
            </a:r>
          </a:p>
          <a:p>
            <a:pPr marL="914400" lvl="2" indent="0" algn="l" rtl="0">
              <a:lnSpc>
                <a:spcPct val="90000"/>
              </a:lnSpc>
              <a:spcBef>
                <a:spcPts val="0"/>
              </a:spcBef>
              <a:spcAft>
                <a:spcPts val="0"/>
              </a:spcAft>
              <a:buClr>
                <a:schemeClr val="lt1"/>
              </a:buClr>
              <a:buSzPts val="1800"/>
              <a:buNone/>
            </a:pPr>
            <a:endParaRPr lang="en-US" sz="1800" dirty="0">
              <a:effectLst/>
              <a:latin typeface="Times New Roman" panose="02020603050405020304" pitchFamily="18" charset="0"/>
              <a:ea typeface="Calibri" panose="020F0502020204030204" pitchFamily="34" charset="0"/>
            </a:endParaRPr>
          </a:p>
          <a:p>
            <a:pPr marL="1143000" lvl="2" indent="-228600" algn="l" rtl="0">
              <a:lnSpc>
                <a:spcPct val="90000"/>
              </a:lnSpc>
              <a:spcBef>
                <a:spcPts val="0"/>
              </a:spcBef>
              <a:spcAft>
                <a:spcPts val="0"/>
              </a:spcAft>
              <a:buClr>
                <a:schemeClr val="lt1"/>
              </a:buClr>
              <a:buSzPts val="1800"/>
              <a:buChar char="•"/>
            </a:pPr>
            <a:r>
              <a:rPr lang="en-US" sz="1800" dirty="0">
                <a:effectLst/>
                <a:latin typeface="Times New Roman" panose="02020603050405020304" pitchFamily="18" charset="0"/>
                <a:ea typeface="Calibri" panose="020F0502020204030204" pitchFamily="34" charset="0"/>
              </a:rPr>
              <a:t>Recommendations include the use of automation throughout some of the processes within the </a:t>
            </a:r>
            <a:r>
              <a:rPr lang="en-US" sz="1800" i="1" dirty="0">
                <a:effectLst/>
                <a:latin typeface="Times New Roman" panose="02020603050405020304" pitchFamily="18" charset="0"/>
                <a:ea typeface="Calibri" panose="020F0502020204030204" pitchFamily="34" charset="0"/>
              </a:rPr>
              <a:t>Pre/Post-Production stages </a:t>
            </a:r>
            <a:r>
              <a:rPr lang="en-US" sz="1800" dirty="0">
                <a:effectLst/>
                <a:latin typeface="Times New Roman" panose="02020603050405020304" pitchFamily="18" charset="0"/>
                <a:ea typeface="Calibri" panose="020F0502020204030204" pitchFamily="34" charset="0"/>
              </a:rPr>
              <a:t>(like </a:t>
            </a:r>
            <a:r>
              <a:rPr lang="en-US" sz="1800" i="1" dirty="0">
                <a:effectLst/>
                <a:latin typeface="Times New Roman" panose="02020603050405020304" pitchFamily="18" charset="0"/>
                <a:ea typeface="Calibri" panose="020F0502020204030204" pitchFamily="34" charset="0"/>
              </a:rPr>
              <a:t>Threat landscaping </a:t>
            </a:r>
            <a:r>
              <a:rPr lang="en-US" sz="1800" dirty="0">
                <a:effectLst/>
                <a:latin typeface="Times New Roman" panose="02020603050405020304" pitchFamily="18" charset="0"/>
                <a:ea typeface="Calibri" panose="020F0502020204030204" pitchFamily="34" charset="0"/>
              </a:rPr>
              <a:t>in the </a:t>
            </a:r>
            <a:r>
              <a:rPr lang="en-US" sz="1800" i="1" dirty="0">
                <a:effectLst/>
                <a:latin typeface="Times New Roman" panose="02020603050405020304" pitchFamily="18" charset="0"/>
                <a:ea typeface="Calibri" panose="020F0502020204030204" pitchFamily="34" charset="0"/>
              </a:rPr>
              <a:t>Assess and Plan</a:t>
            </a:r>
            <a:r>
              <a:rPr lang="en-US" sz="1800" dirty="0">
                <a:effectLst/>
                <a:latin typeface="Times New Roman" panose="02020603050405020304" pitchFamily="18" charset="0"/>
                <a:ea typeface="Calibri" panose="020F0502020204030204" pitchFamily="34" charset="0"/>
              </a:rPr>
              <a:t> stage</a:t>
            </a:r>
            <a:r>
              <a:rPr lang="en-US" sz="1800" i="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or the </a:t>
            </a:r>
            <a:r>
              <a:rPr lang="en-US" sz="1800" i="1" dirty="0">
                <a:effectLst/>
                <a:latin typeface="Times New Roman" panose="02020603050405020304" pitchFamily="18" charset="0"/>
                <a:ea typeface="Calibri" panose="020F0502020204030204" pitchFamily="34" charset="0"/>
              </a:rPr>
              <a:t>Log Collection</a:t>
            </a:r>
            <a:r>
              <a:rPr lang="en-US" sz="1800" dirty="0">
                <a:effectLst/>
                <a:latin typeface="Times New Roman" panose="02020603050405020304" pitchFamily="18" charset="0"/>
                <a:ea typeface="Calibri" panose="020F0502020204030204" pitchFamily="34" charset="0"/>
              </a:rPr>
              <a:t> and </a:t>
            </a:r>
            <a:r>
              <a:rPr lang="en-US" sz="1800" i="1" dirty="0">
                <a:effectLst/>
                <a:latin typeface="Times New Roman" panose="02020603050405020304" pitchFamily="18" charset="0"/>
                <a:ea typeface="Calibri" panose="020F0502020204030204" pitchFamily="34" charset="0"/>
              </a:rPr>
              <a:t>Analytics</a:t>
            </a:r>
            <a:r>
              <a:rPr lang="en-US" sz="1800" dirty="0">
                <a:effectLst/>
                <a:latin typeface="Times New Roman" panose="02020603050405020304" pitchFamily="18" charset="0"/>
                <a:ea typeface="Calibri" panose="020F0502020204030204" pitchFamily="34" charset="0"/>
              </a:rPr>
              <a:t> processes in the</a:t>
            </a:r>
            <a:r>
              <a:rPr lang="en-US" sz="1800" i="1" dirty="0">
                <a:effectLst/>
                <a:latin typeface="Times New Roman" panose="02020603050405020304" pitchFamily="18" charset="0"/>
                <a:ea typeface="Calibri" panose="020F0502020204030204" pitchFamily="34" charset="0"/>
              </a:rPr>
              <a:t> Monitor and Detect</a:t>
            </a:r>
            <a:r>
              <a:rPr lang="en-US" sz="1800" dirty="0">
                <a:effectLst/>
                <a:latin typeface="Times New Roman" panose="02020603050405020304" pitchFamily="18" charset="0"/>
                <a:ea typeface="Calibri" panose="020F0502020204030204" pitchFamily="34" charset="0"/>
              </a:rPr>
              <a:t> stage to name a few).</a:t>
            </a:r>
          </a:p>
          <a:p>
            <a:pPr marL="914400" lvl="2" indent="0" algn="l" rtl="0">
              <a:lnSpc>
                <a:spcPct val="90000"/>
              </a:lnSpc>
              <a:spcBef>
                <a:spcPts val="0"/>
              </a:spcBef>
              <a:spcAft>
                <a:spcPts val="0"/>
              </a:spcAft>
              <a:buClr>
                <a:schemeClr val="lt1"/>
              </a:buClr>
              <a:buSzPts val="1800"/>
              <a:buNone/>
            </a:pPr>
            <a:endParaRPr lang="en-US" sz="1800" dirty="0">
              <a:effectLst/>
              <a:latin typeface="Times New Roman" panose="02020603050405020304" pitchFamily="18" charset="0"/>
              <a:ea typeface="Calibri" panose="020F0502020204030204" pitchFamily="34" charset="0"/>
            </a:endParaRPr>
          </a:p>
          <a:p>
            <a:pPr marL="1143000" lvl="2" indent="-228600" algn="l" rtl="0">
              <a:lnSpc>
                <a:spcPct val="90000"/>
              </a:lnSpc>
              <a:spcBef>
                <a:spcPts val="0"/>
              </a:spcBef>
              <a:spcAft>
                <a:spcPts val="0"/>
              </a:spcAft>
              <a:buClr>
                <a:schemeClr val="lt1"/>
              </a:buClr>
              <a:buSzPts val="1800"/>
              <a:buChar char="•"/>
            </a:pPr>
            <a:r>
              <a:rPr lang="en-US" dirty="0">
                <a:latin typeface="Times New Roman" panose="02020603050405020304" pitchFamily="18" charset="0"/>
                <a:ea typeface="Calibri" panose="020F0502020204030204" pitchFamily="34" charset="0"/>
              </a:rPr>
              <a:t>Implement the </a:t>
            </a:r>
            <a:r>
              <a:rPr lang="en-US" sz="1800" dirty="0">
                <a:effectLst/>
                <a:latin typeface="Times New Roman" panose="02020603050405020304" pitchFamily="18" charset="0"/>
                <a:ea typeface="Calibri" panose="020F0502020204030204" pitchFamily="34" charset="0"/>
              </a:rPr>
              <a:t> “zero-trust security architecture,” </a:t>
            </a:r>
          </a:p>
          <a:p>
            <a:pPr marL="1600200" lvl="3" indent="-228600">
              <a:spcBef>
                <a:spcPts val="0"/>
              </a:spcBef>
            </a:pPr>
            <a:r>
              <a:rPr lang="en-US" dirty="0">
                <a:effectLst/>
                <a:latin typeface="Times New Roman" panose="02020603050405020304" pitchFamily="18" charset="0"/>
                <a:ea typeface="Calibri" panose="020F0502020204030204" pitchFamily="34" charset="0"/>
              </a:rPr>
              <a:t>this involves not trusting devices, users, data, application, and transport/sessions (Kueh).</a:t>
            </a:r>
          </a:p>
          <a:p>
            <a:pPr marL="1600200" lvl="3" indent="-228600">
              <a:spcBef>
                <a:spcPts val="0"/>
              </a:spcBef>
            </a:pPr>
            <a:r>
              <a:rPr lang="en-US" dirty="0">
                <a:latin typeface="Times New Roman" panose="02020603050405020304" pitchFamily="18" charset="0"/>
              </a:rPr>
              <a:t>”Zero-Trust” includes not trusting people with secrets that do not have the privilege to know such secrets.</a:t>
            </a:r>
          </a:p>
          <a:p>
            <a:pPr marL="1600200" lvl="3" indent="-228600">
              <a:spcBef>
                <a:spcPts val="0"/>
              </a:spcBef>
            </a:pPr>
            <a:r>
              <a:rPr lang="en-US" dirty="0">
                <a:latin typeface="Times New Roman" panose="02020603050405020304" pitchFamily="18" charset="0"/>
              </a:rPr>
              <a:t>The </a:t>
            </a:r>
            <a:r>
              <a:rPr lang="en-US" i="1" dirty="0">
                <a:latin typeface="Times New Roman" panose="02020603050405020304" pitchFamily="18" charset="0"/>
              </a:rPr>
              <a:t>Principle of Least Privileges </a:t>
            </a:r>
            <a:r>
              <a:rPr lang="en-US" dirty="0">
                <a:latin typeface="Times New Roman" panose="02020603050405020304" pitchFamily="18" charset="0"/>
              </a:rPr>
              <a:t>should be implemented anywhere access is granted.</a:t>
            </a:r>
          </a:p>
          <a:p>
            <a:pPr marL="2057400" lvl="4" indent="-228600">
              <a:spcBef>
                <a:spcPts val="0"/>
              </a:spcBef>
            </a:pPr>
            <a:r>
              <a:rPr lang="en-US" dirty="0">
                <a:effectLst/>
                <a:latin typeface="Times New Roman" panose="02020603050405020304" pitchFamily="18" charset="0"/>
                <a:ea typeface="Calibri" panose="020F0502020204030204" pitchFamily="34" charset="0"/>
              </a:rPr>
              <a:t>Without authorization, access should be denied.</a:t>
            </a:r>
            <a:endParaRPr lang="en-US" dirty="0">
              <a:latin typeface="Times New Roman" panose="02020603050405020304" pitchFamily="18" charset="0"/>
            </a:endParaRPr>
          </a:p>
          <a:p>
            <a:pPr marL="1600200" lvl="3" indent="-228600">
              <a:spcBef>
                <a:spcPts val="0"/>
              </a:spcBef>
            </a:pPr>
            <a:endParaRPr lang="en-US" dirty="0">
              <a:latin typeface="Times New Roman" panose="02020603050405020304" pitchFamily="18" charset="0"/>
            </a:endParaRPr>
          </a:p>
          <a:p>
            <a:pPr marL="1143000" lvl="2" indent="-228600">
              <a:spcBef>
                <a:spcPts val="0"/>
              </a:spcBef>
            </a:pPr>
            <a:r>
              <a:rPr lang="en-US" dirty="0">
                <a:latin typeface="Times New Roman" panose="02020603050405020304" pitchFamily="18" charset="0"/>
              </a:rPr>
              <a:t>Be sure to validate and sanitize user input, authenticate users, check for and stop buffer over/underflow and SQL injection attempts, and use encryption on data.</a:t>
            </a:r>
          </a:p>
          <a:p>
            <a:pPr marL="1600200" lvl="3" indent="-228600">
              <a:spcBef>
                <a:spcPts val="0"/>
              </a:spcBef>
            </a:pPr>
            <a:endParaRPr lang="en-US" dirty="0">
              <a:latin typeface="Times New Roman" panose="02020603050405020304" pitchFamily="18" charset="0"/>
            </a:endParaRPr>
          </a:p>
          <a:p>
            <a:pPr marL="1371600" lvl="3" indent="0">
              <a:spcBef>
                <a:spcPts val="0"/>
              </a:spcBef>
              <a:buNone/>
            </a:pPr>
            <a:endParaRPr lang="en-US" dirty="0">
              <a:latin typeface="Times New Roman" panose="02020603050405020304" pitchFamily="18" charset="0"/>
            </a:endParaRPr>
          </a:p>
        </p:txBody>
      </p:sp>
      <p:pic>
        <p:nvPicPr>
          <p:cNvPr id="225" name="Google Shape;225;p12"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2" name="Audio 1">
            <a:hlinkClick r:id="" action="ppaction://media"/>
            <a:extLst>
              <a:ext uri="{FF2B5EF4-FFF2-40B4-BE49-F238E27FC236}">
                <a16:creationId xmlns:a16="http://schemas.microsoft.com/office/drawing/2014/main" id="{5ACAE290-18FE-D73A-9468-6B4CEB18BA2F}"/>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2461"/>
    </mc:Choice>
    <mc:Fallback>
      <p:transition spd="slow" advTm="324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1800" dirty="0"/>
              <a:t>It is my opinion that the best standards, to prevent future problems are as follow:</a:t>
            </a:r>
          </a:p>
          <a:p>
            <a:pPr marL="0" lvl="0" indent="0" algn="l" rtl="0">
              <a:lnSpc>
                <a:spcPct val="90000"/>
              </a:lnSpc>
              <a:spcBef>
                <a:spcPts val="0"/>
              </a:spcBef>
              <a:spcAft>
                <a:spcPts val="0"/>
              </a:spcAft>
              <a:buClr>
                <a:schemeClr val="lt1"/>
              </a:buClr>
              <a:buSzPts val="2200"/>
              <a:buNone/>
            </a:pPr>
            <a:endParaRPr lang="en-US" sz="1800" dirty="0"/>
          </a:p>
          <a:p>
            <a:pPr marL="285750" indent="-285750">
              <a:spcBef>
                <a:spcPts val="0"/>
              </a:spcBef>
              <a:buSzPts val="2200"/>
            </a:pPr>
            <a:r>
              <a:rPr lang="en-US" sz="1800" dirty="0"/>
              <a:t>[STD-53-CPP] – SQL Injection</a:t>
            </a:r>
          </a:p>
          <a:p>
            <a:pPr marL="285750" indent="-285750">
              <a:spcBef>
                <a:spcPts val="0"/>
              </a:spcBef>
              <a:buSzPts val="2200"/>
            </a:pPr>
            <a:r>
              <a:rPr lang="en-US" sz="1800" dirty="0"/>
              <a:t>[STD-54-CPP] – Memory Protection</a:t>
            </a:r>
          </a:p>
          <a:p>
            <a:pPr marL="285750" indent="-285750">
              <a:spcBef>
                <a:spcPts val="0"/>
              </a:spcBef>
              <a:buSzPts val="2200"/>
            </a:pPr>
            <a:r>
              <a:rPr lang="en-US" sz="1800" dirty="0"/>
              <a:t>[STD-56-CPP] – Declaration and Initializations</a:t>
            </a:r>
          </a:p>
          <a:p>
            <a:pPr marL="285750" indent="-285750">
              <a:spcBef>
                <a:spcPts val="0"/>
              </a:spcBef>
              <a:buSzPts val="2200"/>
            </a:pPr>
            <a:endParaRPr lang="en-US" sz="1800" dirty="0"/>
          </a:p>
          <a:p>
            <a:pPr marL="0" indent="0">
              <a:spcBef>
                <a:spcPts val="0"/>
              </a:spcBef>
              <a:buSzPts val="2200"/>
              <a:buNone/>
            </a:pPr>
            <a:r>
              <a:rPr lang="en-US" sz="1800" dirty="0"/>
              <a:t>These standards are the first steps to achieving a multi-layered secure application (2022). Protecting an application from an attack is imperative; these standards shall help lessen the chances. Fortifying an application as best as possible is starts with these standards. The use of automation tools and implementing security throughout the SDLC are also considered best, and highly recommended, practices (2022). </a:t>
            </a:r>
          </a:p>
          <a:p>
            <a:pPr marL="0" indent="0">
              <a:spcBef>
                <a:spcPts val="0"/>
              </a:spcBef>
              <a:buSzPts val="2200"/>
              <a:buNone/>
            </a:pPr>
            <a:endParaRPr lang="en-US" sz="1800" dirty="0"/>
          </a:p>
          <a:p>
            <a:pPr marL="0" indent="0">
              <a:spcBef>
                <a:spcPts val="0"/>
              </a:spcBef>
              <a:buSzPts val="2200"/>
              <a:buNone/>
            </a:pPr>
            <a:r>
              <a:rPr lang="en-US" sz="1800" dirty="0"/>
              <a:t>Link: https://</a:t>
            </a:r>
            <a:r>
              <a:rPr lang="en-US" sz="1800" dirty="0" err="1"/>
              <a:t>snyk.io</a:t>
            </a:r>
            <a:r>
              <a:rPr lang="en-US" sz="1800" dirty="0"/>
              <a:t>/learn/secure-coding-practices/</a:t>
            </a:r>
            <a:endParaRPr sz="1800" dirty="0"/>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2" name="Audio 1">
            <a:hlinkClick r:id="" action="ppaction://media"/>
            <a:extLst>
              <a:ext uri="{FF2B5EF4-FFF2-40B4-BE49-F238E27FC236}">
                <a16:creationId xmlns:a16="http://schemas.microsoft.com/office/drawing/2014/main" id="{021625DD-22E0-E473-96E0-86BD694B3A7C}"/>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8707"/>
    </mc:Choice>
    <mc:Fallback>
      <p:transition spd="slow" advTm="387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Allen, J. (2022, December 15). </a:t>
            </a:r>
            <a:r>
              <a:rPr lang="en-US" sz="1800" i="1" dirty="0">
                <a:effectLst/>
                <a:latin typeface="Times New Roman" panose="02020603050405020304" pitchFamily="18" charset="0"/>
                <a:ea typeface="Times New Roman" panose="02020603050405020304" pitchFamily="18" charset="0"/>
              </a:rPr>
              <a:t>How to conduct a security risk assessment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PurpleSec</a:t>
            </a:r>
            <a:r>
              <a:rPr lang="en-US" sz="1800" dirty="0">
                <a:effectLst/>
                <a:latin typeface="Times New Roman" panose="02020603050405020304" pitchFamily="18" charset="0"/>
                <a:ea typeface="Times New Roman" panose="02020603050405020304" pitchFamily="18" charset="0"/>
              </a:rPr>
              <a:t>. Retrieved December 28, 2022, from https://</a:t>
            </a:r>
            <a:r>
              <a:rPr lang="en-US" sz="1800" dirty="0" err="1">
                <a:effectLst/>
                <a:latin typeface="Times New Roman" panose="02020603050405020304" pitchFamily="18" charset="0"/>
                <a:ea typeface="Times New Roman" panose="02020603050405020304" pitchFamily="18" charset="0"/>
              </a:rPr>
              <a:t>purplesec.us</a:t>
            </a:r>
            <a:r>
              <a:rPr lang="en-US" sz="1800" dirty="0">
                <a:effectLst/>
                <a:latin typeface="Times New Roman" panose="02020603050405020304" pitchFamily="18" charset="0"/>
                <a:ea typeface="Times New Roman" panose="02020603050405020304" pitchFamily="18" charset="0"/>
              </a:rPr>
              <a:t>/learn/security-risk-assessment/ </a:t>
            </a:r>
          </a:p>
          <a:p>
            <a:pPr marL="0" marR="0" indent="0">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Chen, P., Dean, M., Lopez, L., </a:t>
            </a:r>
            <a:r>
              <a:rPr lang="en-US" sz="1800" dirty="0" err="1">
                <a:effectLst/>
                <a:latin typeface="Times New Roman" panose="02020603050405020304" pitchFamily="18" charset="0"/>
                <a:ea typeface="Times New Roman" panose="02020603050405020304" pitchFamily="18" charset="0"/>
              </a:rPr>
              <a:t>Ojoko</a:t>
            </a:r>
            <a:r>
              <a:rPr lang="en-US" sz="1800" dirty="0">
                <a:effectLst/>
                <a:latin typeface="Times New Roman" panose="02020603050405020304" pitchFamily="18" charset="0"/>
                <a:ea typeface="Times New Roman" panose="02020603050405020304" pitchFamily="18" charset="0"/>
              </a:rPr>
              <a:t>-Adams, D., &amp; Osman, H. (n.d.). </a:t>
            </a:r>
            <a:r>
              <a:rPr lang="en-US" sz="1800" i="1" dirty="0">
                <a:effectLst/>
                <a:latin typeface="Times New Roman" panose="02020603050405020304" pitchFamily="18" charset="0"/>
                <a:ea typeface="Times New Roman" panose="02020603050405020304" pitchFamily="18" charset="0"/>
              </a:rPr>
              <a:t>Square project: Cost/benefit analysis framework for information ...</a:t>
            </a:r>
            <a:r>
              <a:rPr lang="en-US" sz="1800" dirty="0">
                <a:effectLst/>
                <a:latin typeface="Times New Roman" panose="02020603050405020304" pitchFamily="18" charset="0"/>
                <a:ea typeface="Times New Roman" panose="02020603050405020304" pitchFamily="18" charset="0"/>
              </a:rPr>
              <a:t> Retrieved December 28, 2022, from https://</a:t>
            </a:r>
            <a:r>
              <a:rPr lang="en-US" sz="1800" dirty="0" err="1">
                <a:effectLst/>
                <a:latin typeface="Times New Roman" panose="02020603050405020304" pitchFamily="18" charset="0"/>
                <a:ea typeface="Times New Roman" panose="02020603050405020304" pitchFamily="18" charset="0"/>
              </a:rPr>
              <a:t>resources.sei.cmu.edu</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asset_files</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TechnicalNote</a:t>
            </a:r>
            <a:r>
              <a:rPr lang="en-US" sz="1800" dirty="0">
                <a:effectLst/>
                <a:latin typeface="Times New Roman" panose="02020603050405020304" pitchFamily="18" charset="0"/>
                <a:ea typeface="Times New Roman" panose="02020603050405020304" pitchFamily="18" charset="0"/>
              </a:rPr>
              <a:t>/2004_004_001_14360.pdf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buNone/>
            </a:pPr>
            <a:r>
              <a:rPr lang="en-US" sz="1800" dirty="0">
                <a:effectLst/>
                <a:latin typeface="Times New Roman" panose="02020603050405020304" pitchFamily="18" charset="0"/>
                <a:ea typeface="Times New Roman" panose="02020603050405020304" pitchFamily="18" charset="0"/>
              </a:rPr>
              <a:t>Kueh, T. (n.d.). </a:t>
            </a:r>
            <a:r>
              <a:rPr lang="en-US" sz="1800" i="1" dirty="0">
                <a:effectLst/>
                <a:latin typeface="Times New Roman" panose="02020603050405020304" pitchFamily="18" charset="0"/>
                <a:ea typeface="Times New Roman" panose="02020603050405020304" pitchFamily="18" charset="0"/>
              </a:rPr>
              <a:t>A practical guide to zero-trust security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Threatpost</a:t>
            </a:r>
            <a:r>
              <a:rPr lang="en-US" sz="1800" dirty="0">
                <a:effectLst/>
                <a:latin typeface="Times New Roman" panose="02020603050405020304" pitchFamily="18" charset="0"/>
                <a:ea typeface="Times New Roman" panose="02020603050405020304" pitchFamily="18" charset="0"/>
              </a:rPr>
              <a:t> English Global </a:t>
            </a:r>
            <a:r>
              <a:rPr lang="en-US" sz="1800" dirty="0" err="1">
                <a:effectLst/>
                <a:latin typeface="Times New Roman" panose="02020603050405020304" pitchFamily="18" charset="0"/>
                <a:ea typeface="Times New Roman" panose="02020603050405020304" pitchFamily="18" charset="0"/>
              </a:rPr>
              <a:t>threatpostcom</a:t>
            </a:r>
            <a:r>
              <a:rPr lang="en-US" sz="1800" dirty="0">
                <a:effectLst/>
                <a:latin typeface="Times New Roman" panose="02020603050405020304" pitchFamily="18" charset="0"/>
                <a:ea typeface="Times New Roman" panose="02020603050405020304" pitchFamily="18" charset="0"/>
              </a:rPr>
              <a:t>. Retrieved December 28, 2022, from https://</a:t>
            </a:r>
            <a:r>
              <a:rPr lang="en-US" sz="1800" dirty="0" err="1">
                <a:effectLst/>
                <a:latin typeface="Times New Roman" panose="02020603050405020304" pitchFamily="18" charset="0"/>
                <a:ea typeface="Times New Roman" panose="02020603050405020304" pitchFamily="18" charset="0"/>
              </a:rPr>
              <a:t>threatpost.com</a:t>
            </a:r>
            <a:r>
              <a:rPr lang="en-US" sz="1800" dirty="0">
                <a:effectLst/>
                <a:latin typeface="Times New Roman" panose="02020603050405020304" pitchFamily="18" charset="0"/>
                <a:ea typeface="Times New Roman" panose="02020603050405020304" pitchFamily="18" charset="0"/>
              </a:rPr>
              <a:t>/practical-guide-zero-trust-security/151912/ </a:t>
            </a:r>
          </a:p>
          <a:p>
            <a:pPr marL="0" marR="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buNone/>
            </a:pPr>
            <a:r>
              <a:rPr lang="en-US" sz="1800" dirty="0" err="1">
                <a:solidFill>
                  <a:schemeClr val="bg1"/>
                </a:solidFill>
                <a:effectLst/>
                <a:latin typeface="Times New Roman" panose="02020603050405020304" pitchFamily="18" charset="0"/>
                <a:ea typeface="Times New Roman" panose="02020603050405020304" pitchFamily="18" charset="0"/>
              </a:rPr>
              <a:t>Michali</a:t>
            </a:r>
            <a:r>
              <a:rPr lang="en-US" sz="1800" dirty="0">
                <a:solidFill>
                  <a:schemeClr val="bg1"/>
                </a:solidFill>
                <a:effectLst/>
                <a:latin typeface="Times New Roman" panose="02020603050405020304" pitchFamily="18" charset="0"/>
                <a:ea typeface="Times New Roman" panose="02020603050405020304" pitchFamily="18" charset="0"/>
              </a:rPr>
              <a:t>. (2022, September 15). </a:t>
            </a:r>
            <a:r>
              <a:rPr lang="en-US" sz="1800" i="1" dirty="0">
                <a:solidFill>
                  <a:schemeClr val="bg1"/>
                </a:solidFill>
                <a:effectLst/>
                <a:latin typeface="Times New Roman" panose="02020603050405020304" pitchFamily="18" charset="0"/>
                <a:ea typeface="Times New Roman" panose="02020603050405020304" pitchFamily="18" charset="0"/>
              </a:rPr>
              <a:t>What is a </a:t>
            </a:r>
            <a:r>
              <a:rPr lang="en-US" sz="1800" i="1" dirty="0" err="1">
                <a:solidFill>
                  <a:schemeClr val="bg1"/>
                </a:solidFill>
                <a:effectLst/>
                <a:latin typeface="Times New Roman" panose="02020603050405020304" pitchFamily="18" charset="0"/>
                <a:ea typeface="Times New Roman" panose="02020603050405020304" pitchFamily="18" charset="0"/>
              </a:rPr>
              <a:t>DevSecOps</a:t>
            </a:r>
            <a:r>
              <a:rPr lang="en-US" sz="1800" i="1" dirty="0">
                <a:solidFill>
                  <a:schemeClr val="bg1"/>
                </a:solidFill>
                <a:effectLst/>
                <a:latin typeface="Times New Roman" panose="02020603050405020304" pitchFamily="18" charset="0"/>
                <a:ea typeface="Times New Roman" panose="02020603050405020304" pitchFamily="18" charset="0"/>
              </a:rPr>
              <a:t> pipeline?</a:t>
            </a:r>
            <a:r>
              <a:rPr lang="en-US" sz="1800" dirty="0">
                <a:solidFill>
                  <a:schemeClr val="bg1"/>
                </a:solidFill>
                <a:effectLst/>
                <a:latin typeface="Times New Roman" panose="02020603050405020304" pitchFamily="18" charset="0"/>
                <a:ea typeface="Times New Roman" panose="02020603050405020304" pitchFamily="18" charset="0"/>
              </a:rPr>
              <a:t> Check Point Software. Retrieved December 28, 2022, from https://</a:t>
            </a:r>
            <a:r>
              <a:rPr lang="en-US" sz="1800" dirty="0" err="1">
                <a:solidFill>
                  <a:schemeClr val="bg1"/>
                </a:solidFill>
                <a:effectLst/>
                <a:latin typeface="Times New Roman" panose="02020603050405020304" pitchFamily="18" charset="0"/>
                <a:ea typeface="Times New Roman" panose="02020603050405020304" pitchFamily="18" charset="0"/>
              </a:rPr>
              <a:t>www.checkpoint.com</a:t>
            </a:r>
            <a:r>
              <a:rPr lang="en-US" sz="1800" dirty="0">
                <a:solidFill>
                  <a:schemeClr val="bg1"/>
                </a:solidFill>
                <a:effectLst/>
                <a:latin typeface="Times New Roman" panose="02020603050405020304" pitchFamily="18" charset="0"/>
                <a:ea typeface="Times New Roman" panose="02020603050405020304" pitchFamily="18" charset="0"/>
              </a:rPr>
              <a:t>/cyber-hub/cloud-security/</a:t>
            </a:r>
            <a:r>
              <a:rPr lang="en-US" sz="1800" dirty="0" err="1">
                <a:solidFill>
                  <a:schemeClr val="bg1"/>
                </a:solidFill>
                <a:effectLst/>
                <a:latin typeface="Times New Roman" panose="02020603050405020304" pitchFamily="18" charset="0"/>
                <a:ea typeface="Times New Roman" panose="02020603050405020304" pitchFamily="18" charset="0"/>
              </a:rPr>
              <a:t>devsecops</a:t>
            </a:r>
            <a:r>
              <a:rPr lang="en-US" sz="1800" dirty="0">
                <a:solidFill>
                  <a:schemeClr val="bg1"/>
                </a:solidFill>
                <a:effectLst/>
                <a:latin typeface="Times New Roman" panose="02020603050405020304" pitchFamily="18" charset="0"/>
                <a:ea typeface="Times New Roman" panose="02020603050405020304" pitchFamily="18" charset="0"/>
              </a:rPr>
              <a:t>/what-is-a-</a:t>
            </a:r>
            <a:r>
              <a:rPr lang="en-US" sz="1800" dirty="0" err="1">
                <a:solidFill>
                  <a:schemeClr val="bg1"/>
                </a:solidFill>
                <a:effectLst/>
                <a:latin typeface="Times New Roman" panose="02020603050405020304" pitchFamily="18" charset="0"/>
                <a:ea typeface="Times New Roman" panose="02020603050405020304" pitchFamily="18" charset="0"/>
              </a:rPr>
              <a:t>devsecops</a:t>
            </a:r>
            <a:r>
              <a:rPr lang="en-US" sz="1800" dirty="0">
                <a:solidFill>
                  <a:schemeClr val="bg1"/>
                </a:solidFill>
                <a:effectLst/>
                <a:latin typeface="Times New Roman" panose="02020603050405020304" pitchFamily="18" charset="0"/>
                <a:ea typeface="Times New Roman" panose="02020603050405020304" pitchFamily="18" charset="0"/>
              </a:rPr>
              <a:t>-pipeline/ </a:t>
            </a:r>
          </a:p>
          <a:p>
            <a:pPr marL="0" marR="0" indent="0">
              <a:buNone/>
            </a:pPr>
            <a:endParaRPr lang="en-US" sz="1800" dirty="0">
              <a:solidFill>
                <a:schemeClr val="bg1"/>
              </a:solidFill>
              <a:latin typeface="Times New Roman" panose="02020603050405020304" pitchFamily="18" charset="0"/>
              <a:ea typeface="Times New Roman" panose="02020603050405020304" pitchFamily="18" charset="0"/>
            </a:endParaRPr>
          </a:p>
          <a:p>
            <a:pPr marL="0" marR="0" indent="0">
              <a:buNone/>
            </a:pPr>
            <a:r>
              <a:rPr lang="en-US" sz="1800" dirty="0">
                <a:solidFill>
                  <a:schemeClr val="bg1"/>
                </a:solidFill>
                <a:effectLst/>
                <a:latin typeface="Times New Roman" panose="02020603050405020304" pitchFamily="18" charset="0"/>
                <a:ea typeface="Times New Roman" panose="02020603050405020304" pitchFamily="18" charset="0"/>
              </a:rPr>
              <a:t>Secure coding practices: What is secure coding? </a:t>
            </a:r>
            <a:r>
              <a:rPr lang="en-US" sz="1800" dirty="0" err="1">
                <a:solidFill>
                  <a:schemeClr val="bg1"/>
                </a:solidFill>
                <a:effectLst/>
                <a:latin typeface="Times New Roman" panose="02020603050405020304" pitchFamily="18" charset="0"/>
                <a:ea typeface="Times New Roman" panose="02020603050405020304" pitchFamily="18" charset="0"/>
              </a:rPr>
              <a:t>Snyk</a:t>
            </a:r>
            <a:r>
              <a:rPr lang="en-US" sz="1800" dirty="0">
                <a:solidFill>
                  <a:schemeClr val="bg1"/>
                </a:solidFill>
                <a:effectLst/>
                <a:latin typeface="Times New Roman" panose="02020603050405020304" pitchFamily="18" charset="0"/>
                <a:ea typeface="Times New Roman" panose="02020603050405020304" pitchFamily="18" charset="0"/>
              </a:rPr>
              <a:t>. (2022, November 1). Retrieved December 28, 2022, from https://</a:t>
            </a:r>
            <a:r>
              <a:rPr lang="en-US" sz="1800" dirty="0" err="1">
                <a:solidFill>
                  <a:schemeClr val="bg1"/>
                </a:solidFill>
                <a:effectLst/>
                <a:latin typeface="Times New Roman" panose="02020603050405020304" pitchFamily="18" charset="0"/>
                <a:ea typeface="Times New Roman" panose="02020603050405020304" pitchFamily="18" charset="0"/>
              </a:rPr>
              <a:t>snyk.io</a:t>
            </a:r>
            <a:r>
              <a:rPr lang="en-US" sz="1800" dirty="0">
                <a:solidFill>
                  <a:schemeClr val="bg1"/>
                </a:solidFill>
                <a:effectLst/>
                <a:latin typeface="Times New Roman" panose="02020603050405020304" pitchFamily="18" charset="0"/>
                <a:ea typeface="Times New Roman" panose="02020603050405020304" pitchFamily="18" charset="0"/>
              </a:rPr>
              <a:t>/learn/secure-coding-practices/ </a:t>
            </a:r>
          </a:p>
          <a:p>
            <a:pPr marL="0" marR="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solidFill>
                <a:schemeClr val="bg1"/>
              </a:solidFill>
              <a:effectLst/>
              <a:latin typeface="Times New Roman" panose="02020603050405020304" pitchFamily="18" charset="0"/>
              <a:ea typeface="Calibri" panose="020F0502020204030204" pitchFamily="34" charset="0"/>
            </a:endParaRPr>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2" name="Audio 1">
            <a:hlinkClick r:id="" action="ppaction://media"/>
            <a:extLst>
              <a:ext uri="{FF2B5EF4-FFF2-40B4-BE49-F238E27FC236}">
                <a16:creationId xmlns:a16="http://schemas.microsoft.com/office/drawing/2014/main" id="{0912D038-3059-7BA7-1D78-A889923AD62B}"/>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018"/>
    </mc:Choice>
    <mc:Fallback>
      <p:transition spd="slow" advTm="60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127000" y="2194560"/>
            <a:ext cx="6400800" cy="4395191"/>
          </a:xfrm>
          <a:prstGeom prst="rect">
            <a:avLst/>
          </a:prstGeom>
          <a:noFill/>
          <a:ln>
            <a:noFill/>
          </a:ln>
        </p:spPr>
        <p:txBody>
          <a:bodyPr spcFirstLastPara="1" wrap="square" lIns="91425" tIns="45700" rIns="91425" bIns="45700" anchor="t" anchorCtr="0">
            <a:normAutofit/>
          </a:bodyPr>
          <a:lstStyle/>
          <a:p>
            <a:pPr marL="0" indent="0">
              <a:buSzPts val="2200"/>
              <a:buNone/>
            </a:pPr>
            <a:r>
              <a:rPr lang="en-US" dirty="0"/>
              <a:t>This security policy involves ten security principles and standards that set an ideal regulation on how to best implement security throughout a system. It includes examples of compliant and non-compliant code, threat levels, tools to mitigate security vulnerabilities as well as how and where to implement them, a risk assessment, how and where to implement encryption and the Triple-A framework, and a map on how and where implicate the principles. </a:t>
            </a:r>
            <a:endParaRPr lang="en-US" sz="1600" dirty="0"/>
          </a:p>
        </p:txBody>
      </p:sp>
      <p:pic>
        <p:nvPicPr>
          <p:cNvPr id="154" name="Google Shape;154;p3"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027B960-37C3-CEF0-0326-D497393AA090}"/>
              </a:ext>
            </a:extLst>
          </p:cNvPr>
          <p:cNvPicPr>
            <a:picLocks noChangeAspect="1"/>
          </p:cNvPicPr>
          <p:nvPr/>
        </p:nvPicPr>
        <p:blipFill>
          <a:blip r:embed="rId7"/>
          <a:stretch>
            <a:fillRect/>
          </a:stretch>
        </p:blipFill>
        <p:spPr>
          <a:xfrm>
            <a:off x="6629400" y="2194560"/>
            <a:ext cx="5341275" cy="3295420"/>
          </a:xfrm>
          <a:prstGeom prst="rect">
            <a:avLst/>
          </a:prstGeom>
        </p:spPr>
      </p:pic>
      <p:pic>
        <p:nvPicPr>
          <p:cNvPr id="6" name="Audio 5">
            <a:hlinkClick r:id="" action="ppaction://media"/>
            <a:extLst>
              <a:ext uri="{FF2B5EF4-FFF2-40B4-BE49-F238E27FC236}">
                <a16:creationId xmlns:a16="http://schemas.microsoft.com/office/drawing/2014/main" id="{8E7EC270-673A-0AAE-0A48-13917903C42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7786"/>
    </mc:Choice>
    <mc:Fallback>
      <p:transition spd="slow" advTm="177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a:bodyPr>
          <a:lstStyle/>
          <a:p>
            <a:pPr marL="228600" lvl="0" indent="0" algn="l" rtl="0">
              <a:lnSpc>
                <a:spcPct val="107916"/>
              </a:lnSpc>
              <a:spcBef>
                <a:spcPts val="0"/>
              </a:spcBef>
              <a:spcAft>
                <a:spcPts val="0"/>
              </a:spcAft>
              <a:buSzPts val="1800"/>
              <a:buNone/>
            </a:pPr>
            <a:r>
              <a:rPr lang="en-US" sz="1800" dirty="0">
                <a:solidFill>
                  <a:srgbClr val="FFFFFF"/>
                </a:solidFill>
              </a:rPr>
              <a:t>As there are three standards that are likely to happen, only </a:t>
            </a:r>
            <a:r>
              <a:rPr lang="en-US" sz="1800" dirty="0"/>
              <a:t>[STD-50-CPP] is the most serious and should be considered first. Next to consider are [STD-54-CPP] and [STD-57-CPP] , as they are likely as well. The rest should be considered where required. </a:t>
            </a:r>
            <a:endParaRPr sz="1800" dirty="0"/>
          </a:p>
        </p:txBody>
      </p:sp>
      <p:graphicFrame>
        <p:nvGraphicFramePr>
          <p:cNvPr id="161" name="Google Shape;161;p4" descr="Alt text required"/>
          <p:cNvGraphicFramePr/>
          <p:nvPr>
            <p:extLst>
              <p:ext uri="{D42A27DB-BD31-4B8C-83A1-F6EECF244321}">
                <p14:modId xmlns:p14="http://schemas.microsoft.com/office/powerpoint/2010/main" val="3277996995"/>
              </p:ext>
            </p:extLst>
          </p:nvPr>
        </p:nvGraphicFramePr>
        <p:xfrm>
          <a:off x="3171901" y="2561050"/>
          <a:ext cx="7620596" cy="4078438"/>
        </p:xfrm>
        <a:graphic>
          <a:graphicData uri="http://schemas.openxmlformats.org/drawingml/2006/table">
            <a:tbl>
              <a:tblPr firstRow="1" firstCol="1">
                <a:noFill/>
                <a:tableStyleId>{802198C4-3087-4945-87E3-76CBB3509B7E}</a:tableStyleId>
              </a:tblPr>
              <a:tblGrid>
                <a:gridCol w="3920020">
                  <a:extLst>
                    <a:ext uri="{9D8B030D-6E8A-4147-A177-3AD203B41FA5}">
                      <a16:colId xmlns:a16="http://schemas.microsoft.com/office/drawing/2014/main" val="20000"/>
                    </a:ext>
                  </a:extLst>
                </a:gridCol>
                <a:gridCol w="3700576">
                  <a:extLst>
                    <a:ext uri="{9D8B030D-6E8A-4147-A177-3AD203B41FA5}">
                      <a16:colId xmlns:a16="http://schemas.microsoft.com/office/drawing/2014/main" val="20001"/>
                    </a:ext>
                  </a:extLst>
                </a:gridCol>
              </a:tblGrid>
              <a:tr h="1457158">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Likely</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[STD-50-CPP]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[STD-54-CPP]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[STD-57-CPP]</a:t>
                      </a:r>
                      <a:endParaRPr lang="en-US" sz="1600" dirty="0">
                        <a:effectLst/>
                        <a:latin typeface="Times New Roman" panose="02020603050405020304" pitchFamily="18" charset="0"/>
                        <a:ea typeface="Calibri" panose="020F0502020204030204" pitchFamily="34" charset="0"/>
                      </a:endParaRPr>
                    </a:p>
                  </a:txBody>
                  <a:tcPr marT="91440" marB="9144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rPr>
                        <a:t>Priority</a:t>
                      </a:r>
                      <a:endParaRPr lang="en-US" sz="160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rPr>
                        <a:t>[STD-50-CPP]</a:t>
                      </a:r>
                      <a:endParaRPr lang="en-US" sz="1600">
                        <a:effectLst/>
                        <a:latin typeface="Times New Roman" panose="02020603050405020304" pitchFamily="18" charset="0"/>
                        <a:ea typeface="Calibri" panose="020F0502020204030204" pitchFamily="34" charset="0"/>
                      </a:endParaRPr>
                    </a:p>
                  </a:txBody>
                  <a:tcPr marT="91440" marB="9144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Low priority</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STD-51-CPP]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[STD-52-CPP]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[STD-53-CPP]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[STD-55-CPP]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[STD-56-CPP]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[STD-57-CPP]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[STD-58-CPP]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[STD-60-CPP]</a:t>
                      </a:r>
                      <a:endParaRPr lang="en-US" sz="1600" dirty="0">
                        <a:effectLst/>
                        <a:latin typeface="Times New Roman" panose="02020603050405020304" pitchFamily="18" charset="0"/>
                        <a:ea typeface="Calibri" panose="020F0502020204030204" pitchFamily="34" charset="0"/>
                      </a:endParaRPr>
                    </a:p>
                  </a:txBody>
                  <a:tcPr marT="91440" marB="9144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Unlikely</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[STD-51-CPP]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[STD-52-CPP]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[STD-53-CPP]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[STD-55-CPP]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[STD-56-CPP]</a:t>
                      </a:r>
                      <a:endParaRPr lang="en-US" sz="16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[STD-60-CPP]</a:t>
                      </a:r>
                      <a:endParaRPr lang="en-US" sz="1600" dirty="0">
                        <a:effectLst/>
                        <a:latin typeface="Times New Roman" panose="02020603050405020304" pitchFamily="18" charset="0"/>
                        <a:ea typeface="Calibri" panose="020F0502020204030204" pitchFamily="34" charset="0"/>
                      </a:endParaRPr>
                    </a:p>
                  </a:txBody>
                  <a:tcPr marT="91440" marB="9144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4" name="Audio 3">
            <a:hlinkClick r:id="" action="ppaction://media"/>
            <a:extLst>
              <a:ext uri="{FF2B5EF4-FFF2-40B4-BE49-F238E27FC236}">
                <a16:creationId xmlns:a16="http://schemas.microsoft.com/office/drawing/2014/main" id="{2E344BEE-0350-B1F8-2AC2-F2204E78D29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329"/>
    </mc:Choice>
    <mc:Fallback>
      <p:transition spd="slow" advTm="203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76" name="Google Shape;176;p6"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8828D375-8E88-2ABF-8070-A831D8BD3664}"/>
              </a:ext>
            </a:extLst>
          </p:cNvPr>
          <p:cNvGraphicFramePr>
            <a:graphicFrameLocks noGrp="1"/>
          </p:cNvGraphicFramePr>
          <p:nvPr/>
        </p:nvGraphicFramePr>
        <p:xfrm>
          <a:off x="1210235" y="2057401"/>
          <a:ext cx="9507071" cy="3795312"/>
        </p:xfrm>
        <a:graphic>
          <a:graphicData uri="http://schemas.openxmlformats.org/drawingml/2006/table">
            <a:tbl>
              <a:tblPr firstRow="1" bandRow="1">
                <a:tableStyleId>{802198C4-3087-4945-87E3-76CBB3509B7E}</a:tableStyleId>
              </a:tblPr>
              <a:tblGrid>
                <a:gridCol w="4732563">
                  <a:extLst>
                    <a:ext uri="{9D8B030D-6E8A-4147-A177-3AD203B41FA5}">
                      <a16:colId xmlns:a16="http://schemas.microsoft.com/office/drawing/2014/main" val="1958822919"/>
                    </a:ext>
                  </a:extLst>
                </a:gridCol>
                <a:gridCol w="4774508">
                  <a:extLst>
                    <a:ext uri="{9D8B030D-6E8A-4147-A177-3AD203B41FA5}">
                      <a16:colId xmlns:a16="http://schemas.microsoft.com/office/drawing/2014/main" val="3856843534"/>
                    </a:ext>
                  </a:extLst>
                </a:gridCol>
              </a:tblGrid>
              <a:tr h="412032">
                <a:tc>
                  <a:txBody>
                    <a:bodyPr/>
                    <a:lstStyle/>
                    <a:p>
                      <a:pPr algn="ctr"/>
                      <a:r>
                        <a:rPr lang="en-US" sz="2000" b="1" u="sng" dirty="0">
                          <a:solidFill>
                            <a:schemeClr val="bg1"/>
                          </a:solidFill>
                        </a:rPr>
                        <a:t>Principle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a:solidFill>
                            <a:schemeClr val="bg1"/>
                          </a:solidFill>
                        </a:rPr>
                        <a:t>Standards</a:t>
                      </a:r>
                    </a:p>
                  </a:txBody>
                  <a:tcPr/>
                </a:tc>
                <a:extLst>
                  <a:ext uri="{0D108BD9-81ED-4DB2-BD59-A6C34878D82A}">
                    <a16:rowId xmlns:a16="http://schemas.microsoft.com/office/drawing/2014/main" val="1571387157"/>
                  </a:ext>
                </a:extLst>
              </a:tr>
              <a:tr h="412032">
                <a:tc>
                  <a:txBody>
                    <a:bodyPr/>
                    <a:lstStyle/>
                    <a:p>
                      <a:pPr algn="ctr"/>
                      <a:r>
                        <a:rPr lang="en-US" sz="1200" dirty="0">
                          <a:solidFill>
                            <a:schemeClr val="bg1"/>
                          </a:solidFill>
                        </a:rPr>
                        <a:t>Validate Input Data</a:t>
                      </a:r>
                    </a:p>
                  </a:txBody>
                  <a:tcPr/>
                </a:tc>
                <a:tc>
                  <a:txBody>
                    <a:bodyPr/>
                    <a:lstStyle/>
                    <a:p>
                      <a:pPr marL="0" indent="0" algn="l">
                        <a:buFontTx/>
                        <a:buNone/>
                      </a:pPr>
                      <a:r>
                        <a:rPr lang="en-US" sz="1200" dirty="0">
                          <a:solidFill>
                            <a:schemeClr val="bg1"/>
                          </a:solidFill>
                        </a:rPr>
                        <a:t>[STD-50-CPP] – Data Type</a:t>
                      </a:r>
                    </a:p>
                    <a:p>
                      <a:pPr marL="0" indent="0" algn="l">
                        <a:buFontTx/>
                        <a:buNone/>
                      </a:pPr>
                      <a:r>
                        <a:rPr lang="en-US" sz="1200" dirty="0">
                          <a:solidFill>
                            <a:schemeClr val="bg1"/>
                          </a:solidFill>
                        </a:rPr>
                        <a:t>[STD-51-CPP] – Data Value</a:t>
                      </a:r>
                    </a:p>
                    <a:p>
                      <a:pPr marL="0" indent="0" algn="l">
                        <a:buFontTx/>
                        <a:buNone/>
                      </a:pPr>
                      <a:r>
                        <a:rPr lang="en-US" sz="1200" dirty="0">
                          <a:solidFill>
                            <a:schemeClr val="bg1"/>
                          </a:solidFill>
                        </a:rPr>
                        <a:t>[STD-52-CPP] – String Correctness</a:t>
                      </a:r>
                    </a:p>
                    <a:p>
                      <a:pPr marL="0" indent="0" algn="l">
                        <a:buFontTx/>
                        <a:buNone/>
                      </a:pPr>
                      <a:r>
                        <a:rPr lang="en-US" sz="1200" dirty="0">
                          <a:solidFill>
                            <a:schemeClr val="bg1"/>
                          </a:solidFill>
                        </a:rPr>
                        <a:t>[STD-53-CPP] – SQL Injection</a:t>
                      </a:r>
                    </a:p>
                    <a:p>
                      <a:pPr marL="0" indent="0" algn="l">
                        <a:buFontTx/>
                        <a:buNone/>
                      </a:pPr>
                      <a:r>
                        <a:rPr lang="en-US" sz="1200" dirty="0">
                          <a:solidFill>
                            <a:schemeClr val="bg1"/>
                          </a:solidFill>
                        </a:rPr>
                        <a:t>[STD-55-CPP] – Assertions</a:t>
                      </a:r>
                    </a:p>
                    <a:p>
                      <a:pPr marL="0" indent="0" algn="l">
                        <a:buFontTx/>
                        <a:buNone/>
                      </a:pPr>
                      <a:r>
                        <a:rPr lang="en-US" sz="1200" dirty="0">
                          <a:solidFill>
                            <a:schemeClr val="bg1"/>
                          </a:solidFill>
                        </a:rPr>
                        <a:t>[STD-56-CPP] – Declaration and Initialization</a:t>
                      </a:r>
                    </a:p>
                    <a:p>
                      <a:pPr marL="0" indent="0" algn="l">
                        <a:buFontTx/>
                        <a:buNone/>
                      </a:pPr>
                      <a:r>
                        <a:rPr lang="en-US" sz="1200" dirty="0">
                          <a:solidFill>
                            <a:schemeClr val="bg1"/>
                          </a:solidFill>
                        </a:rPr>
                        <a:t>[STD-57-CPP] – Exceptions</a:t>
                      </a:r>
                    </a:p>
                  </a:txBody>
                  <a:tcPr/>
                </a:tc>
                <a:extLst>
                  <a:ext uri="{0D108BD9-81ED-4DB2-BD59-A6C34878D82A}">
                    <a16:rowId xmlns:a16="http://schemas.microsoft.com/office/drawing/2014/main" val="251297552"/>
                  </a:ext>
                </a:extLst>
              </a:tr>
              <a:tr h="412032">
                <a:tc>
                  <a:txBody>
                    <a:bodyPr/>
                    <a:lstStyle/>
                    <a:p>
                      <a:pPr algn="ctr"/>
                      <a:r>
                        <a:rPr lang="en-US" sz="1200" dirty="0">
                          <a:solidFill>
                            <a:schemeClr val="bg1"/>
                          </a:solidFill>
                        </a:rPr>
                        <a:t>Head Compiler Warnings</a:t>
                      </a:r>
                    </a:p>
                  </a:txBody>
                  <a:tcPr/>
                </a:tc>
                <a:tc>
                  <a:txBody>
                    <a:bodyPr/>
                    <a:lstStyle/>
                    <a:p>
                      <a:pPr algn="l"/>
                      <a:r>
                        <a:rPr lang="en-US" sz="1200" dirty="0">
                          <a:solidFill>
                            <a:schemeClr val="bg1"/>
                          </a:solidFill>
                        </a:rPr>
                        <a:t>STD-52-CPP] – String Correctness</a:t>
                      </a:r>
                    </a:p>
                    <a:p>
                      <a:pPr algn="l"/>
                      <a:r>
                        <a:rPr lang="en-US" sz="1200" dirty="0">
                          <a:solidFill>
                            <a:schemeClr val="bg1"/>
                          </a:solidFill>
                        </a:rPr>
                        <a:t>[STD-53-CPP] – SQL Injection</a:t>
                      </a:r>
                    </a:p>
                    <a:p>
                      <a:pPr algn="l"/>
                      <a:r>
                        <a:rPr lang="en-US" sz="1200" dirty="0">
                          <a:solidFill>
                            <a:schemeClr val="bg1"/>
                          </a:solidFill>
                        </a:rPr>
                        <a:t>[STD-54-CPP] – Memory Protection</a:t>
                      </a:r>
                    </a:p>
                    <a:p>
                      <a:pPr algn="l"/>
                      <a:r>
                        <a:rPr lang="en-US" sz="1200" dirty="0">
                          <a:solidFill>
                            <a:schemeClr val="bg1"/>
                          </a:solidFill>
                        </a:rPr>
                        <a:t>[STD-56-CPP] – Declaration and Initialization</a:t>
                      </a:r>
                    </a:p>
                    <a:p>
                      <a:pPr algn="l"/>
                      <a:r>
                        <a:rPr lang="en-US" sz="1200" dirty="0">
                          <a:solidFill>
                            <a:schemeClr val="bg1"/>
                          </a:solidFill>
                        </a:rPr>
                        <a:t>[STD-57-CPP] – Exceptions</a:t>
                      </a:r>
                    </a:p>
                    <a:p>
                      <a:pPr algn="l"/>
                      <a:r>
                        <a:rPr lang="en-US" sz="1200" dirty="0">
                          <a:solidFill>
                            <a:schemeClr val="bg1"/>
                          </a:solidFill>
                        </a:rPr>
                        <a:t>[STD-58-CPP] – Student’s Choice</a:t>
                      </a:r>
                    </a:p>
                    <a:p>
                      <a:pPr algn="l"/>
                      <a:r>
                        <a:rPr lang="en-US" sz="1200" dirty="0">
                          <a:solidFill>
                            <a:schemeClr val="bg1"/>
                          </a:solidFill>
                        </a:rPr>
                        <a:t>[STD-60-CPP] – Student’s Choice</a:t>
                      </a:r>
                    </a:p>
                  </a:txBody>
                  <a:tcPr/>
                </a:tc>
                <a:extLst>
                  <a:ext uri="{0D108BD9-81ED-4DB2-BD59-A6C34878D82A}">
                    <a16:rowId xmlns:a16="http://schemas.microsoft.com/office/drawing/2014/main" val="1505021141"/>
                  </a:ext>
                </a:extLst>
              </a:tr>
              <a:tr h="412032">
                <a:tc>
                  <a:txBody>
                    <a:bodyPr/>
                    <a:lstStyle/>
                    <a:p>
                      <a:pPr algn="ctr"/>
                      <a:r>
                        <a:rPr lang="en-US" sz="1200" dirty="0">
                          <a:solidFill>
                            <a:schemeClr val="bg1"/>
                          </a:solidFill>
                        </a:rPr>
                        <a:t>Architect and Design for Security Policies</a:t>
                      </a:r>
                    </a:p>
                  </a:txBody>
                  <a:tcPr/>
                </a:tc>
                <a:tc>
                  <a:txBody>
                    <a:bodyPr/>
                    <a:lstStyle/>
                    <a:p>
                      <a:pPr algn="l"/>
                      <a:r>
                        <a:rPr lang="en-US" sz="1200" dirty="0">
                          <a:solidFill>
                            <a:schemeClr val="bg1"/>
                          </a:solidFill>
                        </a:rPr>
                        <a:t>[STD-53-CPP] – SQL Injection</a:t>
                      </a:r>
                    </a:p>
                    <a:p>
                      <a:pPr algn="l"/>
                      <a:r>
                        <a:rPr lang="en-US" sz="1200" dirty="0">
                          <a:solidFill>
                            <a:schemeClr val="bg1"/>
                          </a:solidFill>
                        </a:rPr>
                        <a:t>[STD-57-CPP] – Exceptions</a:t>
                      </a:r>
                    </a:p>
                    <a:p>
                      <a:pPr algn="l"/>
                      <a:r>
                        <a:rPr lang="en-US" sz="1200" dirty="0">
                          <a:solidFill>
                            <a:schemeClr val="bg1"/>
                          </a:solidFill>
                        </a:rPr>
                        <a:t>[STD-58-CPP] – Student’s Choice</a:t>
                      </a:r>
                    </a:p>
                  </a:txBody>
                  <a:tcPr/>
                </a:tc>
                <a:extLst>
                  <a:ext uri="{0D108BD9-81ED-4DB2-BD59-A6C34878D82A}">
                    <a16:rowId xmlns:a16="http://schemas.microsoft.com/office/drawing/2014/main" val="1166278719"/>
                  </a:ext>
                </a:extLst>
              </a:tr>
            </a:tbl>
          </a:graphicData>
        </a:graphic>
      </p:graphicFrame>
      <p:pic>
        <p:nvPicPr>
          <p:cNvPr id="6" name="Audio 5">
            <a:hlinkClick r:id="" action="ppaction://media"/>
            <a:extLst>
              <a:ext uri="{FF2B5EF4-FFF2-40B4-BE49-F238E27FC236}">
                <a16:creationId xmlns:a16="http://schemas.microsoft.com/office/drawing/2014/main" id="{5F761FE1-3F48-B6F8-02BB-7EF633527266}"/>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329588441"/>
      </p:ext>
    </p:extLst>
  </p:cSld>
  <p:clrMapOvr>
    <a:masterClrMapping/>
  </p:clrMapOvr>
  <mc:AlternateContent xmlns:mc="http://schemas.openxmlformats.org/markup-compatibility/2006">
    <mc:Choice xmlns:p14="http://schemas.microsoft.com/office/powerpoint/2010/main" Requires="p14">
      <p:transition spd="slow" p14:dur="2000" advTm="17066"/>
    </mc:Choice>
    <mc:Fallback>
      <p:transition spd="slow" advTm="170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76" name="Google Shape;176;p6"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8828D375-8E88-2ABF-8070-A831D8BD3664}"/>
              </a:ext>
            </a:extLst>
          </p:cNvPr>
          <p:cNvGraphicFramePr>
            <a:graphicFrameLocks noGrp="1"/>
          </p:cNvGraphicFramePr>
          <p:nvPr/>
        </p:nvGraphicFramePr>
        <p:xfrm>
          <a:off x="1210235" y="2057401"/>
          <a:ext cx="9507071" cy="4390224"/>
        </p:xfrm>
        <a:graphic>
          <a:graphicData uri="http://schemas.openxmlformats.org/drawingml/2006/table">
            <a:tbl>
              <a:tblPr firstRow="1" bandRow="1">
                <a:tableStyleId>{802198C4-3087-4945-87E3-76CBB3509B7E}</a:tableStyleId>
              </a:tblPr>
              <a:tblGrid>
                <a:gridCol w="4732563">
                  <a:extLst>
                    <a:ext uri="{9D8B030D-6E8A-4147-A177-3AD203B41FA5}">
                      <a16:colId xmlns:a16="http://schemas.microsoft.com/office/drawing/2014/main" val="1958822919"/>
                    </a:ext>
                  </a:extLst>
                </a:gridCol>
                <a:gridCol w="4774508">
                  <a:extLst>
                    <a:ext uri="{9D8B030D-6E8A-4147-A177-3AD203B41FA5}">
                      <a16:colId xmlns:a16="http://schemas.microsoft.com/office/drawing/2014/main" val="3856843534"/>
                    </a:ext>
                  </a:extLst>
                </a:gridCol>
              </a:tblGrid>
              <a:tr h="412032">
                <a:tc>
                  <a:txBody>
                    <a:bodyPr/>
                    <a:lstStyle/>
                    <a:p>
                      <a:pPr algn="ctr"/>
                      <a:r>
                        <a:rPr lang="en-US" sz="2000" b="1" u="sng" dirty="0">
                          <a:solidFill>
                            <a:schemeClr val="bg1"/>
                          </a:solidFill>
                        </a:rPr>
                        <a:t>Principle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a:solidFill>
                            <a:schemeClr val="bg1"/>
                          </a:solidFill>
                        </a:rPr>
                        <a:t>Standards</a:t>
                      </a:r>
                    </a:p>
                  </a:txBody>
                  <a:tcPr/>
                </a:tc>
                <a:extLst>
                  <a:ext uri="{0D108BD9-81ED-4DB2-BD59-A6C34878D82A}">
                    <a16:rowId xmlns:a16="http://schemas.microsoft.com/office/drawing/2014/main" val="1571387157"/>
                  </a:ext>
                </a:extLst>
              </a:tr>
              <a:tr h="412032">
                <a:tc>
                  <a:txBody>
                    <a:bodyPr/>
                    <a:lstStyle/>
                    <a:p>
                      <a:pPr algn="ctr"/>
                      <a:r>
                        <a:rPr lang="en-US" sz="1200" dirty="0">
                          <a:solidFill>
                            <a:schemeClr val="bg1"/>
                          </a:solidFill>
                        </a:rPr>
                        <a:t>Keep it Simple</a:t>
                      </a:r>
                    </a:p>
                  </a:txBody>
                  <a:tcPr/>
                </a:tc>
                <a:tc>
                  <a:txBody>
                    <a:bodyPr/>
                    <a:lstStyle/>
                    <a:p>
                      <a:pPr algn="l"/>
                      <a:r>
                        <a:rPr lang="en-US" sz="1200" dirty="0">
                          <a:solidFill>
                            <a:schemeClr val="bg1"/>
                          </a:solidFill>
                        </a:rPr>
                        <a:t>[STD-50-CPP] – Data Type</a:t>
                      </a:r>
                    </a:p>
                    <a:p>
                      <a:pPr algn="l"/>
                      <a:r>
                        <a:rPr lang="en-US" sz="1200" dirty="0">
                          <a:solidFill>
                            <a:schemeClr val="bg1"/>
                          </a:solidFill>
                        </a:rPr>
                        <a:t>[STD-51-CPP] – Data Value</a:t>
                      </a:r>
                    </a:p>
                    <a:p>
                      <a:pPr algn="l"/>
                      <a:r>
                        <a:rPr lang="en-US" sz="1200" dirty="0">
                          <a:solidFill>
                            <a:schemeClr val="bg1"/>
                          </a:solidFill>
                        </a:rPr>
                        <a:t>STD-52-CPP] – String Correctness</a:t>
                      </a:r>
                    </a:p>
                    <a:p>
                      <a:pPr algn="l"/>
                      <a:r>
                        <a:rPr lang="en-US" sz="1200" dirty="0">
                          <a:solidFill>
                            <a:schemeClr val="bg1"/>
                          </a:solidFill>
                        </a:rPr>
                        <a:t>[STD-53-CPP] – SQL Injection</a:t>
                      </a:r>
                    </a:p>
                    <a:p>
                      <a:pPr algn="l"/>
                      <a:r>
                        <a:rPr lang="en-US" sz="1200" dirty="0">
                          <a:solidFill>
                            <a:schemeClr val="bg1"/>
                          </a:solidFill>
                        </a:rPr>
                        <a:t>[STD-54-CPP] – Memory Protection</a:t>
                      </a:r>
                    </a:p>
                    <a:p>
                      <a:pPr algn="l"/>
                      <a:r>
                        <a:rPr lang="en-US" sz="1200" dirty="0">
                          <a:solidFill>
                            <a:schemeClr val="bg1"/>
                          </a:solidFill>
                        </a:rPr>
                        <a:t>[STD-56-CPP] – Declaration and Initialization</a:t>
                      </a:r>
                    </a:p>
                    <a:p>
                      <a:pPr algn="l"/>
                      <a:r>
                        <a:rPr lang="en-US" sz="1200" dirty="0">
                          <a:solidFill>
                            <a:schemeClr val="bg1"/>
                          </a:solidFill>
                        </a:rPr>
                        <a:t>[STD-57-CPP] – Exceptions</a:t>
                      </a:r>
                    </a:p>
                    <a:p>
                      <a:pPr algn="l"/>
                      <a:r>
                        <a:rPr lang="en-US" sz="1200" dirty="0">
                          <a:solidFill>
                            <a:schemeClr val="bg1"/>
                          </a:solidFill>
                        </a:rPr>
                        <a:t>[STD-58-CPP] – Student’s Choice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[STD-60-CPP] – Student’s Choice</a:t>
                      </a:r>
                    </a:p>
                  </a:txBody>
                  <a:tcPr/>
                </a:tc>
                <a:extLst>
                  <a:ext uri="{0D108BD9-81ED-4DB2-BD59-A6C34878D82A}">
                    <a16:rowId xmlns:a16="http://schemas.microsoft.com/office/drawing/2014/main" val="251297552"/>
                  </a:ext>
                </a:extLst>
              </a:tr>
              <a:tr h="412032">
                <a:tc>
                  <a:txBody>
                    <a:bodyPr/>
                    <a:lstStyle/>
                    <a:p>
                      <a:pPr algn="ctr"/>
                      <a:r>
                        <a:rPr lang="en-US" sz="1200" dirty="0">
                          <a:solidFill>
                            <a:schemeClr val="bg1"/>
                          </a:solidFill>
                        </a:rPr>
                        <a:t>Default Deny</a:t>
                      </a:r>
                    </a:p>
                  </a:txBody>
                  <a:tcPr/>
                </a:tc>
                <a:tc>
                  <a:txBody>
                    <a:bodyPr/>
                    <a:lstStyle/>
                    <a:p>
                      <a:pPr algn="l"/>
                      <a:r>
                        <a:rPr lang="en-US" sz="1200" dirty="0">
                          <a:solidFill>
                            <a:schemeClr val="bg1"/>
                          </a:solidFill>
                        </a:rPr>
                        <a:t>[STD-53-CPP] – SQL Injection</a:t>
                      </a:r>
                    </a:p>
                  </a:txBody>
                  <a:tcPr/>
                </a:tc>
                <a:extLst>
                  <a:ext uri="{0D108BD9-81ED-4DB2-BD59-A6C34878D82A}">
                    <a16:rowId xmlns:a16="http://schemas.microsoft.com/office/drawing/2014/main" val="1505021141"/>
                  </a:ext>
                </a:extLst>
              </a:tr>
              <a:tr h="412032">
                <a:tc>
                  <a:txBody>
                    <a:bodyPr/>
                    <a:lstStyle/>
                    <a:p>
                      <a:pPr algn="ctr"/>
                      <a:r>
                        <a:rPr lang="en-US" sz="1200" dirty="0">
                          <a:solidFill>
                            <a:schemeClr val="bg1"/>
                          </a:solidFill>
                        </a:rPr>
                        <a:t>Adhere to the Principle of Least Privileges</a:t>
                      </a:r>
                    </a:p>
                  </a:txBody>
                  <a:tcPr/>
                </a:tc>
                <a:tc>
                  <a:txBody>
                    <a:bodyPr/>
                    <a:lstStyle/>
                    <a:p>
                      <a:pPr algn="l"/>
                      <a:r>
                        <a:rPr lang="en-US" sz="1200" dirty="0">
                          <a:solidFill>
                            <a:schemeClr val="bg1"/>
                          </a:solidFill>
                        </a:rPr>
                        <a:t>[STD-53-CPP] – SQL Injection</a:t>
                      </a:r>
                    </a:p>
                    <a:p>
                      <a:pPr algn="l"/>
                      <a:r>
                        <a:rPr lang="en-US" sz="1200" dirty="0">
                          <a:solidFill>
                            <a:schemeClr val="bg1"/>
                          </a:solidFill>
                        </a:rPr>
                        <a:t>[STD-57-CPP] – Exceptions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[STD-60-CPP] – Student’s Choice</a:t>
                      </a:r>
                    </a:p>
                  </a:txBody>
                  <a:tcPr/>
                </a:tc>
                <a:extLst>
                  <a:ext uri="{0D108BD9-81ED-4DB2-BD59-A6C34878D82A}">
                    <a16:rowId xmlns:a16="http://schemas.microsoft.com/office/drawing/2014/main" val="1166278719"/>
                  </a:ext>
                </a:extLst>
              </a:tr>
              <a:tr h="412032">
                <a:tc>
                  <a:txBody>
                    <a:bodyPr/>
                    <a:lstStyle/>
                    <a:p>
                      <a:pPr algn="ctr"/>
                      <a:r>
                        <a:rPr lang="en-US" sz="1200" dirty="0">
                          <a:solidFill>
                            <a:schemeClr val="bg1"/>
                          </a:solidFill>
                        </a:rPr>
                        <a:t>Sanitize Data Sent to Other Systems</a:t>
                      </a:r>
                    </a:p>
                  </a:txBody>
                  <a:tcPr/>
                </a:tc>
                <a:tc>
                  <a:txBody>
                    <a:bodyPr/>
                    <a:lstStyle/>
                    <a:p>
                      <a:pPr algn="l"/>
                      <a:r>
                        <a:rPr lang="en-US" sz="1200" dirty="0">
                          <a:solidFill>
                            <a:schemeClr val="bg1"/>
                          </a:solidFill>
                        </a:rPr>
                        <a:t>[STD-50-CPP] – Data Type</a:t>
                      </a:r>
                    </a:p>
                    <a:p>
                      <a:pPr algn="l"/>
                      <a:r>
                        <a:rPr lang="en-US" sz="1200" dirty="0">
                          <a:solidFill>
                            <a:schemeClr val="bg1"/>
                          </a:solidFill>
                        </a:rPr>
                        <a:t>[STD-53-CPP] – SQL Injection</a:t>
                      </a:r>
                    </a:p>
                    <a:p>
                      <a:pPr algn="l"/>
                      <a:r>
                        <a:rPr lang="en-US" sz="1200" dirty="0">
                          <a:solidFill>
                            <a:schemeClr val="bg1"/>
                          </a:solidFill>
                        </a:rPr>
                        <a:t>[STD-55-CPP] – Assertions</a:t>
                      </a:r>
                    </a:p>
                    <a:p>
                      <a:pPr algn="l"/>
                      <a:r>
                        <a:rPr lang="en-US" sz="1200" dirty="0">
                          <a:solidFill>
                            <a:schemeClr val="bg1"/>
                          </a:solidFill>
                        </a:rPr>
                        <a:t>[STD-56-CPP] – Declaration and Initialization</a:t>
                      </a:r>
                    </a:p>
                    <a:p>
                      <a:pPr algn="l"/>
                      <a:r>
                        <a:rPr lang="en-US" sz="1200" dirty="0">
                          <a:solidFill>
                            <a:schemeClr val="bg1"/>
                          </a:solidFill>
                        </a:rPr>
                        <a:t>[STD-57-CPP] – Exceptions</a:t>
                      </a:r>
                    </a:p>
                    <a:p>
                      <a:pPr algn="l"/>
                      <a:r>
                        <a:rPr lang="en-US" sz="1200" dirty="0">
                          <a:solidFill>
                            <a:schemeClr val="bg1"/>
                          </a:solidFill>
                        </a:rPr>
                        <a:t>[STD-58-CPP] – Student’s Choice</a:t>
                      </a:r>
                    </a:p>
                  </a:txBody>
                  <a:tcPr/>
                </a:tc>
                <a:extLst>
                  <a:ext uri="{0D108BD9-81ED-4DB2-BD59-A6C34878D82A}">
                    <a16:rowId xmlns:a16="http://schemas.microsoft.com/office/drawing/2014/main" val="3701076348"/>
                  </a:ext>
                </a:extLst>
              </a:tr>
            </a:tbl>
          </a:graphicData>
        </a:graphic>
      </p:graphicFrame>
      <p:pic>
        <p:nvPicPr>
          <p:cNvPr id="4" name="Audio 3">
            <a:hlinkClick r:id="" action="ppaction://media"/>
            <a:extLst>
              <a:ext uri="{FF2B5EF4-FFF2-40B4-BE49-F238E27FC236}">
                <a16:creationId xmlns:a16="http://schemas.microsoft.com/office/drawing/2014/main" id="{EF790591-0204-9046-34F5-AC3B4D405E05}"/>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2985175548"/>
      </p:ext>
    </p:extLst>
  </p:cSld>
  <p:clrMapOvr>
    <a:masterClrMapping/>
  </p:clrMapOvr>
  <mc:AlternateContent xmlns:mc="http://schemas.openxmlformats.org/markup-compatibility/2006">
    <mc:Choice xmlns:p14="http://schemas.microsoft.com/office/powerpoint/2010/main" Requires="p14">
      <p:transition spd="slow" p14:dur="2000" advTm="10390"/>
    </mc:Choice>
    <mc:Fallback>
      <p:transition spd="slow" advTm="103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76" name="Google Shape;176;p6"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8828D375-8E88-2ABF-8070-A831D8BD3664}"/>
              </a:ext>
            </a:extLst>
          </p:cNvPr>
          <p:cNvGraphicFramePr>
            <a:graphicFrameLocks noGrp="1"/>
          </p:cNvGraphicFramePr>
          <p:nvPr/>
        </p:nvGraphicFramePr>
        <p:xfrm>
          <a:off x="1210235" y="2057401"/>
          <a:ext cx="9507071" cy="3978192"/>
        </p:xfrm>
        <a:graphic>
          <a:graphicData uri="http://schemas.openxmlformats.org/drawingml/2006/table">
            <a:tbl>
              <a:tblPr firstRow="1" bandRow="1">
                <a:tableStyleId>{802198C4-3087-4945-87E3-76CBB3509B7E}</a:tableStyleId>
              </a:tblPr>
              <a:tblGrid>
                <a:gridCol w="4732563">
                  <a:extLst>
                    <a:ext uri="{9D8B030D-6E8A-4147-A177-3AD203B41FA5}">
                      <a16:colId xmlns:a16="http://schemas.microsoft.com/office/drawing/2014/main" val="1958822919"/>
                    </a:ext>
                  </a:extLst>
                </a:gridCol>
                <a:gridCol w="4774508">
                  <a:extLst>
                    <a:ext uri="{9D8B030D-6E8A-4147-A177-3AD203B41FA5}">
                      <a16:colId xmlns:a16="http://schemas.microsoft.com/office/drawing/2014/main" val="3856843534"/>
                    </a:ext>
                  </a:extLst>
                </a:gridCol>
              </a:tblGrid>
              <a:tr h="412032">
                <a:tc>
                  <a:txBody>
                    <a:bodyPr/>
                    <a:lstStyle/>
                    <a:p>
                      <a:pPr algn="ctr"/>
                      <a:r>
                        <a:rPr lang="en-US" sz="2000" b="1" u="sng" dirty="0">
                          <a:solidFill>
                            <a:schemeClr val="bg1"/>
                          </a:solidFill>
                        </a:rPr>
                        <a:t>Principle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a:solidFill>
                            <a:schemeClr val="bg1"/>
                          </a:solidFill>
                        </a:rPr>
                        <a:t>Standards</a:t>
                      </a:r>
                    </a:p>
                  </a:txBody>
                  <a:tcPr/>
                </a:tc>
                <a:extLst>
                  <a:ext uri="{0D108BD9-81ED-4DB2-BD59-A6C34878D82A}">
                    <a16:rowId xmlns:a16="http://schemas.microsoft.com/office/drawing/2014/main" val="1571387157"/>
                  </a:ext>
                </a:extLst>
              </a:tr>
              <a:tr h="412032">
                <a:tc>
                  <a:txBody>
                    <a:bodyPr/>
                    <a:lstStyle/>
                    <a:p>
                      <a:pPr algn="ctr"/>
                      <a:r>
                        <a:rPr lang="en-US" sz="1200" dirty="0">
                          <a:solidFill>
                            <a:schemeClr val="bg1"/>
                          </a:solidFill>
                        </a:rPr>
                        <a:t>Practice Defense in Depth</a:t>
                      </a:r>
                    </a:p>
                  </a:txBody>
                  <a:tcPr/>
                </a:tc>
                <a:tc>
                  <a:txBody>
                    <a:bodyPr/>
                    <a:lstStyle/>
                    <a:p>
                      <a:pPr algn="l"/>
                      <a:r>
                        <a:rPr lang="en-US" sz="1200" dirty="0">
                          <a:solidFill>
                            <a:schemeClr val="bg1"/>
                          </a:solidFill>
                        </a:rPr>
                        <a:t>[STD-53-CPP] – SQL Injection</a:t>
                      </a:r>
                    </a:p>
                    <a:p>
                      <a:pPr algn="l"/>
                      <a:r>
                        <a:rPr lang="en-US" sz="1200" dirty="0">
                          <a:solidFill>
                            <a:schemeClr val="bg1"/>
                          </a:solidFill>
                        </a:rPr>
                        <a:t>[STD-56-CPP] – Declaration and Initialization</a:t>
                      </a:r>
                    </a:p>
                    <a:p>
                      <a:pPr algn="l"/>
                      <a:r>
                        <a:rPr lang="en-US" sz="1200" dirty="0">
                          <a:solidFill>
                            <a:schemeClr val="bg1"/>
                          </a:solidFill>
                        </a:rPr>
                        <a:t>[STD-57-CPP] – Exceptions</a:t>
                      </a:r>
                    </a:p>
                    <a:p>
                      <a:pPr algn="l"/>
                      <a:r>
                        <a:rPr lang="en-US" sz="1200" dirty="0">
                          <a:solidFill>
                            <a:schemeClr val="bg1"/>
                          </a:solidFill>
                        </a:rPr>
                        <a:t>[STD-58-CPP] – Student’s Choice</a:t>
                      </a:r>
                    </a:p>
                  </a:txBody>
                  <a:tcPr/>
                </a:tc>
                <a:extLst>
                  <a:ext uri="{0D108BD9-81ED-4DB2-BD59-A6C34878D82A}">
                    <a16:rowId xmlns:a16="http://schemas.microsoft.com/office/drawing/2014/main" val="251297552"/>
                  </a:ext>
                </a:extLst>
              </a:tr>
              <a:tr h="412032">
                <a:tc>
                  <a:txBody>
                    <a:bodyPr/>
                    <a:lstStyle/>
                    <a:p>
                      <a:pPr algn="ctr"/>
                      <a:r>
                        <a:rPr lang="en-US" sz="1200" dirty="0">
                          <a:solidFill>
                            <a:schemeClr val="bg1"/>
                          </a:solidFill>
                        </a:rPr>
                        <a:t>Use Effective Quality Assurance Techniques</a:t>
                      </a:r>
                    </a:p>
                  </a:txBody>
                  <a:tcPr/>
                </a:tc>
                <a:tc>
                  <a:txBody>
                    <a:bodyPr/>
                    <a:lstStyle/>
                    <a:p>
                      <a:pPr algn="l"/>
                      <a:r>
                        <a:rPr lang="en-US" sz="1200" dirty="0">
                          <a:solidFill>
                            <a:schemeClr val="bg1"/>
                          </a:solidFill>
                        </a:rPr>
                        <a:t>[STD-50-CPP] – Data Type</a:t>
                      </a:r>
                    </a:p>
                    <a:p>
                      <a:pPr algn="l"/>
                      <a:r>
                        <a:rPr lang="en-US" sz="1200" dirty="0">
                          <a:solidFill>
                            <a:schemeClr val="bg1"/>
                          </a:solidFill>
                        </a:rPr>
                        <a:t>[STD-51-CPP] – Data Value</a:t>
                      </a:r>
                    </a:p>
                    <a:p>
                      <a:pPr algn="l"/>
                      <a:r>
                        <a:rPr lang="en-US" sz="1200" dirty="0">
                          <a:solidFill>
                            <a:schemeClr val="bg1"/>
                          </a:solidFill>
                        </a:rPr>
                        <a:t>[STD-53-CPP] – SQL Injection</a:t>
                      </a:r>
                    </a:p>
                    <a:p>
                      <a:pPr algn="l"/>
                      <a:r>
                        <a:rPr lang="en-US" sz="1200" dirty="0">
                          <a:solidFill>
                            <a:schemeClr val="bg1"/>
                          </a:solidFill>
                        </a:rPr>
                        <a:t>[STD-54-CPP] – Memory Protection</a:t>
                      </a:r>
                    </a:p>
                    <a:p>
                      <a:pPr algn="l"/>
                      <a:r>
                        <a:rPr lang="en-US" sz="1200" dirty="0">
                          <a:solidFill>
                            <a:schemeClr val="bg1"/>
                          </a:solidFill>
                        </a:rPr>
                        <a:t>[STD-56-CPP] – Declaration and Initialization</a:t>
                      </a:r>
                    </a:p>
                    <a:p>
                      <a:pPr algn="l"/>
                      <a:r>
                        <a:rPr lang="en-US" sz="1200" dirty="0">
                          <a:solidFill>
                            <a:schemeClr val="bg1"/>
                          </a:solidFill>
                        </a:rPr>
                        <a:t>[STD-57-CPP] – Exceptions</a:t>
                      </a:r>
                    </a:p>
                    <a:p>
                      <a:pPr algn="l"/>
                      <a:r>
                        <a:rPr lang="en-US" sz="1200" dirty="0">
                          <a:solidFill>
                            <a:schemeClr val="bg1"/>
                          </a:solidFill>
                        </a:rPr>
                        <a:t>[STD-58-CPP] – Student’s Choice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[STD-60-CPP] – Student’s Choice</a:t>
                      </a:r>
                    </a:p>
                  </a:txBody>
                  <a:tcPr/>
                </a:tc>
                <a:extLst>
                  <a:ext uri="{0D108BD9-81ED-4DB2-BD59-A6C34878D82A}">
                    <a16:rowId xmlns:a16="http://schemas.microsoft.com/office/drawing/2014/main" val="1505021141"/>
                  </a:ext>
                </a:extLst>
              </a:tr>
              <a:tr h="412032">
                <a:tc>
                  <a:txBody>
                    <a:bodyPr/>
                    <a:lstStyle/>
                    <a:p>
                      <a:pPr algn="ctr"/>
                      <a:r>
                        <a:rPr lang="en-US" sz="1200" dirty="0">
                          <a:solidFill>
                            <a:schemeClr val="bg1"/>
                          </a:solidFill>
                        </a:rPr>
                        <a:t>Adopt a Secure Coding Standard</a:t>
                      </a:r>
                    </a:p>
                  </a:txBody>
                  <a:tcPr/>
                </a:tc>
                <a:tc>
                  <a:txBody>
                    <a:bodyPr/>
                    <a:lstStyle/>
                    <a:p>
                      <a:pPr algn="l"/>
                      <a:r>
                        <a:rPr lang="en-US" sz="1200" dirty="0">
                          <a:solidFill>
                            <a:schemeClr val="bg1"/>
                          </a:solidFill>
                        </a:rPr>
                        <a:t>[STD-50-CPP] – Data Type</a:t>
                      </a:r>
                    </a:p>
                    <a:p>
                      <a:pPr algn="l"/>
                      <a:r>
                        <a:rPr lang="en-US" sz="1200" dirty="0">
                          <a:solidFill>
                            <a:schemeClr val="bg1"/>
                          </a:solidFill>
                        </a:rPr>
                        <a:t>STD-52-CPP] – String Correctness</a:t>
                      </a:r>
                    </a:p>
                    <a:p>
                      <a:pPr algn="l"/>
                      <a:r>
                        <a:rPr lang="en-US" sz="1200" dirty="0">
                          <a:solidFill>
                            <a:schemeClr val="bg1"/>
                          </a:solidFill>
                        </a:rPr>
                        <a:t>[STD-55-CPP] – Assertions</a:t>
                      </a:r>
                    </a:p>
                    <a:p>
                      <a:pPr algn="l"/>
                      <a:r>
                        <a:rPr lang="en-US" sz="1200" dirty="0">
                          <a:solidFill>
                            <a:schemeClr val="bg1"/>
                          </a:solidFill>
                        </a:rPr>
                        <a:t>[STD-57-CPP] – Exceptions</a:t>
                      </a:r>
                    </a:p>
                    <a:p>
                      <a:pPr algn="l"/>
                      <a:r>
                        <a:rPr lang="en-US" sz="1200" dirty="0">
                          <a:solidFill>
                            <a:schemeClr val="bg1"/>
                          </a:solidFill>
                        </a:rPr>
                        <a:t>[STD-58-CPP] – Student’s Choice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[STD-60-CPP] – Student’s Choice</a:t>
                      </a:r>
                    </a:p>
                  </a:txBody>
                  <a:tcPr/>
                </a:tc>
                <a:extLst>
                  <a:ext uri="{0D108BD9-81ED-4DB2-BD59-A6C34878D82A}">
                    <a16:rowId xmlns:a16="http://schemas.microsoft.com/office/drawing/2014/main" val="1166278719"/>
                  </a:ext>
                </a:extLst>
              </a:tr>
            </a:tbl>
          </a:graphicData>
        </a:graphic>
      </p:graphicFrame>
      <p:pic>
        <p:nvPicPr>
          <p:cNvPr id="3" name="Audio 2">
            <a:hlinkClick r:id="" action="ppaction://media"/>
            <a:extLst>
              <a:ext uri="{FF2B5EF4-FFF2-40B4-BE49-F238E27FC236}">
                <a16:creationId xmlns:a16="http://schemas.microsoft.com/office/drawing/2014/main" id="{A90518C2-9B6A-A5DB-A31A-D631473A9670}"/>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2502844887"/>
      </p:ext>
    </p:extLst>
  </p:cSld>
  <p:clrMapOvr>
    <a:masterClrMapping/>
  </p:clrMapOvr>
  <mc:AlternateContent xmlns:mc="http://schemas.openxmlformats.org/markup-compatibility/2006">
    <mc:Choice xmlns:p14="http://schemas.microsoft.com/office/powerpoint/2010/main" Requires="p14">
      <p:transition spd="slow" p14:dur="2000" advTm="2705"/>
    </mc:Choice>
    <mc:Fallback>
      <p:transition spd="slow" advTm="27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8828D375-8E88-2ABF-8070-A831D8BD3664}"/>
              </a:ext>
            </a:extLst>
          </p:cNvPr>
          <p:cNvGraphicFramePr>
            <a:graphicFrameLocks noGrp="1"/>
          </p:cNvGraphicFramePr>
          <p:nvPr>
            <p:extLst>
              <p:ext uri="{D42A27DB-BD31-4B8C-83A1-F6EECF244321}">
                <p14:modId xmlns:p14="http://schemas.microsoft.com/office/powerpoint/2010/main" val="3374150633"/>
              </p:ext>
            </p:extLst>
          </p:nvPr>
        </p:nvGraphicFramePr>
        <p:xfrm>
          <a:off x="1210235" y="2057401"/>
          <a:ext cx="6529968" cy="4120320"/>
        </p:xfrm>
        <a:graphic>
          <a:graphicData uri="http://schemas.openxmlformats.org/drawingml/2006/table">
            <a:tbl>
              <a:tblPr firstRow="1" bandRow="1">
                <a:tableStyleId>{802198C4-3087-4945-87E3-76CBB3509B7E}</a:tableStyleId>
              </a:tblPr>
              <a:tblGrid>
                <a:gridCol w="1229940">
                  <a:extLst>
                    <a:ext uri="{9D8B030D-6E8A-4147-A177-3AD203B41FA5}">
                      <a16:colId xmlns:a16="http://schemas.microsoft.com/office/drawing/2014/main" val="1958822919"/>
                    </a:ext>
                  </a:extLst>
                </a:gridCol>
                <a:gridCol w="5300028">
                  <a:extLst>
                    <a:ext uri="{9D8B030D-6E8A-4147-A177-3AD203B41FA5}">
                      <a16:colId xmlns:a16="http://schemas.microsoft.com/office/drawing/2014/main" val="3856843534"/>
                    </a:ext>
                  </a:extLst>
                </a:gridCol>
              </a:tblGrid>
              <a:tr h="412032">
                <a:tc>
                  <a:txBody>
                    <a:bodyPr/>
                    <a:lstStyle/>
                    <a:p>
                      <a:pPr algn="ctr"/>
                      <a:r>
                        <a:rPr lang="en-US" sz="1800" b="0" u="none" dirty="0">
                          <a:solidFill>
                            <a:schemeClr val="bg1"/>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dirty="0">
                          <a:solidFill>
                            <a:schemeClr val="bg1"/>
                          </a:solidFill>
                        </a:rPr>
                        <a:t>[STD-53-CPP] - SQL Injection</a:t>
                      </a:r>
                      <a:endParaRPr lang="en-US" sz="1800" dirty="0">
                        <a:solidFill>
                          <a:schemeClr val="bg1"/>
                        </a:solidFill>
                      </a:endParaRPr>
                    </a:p>
                  </a:txBody>
                  <a:tcPr/>
                </a:tc>
                <a:extLst>
                  <a:ext uri="{0D108BD9-81ED-4DB2-BD59-A6C34878D82A}">
                    <a16:rowId xmlns:a16="http://schemas.microsoft.com/office/drawing/2014/main" val="1571387157"/>
                  </a:ext>
                </a:extLst>
              </a:tr>
              <a:tr h="412032">
                <a:tc>
                  <a:txBody>
                    <a:bodyPr/>
                    <a:lstStyle/>
                    <a:p>
                      <a:pPr algn="ctr"/>
                      <a:r>
                        <a:rPr lang="en-US" sz="1800" dirty="0">
                          <a:solidFill>
                            <a:schemeClr val="bg1"/>
                          </a:solidFill>
                        </a:rPr>
                        <a:t>2</a:t>
                      </a:r>
                    </a:p>
                  </a:txBody>
                  <a:tcPr/>
                </a:tc>
                <a:tc>
                  <a:txBody>
                    <a:bodyPr/>
                    <a:lstStyle/>
                    <a:p>
                      <a:pPr marL="0" indent="0" algn="l">
                        <a:buFontTx/>
                        <a:buNone/>
                      </a:pPr>
                      <a:r>
                        <a:rPr lang="en-US" sz="1800" b="0" u="none" dirty="0">
                          <a:solidFill>
                            <a:schemeClr val="bg1"/>
                          </a:solidFill>
                        </a:rPr>
                        <a:t>[STD-54-CPP] – Memory Protection</a:t>
                      </a:r>
                      <a:endParaRPr lang="en-US" sz="1800" dirty="0">
                        <a:solidFill>
                          <a:schemeClr val="bg1"/>
                        </a:solidFill>
                      </a:endParaRPr>
                    </a:p>
                  </a:txBody>
                  <a:tcPr/>
                </a:tc>
                <a:extLst>
                  <a:ext uri="{0D108BD9-81ED-4DB2-BD59-A6C34878D82A}">
                    <a16:rowId xmlns:a16="http://schemas.microsoft.com/office/drawing/2014/main" val="251297552"/>
                  </a:ext>
                </a:extLst>
              </a:tr>
              <a:tr h="412032">
                <a:tc>
                  <a:txBody>
                    <a:bodyPr/>
                    <a:lstStyle/>
                    <a:p>
                      <a:pPr algn="ctr"/>
                      <a:r>
                        <a:rPr lang="en-US" sz="1800" dirty="0">
                          <a:solidFill>
                            <a:schemeClr val="bg1"/>
                          </a:solidFill>
                        </a:rPr>
                        <a:t>3</a:t>
                      </a:r>
                    </a:p>
                  </a:txBody>
                  <a:tcPr/>
                </a:tc>
                <a:tc>
                  <a:txBody>
                    <a:bodyPr/>
                    <a:lstStyle/>
                    <a:p>
                      <a:pPr marL="0" indent="0" algn="l">
                        <a:buFontTx/>
                        <a:buNone/>
                      </a:pPr>
                      <a:r>
                        <a:rPr lang="en-US" sz="1800" b="0" u="none" dirty="0">
                          <a:solidFill>
                            <a:schemeClr val="bg1"/>
                          </a:solidFill>
                        </a:rPr>
                        <a:t>[STD-56-CPP] - </a:t>
                      </a:r>
                      <a:r>
                        <a:rPr lang="en-US" sz="1800" dirty="0">
                          <a:solidFill>
                            <a:schemeClr val="bg1"/>
                          </a:solidFill>
                        </a:rPr>
                        <a:t>Declaration and Initializations</a:t>
                      </a:r>
                    </a:p>
                  </a:txBody>
                  <a:tcPr/>
                </a:tc>
                <a:extLst>
                  <a:ext uri="{0D108BD9-81ED-4DB2-BD59-A6C34878D82A}">
                    <a16:rowId xmlns:a16="http://schemas.microsoft.com/office/drawing/2014/main" val="1505021141"/>
                  </a:ext>
                </a:extLst>
              </a:tr>
              <a:tr h="412032">
                <a:tc>
                  <a:txBody>
                    <a:bodyPr/>
                    <a:lstStyle/>
                    <a:p>
                      <a:pPr algn="ctr"/>
                      <a:r>
                        <a:rPr lang="en-US" sz="1800" dirty="0">
                          <a:solidFill>
                            <a:schemeClr val="bg1"/>
                          </a:solidFill>
                        </a:rPr>
                        <a:t>4</a:t>
                      </a:r>
                    </a:p>
                  </a:txBody>
                  <a:tcPr/>
                </a:tc>
                <a:tc>
                  <a:txBody>
                    <a:bodyPr/>
                    <a:lstStyle/>
                    <a:p>
                      <a:pPr algn="l"/>
                      <a:r>
                        <a:rPr lang="en-US" sz="1800" b="0" u="none" dirty="0">
                          <a:solidFill>
                            <a:schemeClr val="bg1"/>
                          </a:solidFill>
                        </a:rPr>
                        <a:t>[STD-58-CPP] – Student Choice</a:t>
                      </a:r>
                      <a:endParaRPr lang="en-US" sz="1800" dirty="0">
                        <a:solidFill>
                          <a:schemeClr val="bg1"/>
                        </a:solidFill>
                      </a:endParaRPr>
                    </a:p>
                  </a:txBody>
                  <a:tcPr/>
                </a:tc>
                <a:extLst>
                  <a:ext uri="{0D108BD9-81ED-4DB2-BD59-A6C34878D82A}">
                    <a16:rowId xmlns:a16="http://schemas.microsoft.com/office/drawing/2014/main" val="1166278719"/>
                  </a:ext>
                </a:extLst>
              </a:tr>
              <a:tr h="412032">
                <a:tc>
                  <a:txBody>
                    <a:bodyPr/>
                    <a:lstStyle/>
                    <a:p>
                      <a:pPr algn="ctr"/>
                      <a:r>
                        <a:rPr lang="en-US" sz="1800" dirty="0">
                          <a:solidFill>
                            <a:schemeClr val="bg1"/>
                          </a:solidFill>
                        </a:rPr>
                        <a:t>5</a:t>
                      </a:r>
                    </a:p>
                  </a:txBody>
                  <a:tcPr/>
                </a:tc>
                <a:tc>
                  <a:txBody>
                    <a:bodyPr/>
                    <a:lstStyle/>
                    <a:p>
                      <a:pPr algn="l"/>
                      <a:r>
                        <a:rPr lang="en-US" sz="1800" b="0" u="none" dirty="0">
                          <a:solidFill>
                            <a:schemeClr val="bg1"/>
                          </a:solidFill>
                        </a:rPr>
                        <a:t>[STD-50-CPP] – Data Type</a:t>
                      </a:r>
                      <a:endParaRPr lang="en-US" sz="1800" dirty="0">
                        <a:solidFill>
                          <a:schemeClr val="bg1"/>
                        </a:solidFill>
                      </a:endParaRPr>
                    </a:p>
                  </a:txBody>
                  <a:tcPr/>
                </a:tc>
                <a:extLst>
                  <a:ext uri="{0D108BD9-81ED-4DB2-BD59-A6C34878D82A}">
                    <a16:rowId xmlns:a16="http://schemas.microsoft.com/office/drawing/2014/main" val="2699439857"/>
                  </a:ext>
                </a:extLst>
              </a:tr>
              <a:tr h="412032">
                <a:tc>
                  <a:txBody>
                    <a:bodyPr/>
                    <a:lstStyle/>
                    <a:p>
                      <a:pPr algn="ctr"/>
                      <a:r>
                        <a:rPr lang="en-US" sz="1800" dirty="0">
                          <a:solidFill>
                            <a:schemeClr val="bg1"/>
                          </a:solidFill>
                        </a:rPr>
                        <a:t>6</a:t>
                      </a:r>
                    </a:p>
                  </a:txBody>
                  <a:tcPr/>
                </a:tc>
                <a:tc>
                  <a:txBody>
                    <a:bodyPr/>
                    <a:lstStyle/>
                    <a:p>
                      <a:pPr algn="l"/>
                      <a:r>
                        <a:rPr lang="en-US" sz="1800" b="0" u="none" dirty="0">
                          <a:solidFill>
                            <a:schemeClr val="bg1"/>
                          </a:solidFill>
                        </a:rPr>
                        <a:t>[STD-52-CPP] – String Correctness</a:t>
                      </a:r>
                      <a:endParaRPr lang="en-US" sz="1800" dirty="0">
                        <a:solidFill>
                          <a:schemeClr val="bg1"/>
                        </a:solidFill>
                      </a:endParaRPr>
                    </a:p>
                  </a:txBody>
                  <a:tcPr/>
                </a:tc>
                <a:extLst>
                  <a:ext uri="{0D108BD9-81ED-4DB2-BD59-A6C34878D82A}">
                    <a16:rowId xmlns:a16="http://schemas.microsoft.com/office/drawing/2014/main" val="2400160982"/>
                  </a:ext>
                </a:extLst>
              </a:tr>
              <a:tr h="412032">
                <a:tc>
                  <a:txBody>
                    <a:bodyPr/>
                    <a:lstStyle/>
                    <a:p>
                      <a:pPr algn="ctr"/>
                      <a:r>
                        <a:rPr lang="en-US" sz="1800" dirty="0">
                          <a:solidFill>
                            <a:schemeClr val="bg1"/>
                          </a:solidFill>
                        </a:rPr>
                        <a:t>7</a:t>
                      </a:r>
                    </a:p>
                  </a:txBody>
                  <a:tcPr/>
                </a:tc>
                <a:tc>
                  <a:txBody>
                    <a:bodyPr/>
                    <a:lstStyle/>
                    <a:p>
                      <a:pPr algn="l"/>
                      <a:r>
                        <a:rPr lang="en-US" sz="1800" b="0" u="none" dirty="0">
                          <a:solidFill>
                            <a:schemeClr val="bg1"/>
                          </a:solidFill>
                        </a:rPr>
                        <a:t>[STD-60-CPP] – Student Choice</a:t>
                      </a:r>
                      <a:endParaRPr lang="en-US" sz="1800" dirty="0">
                        <a:solidFill>
                          <a:schemeClr val="bg1"/>
                        </a:solidFill>
                      </a:endParaRPr>
                    </a:p>
                  </a:txBody>
                  <a:tcPr/>
                </a:tc>
                <a:extLst>
                  <a:ext uri="{0D108BD9-81ED-4DB2-BD59-A6C34878D82A}">
                    <a16:rowId xmlns:a16="http://schemas.microsoft.com/office/drawing/2014/main" val="1306615978"/>
                  </a:ext>
                </a:extLst>
              </a:tr>
              <a:tr h="412032">
                <a:tc>
                  <a:txBody>
                    <a:bodyPr/>
                    <a:lstStyle/>
                    <a:p>
                      <a:pPr algn="ctr"/>
                      <a:r>
                        <a:rPr lang="en-US" sz="1800" dirty="0">
                          <a:solidFill>
                            <a:schemeClr val="bg1"/>
                          </a:solidFill>
                        </a:rPr>
                        <a:t>8</a:t>
                      </a:r>
                    </a:p>
                  </a:txBody>
                  <a:tcPr/>
                </a:tc>
                <a:tc>
                  <a:txBody>
                    <a:bodyPr/>
                    <a:lstStyle/>
                    <a:p>
                      <a:pPr algn="l"/>
                      <a:r>
                        <a:rPr lang="en-US" sz="1800" b="0" u="none" dirty="0">
                          <a:solidFill>
                            <a:schemeClr val="bg1"/>
                          </a:solidFill>
                        </a:rPr>
                        <a:t>[STD-51-CPP] – Data Value</a:t>
                      </a:r>
                      <a:endParaRPr lang="en-US" sz="1800" dirty="0">
                        <a:solidFill>
                          <a:schemeClr val="bg1"/>
                        </a:solidFill>
                      </a:endParaRPr>
                    </a:p>
                  </a:txBody>
                  <a:tcPr/>
                </a:tc>
                <a:extLst>
                  <a:ext uri="{0D108BD9-81ED-4DB2-BD59-A6C34878D82A}">
                    <a16:rowId xmlns:a16="http://schemas.microsoft.com/office/drawing/2014/main" val="3685206492"/>
                  </a:ext>
                </a:extLst>
              </a:tr>
              <a:tr h="412032">
                <a:tc>
                  <a:txBody>
                    <a:bodyPr/>
                    <a:lstStyle/>
                    <a:p>
                      <a:pPr algn="ctr"/>
                      <a:r>
                        <a:rPr lang="en-US" sz="1800" dirty="0">
                          <a:solidFill>
                            <a:schemeClr val="bg1"/>
                          </a:solidFill>
                        </a:rPr>
                        <a:t>9</a:t>
                      </a:r>
                    </a:p>
                  </a:txBody>
                  <a:tcPr/>
                </a:tc>
                <a:tc>
                  <a:txBody>
                    <a:bodyPr/>
                    <a:lstStyle/>
                    <a:p>
                      <a:pPr algn="l"/>
                      <a:r>
                        <a:rPr lang="en-US" sz="1800" b="0" u="none" dirty="0">
                          <a:solidFill>
                            <a:schemeClr val="bg1"/>
                          </a:solidFill>
                        </a:rPr>
                        <a:t>[STD-57-CPP] – Exceptions</a:t>
                      </a:r>
                      <a:endParaRPr lang="en-US" sz="1800" dirty="0">
                        <a:solidFill>
                          <a:schemeClr val="bg1"/>
                        </a:solidFill>
                      </a:endParaRPr>
                    </a:p>
                  </a:txBody>
                  <a:tcPr/>
                </a:tc>
                <a:extLst>
                  <a:ext uri="{0D108BD9-81ED-4DB2-BD59-A6C34878D82A}">
                    <a16:rowId xmlns:a16="http://schemas.microsoft.com/office/drawing/2014/main" val="1005174808"/>
                  </a:ext>
                </a:extLst>
              </a:tr>
              <a:tr h="412032">
                <a:tc>
                  <a:txBody>
                    <a:bodyPr/>
                    <a:lstStyle/>
                    <a:p>
                      <a:pPr algn="ctr"/>
                      <a:r>
                        <a:rPr lang="en-US" sz="1800" dirty="0">
                          <a:solidFill>
                            <a:schemeClr val="bg1"/>
                          </a:solidFill>
                        </a:rPr>
                        <a:t>10</a:t>
                      </a:r>
                    </a:p>
                  </a:txBody>
                  <a:tcPr/>
                </a:tc>
                <a:tc>
                  <a:txBody>
                    <a:bodyPr/>
                    <a:lstStyle/>
                    <a:p>
                      <a:pPr algn="l"/>
                      <a:r>
                        <a:rPr lang="en-US" sz="1800" b="0" u="none" dirty="0">
                          <a:solidFill>
                            <a:schemeClr val="bg1"/>
                          </a:solidFill>
                        </a:rPr>
                        <a:t>[STD-55-CPP] – Assertions </a:t>
                      </a:r>
                      <a:endParaRPr lang="en-US" sz="1800" dirty="0">
                        <a:solidFill>
                          <a:schemeClr val="bg1"/>
                        </a:solidFill>
                      </a:endParaRPr>
                    </a:p>
                  </a:txBody>
                  <a:tcPr/>
                </a:tc>
                <a:extLst>
                  <a:ext uri="{0D108BD9-81ED-4DB2-BD59-A6C34878D82A}">
                    <a16:rowId xmlns:a16="http://schemas.microsoft.com/office/drawing/2014/main" val="1940461299"/>
                  </a:ext>
                </a:extLst>
              </a:tr>
            </a:tbl>
          </a:graphicData>
        </a:graphic>
      </p:graphicFrame>
      <p:sp>
        <p:nvSpPr>
          <p:cNvPr id="3" name="TextBox 2">
            <a:extLst>
              <a:ext uri="{FF2B5EF4-FFF2-40B4-BE49-F238E27FC236}">
                <a16:creationId xmlns:a16="http://schemas.microsoft.com/office/drawing/2014/main" id="{F31F937D-2255-1D19-B734-F8048C8499AC}"/>
              </a:ext>
            </a:extLst>
          </p:cNvPr>
          <p:cNvSpPr txBox="1"/>
          <p:nvPr/>
        </p:nvSpPr>
        <p:spPr>
          <a:xfrm>
            <a:off x="8242478" y="2266682"/>
            <a:ext cx="3825025" cy="2677656"/>
          </a:xfrm>
          <a:prstGeom prst="rect">
            <a:avLst/>
          </a:prstGeom>
          <a:noFill/>
        </p:spPr>
        <p:txBody>
          <a:bodyPr wrap="square" rtlCol="0">
            <a:spAutoFit/>
          </a:bodyPr>
          <a:lstStyle/>
          <a:p>
            <a:r>
              <a:rPr lang="en-US" dirty="0">
                <a:solidFill>
                  <a:schemeClr val="bg1"/>
                </a:solidFill>
              </a:rPr>
              <a:t>This prioritized list starts with the riskiest issue if the standard is not implemented since outside data could potentially destroy an application. Next, memory protection, is a way to protect an application by changing the address of any user inputted data. 3-9 are placed in the middle because they deal with the developer taking precautions to make sure the variables are protected and perform as expected. Lastly, assertions are there for when testing; testing being the last step before deployment or recoding. </a:t>
            </a:r>
          </a:p>
        </p:txBody>
      </p:sp>
      <p:pic>
        <p:nvPicPr>
          <p:cNvPr id="4" name="Audio 3">
            <a:hlinkClick r:id="" action="ppaction://media"/>
            <a:extLst>
              <a:ext uri="{FF2B5EF4-FFF2-40B4-BE49-F238E27FC236}">
                <a16:creationId xmlns:a16="http://schemas.microsoft.com/office/drawing/2014/main" id="{91FF89B3-472D-CD85-F1FD-9C35BD061FDF}"/>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1439"/>
    </mc:Choice>
    <mc:Fallback>
      <p:transition spd="slow" advTm="314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4E4018CB-D2C1-BFDF-AF86-F4A36F210FD7}"/>
              </a:ext>
            </a:extLst>
          </p:cNvPr>
          <p:cNvGraphicFramePr>
            <a:graphicFrameLocks noGrp="1"/>
          </p:cNvGraphicFramePr>
          <p:nvPr>
            <p:extLst>
              <p:ext uri="{D42A27DB-BD31-4B8C-83A1-F6EECF244321}">
                <p14:modId xmlns:p14="http://schemas.microsoft.com/office/powerpoint/2010/main" val="3611231543"/>
              </p:ext>
            </p:extLst>
          </p:nvPr>
        </p:nvGraphicFramePr>
        <p:xfrm>
          <a:off x="1903340" y="1823494"/>
          <a:ext cx="8926300" cy="4310448"/>
        </p:xfrm>
        <a:graphic>
          <a:graphicData uri="http://schemas.openxmlformats.org/drawingml/2006/table">
            <a:tbl>
              <a:tblPr firstRow="1" firstCol="1">
                <a:tableStyleId>{802198C4-3087-4945-87E3-76CBB3509B7E}</a:tableStyleId>
              </a:tblPr>
              <a:tblGrid>
                <a:gridCol w="1577421">
                  <a:extLst>
                    <a:ext uri="{9D8B030D-6E8A-4147-A177-3AD203B41FA5}">
                      <a16:colId xmlns:a16="http://schemas.microsoft.com/office/drawing/2014/main" val="357254086"/>
                    </a:ext>
                  </a:extLst>
                </a:gridCol>
                <a:gridCol w="7348879">
                  <a:extLst>
                    <a:ext uri="{9D8B030D-6E8A-4147-A177-3AD203B41FA5}">
                      <a16:colId xmlns:a16="http://schemas.microsoft.com/office/drawing/2014/main" val="3175454148"/>
                    </a:ext>
                  </a:extLst>
                </a:gridCol>
              </a:tblGrid>
              <a:tr h="1118995">
                <a:tc>
                  <a:txBody>
                    <a:bodyPr/>
                    <a:lstStyle/>
                    <a:p>
                      <a:pPr marL="0" marR="0">
                        <a:spcBef>
                          <a:spcPts val="0"/>
                        </a:spcBef>
                        <a:spcAft>
                          <a:spcPts val="0"/>
                        </a:spcAft>
                      </a:pPr>
                      <a:r>
                        <a:rPr lang="en-US" sz="1500">
                          <a:solidFill>
                            <a:schemeClr val="bg1"/>
                          </a:solidFill>
                          <a:effectLst/>
                        </a:rPr>
                        <a:t>Encryption in rest</a:t>
                      </a:r>
                      <a:endParaRPr lang="en-US" sz="1500">
                        <a:solidFill>
                          <a:schemeClr val="bg1"/>
                        </a:solidFill>
                        <a:effectLst/>
                        <a:latin typeface="Times New Roman" panose="02020603050405020304" pitchFamily="18" charset="0"/>
                        <a:ea typeface="Times New Roman" panose="02020603050405020304" pitchFamily="18" charset="0"/>
                      </a:endParaRPr>
                    </a:p>
                  </a:txBody>
                  <a:tcPr marL="82766" marR="82766" marT="82766" marB="82766"/>
                </a:tc>
                <a:tc>
                  <a:txBody>
                    <a:bodyPr/>
                    <a:lstStyle/>
                    <a:p>
                      <a:pPr marL="0" marR="0">
                        <a:spcBef>
                          <a:spcPts val="0"/>
                        </a:spcBef>
                        <a:spcAft>
                          <a:spcPts val="0"/>
                        </a:spcAft>
                      </a:pPr>
                      <a:r>
                        <a:rPr lang="en-US" sz="1500">
                          <a:solidFill>
                            <a:schemeClr val="bg1"/>
                          </a:solidFill>
                          <a:effectLst/>
                        </a:rPr>
                        <a:t>A defense that protects a system from attack when housing code on a disk/computer storage. A developer should create encryption algorithms any time they are storing data there. This will prevent an attacker from infiltrating a system that is not live. </a:t>
                      </a:r>
                      <a:endParaRPr lang="en-US" sz="1500">
                        <a:solidFill>
                          <a:schemeClr val="bg1"/>
                        </a:solidFill>
                        <a:effectLst/>
                        <a:latin typeface="Times New Roman" panose="02020603050405020304" pitchFamily="18" charset="0"/>
                        <a:ea typeface="Times New Roman" panose="02020603050405020304" pitchFamily="18" charset="0"/>
                      </a:endParaRPr>
                    </a:p>
                  </a:txBody>
                  <a:tcPr marL="82766" marR="82766" marT="82766" marB="82766"/>
                </a:tc>
                <a:extLst>
                  <a:ext uri="{0D108BD9-81ED-4DB2-BD59-A6C34878D82A}">
                    <a16:rowId xmlns:a16="http://schemas.microsoft.com/office/drawing/2014/main" val="2141234916"/>
                  </a:ext>
                </a:extLst>
              </a:tr>
              <a:tr h="1118995">
                <a:tc>
                  <a:txBody>
                    <a:bodyPr/>
                    <a:lstStyle/>
                    <a:p>
                      <a:pPr marL="0" marR="0">
                        <a:spcBef>
                          <a:spcPts val="0"/>
                        </a:spcBef>
                        <a:spcAft>
                          <a:spcPts val="0"/>
                        </a:spcAft>
                      </a:pPr>
                      <a:r>
                        <a:rPr lang="en-US" sz="1500">
                          <a:solidFill>
                            <a:schemeClr val="bg1"/>
                          </a:solidFill>
                          <a:effectLst/>
                        </a:rPr>
                        <a:t>Encryption at flight</a:t>
                      </a:r>
                      <a:endParaRPr lang="en-US" sz="1500">
                        <a:solidFill>
                          <a:schemeClr val="bg1"/>
                        </a:solidFill>
                        <a:effectLst/>
                        <a:latin typeface="Times New Roman" panose="02020603050405020304" pitchFamily="18" charset="0"/>
                        <a:ea typeface="Times New Roman" panose="02020603050405020304" pitchFamily="18" charset="0"/>
                      </a:endParaRPr>
                    </a:p>
                  </a:txBody>
                  <a:tcPr marL="82766" marR="82766" marT="82766" marB="82766"/>
                </a:tc>
                <a:tc>
                  <a:txBody>
                    <a:bodyPr/>
                    <a:lstStyle/>
                    <a:p>
                      <a:pPr marL="0" marR="0">
                        <a:spcBef>
                          <a:spcPts val="0"/>
                        </a:spcBef>
                        <a:spcAft>
                          <a:spcPts val="0"/>
                        </a:spcAft>
                      </a:pPr>
                      <a:r>
                        <a:rPr lang="en-US" sz="1500">
                          <a:solidFill>
                            <a:schemeClr val="bg1"/>
                          </a:solidFill>
                          <a:effectLst/>
                        </a:rPr>
                        <a:t>A defense that protects a system from attack when transmitting data over a network or internet. Implement this by using the correct data transfer protocol, such as SCP, that will safely transfer data and using TLS on web servers with all https connections.</a:t>
                      </a:r>
                      <a:endParaRPr lang="en-US" sz="1500">
                        <a:solidFill>
                          <a:schemeClr val="bg1"/>
                        </a:solidFill>
                        <a:effectLst/>
                        <a:latin typeface="Times New Roman" panose="02020603050405020304" pitchFamily="18" charset="0"/>
                        <a:ea typeface="Times New Roman" panose="02020603050405020304" pitchFamily="18" charset="0"/>
                      </a:endParaRPr>
                    </a:p>
                  </a:txBody>
                  <a:tcPr marL="82766" marR="82766" marT="82766" marB="82766"/>
                </a:tc>
                <a:extLst>
                  <a:ext uri="{0D108BD9-81ED-4DB2-BD59-A6C34878D82A}">
                    <a16:rowId xmlns:a16="http://schemas.microsoft.com/office/drawing/2014/main" val="4030516688"/>
                  </a:ext>
                </a:extLst>
              </a:tr>
              <a:tr h="2072458">
                <a:tc>
                  <a:txBody>
                    <a:bodyPr/>
                    <a:lstStyle/>
                    <a:p>
                      <a:pPr marL="0" marR="0">
                        <a:spcBef>
                          <a:spcPts val="0"/>
                        </a:spcBef>
                        <a:spcAft>
                          <a:spcPts val="0"/>
                        </a:spcAft>
                      </a:pPr>
                      <a:r>
                        <a:rPr lang="en-US" sz="1500">
                          <a:solidFill>
                            <a:schemeClr val="bg1"/>
                          </a:solidFill>
                          <a:effectLst/>
                        </a:rPr>
                        <a:t>Encryption in use</a:t>
                      </a:r>
                      <a:endParaRPr lang="en-US" sz="1500">
                        <a:solidFill>
                          <a:schemeClr val="bg1"/>
                        </a:solidFill>
                        <a:effectLst/>
                        <a:latin typeface="Times New Roman" panose="02020603050405020304" pitchFamily="18" charset="0"/>
                        <a:ea typeface="Times New Roman" panose="02020603050405020304" pitchFamily="18" charset="0"/>
                      </a:endParaRPr>
                    </a:p>
                  </a:txBody>
                  <a:tcPr marL="82766" marR="82766" marT="82766" marB="82766"/>
                </a:tc>
                <a:tc>
                  <a:txBody>
                    <a:bodyPr/>
                    <a:lstStyle/>
                    <a:p>
                      <a:pPr marL="0" marR="0">
                        <a:spcBef>
                          <a:spcPts val="0"/>
                        </a:spcBef>
                        <a:spcAft>
                          <a:spcPts val="0"/>
                        </a:spcAft>
                      </a:pPr>
                      <a:r>
                        <a:rPr lang="en-US" sz="1500" dirty="0">
                          <a:solidFill>
                            <a:schemeClr val="bg1"/>
                          </a:solidFill>
                          <a:effectLst/>
                        </a:rPr>
                        <a:t>A defense that protects a system from attack when data is actively being used. As it is a substantial vulnerability, data in use should be encrypted to mitigate an attack taking place on stored data that is in the memory. Encryption can be done by either using homomorphic encryption, that qualifies encrypted data as plain text, or with searchable symmetric encryption, that gives users segments of relevant encrypted data with the absence of a completely decrypted dataset. This should be put into uses as long as that data is in use; it lives in the memory until not used. </a:t>
                      </a:r>
                      <a:endParaRPr lang="en-US" sz="1500" dirty="0">
                        <a:solidFill>
                          <a:schemeClr val="bg1"/>
                        </a:solidFill>
                        <a:effectLst/>
                        <a:latin typeface="Times New Roman" panose="02020603050405020304" pitchFamily="18" charset="0"/>
                        <a:ea typeface="Times New Roman" panose="02020603050405020304" pitchFamily="18" charset="0"/>
                      </a:endParaRPr>
                    </a:p>
                  </a:txBody>
                  <a:tcPr marL="82766" marR="82766" marT="82766" marB="82766"/>
                </a:tc>
                <a:extLst>
                  <a:ext uri="{0D108BD9-81ED-4DB2-BD59-A6C34878D82A}">
                    <a16:rowId xmlns:a16="http://schemas.microsoft.com/office/drawing/2014/main" val="2978611832"/>
                  </a:ext>
                </a:extLst>
              </a:tr>
            </a:tbl>
          </a:graphicData>
        </a:graphic>
      </p:graphicFrame>
      <p:pic>
        <p:nvPicPr>
          <p:cNvPr id="3" name="Audio 2">
            <a:hlinkClick r:id="" action="ppaction://media"/>
            <a:extLst>
              <a:ext uri="{FF2B5EF4-FFF2-40B4-BE49-F238E27FC236}">
                <a16:creationId xmlns:a16="http://schemas.microsoft.com/office/drawing/2014/main" id="{6885FFF9-633C-4892-E3FA-DC07A5E51B60}"/>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866"/>
    </mc:Choice>
    <mc:Fallback>
      <p:transition spd="slow" advTm="188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4F031089-706C-B24F-F794-B67847A639B5}"/>
              </a:ext>
            </a:extLst>
          </p:cNvPr>
          <p:cNvGraphicFramePr>
            <a:graphicFrameLocks noGrp="1"/>
          </p:cNvGraphicFramePr>
          <p:nvPr>
            <p:extLst>
              <p:ext uri="{D42A27DB-BD31-4B8C-83A1-F6EECF244321}">
                <p14:modId xmlns:p14="http://schemas.microsoft.com/office/powerpoint/2010/main" val="779932191"/>
              </p:ext>
            </p:extLst>
          </p:nvPr>
        </p:nvGraphicFramePr>
        <p:xfrm>
          <a:off x="1166648" y="2207172"/>
          <a:ext cx="9879553" cy="4131510"/>
        </p:xfrm>
        <a:graphic>
          <a:graphicData uri="http://schemas.openxmlformats.org/drawingml/2006/table">
            <a:tbl>
              <a:tblPr firstRow="1" firstCol="1">
                <a:tableStyleId>{802198C4-3087-4945-87E3-76CBB3509B7E}</a:tableStyleId>
              </a:tblPr>
              <a:tblGrid>
                <a:gridCol w="1672498">
                  <a:extLst>
                    <a:ext uri="{9D8B030D-6E8A-4147-A177-3AD203B41FA5}">
                      <a16:colId xmlns:a16="http://schemas.microsoft.com/office/drawing/2014/main" val="1791875393"/>
                    </a:ext>
                  </a:extLst>
                </a:gridCol>
                <a:gridCol w="8207055">
                  <a:extLst>
                    <a:ext uri="{9D8B030D-6E8A-4147-A177-3AD203B41FA5}">
                      <a16:colId xmlns:a16="http://schemas.microsoft.com/office/drawing/2014/main" val="4041488301"/>
                    </a:ext>
                  </a:extLst>
                </a:gridCol>
              </a:tblGrid>
              <a:tr h="1545294">
                <a:tc>
                  <a:txBody>
                    <a:bodyPr/>
                    <a:lstStyle/>
                    <a:p>
                      <a:pPr marL="0" marR="0">
                        <a:spcBef>
                          <a:spcPts val="0"/>
                        </a:spcBef>
                        <a:spcAft>
                          <a:spcPts val="0"/>
                        </a:spcAft>
                      </a:pPr>
                      <a:r>
                        <a:rPr lang="en-US" sz="1800" dirty="0">
                          <a:solidFill>
                            <a:schemeClr val="bg1"/>
                          </a:solidFill>
                          <a:effectLst/>
                        </a:rPr>
                        <a:t>Authentication</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94225" marR="94225" marT="94225" marB="94225"/>
                </a:tc>
                <a:tc>
                  <a:txBody>
                    <a:bodyPr/>
                    <a:lstStyle/>
                    <a:p>
                      <a:pPr marL="0" marR="0">
                        <a:spcBef>
                          <a:spcPts val="0"/>
                        </a:spcBef>
                        <a:spcAft>
                          <a:spcPts val="0"/>
                        </a:spcAft>
                      </a:pPr>
                      <a:r>
                        <a:rPr lang="en-US" sz="1800" dirty="0">
                          <a:solidFill>
                            <a:schemeClr val="bg1"/>
                          </a:solidFill>
                          <a:effectLst/>
                        </a:rPr>
                        <a:t>The process of making sure a user is who they state that they are. It requires each user to have a unique username and password so that their credentials can be checked for legitimacy. This policy is used to prevent malicious actors from entering a system. This policy is used with user logins and the addition of new users.  </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94225" marR="94225" marT="94225" marB="94225"/>
                </a:tc>
                <a:extLst>
                  <a:ext uri="{0D108BD9-81ED-4DB2-BD59-A6C34878D82A}">
                    <a16:rowId xmlns:a16="http://schemas.microsoft.com/office/drawing/2014/main" val="2591580488"/>
                  </a:ext>
                </a:extLst>
              </a:tr>
              <a:tr h="1545294">
                <a:tc>
                  <a:txBody>
                    <a:bodyPr/>
                    <a:lstStyle/>
                    <a:p>
                      <a:pPr marL="0" marR="0">
                        <a:spcBef>
                          <a:spcPts val="0"/>
                        </a:spcBef>
                        <a:spcAft>
                          <a:spcPts val="0"/>
                        </a:spcAft>
                      </a:pPr>
                      <a:r>
                        <a:rPr lang="en-US" sz="1800">
                          <a:solidFill>
                            <a:schemeClr val="bg1"/>
                          </a:solidFill>
                          <a:effectLst/>
                        </a:rPr>
                        <a:t>Authorization</a:t>
                      </a:r>
                      <a:endParaRPr lang="en-US" sz="1800">
                        <a:solidFill>
                          <a:schemeClr val="bg1"/>
                        </a:solidFill>
                        <a:effectLst/>
                        <a:latin typeface="Times New Roman" panose="02020603050405020304" pitchFamily="18" charset="0"/>
                        <a:ea typeface="Times New Roman" panose="02020603050405020304" pitchFamily="18" charset="0"/>
                      </a:endParaRPr>
                    </a:p>
                  </a:txBody>
                  <a:tcPr marL="94225" marR="94225" marT="94225" marB="94225"/>
                </a:tc>
                <a:tc>
                  <a:txBody>
                    <a:bodyPr/>
                    <a:lstStyle/>
                    <a:p>
                      <a:pPr marL="0" marR="0">
                        <a:spcBef>
                          <a:spcPts val="0"/>
                        </a:spcBef>
                        <a:spcAft>
                          <a:spcPts val="0"/>
                        </a:spcAft>
                      </a:pPr>
                      <a:r>
                        <a:rPr lang="en-US" sz="1800" dirty="0">
                          <a:solidFill>
                            <a:schemeClr val="bg1"/>
                          </a:solidFill>
                          <a:effectLst/>
                        </a:rPr>
                        <a:t>This policy employs the least privileges policy in that it assigns a different level to each of its users. Certain levels will allow access to certain areas of a system. This is used to limit the amount of access points into the inner system. In a system, this policy is used to grant user level access to valid users or grant admin-level access to an administrator to make changes to the database. </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94225" marR="94225" marT="94225" marB="94225"/>
                </a:tc>
                <a:extLst>
                  <a:ext uri="{0D108BD9-81ED-4DB2-BD59-A6C34878D82A}">
                    <a16:rowId xmlns:a16="http://schemas.microsoft.com/office/drawing/2014/main" val="2504920822"/>
                  </a:ext>
                </a:extLst>
              </a:tr>
              <a:tr h="1002557">
                <a:tc>
                  <a:txBody>
                    <a:bodyPr/>
                    <a:lstStyle/>
                    <a:p>
                      <a:pPr marL="0" marR="0">
                        <a:spcBef>
                          <a:spcPts val="0"/>
                        </a:spcBef>
                        <a:spcAft>
                          <a:spcPts val="0"/>
                        </a:spcAft>
                      </a:pPr>
                      <a:r>
                        <a:rPr lang="en-US" sz="1800">
                          <a:solidFill>
                            <a:schemeClr val="bg1"/>
                          </a:solidFill>
                          <a:effectLst/>
                        </a:rPr>
                        <a:t>Accounting</a:t>
                      </a:r>
                      <a:endParaRPr lang="en-US" sz="1800">
                        <a:solidFill>
                          <a:schemeClr val="bg1"/>
                        </a:solidFill>
                        <a:effectLst/>
                        <a:latin typeface="Times New Roman" panose="02020603050405020304" pitchFamily="18" charset="0"/>
                        <a:ea typeface="Times New Roman" panose="02020603050405020304" pitchFamily="18" charset="0"/>
                      </a:endParaRPr>
                    </a:p>
                  </a:txBody>
                  <a:tcPr marL="94225" marR="94225" marT="94225" marB="94225"/>
                </a:tc>
                <a:tc>
                  <a:txBody>
                    <a:bodyPr/>
                    <a:lstStyle/>
                    <a:p>
                      <a:pPr marL="0" marR="0">
                        <a:spcBef>
                          <a:spcPts val="0"/>
                        </a:spcBef>
                        <a:spcAft>
                          <a:spcPts val="0"/>
                        </a:spcAft>
                      </a:pPr>
                      <a:r>
                        <a:rPr lang="en-US" sz="1800" dirty="0">
                          <a:solidFill>
                            <a:schemeClr val="bg1"/>
                          </a:solidFill>
                          <a:effectLst/>
                        </a:rPr>
                        <a:t>Here a record is kept, with the use of an external server, for the logging statistics and session duration of each user. This can be used, by an administrator, to check what files have been accessed by the user. </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94225" marR="94225" marT="94225" marB="94225"/>
                </a:tc>
                <a:extLst>
                  <a:ext uri="{0D108BD9-81ED-4DB2-BD59-A6C34878D82A}">
                    <a16:rowId xmlns:a16="http://schemas.microsoft.com/office/drawing/2014/main" val="2421810350"/>
                  </a:ext>
                </a:extLst>
              </a:tr>
            </a:tbl>
          </a:graphicData>
        </a:graphic>
      </p:graphicFrame>
      <p:pic>
        <p:nvPicPr>
          <p:cNvPr id="4" name="Audio 3">
            <a:hlinkClick r:id="" action="ppaction://media"/>
            <a:extLst>
              <a:ext uri="{FF2B5EF4-FFF2-40B4-BE49-F238E27FC236}">
                <a16:creationId xmlns:a16="http://schemas.microsoft.com/office/drawing/2014/main" id="{FB348E38-5F31-38AB-9815-B5B5641EDE6D}"/>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2523"/>
    </mc:Choice>
    <mc:Fallback>
      <p:transition spd="slow" advTm="225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4640</TotalTime>
  <Words>2540</Words>
  <Application>Microsoft Macintosh PowerPoint</Application>
  <PresentationFormat>Widescreen</PresentationFormat>
  <Paragraphs>186</Paragraphs>
  <Slides>16</Slides>
  <Notes>16</Notes>
  <HiddenSlides>0</HiddenSlides>
  <MMClips>16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Century Gothic</vt:lpstr>
      <vt:lpstr>Arial</vt:lpstr>
      <vt:lpstr>Vapor Trail</vt:lpstr>
      <vt:lpstr>Green Pace</vt:lpstr>
      <vt:lpstr>OVERVIEW: DEFENSE IN DEPTH</vt:lpstr>
      <vt:lpstr>THREATS MATRIX</vt:lpstr>
      <vt:lpstr>10 Principles</vt:lpstr>
      <vt:lpstr>10 Principles</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Monroe, Danielle</cp:lastModifiedBy>
  <cp:revision>26</cp:revision>
  <dcterms:created xsi:type="dcterms:W3CDTF">2020-08-19T17:59:24Z</dcterms:created>
  <dcterms:modified xsi:type="dcterms:W3CDTF">2022-12-31T18:56:48Z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