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exend Dec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LexendDeca-bold.fntdata"/><Relationship Id="rId10" Type="http://schemas.openxmlformats.org/officeDocument/2006/relationships/slide" Target="slides/slide6.xml"/><Relationship Id="rId21" Type="http://schemas.openxmlformats.org/officeDocument/2006/relationships/font" Target="fonts/LexendDec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3a85569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23a85569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3e730dc2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3e730dc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3e730dc2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3e730dc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3e730dc2a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3e730dc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e730dc2a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e730dc2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2ed61618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2ed6161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3a85569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23a8556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ed61618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ed6161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23a85569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23a8556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23a85569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23a8556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23a855691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23a8556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23a85569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23a8556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23a855691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23a8556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chtarget.com/searchsoftwarequality/definition/HTT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vante.com/reports/pwabook/features-of-progressive-web-apps" TargetMode="External"/><Relationship Id="rId4" Type="http://schemas.openxmlformats.org/officeDocument/2006/relationships/hyperlink" Target="https://developer.mozilla.org/en-US/docs/Web/API/Service_Worker_API/Using_Service_Workers" TargetMode="External"/><Relationship Id="rId5" Type="http://schemas.openxmlformats.org/officeDocument/2006/relationships/hyperlink" Target="https://learn.microsoft.com/en-us/microsoft-edge/progressive-web-apps-chromium/how-to/background-syncs" TargetMode="External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imform.com/mobile-patterns/blog/wp-content/uploads/2020/03/Img-9.gif" TargetMode="External"/><Relationship Id="rId4" Type="http://schemas.openxmlformats.org/officeDocument/2006/relationships/hyperlink" Target="https://web.dev/articles/add-manifest#:~:text=A%20web%20app%20manifest%20is,icons%20the%20app%20should%20us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Progressive Web Application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77886"/>
            </a:gs>
            <a:gs pos="100000">
              <a:srgbClr val="3D3D3D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HTTPS</a:t>
            </a:r>
            <a:endParaRPr u="sng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80550" y="12001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Definition</a:t>
            </a: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Hypertext Transfer Protocol Secure</a:t>
            </a:r>
            <a:r>
              <a:rPr lang="en"/>
              <a:t> is a protocol that secures communication and data transfer between a user's web browser and a website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2780450" y="1200150"/>
            <a:ext cx="5449200" cy="28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Usage</a:t>
            </a: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Security &amp; Data Integrity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It encrypts and verifies the integrity of data transmitted between the user's browser and the web server. Ex: Login info, payment details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rabicPeriod"/>
            </a:pPr>
            <a:r>
              <a:rPr lang="en">
                <a:solidFill>
                  <a:srgbClr val="FFFF00"/>
                </a:solidFill>
              </a:rPr>
              <a:t>User Trust: </a:t>
            </a:r>
            <a:endParaRPr>
              <a:solidFill>
                <a:srgbClr val="FFF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HTTPS is a signal of trust and credibility to users.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AutoNum type="arabicPeriod"/>
            </a:pPr>
            <a:r>
              <a:rPr lang="en">
                <a:solidFill>
                  <a:srgbClr val="00FF00"/>
                </a:solidFill>
              </a:rPr>
              <a:t>Service Worker Functionality</a:t>
            </a:r>
            <a:endParaRPr>
              <a:solidFill>
                <a:srgbClr val="00F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PWAs are required to use HTTPS.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https://www.techtarget.com/searchsoftwarequality/definition/HTTPS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838200" y="2256550"/>
            <a:ext cx="4263900" cy="71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42925" y="1106225"/>
            <a:ext cx="1292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➕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2372600" y="1104925"/>
            <a:ext cx="1402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➖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58" name="Google Shape;158;p23"/>
          <p:cNvGrpSpPr/>
          <p:nvPr/>
        </p:nvGrpSpPr>
        <p:grpSpPr>
          <a:xfrm>
            <a:off x="6034517" y="1116455"/>
            <a:ext cx="1493457" cy="1633393"/>
            <a:chOff x="8770051" y="937343"/>
            <a:chExt cx="744273" cy="793950"/>
          </a:xfrm>
        </p:grpSpPr>
        <p:sp>
          <p:nvSpPr>
            <p:cNvPr id="159" name="Google Shape;159;p23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23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65" name="Google Shape;165;p23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3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3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Pros</a:t>
            </a:r>
            <a:endParaRPr baseline="30000" u="sng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Cross-Platform Compatibility: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Can run on any device with a web browser.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Accessible to a wide audience.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Lower Development Costs: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single </a:t>
            </a:r>
            <a:r>
              <a:rPr lang="en"/>
              <a:t>codebase for multiple platforms =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cost-effective.</a:t>
            </a:r>
            <a:r>
              <a:rPr b="1" baseline="30000" lang="en">
                <a:latin typeface="Muli"/>
                <a:ea typeface="Muli"/>
                <a:cs typeface="Muli"/>
                <a:sym typeface="Muli"/>
              </a:rPr>
              <a:t>1</a:t>
            </a:r>
            <a:endParaRPr b="1" baseline="30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Easy Installation: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Installed directly from the browser. 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3" type="body"/>
          </p:nvPr>
        </p:nvSpPr>
        <p:spPr>
          <a:xfrm>
            <a:off x="7099669" y="1317475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Improved Performance: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Service workers and caching provides fast load times even on  slow or unreliable networks.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https://waverleysoftware.com/blog/why-use-flutter-pros-and-cons/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59925" y="205975"/>
            <a:ext cx="1491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➕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1E123D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Cons</a:t>
            </a:r>
            <a:endParaRPr u="sng"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Limited Native Functionality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Can’t  access device-specific functionalities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Bluetooth, NFC, Camera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Storage Limitations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single </a:t>
            </a:r>
            <a:r>
              <a:rPr lang="en"/>
              <a:t>codebase for multiple platforms =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cost-effective.</a:t>
            </a:r>
            <a:r>
              <a:rPr b="1" baseline="30000" lang="en">
                <a:latin typeface="Muli"/>
                <a:ea typeface="Muli"/>
                <a:cs typeface="Muli"/>
                <a:sym typeface="Muli"/>
              </a:rPr>
              <a:t>1</a:t>
            </a:r>
            <a:endParaRPr b="1" baseline="30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battery consumption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Web apps constantly update data because of limited storage</a:t>
            </a:r>
            <a:r>
              <a:rPr baseline="30000" lang="en"/>
              <a:t>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 txBox="1"/>
          <p:nvPr>
            <p:ph idx="3" type="body"/>
          </p:nvPr>
        </p:nvSpPr>
        <p:spPr>
          <a:xfrm>
            <a:off x="7099669" y="1317475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Security Concerns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vulnerable to cyberattacks and require additional security measures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95" name="Google Shape;195;p25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https://waverleysoftware.com/blog/why-use-flutter-pros-and-cons/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524000" y="205975"/>
            <a:ext cx="14028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➖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592250" y="444200"/>
            <a:ext cx="2470500" cy="4243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Here’s a demo PWA using </a:t>
            </a:r>
            <a:r>
              <a:rPr lang="en" sz="3000" u="sng">
                <a:latin typeface="Lexend Deca"/>
                <a:ea typeface="Lexend Deca"/>
                <a:cs typeface="Lexend Deca"/>
                <a:sym typeface="Lexend Deca"/>
              </a:rPr>
              <a:t>Flutter</a:t>
            </a:r>
            <a:endParaRPr sz="18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204" name="Google Shape;204;p2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4914" l="7960" r="16292" t="3569"/>
          <a:stretch/>
        </p:blipFill>
        <p:spPr>
          <a:xfrm>
            <a:off x="5298950" y="764900"/>
            <a:ext cx="2025525" cy="35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6E3FF"/>
            </a:gs>
            <a:gs pos="100000">
              <a:srgbClr val="08B4DA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Flutter?</a:t>
            </a:r>
            <a:endParaRPr u="sng"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580550" y="1352550"/>
            <a:ext cx="5159100" cy="11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An open-source software development kit created by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Google</a:t>
            </a:r>
            <a:r>
              <a:rPr lang="en"/>
              <a:t>. Which enables smooth and easy cross-platform mobile app development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https://www.divante.com/reports/pwabook/features-of-progressive-web-apps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75" y="2665275"/>
            <a:ext cx="4409350" cy="12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8"/>
          <p:cNvSpPr txBox="1"/>
          <p:nvPr>
            <p:ph idx="4294967295" type="ctrTitle"/>
          </p:nvPr>
        </p:nvSpPr>
        <p:spPr>
          <a:xfrm>
            <a:off x="685800" y="1341750"/>
            <a:ext cx="42123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4" name="Google Shape;224;p28"/>
          <p:cNvSpPr txBox="1"/>
          <p:nvPr>
            <p:ph idx="4294967295" type="subTitle"/>
          </p:nvPr>
        </p:nvSpPr>
        <p:spPr>
          <a:xfrm>
            <a:off x="762000" y="2302048"/>
            <a:ext cx="3617400" cy="5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2100"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Issues with regular websites</a:t>
            </a:r>
            <a:endParaRPr u="sng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580550" y="1352550"/>
            <a:ext cx="61176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⬡"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Offline Access</a:t>
            </a: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∙"/>
            </a:pPr>
            <a:r>
              <a:rPr lang="en"/>
              <a:t>Website crashes in poor connections or during network outages.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⬡"/>
            </a:pPr>
            <a:r>
              <a:rPr lang="en">
                <a:solidFill>
                  <a:srgbClr val="FFFF00"/>
                </a:solidFill>
              </a:rPr>
              <a:t>No Native-Like User Experiences</a:t>
            </a:r>
            <a:endParaRPr>
              <a:solidFill>
                <a:srgbClr val="FFF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∙"/>
            </a:pPr>
            <a:r>
              <a:rPr lang="en"/>
              <a:t>59% of internets users are mobile users</a:t>
            </a:r>
            <a:r>
              <a:rPr baseline="30000" lang="en"/>
              <a:t>1</a:t>
            </a:r>
            <a:endParaRPr baseline="30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∙"/>
            </a:pPr>
            <a:r>
              <a:rPr lang="en"/>
              <a:t>Website are difficult to navigate on mobile devices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⬡"/>
            </a:pPr>
            <a:r>
              <a:rPr lang="en">
                <a:solidFill>
                  <a:srgbClr val="00FF00"/>
                </a:solidFill>
              </a:rPr>
              <a:t>Lower performance on mobile devices</a:t>
            </a:r>
            <a:endParaRPr>
              <a:solidFill>
                <a:srgbClr val="00F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∙"/>
            </a:pPr>
            <a:r>
              <a:rPr lang="en"/>
              <a:t>Mobile devices have worse processors than desktop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https://gs.statcounter.com/platform-market-share/desktop-mobile-tablet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PWA?</a:t>
            </a:r>
            <a:endParaRPr u="sng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 app that's built using web platform technologies, but provides a user experience like that of a platform-specific app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975" y="620000"/>
            <a:ext cx="2244250" cy="380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550" y="616175"/>
            <a:ext cx="2244250" cy="38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 Features</a:t>
            </a:r>
            <a:endParaRPr u="sng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Progressive Enhancement: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accessibility for all users. More powerful devices get extra enhancements</a:t>
            </a:r>
            <a:r>
              <a:rPr baseline="30000" lang="en" sz="1400"/>
              <a:t>1</a:t>
            </a:r>
            <a:endParaRPr baseline="30000" sz="18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Ex. animations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Responsive Design: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Adapts seamlessly to various screen sizes and orientations, providing a </a:t>
            </a:r>
            <a:r>
              <a:rPr b="1" lang="en">
                <a:latin typeface="Muli"/>
                <a:ea typeface="Muli"/>
                <a:cs typeface="Muli"/>
                <a:sym typeface="Muli"/>
              </a:rPr>
              <a:t>consistent </a:t>
            </a:r>
            <a:r>
              <a:rPr lang="en"/>
              <a:t>experience across devices</a:t>
            </a:r>
            <a:r>
              <a:rPr baseline="30000" lang="en" sz="1400"/>
              <a:t>1</a:t>
            </a:r>
            <a:r>
              <a:rPr lang="en"/>
              <a:t>.</a:t>
            </a:r>
            <a:endParaRPr/>
          </a:p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Connectivity Independence: 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function offline or on low-quality networks, using local storage (cache, assets, etc)</a:t>
            </a:r>
            <a:r>
              <a:rPr baseline="30000" lang="en" sz="1400"/>
              <a:t>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7023469" y="1317475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Security: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HTTPS, ensuring secure communication and protecting users' data and privacy</a:t>
            </a:r>
            <a:r>
              <a:rPr baseline="30000" lang="en" sz="1400"/>
              <a:t>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https://www.divante.com/reports/pwabook/features-of-progressive-web-apps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Technologies and Components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 Manifest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2"/>
            </a:gs>
          </a:gsLst>
          <a:lin ang="108014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Service Workers</a:t>
            </a:r>
            <a:endParaRPr u="sng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80550" y="12001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Definition</a:t>
            </a:r>
            <a:r>
              <a:rPr b="1" lang="en" sz="15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 sz="15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Service Workers are a virtual proxy between the browser and the network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2780455" y="1200150"/>
            <a:ext cx="51921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Usage:</a:t>
            </a:r>
            <a:endParaRPr b="1" sz="14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⬡"/>
            </a:pPr>
            <a:r>
              <a:rPr lang="en" sz="1400">
                <a:solidFill>
                  <a:srgbClr val="FFFF00"/>
                </a:solidFill>
              </a:rPr>
              <a:t>Offline Functionality</a:t>
            </a:r>
            <a:endParaRPr sz="1400">
              <a:solidFill>
                <a:srgbClr val="FF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Cached resources are stored locally. Ex: files, images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⬡"/>
            </a:pPr>
            <a:r>
              <a:rPr lang="en" sz="1400">
                <a:solidFill>
                  <a:srgbClr val="00FF00"/>
                </a:solidFill>
              </a:rPr>
              <a:t>Background Scripting</a:t>
            </a:r>
            <a:endParaRPr sz="14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Act as proxy servers intercepting network requests made by the application.</a:t>
            </a:r>
            <a:r>
              <a:rPr baseline="30000" lang="en" sz="1400"/>
              <a:t>2</a:t>
            </a:r>
            <a:endParaRPr baseline="3000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⬡"/>
            </a:pPr>
            <a:r>
              <a:rPr lang="en" sz="1400">
                <a:solidFill>
                  <a:srgbClr val="00FFFF"/>
                </a:solidFill>
              </a:rPr>
              <a:t>Network Interception</a:t>
            </a:r>
            <a:endParaRPr sz="1400"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intercept network requests made by the PWA, create custom logic for handling requests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1400"/>
              <a:buChar char="⬡"/>
            </a:pPr>
            <a:r>
              <a:rPr lang="en" sz="1400">
                <a:solidFill>
                  <a:srgbClr val="FF5050"/>
                </a:solidFill>
              </a:rPr>
              <a:t>Background Sync</a:t>
            </a:r>
            <a:endParaRPr sz="1400">
              <a:solidFill>
                <a:srgbClr val="FF505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synchronize </a:t>
            </a:r>
            <a:r>
              <a:rPr lang="en" sz="1400"/>
              <a:t>data with the server when the device reconnects to the network.</a:t>
            </a:r>
            <a:r>
              <a:rPr baseline="30000" lang="en" sz="1400"/>
              <a:t>3</a:t>
            </a:r>
            <a:endParaRPr baseline="30000" sz="1400"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97025" y="4412250"/>
            <a:ext cx="7680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AutoNum type="arabicPeriod"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https://www.divante.com/reports/pwabook/features-of-progressive-web-apps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AutoNum type="arabicPeriod"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https://developer.mozilla.org/en-US/docs/Web/API/Service_Worker_API/Using_Service_Workers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AutoNum type="arabicPeriod"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https://learn.microsoft.com/en-us/microsoft-edge/progressive-web-apps-chromium/how-to/background-syncs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8350" y="203926"/>
            <a:ext cx="2618225" cy="13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 App Manifest</a:t>
            </a:r>
            <a:endParaRPr u="sng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580550" y="12001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Definition: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JSON file that defines how the application should behave when installed.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2780456" y="1123950"/>
            <a:ext cx="58233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Usage:</a:t>
            </a:r>
            <a:endParaRPr b="1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FF5050"/>
              </a:buClr>
              <a:buSzPts val="1600"/>
              <a:buAutoNum type="arabicPeriod"/>
            </a:pPr>
            <a:r>
              <a:rPr lang="en">
                <a:solidFill>
                  <a:srgbClr val="FF5050"/>
                </a:solidFill>
              </a:rPr>
              <a:t>Metadata Definition</a:t>
            </a:r>
            <a:endParaRPr>
              <a:solidFill>
                <a:srgbClr val="FF505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metadata about the PWA, including its name, short name, description, and start URL.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AutoNum type="arabicPeriod"/>
            </a:pPr>
            <a:r>
              <a:rPr lang="en">
                <a:solidFill>
                  <a:srgbClr val="00FF00"/>
                </a:solidFill>
              </a:rPr>
              <a:t>Specify App Icons and </a:t>
            </a:r>
            <a:r>
              <a:rPr lang="en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Splash Screens</a:t>
            </a:r>
            <a:endParaRPr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AutoNum type="arabicPeriod"/>
            </a:pPr>
            <a:r>
              <a:rPr lang="en">
                <a:solidFill>
                  <a:srgbClr val="00FFFF"/>
                </a:solidFill>
              </a:rPr>
              <a:t>Set Display Modes</a:t>
            </a:r>
            <a:r>
              <a:rPr baseline="30000" lang="en">
                <a:solidFill>
                  <a:srgbClr val="00FFFF"/>
                </a:solidFill>
              </a:rPr>
              <a:t>2</a:t>
            </a:r>
            <a:endParaRPr baseline="30000">
              <a:solidFill>
                <a:srgbClr val="00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Ex: "fullscreen," "standalone," "minimal-ui," and "browser."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Orientation Lock - lock the screen orientation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AutoNum type="arabicPeriod"/>
            </a:pPr>
            <a:r>
              <a:rPr lang="en">
                <a:solidFill>
                  <a:srgbClr val="FFFF00"/>
                </a:solidFill>
              </a:rPr>
              <a:t>Theme Color - sets the color of the browser's address bar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49425" y="44884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AutoNum type="arabicPeriod"/>
            </a:pPr>
            <a:r>
              <a:rPr lang="en" sz="10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https://web.dev/articles/add-manifest#:~:text=A%20web%20app%20manifest%20is,icons%20the%20app%20should%20use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uli"/>
              <a:buAutoNum type="arabicPeriod"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https://dev.to/azure/11-displaying-content-more-like-an-app-10md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580550" y="2821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 App Manifest - display modes</a:t>
            </a:r>
            <a:endParaRPr u="sng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https://www.divante.com/reports/pwabook/features-of-progressive-web-apps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37772" t="0"/>
          <a:stretch/>
        </p:blipFill>
        <p:spPr>
          <a:xfrm>
            <a:off x="168825" y="1247588"/>
            <a:ext cx="2625874" cy="28007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0"/>
          <p:cNvSpPr txBox="1"/>
          <p:nvPr/>
        </p:nvSpPr>
        <p:spPr>
          <a:xfrm>
            <a:off x="2869975" y="1291975"/>
            <a:ext cx="2016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Browser display mode</a:t>
            </a:r>
            <a:endParaRPr b="1"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Normal browser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Web app will not be installable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100" y="1291975"/>
            <a:ext cx="2267374" cy="3029776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0"/>
          <p:cNvSpPr txBox="1"/>
          <p:nvPr/>
        </p:nvSpPr>
        <p:spPr>
          <a:xfrm>
            <a:off x="7137675" y="1402775"/>
            <a:ext cx="2016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FF"/>
                </a:solidFill>
                <a:latin typeface="Muli"/>
                <a:ea typeface="Muli"/>
                <a:cs typeface="Muli"/>
                <a:sym typeface="Muli"/>
              </a:rPr>
              <a:t>Standalone display mode</a:t>
            </a:r>
            <a:endParaRPr b="1" sz="1200">
              <a:solidFill>
                <a:srgbClr val="00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Looks like a native app.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It opens in a different window from the browser and hides all the browser UI elements like the address bar.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80550" y="56725"/>
            <a:ext cx="6405600" cy="47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Web App Manifest - display modes</a:t>
            </a:r>
            <a:endParaRPr sz="2500" u="sng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549425" y="4640850"/>
            <a:ext cx="7680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AutoNum type="arabicPeriod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https://www.divante.com/reports/pwabook/features-of-progressive-web-apps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550" y="821100"/>
            <a:ext cx="2544174" cy="338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00" y="722675"/>
            <a:ext cx="3303466" cy="245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1"/>
          <p:cNvSpPr txBox="1"/>
          <p:nvPr/>
        </p:nvSpPr>
        <p:spPr>
          <a:xfrm>
            <a:off x="7259350" y="900125"/>
            <a:ext cx="16599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Muli"/>
                <a:ea typeface="Muli"/>
                <a:cs typeface="Muli"/>
                <a:sym typeface="Muli"/>
              </a:rPr>
              <a:t>Fullscreen display mode</a:t>
            </a:r>
            <a:endParaRPr sz="1200">
              <a:solidFill>
                <a:srgbClr val="00FF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Takes all of the display area available and hides all of the browser UI elements.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06600" y="3179625"/>
            <a:ext cx="28407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Minimal-UI display mode</a:t>
            </a:r>
            <a:endParaRPr sz="1200">
              <a:solidFill>
                <a:srgbClr val="FFFF00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-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It opens in its own window, but the application retains a minimal set of browser UI controls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