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0" r:id="rId5"/>
    <p:sldId id="299" r:id="rId6"/>
    <p:sldId id="261" r:id="rId7"/>
    <p:sldId id="263" r:id="rId8"/>
    <p:sldId id="267" r:id="rId9"/>
    <p:sldId id="268" r:id="rId10"/>
    <p:sldId id="266" r:id="rId11"/>
    <p:sldId id="273" r:id="rId12"/>
    <p:sldId id="276" r:id="rId13"/>
    <p:sldId id="278" r:id="rId14"/>
    <p:sldId id="282" r:id="rId15"/>
    <p:sldId id="284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285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1CBC6"/>
    <a:srgbClr val="4A9CCB"/>
    <a:srgbClr val="4B73A8"/>
    <a:srgbClr val="5A538C"/>
    <a:srgbClr val="345692"/>
    <a:srgbClr val="17C0D4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这次分享的课题是静态数据分析和自动映射，其实两个是不分彼此的，这里我将两个合并为静态数据映射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sym typeface="+mn-lt"/>
              </a:rPr>
              <a:t>静态数据映射其实就是将策划提供的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sym typeface="+mn-lt"/>
              </a:rPr>
              <a:t>c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sym typeface="+mn-lt"/>
              </a:rPr>
              <a:t>sv配置映射成系统内的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sym typeface="+mn-lt"/>
              </a:rPr>
              <a:t>bean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sym typeface="+mn-lt"/>
              </a:rPr>
              <a:t>对象，方便业务操作。映射的过程涉及到三个地方，一个是策划的配置，一个是转换器，其次就是转换后的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sym typeface="+mn-lt"/>
              </a:rPr>
              <a:t>bean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sym typeface="+mn-lt"/>
              </a:rPr>
              <a:t>对象。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sym typeface="+mn-lt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策划是在原始表格上，也就是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excel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表格上进行 配置，之后再使用转表工具转换成程序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用的表格，也就是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csv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格式的文件，而转表工具是一个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jar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包，除了提供转换操作之外，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还提供合并操作，目前是只支持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json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配置的合并。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在映射过程中起了比较大作用的就是转换器，转换器是将配置的字符串转换为目标类型，这里可以分为</a:t>
            </a:r>
            <a:r>
              <a:rPr lang="en-US" altLang="zh-CN"/>
              <a:t>spring</a:t>
            </a:r>
            <a:r>
              <a:rPr lang="zh-CN" altLang="en-US"/>
              <a:t>自身提供的转换器以及自定义的转换器。转换器的作用可以直接从类名便可以看出，如</a:t>
            </a:r>
            <a:r>
              <a:rPr lang="en-US" altLang="zh-CN"/>
              <a:t>xxxx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先念完上面的文字，总结时：</a:t>
            </a:r>
            <a:r>
              <a:rPr lang="zh-CN" altLang="en-US"/>
              <a:t>首先是将StorageManagerFactory注册入容器，并取出在applicationContext中自定义的resource标签范围内所有加了注解@Resource的类并构成BeanDefinition放入StorageManagerFactory中名为definitions的成员变量中。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遍历StorageManagerFactory中的definitions，并根据definition中的配置信息，读取配置中的数据，利用反射机制，将其反射成一个个对应的对象，并且放入Storage中的data中。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63389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097" y="363602"/>
            <a:ext cx="1492742" cy="297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722" y="411729"/>
            <a:ext cx="1492742" cy="2978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8"/>
          <p:cNvSpPr/>
          <p:nvPr/>
        </p:nvSpPr>
        <p:spPr>
          <a:xfrm>
            <a:off x="4619141" y="1640958"/>
            <a:ext cx="3171687" cy="2069635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2"/>
          <p:cNvSpPr/>
          <p:nvPr/>
        </p:nvSpPr>
        <p:spPr>
          <a:xfrm>
            <a:off x="6313724" y="1253472"/>
            <a:ext cx="2253807" cy="1262130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3008630" y="1873250"/>
            <a:ext cx="7189470" cy="160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5400" spc="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sym typeface="+mn-ea"/>
              </a:rPr>
              <a:t>静态数据映射</a:t>
            </a:r>
            <a:endParaRPr lang="zh-CN" altLang="en-US" sz="5400" spc="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spc="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sym typeface="+mn-ea"/>
              </a:rPr>
              <a:t>(</a:t>
            </a:r>
            <a:r>
              <a:rPr lang="zh-CN" altLang="en-US" sz="2800" spc="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sym typeface="+mn-ea"/>
              </a:rPr>
              <a:t>静态数据分析、自动映射</a:t>
            </a:r>
            <a:r>
              <a:rPr lang="en-US" altLang="zh-CN" sz="2800" spc="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sym typeface="+mn-ea"/>
              </a:rPr>
              <a:t>)</a:t>
            </a:r>
            <a:endParaRPr lang="en-US" altLang="zh-CN" sz="2800" spc="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Ebrima" panose="02000000000000000000" pitchFamily="2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57973" y="5568756"/>
            <a:ext cx="2382654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部门：项目一部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04938" y="6034032"/>
            <a:ext cx="2382654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分享者：李锡钒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3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3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5" grpId="1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073958" y="355539"/>
            <a:ext cx="455803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读取静态数据&amp;数据转换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73785" y="1310640"/>
            <a:ext cx="10694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785" y="1116965"/>
            <a:ext cx="10575925" cy="5208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073958" y="355539"/>
            <a:ext cx="356108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自定义类型转换器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" y="2357755"/>
            <a:ext cx="9372600" cy="27546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272030" y="1626235"/>
            <a:ext cx="764730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首先，需要告诉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容器，这里新定义了类型转换器。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54225" y="5445760"/>
            <a:ext cx="8669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其次，新定义的转换器要实现接口ConditionalGenericConverter。</a:t>
            </a:r>
            <a:endParaRPr lang="zh-CN" altLang="en-US" sz="2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922828" y="300294"/>
            <a:ext cx="710565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自定义类型转换器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-StringToPolyObjectConverter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6305" y="1604645"/>
            <a:ext cx="6800850" cy="2228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0890" y="1205865"/>
            <a:ext cx="11041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首先，重写接口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getConvertibleTypes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，告诉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容器这如果是这几个类型的可以尝试选择该转换器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10" y="4381500"/>
            <a:ext cx="8804275" cy="23241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42315" y="3833495"/>
            <a:ext cx="9689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其次，重写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matches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，源数据的类型和目标数据的类型只有这几个才可以选择该转换器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3"/>
          <p:cNvSpPr>
            <a:spLocks noChangeArrowheads="1"/>
          </p:cNvSpPr>
          <p:nvPr/>
        </p:nvSpPr>
        <p:spPr bwMode="auto">
          <a:xfrm>
            <a:off x="922828" y="300294"/>
            <a:ext cx="710565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自定义类型转换器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-StringToPolyObjectConverter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6465" y="2800350"/>
            <a:ext cx="7496175" cy="12573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026285" y="2141220"/>
            <a:ext cx="81387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最后是重写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convert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函数，这个转换器的转换处理都丢给了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TypeEnum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处理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073958" y="355539"/>
            <a:ext cx="506412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静态数据@Static如何注入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3680" y="2080260"/>
            <a:ext cx="8850630" cy="14897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56205" y="1477645"/>
            <a:ext cx="59226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真正处理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@Static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实现注入的类是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StaticInjectProcessor</a:t>
            </a:r>
            <a:endParaRPr lang="en-US" altLang="zh-CN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9670" y="3956050"/>
            <a:ext cx="10347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该类继承了InstantiationAwareBeanPostProcessorAdapter，会重写postProcessAfterInstantiation，该函数会在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容器管理的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bean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被实例化后调用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70" y="4836795"/>
            <a:ext cx="10048875" cy="1160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073958" y="355539"/>
            <a:ext cx="506412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静态数据@Static如何注入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0655" y="1831975"/>
            <a:ext cx="6049010" cy="3822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04290" y="1359535"/>
            <a:ext cx="106273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postProcessAfterInstantiation函数的处理是遍历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bean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的每个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Field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，并判断是否有携带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@Static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注解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47900" y="5758180"/>
            <a:ext cx="85350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这里可以根据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类型，分为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STORAGELONG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INSTANCE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三种类型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073958" y="355539"/>
            <a:ext cx="506412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静态数据@Static如何注入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44625" y="1339850"/>
            <a:ext cx="744537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a、STORAGELONG的注入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当格式为：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@Static(initializeMethodName="initXXX")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StorageLong&lt;XXXResource&gt;  xxxResources的时候会进行此种注入；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4625" y="2728595"/>
            <a:ext cx="6731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b、INSTANCE的注入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当格式为: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@Static(value = "100092", initializeMethodName = "initXXX")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ConfigValue&lt;String[]&gt; XXX;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44625" y="4256405"/>
            <a:ext cx="712978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c、STORAGE的注入：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当格式为：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@Static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Storage&lt;Integer, XXXResource&gt; xxxStorages;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073958" y="355539"/>
            <a:ext cx="469582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STORAGELONG的注入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26085" y="2132965"/>
            <a:ext cx="1107313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en-US" altLang="zh-CN"/>
              <a:t>1</a:t>
            </a:r>
            <a:r>
              <a:rPr lang="zh-CN" altLang="en-US"/>
              <a:t>、此处会先根据 field.getGenericType()取出该field的类型A，通过A instanceof ParameterizedType 判断是否是泛型参数类型，所谓的泛型参数类型就是&lt;XXX&gt;这种，再通过强转取出XXXResource这个Class，如下</a:t>
            </a:r>
            <a:endParaRPr lang="zh-CN" altLang="en-US"/>
          </a:p>
          <a:p>
            <a:r>
              <a:rPr lang="zh-CN" altLang="en-US"/>
              <a:t>((ParameterizedType) A).getActualTypeArguments()，可以取出&lt;XXX&gt;里边的XXX是什么类。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、之后通过该类从StorageManager中的storages中取出该类对应的Storage，此处的storages是一个Map，而此处的Storage存放着从xxxResource中遍历出的每一行数据实例化成的xxxResource对象。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构建一个StorageObserver订阅器，并且放入Storage中，StorageObserver实现了Observer并重写了其中的update，update的作用是通过反射去调用@Static中的initXXX更新数据，而将StorageObserver放入Storage是为了在Storage中的storages的数据发生变化的时候即时调用update更新数据。此处使用了观察者模式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、调用inject函数，作用是通过Spring提供的反射工具类ReflectionUtils.makeAccessible(field)主要是为了将private的Field设置为可读写，然后再 field.set(bean, storage)将storage塞入field中，这样xxxResources中便被塞入数据了。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899410" y="1132205"/>
            <a:ext cx="63925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ym typeface="+mn-ea"/>
              </a:rPr>
              <a:t>格式：@Static(initializeMethodName="initXXX")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         StorageLong&lt;XXXResource&gt;  xxxResources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073958" y="355539"/>
            <a:ext cx="356616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INSTANCE的注入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9435" y="2417445"/>
            <a:ext cx="1107313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r>
              <a:rPr lang="zh-CN" altLang="en-US"/>
              <a:t>1、此处会先取出ConfigValue </a:t>
            </a:r>
            <a:r>
              <a:rPr lang="en-US" altLang="zh-CN"/>
              <a:t>Class</a:t>
            </a:r>
            <a:r>
              <a:rPr lang="zh-CN" altLang="en-US"/>
              <a:t>中注解了@Id的</a:t>
            </a:r>
            <a:r>
              <a:rPr lang="en-US" altLang="zh-CN"/>
              <a:t>Field</a:t>
            </a:r>
            <a:r>
              <a:rPr lang="zh-CN" altLang="en-US"/>
              <a:t>，之后通过ConversionService转换器将10092和</a:t>
            </a:r>
            <a:r>
              <a:rPr lang="en-US" altLang="zh-CN">
                <a:sym typeface="+mn-ea"/>
              </a:rPr>
              <a:t>Field</a:t>
            </a:r>
            <a:r>
              <a:rPr lang="zh-CN" altLang="en-US">
                <a:sym typeface="+mn-ea"/>
              </a:rPr>
              <a:t>的</a:t>
            </a:r>
            <a:r>
              <a:rPr lang="zh-CN" altLang="en-US"/>
              <a:t>类型转化成对象</a:t>
            </a:r>
            <a:r>
              <a:rPr lang="en-US" altLang="zh-CN"/>
              <a:t>Key</a:t>
            </a:r>
            <a:endParaRPr lang="zh-CN" altLang="en-US"/>
          </a:p>
          <a:p>
            <a:pPr algn="l">
              <a:buNone/>
            </a:pPr>
            <a:endParaRPr lang="zh-CN" altLang="en-US"/>
          </a:p>
          <a:p>
            <a:pPr algn="l">
              <a:buNone/>
            </a:pPr>
            <a:r>
              <a:rPr lang="zh-CN" altLang="en-US"/>
              <a:t>2、之后根据field.getType也就是ConfigValue这个类取得Storage，构造StaticObserver，并放入Storage中，该StaticObserver的作用和a中的StorageObserver的作用一样。</a:t>
            </a:r>
            <a:endParaRPr lang="zh-CN" altLang="en-US"/>
          </a:p>
          <a:p>
            <a:pPr algn="l">
              <a:buNone/>
            </a:pPr>
            <a:endParaRPr lang="zh-CN" altLang="en-US"/>
          </a:p>
          <a:p>
            <a:pPr algn="l">
              <a:buNone/>
            </a:pPr>
            <a:r>
              <a:rPr lang="zh-CN" altLang="en-US"/>
              <a:t>3、再之后便是通过</a:t>
            </a:r>
            <a:r>
              <a:rPr lang="en-US" altLang="zh-CN"/>
              <a:t>Key</a:t>
            </a:r>
            <a:r>
              <a:rPr lang="zh-CN" altLang="en-US"/>
              <a:t>从</a:t>
            </a:r>
            <a:r>
              <a:rPr lang="en-US" altLang="zh-CN"/>
              <a:t>Storage</a:t>
            </a:r>
            <a:r>
              <a:rPr lang="zh-CN" altLang="en-US"/>
              <a:t>中取出</a:t>
            </a:r>
            <a:r>
              <a:rPr lang="en-US" altLang="zh-CN"/>
              <a:t>Object</a:t>
            </a:r>
            <a:r>
              <a:rPr lang="zh-CN" altLang="en-US"/>
              <a:t>，然后和上面</a:t>
            </a:r>
            <a:r>
              <a:rPr lang="zh-CN" altLang="en-US">
                <a:sym typeface="+mn-ea"/>
              </a:rPr>
              <a:t>STORAGELONG</a:t>
            </a:r>
            <a:r>
              <a:rPr lang="zh-CN" altLang="en-US"/>
              <a:t>中的inject函数一样，将</a:t>
            </a:r>
            <a:r>
              <a:rPr lang="en-US" altLang="zh-CN">
                <a:sym typeface="+mn-ea"/>
              </a:rPr>
              <a:t>Object</a:t>
            </a:r>
            <a:r>
              <a:rPr lang="zh-CN" altLang="en-US"/>
              <a:t>塞入field中。</a:t>
            </a:r>
            <a:endParaRPr lang="zh-CN" altLang="en-US"/>
          </a:p>
          <a:p>
            <a:pPr algn="l">
              <a:buNone/>
            </a:pPr>
            <a:endParaRPr lang="zh-CN" altLang="en-US"/>
          </a:p>
          <a:p>
            <a:pPr algn="l">
              <a:buNone/>
            </a:pPr>
            <a:r>
              <a:rPr lang="zh-CN" altLang="en-US"/>
              <a:t>4、后面多调用了一步initialize，该函数的作用是通过判断判断Static注解是否配置了initializeMethodName，如果配置了则通过对应的Class.getDeclaredMethod取出initXXX函数，之后设定函数的Accessible的可读写性，然后通过invoke反射 执行initXXX函数。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24380" y="1227455"/>
            <a:ext cx="79521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格式：@Static(value = "100092", initializeMethodName = "initXXX")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            ConfigValue&lt;String[]&gt; XXX;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073958" y="355539"/>
            <a:ext cx="352171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STORAGE的注入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9435" y="2406650"/>
            <a:ext cx="1107313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注入实现和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StorageLong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类型的有点像，不过在取出Storage的时候，是根据泛型参数中的第二个参数XXXResource取出对应的Storage，之后的操作一样，也是构造监听器并且放入Storage，再进行inject注入Field的操作。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83560" y="1236980"/>
            <a:ext cx="67716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格式：@Static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	     </a:t>
            </a:r>
            <a:r>
              <a:rPr lang="zh-CN" altLang="en-US" sz="2000">
                <a:sym typeface="+mn-ea"/>
              </a:rPr>
              <a:t>Storage&lt;Integer, XXXResource&gt; xxxStorages;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39080" y="2081530"/>
            <a:ext cx="568325" cy="539115"/>
          </a:xfrm>
          <a:prstGeom prst="rect">
            <a:avLst/>
          </a:prstGeom>
          <a:solidFill>
            <a:srgbClr val="4B73A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" name="TextBox 64"/>
          <p:cNvSpPr txBox="1"/>
          <p:nvPr/>
        </p:nvSpPr>
        <p:spPr>
          <a:xfrm>
            <a:off x="6504940" y="2114550"/>
            <a:ext cx="4279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了解一刀中的静态数据映射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59"/>
          <p:cNvSpPr txBox="1">
            <a:spLocks noChangeArrowheads="1"/>
          </p:cNvSpPr>
          <p:nvPr/>
        </p:nvSpPr>
        <p:spPr bwMode="auto">
          <a:xfrm flipH="1">
            <a:off x="1303334" y="2503542"/>
            <a:ext cx="3187903" cy="14452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800">
              <a:defRPr/>
            </a:pPr>
            <a:r>
              <a:rPr lang="zh-CN" altLang="en-US" sz="6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6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685800">
              <a:defRPr/>
            </a:pP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26"/>
          <p:cNvSpPr/>
          <p:nvPr/>
        </p:nvSpPr>
        <p:spPr>
          <a:xfrm>
            <a:off x="2736733" y="2465164"/>
            <a:ext cx="1845118" cy="534043"/>
          </a:xfrm>
          <a:custGeom>
            <a:avLst/>
            <a:gdLst>
              <a:gd name="connsiteX0" fmla="*/ 0 w 1682088"/>
              <a:gd name="connsiteY0" fmla="*/ 0 h 519125"/>
              <a:gd name="connsiteX1" fmla="*/ 1682088 w 1682088"/>
              <a:gd name="connsiteY1" fmla="*/ 0 h 519125"/>
              <a:gd name="connsiteX2" fmla="*/ 1682088 w 1682088"/>
              <a:gd name="connsiteY2" fmla="*/ 519125 h 519125"/>
              <a:gd name="connsiteX3" fmla="*/ 0 w 1682088"/>
              <a:gd name="connsiteY3" fmla="*/ 519125 h 519125"/>
              <a:gd name="connsiteX4" fmla="*/ 0 w 1682088"/>
              <a:gd name="connsiteY4" fmla="*/ 0 h 519125"/>
              <a:gd name="connsiteX0-1" fmla="*/ 0 w 1682088"/>
              <a:gd name="connsiteY0-2" fmla="*/ 519125 h 610565"/>
              <a:gd name="connsiteX1-3" fmla="*/ 0 w 1682088"/>
              <a:gd name="connsiteY1-4" fmla="*/ 0 h 610565"/>
              <a:gd name="connsiteX2-5" fmla="*/ 1682088 w 1682088"/>
              <a:gd name="connsiteY2-6" fmla="*/ 0 h 610565"/>
              <a:gd name="connsiteX3-7" fmla="*/ 1682088 w 1682088"/>
              <a:gd name="connsiteY3-8" fmla="*/ 519125 h 610565"/>
              <a:gd name="connsiteX4-9" fmla="*/ 91440 w 1682088"/>
              <a:gd name="connsiteY4-10" fmla="*/ 610565 h 610565"/>
              <a:gd name="connsiteX0-11" fmla="*/ 0 w 1682088"/>
              <a:gd name="connsiteY0-12" fmla="*/ 519125 h 519125"/>
              <a:gd name="connsiteX1-13" fmla="*/ 0 w 1682088"/>
              <a:gd name="connsiteY1-14" fmla="*/ 0 h 519125"/>
              <a:gd name="connsiteX2-15" fmla="*/ 1682088 w 1682088"/>
              <a:gd name="connsiteY2-16" fmla="*/ 0 h 519125"/>
              <a:gd name="connsiteX3-17" fmla="*/ 1682088 w 1682088"/>
              <a:gd name="connsiteY3-18" fmla="*/ 519125 h 5191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82088" h="519125">
                <a:moveTo>
                  <a:pt x="0" y="519125"/>
                </a:moveTo>
                <a:lnTo>
                  <a:pt x="0" y="0"/>
                </a:lnTo>
                <a:lnTo>
                  <a:pt x="1682088" y="0"/>
                </a:lnTo>
                <a:lnTo>
                  <a:pt x="1682088" y="519125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任意多边形 34"/>
          <p:cNvSpPr/>
          <p:nvPr/>
        </p:nvSpPr>
        <p:spPr>
          <a:xfrm>
            <a:off x="2046537" y="2795570"/>
            <a:ext cx="2301816" cy="1478645"/>
          </a:xfrm>
          <a:custGeom>
            <a:avLst/>
            <a:gdLst>
              <a:gd name="connsiteX0" fmla="*/ 0 w 2463662"/>
              <a:gd name="connsiteY0" fmla="*/ 0 h 1478645"/>
              <a:gd name="connsiteX1" fmla="*/ 877819 w 2463662"/>
              <a:gd name="connsiteY1" fmla="*/ 0 h 1478645"/>
              <a:gd name="connsiteX2" fmla="*/ 877819 w 2463662"/>
              <a:gd name="connsiteY2" fmla="*/ 1105159 h 1478645"/>
              <a:gd name="connsiteX3" fmla="*/ 2463662 w 2463662"/>
              <a:gd name="connsiteY3" fmla="*/ 1105159 h 1478645"/>
              <a:gd name="connsiteX4" fmla="*/ 2463662 w 2463662"/>
              <a:gd name="connsiteY4" fmla="*/ 1478645 h 1478645"/>
              <a:gd name="connsiteX5" fmla="*/ 0 w 2463662"/>
              <a:gd name="connsiteY5" fmla="*/ 1478645 h 1478645"/>
              <a:gd name="connsiteX6" fmla="*/ 0 w 2463662"/>
              <a:gd name="connsiteY6" fmla="*/ 0 h 1478645"/>
              <a:gd name="connsiteX0-1" fmla="*/ 877819 w 2463662"/>
              <a:gd name="connsiteY0-2" fmla="*/ 1105159 h 1478645"/>
              <a:gd name="connsiteX1-3" fmla="*/ 2463662 w 2463662"/>
              <a:gd name="connsiteY1-4" fmla="*/ 1105159 h 1478645"/>
              <a:gd name="connsiteX2-5" fmla="*/ 2463662 w 2463662"/>
              <a:gd name="connsiteY2-6" fmla="*/ 1478645 h 1478645"/>
              <a:gd name="connsiteX3-7" fmla="*/ 0 w 2463662"/>
              <a:gd name="connsiteY3-8" fmla="*/ 1478645 h 1478645"/>
              <a:gd name="connsiteX4-9" fmla="*/ 0 w 2463662"/>
              <a:gd name="connsiteY4-10" fmla="*/ 0 h 1478645"/>
              <a:gd name="connsiteX5-11" fmla="*/ 877819 w 2463662"/>
              <a:gd name="connsiteY5-12" fmla="*/ 0 h 1478645"/>
              <a:gd name="connsiteX6-13" fmla="*/ 969259 w 2463662"/>
              <a:gd name="connsiteY6-14" fmla="*/ 1196599 h 1478645"/>
              <a:gd name="connsiteX0-15" fmla="*/ 877819 w 2463662"/>
              <a:gd name="connsiteY0-16" fmla="*/ 1105159 h 1478645"/>
              <a:gd name="connsiteX1-17" fmla="*/ 2463662 w 2463662"/>
              <a:gd name="connsiteY1-18" fmla="*/ 1105159 h 1478645"/>
              <a:gd name="connsiteX2-19" fmla="*/ 2463662 w 2463662"/>
              <a:gd name="connsiteY2-20" fmla="*/ 1478645 h 1478645"/>
              <a:gd name="connsiteX3-21" fmla="*/ 0 w 2463662"/>
              <a:gd name="connsiteY3-22" fmla="*/ 1478645 h 1478645"/>
              <a:gd name="connsiteX4-23" fmla="*/ 0 w 2463662"/>
              <a:gd name="connsiteY4-24" fmla="*/ 0 h 1478645"/>
              <a:gd name="connsiteX5-25" fmla="*/ 877819 w 2463662"/>
              <a:gd name="connsiteY5-26" fmla="*/ 0 h 1478645"/>
              <a:gd name="connsiteX0-27" fmla="*/ 2463662 w 2463662"/>
              <a:gd name="connsiteY0-28" fmla="*/ 1105159 h 1478645"/>
              <a:gd name="connsiteX1-29" fmla="*/ 2463662 w 2463662"/>
              <a:gd name="connsiteY1-30" fmla="*/ 1478645 h 1478645"/>
              <a:gd name="connsiteX2-31" fmla="*/ 0 w 2463662"/>
              <a:gd name="connsiteY2-32" fmla="*/ 1478645 h 1478645"/>
              <a:gd name="connsiteX3-33" fmla="*/ 0 w 2463662"/>
              <a:gd name="connsiteY3-34" fmla="*/ 0 h 1478645"/>
              <a:gd name="connsiteX4-35" fmla="*/ 877819 w 2463662"/>
              <a:gd name="connsiteY4-36" fmla="*/ 0 h 14786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63662" h="1478645">
                <a:moveTo>
                  <a:pt x="2463662" y="1105159"/>
                </a:moveTo>
                <a:lnTo>
                  <a:pt x="2463662" y="1478645"/>
                </a:lnTo>
                <a:lnTo>
                  <a:pt x="0" y="1478645"/>
                </a:lnTo>
                <a:lnTo>
                  <a:pt x="0" y="0"/>
                </a:lnTo>
                <a:lnTo>
                  <a:pt x="877819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39080" y="3161665"/>
            <a:ext cx="568325" cy="539115"/>
          </a:xfrm>
          <a:prstGeom prst="rect">
            <a:avLst/>
          </a:prstGeom>
          <a:solidFill>
            <a:srgbClr val="41CBC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9" name="TextBox 64"/>
          <p:cNvSpPr txBox="1"/>
          <p:nvPr/>
        </p:nvSpPr>
        <p:spPr>
          <a:xfrm>
            <a:off x="6504700" y="3201035"/>
            <a:ext cx="357884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了解静态数据映射的原理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39080" y="4241800"/>
            <a:ext cx="568325" cy="539115"/>
          </a:xfrm>
          <a:prstGeom prst="rect">
            <a:avLst/>
          </a:prstGeom>
          <a:solidFill>
            <a:srgbClr val="4A9C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2" name="TextBox 64"/>
          <p:cNvSpPr txBox="1"/>
          <p:nvPr/>
        </p:nvSpPr>
        <p:spPr>
          <a:xfrm>
            <a:off x="6504940" y="4274820"/>
            <a:ext cx="4471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了解通用解析转换器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的原理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64"/>
          <p:cNvSpPr txBox="1"/>
          <p:nvPr/>
        </p:nvSpPr>
        <p:spPr>
          <a:xfrm>
            <a:off x="5400040" y="2145030"/>
            <a:ext cx="5073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64"/>
          <p:cNvSpPr txBox="1"/>
          <p:nvPr/>
        </p:nvSpPr>
        <p:spPr>
          <a:xfrm>
            <a:off x="5384800" y="3229610"/>
            <a:ext cx="5073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64"/>
          <p:cNvSpPr txBox="1"/>
          <p:nvPr/>
        </p:nvSpPr>
        <p:spPr>
          <a:xfrm>
            <a:off x="5384800" y="4312285"/>
            <a:ext cx="5073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3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3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3" presetClass="entr" presetSubtype="32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2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8" presetID="2" presetClass="entr" presetSubtype="2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3" grpId="0"/>
          <p:bldP spid="4" grpId="0"/>
          <p:bldP spid="5" grpId="0" animBg="1"/>
          <p:bldP spid="6" grpId="0" animBg="1"/>
          <p:bldP spid="8" grpId="0" bldLvl="0" animBg="1"/>
          <p:bldP spid="9" grpId="0"/>
          <p:bldP spid="11" grpId="0" bldLvl="0" animBg="1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3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3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3" presetClass="entr" presetSubtype="32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3" grpId="0"/>
          <p:bldP spid="4" grpId="0"/>
          <p:bldP spid="5" grpId="0" animBg="1"/>
          <p:bldP spid="6" grpId="0" animBg="1"/>
          <p:bldP spid="8" grpId="0" bldLvl="0" animBg="1"/>
          <p:bldP spid="9" grpId="0"/>
          <p:bldP spid="11" grpId="0" bldLvl="0" animBg="1"/>
          <p:bldP spid="12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073958" y="355539"/>
            <a:ext cx="478599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热更的时候如何热更配置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22655" y="2184400"/>
            <a:ext cx="92392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、会根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据热更的配置名从storageManager中取得对应的Storage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、调用对应的reload函数，reload函数会重新走一次的load(data)的过程，加载配置、调用各种预加载等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、在最后调用noticeChange通知各个订阅器，通知订阅器调用自身的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函数，而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函数的作用是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通过反射去调用@Static中声明的ini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tializeMethodName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函数更新数据。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56561" y="3807390"/>
            <a:ext cx="6278880" cy="829945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5A53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通用解析转换器</a:t>
            </a:r>
            <a:r>
              <a:rPr lang="zh-CN" altLang="en-US" sz="4800" b="1" dirty="0">
                <a:solidFill>
                  <a:srgbClr val="5A53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的原理</a:t>
            </a:r>
            <a:endParaRPr lang="zh-CN" altLang="en-US" sz="4800" b="1" dirty="0">
              <a:solidFill>
                <a:srgbClr val="5A53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5023040" y="1569814"/>
            <a:ext cx="2498670" cy="1861185"/>
            <a:chOff x="2757770" y="2361929"/>
            <a:chExt cx="2498670" cy="1861185"/>
          </a:xfrm>
        </p:grpSpPr>
        <p:sp>
          <p:nvSpPr>
            <p:cNvPr id="5" name="TextBox 59"/>
            <p:cNvSpPr txBox="1">
              <a:spLocks noChangeArrowheads="1"/>
            </p:cNvSpPr>
            <p:nvPr/>
          </p:nvSpPr>
          <p:spPr bwMode="auto">
            <a:xfrm flipH="1">
              <a:off x="3115977" y="2361929"/>
              <a:ext cx="1782258" cy="1861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1500" kern="0" dirty="0">
                  <a:solidFill>
                    <a:srgbClr val="5A538C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en-US" altLang="ko-KR" sz="8800" kern="0" dirty="0">
                <a:solidFill>
                  <a:srgbClr val="5A538C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A538C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A538C"/>
                </a:solidFill>
              </a:endParaRPr>
            </a:p>
          </p:txBody>
        </p:sp>
      </p:grpSp>
      <p:sp>
        <p:nvSpPr>
          <p:cNvPr id="8" name="任意多边形 38"/>
          <p:cNvSpPr/>
          <p:nvPr/>
        </p:nvSpPr>
        <p:spPr>
          <a:xfrm>
            <a:off x="531838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-1" fmla="*/ 1054278 w 1845118"/>
              <a:gd name="connsiteY0-2" fmla="*/ 539460 h 1113172"/>
              <a:gd name="connsiteX1-3" fmla="*/ 0 w 1845118"/>
              <a:gd name="connsiteY1-4" fmla="*/ 539460 h 1113172"/>
              <a:gd name="connsiteX2-5" fmla="*/ 0 w 1845118"/>
              <a:gd name="connsiteY2-6" fmla="*/ 0 h 1113172"/>
              <a:gd name="connsiteX3-7" fmla="*/ 1845118 w 1845118"/>
              <a:gd name="connsiteY3-8" fmla="*/ 0 h 1113172"/>
              <a:gd name="connsiteX4-9" fmla="*/ 1845118 w 1845118"/>
              <a:gd name="connsiteY4-10" fmla="*/ 1113172 h 1113172"/>
              <a:gd name="connsiteX5-11" fmla="*/ 1054278 w 1845118"/>
              <a:gd name="connsiteY5-12" fmla="*/ 1113172 h 1113172"/>
              <a:gd name="connsiteX6" fmla="*/ 1145718 w 1845118"/>
              <a:gd name="connsiteY6" fmla="*/ 630900 h 1113172"/>
              <a:gd name="connsiteX0-13" fmla="*/ 1054278 w 1845118"/>
              <a:gd name="connsiteY0-14" fmla="*/ 539460 h 1113172"/>
              <a:gd name="connsiteX1-15" fmla="*/ 0 w 1845118"/>
              <a:gd name="connsiteY1-16" fmla="*/ 539460 h 1113172"/>
              <a:gd name="connsiteX2-17" fmla="*/ 0 w 1845118"/>
              <a:gd name="connsiteY2-18" fmla="*/ 0 h 1113172"/>
              <a:gd name="connsiteX3-19" fmla="*/ 1845118 w 1845118"/>
              <a:gd name="connsiteY3-20" fmla="*/ 0 h 1113172"/>
              <a:gd name="connsiteX4-21" fmla="*/ 1845118 w 1845118"/>
              <a:gd name="connsiteY4-22" fmla="*/ 1113172 h 1113172"/>
              <a:gd name="connsiteX5-23" fmla="*/ 1054278 w 1845118"/>
              <a:gd name="connsiteY5-24" fmla="*/ 1113172 h 1113172"/>
              <a:gd name="connsiteX0-25" fmla="*/ 0 w 1845118"/>
              <a:gd name="connsiteY0-26" fmla="*/ 539460 h 1113172"/>
              <a:gd name="connsiteX1-27" fmla="*/ 0 w 1845118"/>
              <a:gd name="connsiteY1-28" fmla="*/ 0 h 1113172"/>
              <a:gd name="connsiteX2-29" fmla="*/ 1845118 w 1845118"/>
              <a:gd name="connsiteY2-30" fmla="*/ 0 h 1113172"/>
              <a:gd name="connsiteX3-31" fmla="*/ 1845118 w 1845118"/>
              <a:gd name="connsiteY3-32" fmla="*/ 1113172 h 1113172"/>
              <a:gd name="connsiteX4-33" fmla="*/ 1054278 w 1845118"/>
              <a:gd name="connsiteY4-34" fmla="*/ 1113172 h 1113172"/>
              <a:gd name="connsiteX0-35" fmla="*/ 0 w 1845118"/>
              <a:gd name="connsiteY0-36" fmla="*/ 539460 h 1113172"/>
              <a:gd name="connsiteX1-37" fmla="*/ 0 w 1845118"/>
              <a:gd name="connsiteY1-38" fmla="*/ 0 h 1113172"/>
              <a:gd name="connsiteX2-39" fmla="*/ 1845118 w 1845118"/>
              <a:gd name="connsiteY2-40" fmla="*/ 0 h 1113172"/>
              <a:gd name="connsiteX3-41" fmla="*/ 1845118 w 1845118"/>
              <a:gd name="connsiteY3-42" fmla="*/ 1113172 h 11131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A538C"/>
              </a:solidFill>
            </a:endParaRPr>
          </a:p>
        </p:txBody>
      </p:sp>
      <p:sp>
        <p:nvSpPr>
          <p:cNvPr id="9" name="任意多边形 36"/>
          <p:cNvSpPr/>
          <p:nvPr/>
        </p:nvSpPr>
        <p:spPr>
          <a:xfrm>
            <a:off x="502304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-1" fmla="*/ 618105 w 2362498"/>
              <a:gd name="connsiteY0-2" fmla="*/ 1612423 h 1827878"/>
              <a:gd name="connsiteX1-3" fmla="*/ 2362498 w 2362498"/>
              <a:gd name="connsiteY1-4" fmla="*/ 1612423 h 1827878"/>
              <a:gd name="connsiteX2-5" fmla="*/ 2362498 w 2362498"/>
              <a:gd name="connsiteY2-6" fmla="*/ 1827878 h 1827878"/>
              <a:gd name="connsiteX3-7" fmla="*/ 839514 w 2362498"/>
              <a:gd name="connsiteY3-8" fmla="*/ 1827878 h 1827878"/>
              <a:gd name="connsiteX4-9" fmla="*/ 433218 w 2362498"/>
              <a:gd name="connsiteY4-10" fmla="*/ 1827878 h 1827878"/>
              <a:gd name="connsiteX5-11" fmla="*/ 433218 w 2362498"/>
              <a:gd name="connsiteY5-12" fmla="*/ 1826314 h 1827878"/>
              <a:gd name="connsiteX6-13" fmla="*/ 0 w 2362498"/>
              <a:gd name="connsiteY6-14" fmla="*/ 1826314 h 1827878"/>
              <a:gd name="connsiteX7-15" fmla="*/ 0 w 2362498"/>
              <a:gd name="connsiteY7-16" fmla="*/ 0 h 1827878"/>
              <a:gd name="connsiteX8-17" fmla="*/ 618105 w 2362498"/>
              <a:gd name="connsiteY8-18" fmla="*/ 0 h 1827878"/>
              <a:gd name="connsiteX9" fmla="*/ 709545 w 2362498"/>
              <a:gd name="connsiteY9" fmla="*/ 1703863 h 1827878"/>
              <a:gd name="connsiteX0-19" fmla="*/ 618105 w 2362498"/>
              <a:gd name="connsiteY0-20" fmla="*/ 1612423 h 1827878"/>
              <a:gd name="connsiteX1-21" fmla="*/ 2362498 w 2362498"/>
              <a:gd name="connsiteY1-22" fmla="*/ 1612423 h 1827878"/>
              <a:gd name="connsiteX2-23" fmla="*/ 2362498 w 2362498"/>
              <a:gd name="connsiteY2-24" fmla="*/ 1827878 h 1827878"/>
              <a:gd name="connsiteX3-25" fmla="*/ 839514 w 2362498"/>
              <a:gd name="connsiteY3-26" fmla="*/ 1827878 h 1827878"/>
              <a:gd name="connsiteX4-27" fmla="*/ 433218 w 2362498"/>
              <a:gd name="connsiteY4-28" fmla="*/ 1827878 h 1827878"/>
              <a:gd name="connsiteX5-29" fmla="*/ 433218 w 2362498"/>
              <a:gd name="connsiteY5-30" fmla="*/ 1826314 h 1827878"/>
              <a:gd name="connsiteX6-31" fmla="*/ 0 w 2362498"/>
              <a:gd name="connsiteY6-32" fmla="*/ 1826314 h 1827878"/>
              <a:gd name="connsiteX7-33" fmla="*/ 0 w 2362498"/>
              <a:gd name="connsiteY7-34" fmla="*/ 0 h 1827878"/>
              <a:gd name="connsiteX8-35" fmla="*/ 618105 w 2362498"/>
              <a:gd name="connsiteY8-36" fmla="*/ 0 h 1827878"/>
              <a:gd name="connsiteX0-37" fmla="*/ 2362498 w 2362498"/>
              <a:gd name="connsiteY0-38" fmla="*/ 1612423 h 1827878"/>
              <a:gd name="connsiteX1-39" fmla="*/ 2362498 w 2362498"/>
              <a:gd name="connsiteY1-40" fmla="*/ 1827878 h 1827878"/>
              <a:gd name="connsiteX2-41" fmla="*/ 839514 w 2362498"/>
              <a:gd name="connsiteY2-42" fmla="*/ 1827878 h 1827878"/>
              <a:gd name="connsiteX3-43" fmla="*/ 433218 w 2362498"/>
              <a:gd name="connsiteY3-44" fmla="*/ 1827878 h 1827878"/>
              <a:gd name="connsiteX4-45" fmla="*/ 433218 w 2362498"/>
              <a:gd name="connsiteY4-46" fmla="*/ 1826314 h 1827878"/>
              <a:gd name="connsiteX5-47" fmla="*/ 0 w 2362498"/>
              <a:gd name="connsiteY5-48" fmla="*/ 1826314 h 1827878"/>
              <a:gd name="connsiteX6-49" fmla="*/ 0 w 2362498"/>
              <a:gd name="connsiteY6-50" fmla="*/ 0 h 1827878"/>
              <a:gd name="connsiteX7-51" fmla="*/ 618105 w 2362498"/>
              <a:gd name="connsiteY7-52" fmla="*/ 0 h 18278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A538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ldLvl="0" animBg="1"/>
      <p:bldP spid="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073958" y="355539"/>
            <a:ext cx="315277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什么是通用解析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86740" y="2298700"/>
            <a:ext cx="10730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定义：根据策划偏好和已有的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t5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配置，新增的一种转换器，进而解决json配置的臃肿和不方便。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6740" y="2989580"/>
            <a:ext cx="110191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优势：通用解析支持多态，在配置中便可以指定要转换的bean是哪种，因此不需要在项目中自己根据枚举类型进行转换。比如Consume会根据配置的枚举生成不同的IConsume子类，而使用通用解析则可以直接在配置的时候指定类型，无需在启动的时候二次解析。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json配置啰嗦，策划嫌麻烦。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073958" y="355539"/>
            <a:ext cx="315277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通用解析的原理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8430" y="1901190"/>
            <a:ext cx="1173353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、在</a:t>
            </a:r>
            <a:r>
              <a:rPr 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CsvReader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将配置中的数据转换为系统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bean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对象的时候会调用ConversionService转换器，转换器会根据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bean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对象是否实现了接口PolyObjectMapper判断是否使用通用解析转换器StringToPolyObjectConverter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、转换器的作用是调用TypeEnum.doAnalyse，将配置的数据转换为对应类型的对象。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TypeEnum是一个枚举类，其中包含了八种基本类型、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String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类型以及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list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array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map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enum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Object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类型，内部会先遍历对象的所有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Field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，再根据规定的分割符拆分字符串，之后通过遍历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Field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，根据不同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Filed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类型递归调用不同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TypeEnum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枚举，然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后通过反射注入对应的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Field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中。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98154" y="2645364"/>
            <a:ext cx="256993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</a:t>
            </a:r>
            <a:r>
              <a:rPr lang="en-US" altLang="zh-CN" sz="8800" b="1" cap="none" spc="0" dirty="0">
                <a:ln w="0"/>
                <a:solidFill>
                  <a:srgbClr val="4A9CC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&amp;</a:t>
            </a:r>
            <a:r>
              <a:rPr lang="en-US" altLang="zh-CN" sz="8800" b="1" cap="none" spc="0" dirty="0">
                <a:ln w="0"/>
                <a:solidFill>
                  <a:srgbClr val="41CBC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endParaRPr lang="zh-CN" altLang="en-US" sz="8800" b="1" cap="none" spc="0" dirty="0">
              <a:ln w="0"/>
              <a:solidFill>
                <a:srgbClr val="41CBC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073958" y="355539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答疑环节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任意多边形 18"/>
          <p:cNvSpPr/>
          <p:nvPr/>
        </p:nvSpPr>
        <p:spPr>
          <a:xfrm>
            <a:off x="4363233" y="2068863"/>
            <a:ext cx="3506539" cy="2069635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22"/>
          <p:cNvSpPr/>
          <p:nvPr/>
        </p:nvSpPr>
        <p:spPr>
          <a:xfrm>
            <a:off x="6517213" y="1604209"/>
            <a:ext cx="2253807" cy="140346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5"/>
          <p:cNvSpPr txBox="1"/>
          <p:nvPr/>
        </p:nvSpPr>
        <p:spPr>
          <a:xfrm>
            <a:off x="3111380" y="2441959"/>
            <a:ext cx="454877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5A538C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谢</a:t>
            </a:r>
            <a:r>
              <a:rPr lang="zh-CN" altLang="en-US" sz="8000" b="1" dirty="0">
                <a:solidFill>
                  <a:srgbClr val="4B73A8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谢</a:t>
            </a:r>
            <a:r>
              <a:rPr lang="zh-CN" altLang="en-US" sz="8000" b="1" dirty="0">
                <a:solidFill>
                  <a:srgbClr val="4A9CCB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欣</a:t>
            </a:r>
            <a:r>
              <a:rPr lang="zh-CN" altLang="en-US" sz="8000" b="1" dirty="0">
                <a:solidFill>
                  <a:srgbClr val="41CBC6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赏</a:t>
            </a:r>
            <a:endParaRPr lang="zh-CN" altLang="en-US" sz="8000" b="1" dirty="0">
              <a:solidFill>
                <a:srgbClr val="41CBC6"/>
              </a:solidFill>
              <a:latin typeface="Impact" panose="020B0806030902050204" pitchFamily="34" charset="0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333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81700" y="1979295"/>
            <a:ext cx="5264150" cy="539115"/>
          </a:xfrm>
          <a:prstGeom prst="rect">
            <a:avLst/>
          </a:prstGeom>
          <a:solidFill>
            <a:srgbClr val="4B73A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TextBox 64"/>
          <p:cNvSpPr txBox="1"/>
          <p:nvPr/>
        </p:nvSpPr>
        <p:spPr>
          <a:xfrm>
            <a:off x="6115050" y="2004695"/>
            <a:ext cx="5131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   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什么是静态数据映射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59"/>
          <p:cNvSpPr txBox="1">
            <a:spLocks noChangeArrowheads="1"/>
          </p:cNvSpPr>
          <p:nvPr/>
        </p:nvSpPr>
        <p:spPr bwMode="auto">
          <a:xfrm flipH="1">
            <a:off x="1303334" y="2503542"/>
            <a:ext cx="3187903" cy="14465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800">
              <a:defRPr/>
            </a:pPr>
            <a:r>
              <a:rPr lang="zh-CN" altLang="en-US" sz="6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6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685800">
              <a:defRPr/>
            </a:pP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26"/>
          <p:cNvSpPr/>
          <p:nvPr/>
        </p:nvSpPr>
        <p:spPr>
          <a:xfrm>
            <a:off x="2736733" y="2465164"/>
            <a:ext cx="1845118" cy="534043"/>
          </a:xfrm>
          <a:custGeom>
            <a:avLst/>
            <a:gdLst>
              <a:gd name="connsiteX0" fmla="*/ 0 w 1682088"/>
              <a:gd name="connsiteY0" fmla="*/ 0 h 519125"/>
              <a:gd name="connsiteX1" fmla="*/ 1682088 w 1682088"/>
              <a:gd name="connsiteY1" fmla="*/ 0 h 519125"/>
              <a:gd name="connsiteX2" fmla="*/ 1682088 w 1682088"/>
              <a:gd name="connsiteY2" fmla="*/ 519125 h 519125"/>
              <a:gd name="connsiteX3" fmla="*/ 0 w 1682088"/>
              <a:gd name="connsiteY3" fmla="*/ 519125 h 519125"/>
              <a:gd name="connsiteX4" fmla="*/ 0 w 1682088"/>
              <a:gd name="connsiteY4" fmla="*/ 0 h 519125"/>
              <a:gd name="connsiteX0-1" fmla="*/ 0 w 1682088"/>
              <a:gd name="connsiteY0-2" fmla="*/ 519125 h 610565"/>
              <a:gd name="connsiteX1-3" fmla="*/ 0 w 1682088"/>
              <a:gd name="connsiteY1-4" fmla="*/ 0 h 610565"/>
              <a:gd name="connsiteX2-5" fmla="*/ 1682088 w 1682088"/>
              <a:gd name="connsiteY2-6" fmla="*/ 0 h 610565"/>
              <a:gd name="connsiteX3-7" fmla="*/ 1682088 w 1682088"/>
              <a:gd name="connsiteY3-8" fmla="*/ 519125 h 610565"/>
              <a:gd name="connsiteX4-9" fmla="*/ 91440 w 1682088"/>
              <a:gd name="connsiteY4-10" fmla="*/ 610565 h 610565"/>
              <a:gd name="connsiteX0-11" fmla="*/ 0 w 1682088"/>
              <a:gd name="connsiteY0-12" fmla="*/ 519125 h 519125"/>
              <a:gd name="connsiteX1-13" fmla="*/ 0 w 1682088"/>
              <a:gd name="connsiteY1-14" fmla="*/ 0 h 519125"/>
              <a:gd name="connsiteX2-15" fmla="*/ 1682088 w 1682088"/>
              <a:gd name="connsiteY2-16" fmla="*/ 0 h 519125"/>
              <a:gd name="connsiteX3-17" fmla="*/ 1682088 w 1682088"/>
              <a:gd name="connsiteY3-18" fmla="*/ 519125 h 5191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82088" h="519125">
                <a:moveTo>
                  <a:pt x="0" y="519125"/>
                </a:moveTo>
                <a:lnTo>
                  <a:pt x="0" y="0"/>
                </a:lnTo>
                <a:lnTo>
                  <a:pt x="1682088" y="0"/>
                </a:lnTo>
                <a:lnTo>
                  <a:pt x="1682088" y="519125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任意多边形 34"/>
          <p:cNvSpPr/>
          <p:nvPr/>
        </p:nvSpPr>
        <p:spPr>
          <a:xfrm>
            <a:off x="2046537" y="2795570"/>
            <a:ext cx="2301816" cy="1478645"/>
          </a:xfrm>
          <a:custGeom>
            <a:avLst/>
            <a:gdLst>
              <a:gd name="connsiteX0" fmla="*/ 0 w 2463662"/>
              <a:gd name="connsiteY0" fmla="*/ 0 h 1478645"/>
              <a:gd name="connsiteX1" fmla="*/ 877819 w 2463662"/>
              <a:gd name="connsiteY1" fmla="*/ 0 h 1478645"/>
              <a:gd name="connsiteX2" fmla="*/ 877819 w 2463662"/>
              <a:gd name="connsiteY2" fmla="*/ 1105159 h 1478645"/>
              <a:gd name="connsiteX3" fmla="*/ 2463662 w 2463662"/>
              <a:gd name="connsiteY3" fmla="*/ 1105159 h 1478645"/>
              <a:gd name="connsiteX4" fmla="*/ 2463662 w 2463662"/>
              <a:gd name="connsiteY4" fmla="*/ 1478645 h 1478645"/>
              <a:gd name="connsiteX5" fmla="*/ 0 w 2463662"/>
              <a:gd name="connsiteY5" fmla="*/ 1478645 h 1478645"/>
              <a:gd name="connsiteX6" fmla="*/ 0 w 2463662"/>
              <a:gd name="connsiteY6" fmla="*/ 0 h 1478645"/>
              <a:gd name="connsiteX0-1" fmla="*/ 877819 w 2463662"/>
              <a:gd name="connsiteY0-2" fmla="*/ 1105159 h 1478645"/>
              <a:gd name="connsiteX1-3" fmla="*/ 2463662 w 2463662"/>
              <a:gd name="connsiteY1-4" fmla="*/ 1105159 h 1478645"/>
              <a:gd name="connsiteX2-5" fmla="*/ 2463662 w 2463662"/>
              <a:gd name="connsiteY2-6" fmla="*/ 1478645 h 1478645"/>
              <a:gd name="connsiteX3-7" fmla="*/ 0 w 2463662"/>
              <a:gd name="connsiteY3-8" fmla="*/ 1478645 h 1478645"/>
              <a:gd name="connsiteX4-9" fmla="*/ 0 w 2463662"/>
              <a:gd name="connsiteY4-10" fmla="*/ 0 h 1478645"/>
              <a:gd name="connsiteX5-11" fmla="*/ 877819 w 2463662"/>
              <a:gd name="connsiteY5-12" fmla="*/ 0 h 1478645"/>
              <a:gd name="connsiteX6-13" fmla="*/ 969259 w 2463662"/>
              <a:gd name="connsiteY6-14" fmla="*/ 1196599 h 1478645"/>
              <a:gd name="connsiteX0-15" fmla="*/ 877819 w 2463662"/>
              <a:gd name="connsiteY0-16" fmla="*/ 1105159 h 1478645"/>
              <a:gd name="connsiteX1-17" fmla="*/ 2463662 w 2463662"/>
              <a:gd name="connsiteY1-18" fmla="*/ 1105159 h 1478645"/>
              <a:gd name="connsiteX2-19" fmla="*/ 2463662 w 2463662"/>
              <a:gd name="connsiteY2-20" fmla="*/ 1478645 h 1478645"/>
              <a:gd name="connsiteX3-21" fmla="*/ 0 w 2463662"/>
              <a:gd name="connsiteY3-22" fmla="*/ 1478645 h 1478645"/>
              <a:gd name="connsiteX4-23" fmla="*/ 0 w 2463662"/>
              <a:gd name="connsiteY4-24" fmla="*/ 0 h 1478645"/>
              <a:gd name="connsiteX5-25" fmla="*/ 877819 w 2463662"/>
              <a:gd name="connsiteY5-26" fmla="*/ 0 h 1478645"/>
              <a:gd name="connsiteX0-27" fmla="*/ 2463662 w 2463662"/>
              <a:gd name="connsiteY0-28" fmla="*/ 1105159 h 1478645"/>
              <a:gd name="connsiteX1-29" fmla="*/ 2463662 w 2463662"/>
              <a:gd name="connsiteY1-30" fmla="*/ 1478645 h 1478645"/>
              <a:gd name="connsiteX2-31" fmla="*/ 0 w 2463662"/>
              <a:gd name="connsiteY2-32" fmla="*/ 1478645 h 1478645"/>
              <a:gd name="connsiteX3-33" fmla="*/ 0 w 2463662"/>
              <a:gd name="connsiteY3-34" fmla="*/ 0 h 1478645"/>
              <a:gd name="connsiteX4-35" fmla="*/ 877819 w 2463662"/>
              <a:gd name="connsiteY4-36" fmla="*/ 0 h 14786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63662" h="1478645">
                <a:moveTo>
                  <a:pt x="2463662" y="1105159"/>
                </a:moveTo>
                <a:lnTo>
                  <a:pt x="2463662" y="1478645"/>
                </a:lnTo>
                <a:lnTo>
                  <a:pt x="0" y="1478645"/>
                </a:lnTo>
                <a:lnTo>
                  <a:pt x="0" y="0"/>
                </a:lnTo>
                <a:lnTo>
                  <a:pt x="877819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81700" y="3045460"/>
            <a:ext cx="5265420" cy="539115"/>
          </a:xfrm>
          <a:prstGeom prst="rect">
            <a:avLst/>
          </a:prstGeom>
          <a:solidFill>
            <a:srgbClr val="41CBC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TextBox 64"/>
          <p:cNvSpPr txBox="1"/>
          <p:nvPr/>
        </p:nvSpPr>
        <p:spPr>
          <a:xfrm>
            <a:off x="6115050" y="3084830"/>
            <a:ext cx="5330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   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静态数据映射的原理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81700" y="4139565"/>
            <a:ext cx="5266055" cy="539115"/>
          </a:xfrm>
          <a:prstGeom prst="rect">
            <a:avLst/>
          </a:prstGeom>
          <a:solidFill>
            <a:srgbClr val="4A9C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TextBox 64"/>
          <p:cNvSpPr txBox="1"/>
          <p:nvPr/>
        </p:nvSpPr>
        <p:spPr>
          <a:xfrm>
            <a:off x="6115050" y="4164965"/>
            <a:ext cx="5526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   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了解通用解析转换器的原理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1361" y="3807390"/>
            <a:ext cx="5669280" cy="829945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5A53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什么是静态数据映射</a:t>
            </a:r>
            <a:endParaRPr lang="zh-CN" altLang="en-US" sz="4800" b="1" dirty="0">
              <a:solidFill>
                <a:srgbClr val="5A53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5023040" y="1569382"/>
            <a:ext cx="2498670" cy="1862048"/>
            <a:chOff x="2757770" y="2361497"/>
            <a:chExt cx="2498670" cy="1862048"/>
          </a:xfrm>
        </p:grpSpPr>
        <p:sp>
          <p:nvSpPr>
            <p:cNvPr id="5" name="TextBox 59"/>
            <p:cNvSpPr txBox="1">
              <a:spLocks noChangeArrowheads="1"/>
            </p:cNvSpPr>
            <p:nvPr/>
          </p:nvSpPr>
          <p:spPr bwMode="auto">
            <a:xfrm flipH="1">
              <a:off x="3115977" y="2361497"/>
              <a:ext cx="1782258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1500" kern="0" dirty="0">
                  <a:solidFill>
                    <a:srgbClr val="5A538C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en-US" altLang="ko-KR" sz="8800" kern="0" dirty="0">
                <a:solidFill>
                  <a:srgbClr val="5A538C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A538C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A538C"/>
                </a:solidFill>
              </a:endParaRPr>
            </a:p>
          </p:txBody>
        </p:sp>
      </p:grpSp>
      <p:sp>
        <p:nvSpPr>
          <p:cNvPr id="8" name="任意多边形 38"/>
          <p:cNvSpPr/>
          <p:nvPr/>
        </p:nvSpPr>
        <p:spPr>
          <a:xfrm>
            <a:off x="531838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-1" fmla="*/ 1054278 w 1845118"/>
              <a:gd name="connsiteY0-2" fmla="*/ 539460 h 1113172"/>
              <a:gd name="connsiteX1-3" fmla="*/ 0 w 1845118"/>
              <a:gd name="connsiteY1-4" fmla="*/ 539460 h 1113172"/>
              <a:gd name="connsiteX2-5" fmla="*/ 0 w 1845118"/>
              <a:gd name="connsiteY2-6" fmla="*/ 0 h 1113172"/>
              <a:gd name="connsiteX3-7" fmla="*/ 1845118 w 1845118"/>
              <a:gd name="connsiteY3-8" fmla="*/ 0 h 1113172"/>
              <a:gd name="connsiteX4-9" fmla="*/ 1845118 w 1845118"/>
              <a:gd name="connsiteY4-10" fmla="*/ 1113172 h 1113172"/>
              <a:gd name="connsiteX5-11" fmla="*/ 1054278 w 1845118"/>
              <a:gd name="connsiteY5-12" fmla="*/ 1113172 h 1113172"/>
              <a:gd name="connsiteX6" fmla="*/ 1145718 w 1845118"/>
              <a:gd name="connsiteY6" fmla="*/ 630900 h 1113172"/>
              <a:gd name="connsiteX0-13" fmla="*/ 1054278 w 1845118"/>
              <a:gd name="connsiteY0-14" fmla="*/ 539460 h 1113172"/>
              <a:gd name="connsiteX1-15" fmla="*/ 0 w 1845118"/>
              <a:gd name="connsiteY1-16" fmla="*/ 539460 h 1113172"/>
              <a:gd name="connsiteX2-17" fmla="*/ 0 w 1845118"/>
              <a:gd name="connsiteY2-18" fmla="*/ 0 h 1113172"/>
              <a:gd name="connsiteX3-19" fmla="*/ 1845118 w 1845118"/>
              <a:gd name="connsiteY3-20" fmla="*/ 0 h 1113172"/>
              <a:gd name="connsiteX4-21" fmla="*/ 1845118 w 1845118"/>
              <a:gd name="connsiteY4-22" fmla="*/ 1113172 h 1113172"/>
              <a:gd name="connsiteX5-23" fmla="*/ 1054278 w 1845118"/>
              <a:gd name="connsiteY5-24" fmla="*/ 1113172 h 1113172"/>
              <a:gd name="connsiteX0-25" fmla="*/ 0 w 1845118"/>
              <a:gd name="connsiteY0-26" fmla="*/ 539460 h 1113172"/>
              <a:gd name="connsiteX1-27" fmla="*/ 0 w 1845118"/>
              <a:gd name="connsiteY1-28" fmla="*/ 0 h 1113172"/>
              <a:gd name="connsiteX2-29" fmla="*/ 1845118 w 1845118"/>
              <a:gd name="connsiteY2-30" fmla="*/ 0 h 1113172"/>
              <a:gd name="connsiteX3-31" fmla="*/ 1845118 w 1845118"/>
              <a:gd name="connsiteY3-32" fmla="*/ 1113172 h 1113172"/>
              <a:gd name="connsiteX4-33" fmla="*/ 1054278 w 1845118"/>
              <a:gd name="connsiteY4-34" fmla="*/ 1113172 h 1113172"/>
              <a:gd name="connsiteX0-35" fmla="*/ 0 w 1845118"/>
              <a:gd name="connsiteY0-36" fmla="*/ 539460 h 1113172"/>
              <a:gd name="connsiteX1-37" fmla="*/ 0 w 1845118"/>
              <a:gd name="connsiteY1-38" fmla="*/ 0 h 1113172"/>
              <a:gd name="connsiteX2-39" fmla="*/ 1845118 w 1845118"/>
              <a:gd name="connsiteY2-40" fmla="*/ 0 h 1113172"/>
              <a:gd name="connsiteX3-41" fmla="*/ 1845118 w 1845118"/>
              <a:gd name="connsiteY3-42" fmla="*/ 1113172 h 11131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A538C"/>
              </a:solidFill>
            </a:endParaRPr>
          </a:p>
        </p:txBody>
      </p:sp>
      <p:sp>
        <p:nvSpPr>
          <p:cNvPr id="9" name="任意多边形 36"/>
          <p:cNvSpPr/>
          <p:nvPr/>
        </p:nvSpPr>
        <p:spPr>
          <a:xfrm>
            <a:off x="502304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-1" fmla="*/ 618105 w 2362498"/>
              <a:gd name="connsiteY0-2" fmla="*/ 1612423 h 1827878"/>
              <a:gd name="connsiteX1-3" fmla="*/ 2362498 w 2362498"/>
              <a:gd name="connsiteY1-4" fmla="*/ 1612423 h 1827878"/>
              <a:gd name="connsiteX2-5" fmla="*/ 2362498 w 2362498"/>
              <a:gd name="connsiteY2-6" fmla="*/ 1827878 h 1827878"/>
              <a:gd name="connsiteX3-7" fmla="*/ 839514 w 2362498"/>
              <a:gd name="connsiteY3-8" fmla="*/ 1827878 h 1827878"/>
              <a:gd name="connsiteX4-9" fmla="*/ 433218 w 2362498"/>
              <a:gd name="connsiteY4-10" fmla="*/ 1827878 h 1827878"/>
              <a:gd name="connsiteX5-11" fmla="*/ 433218 w 2362498"/>
              <a:gd name="connsiteY5-12" fmla="*/ 1826314 h 1827878"/>
              <a:gd name="connsiteX6-13" fmla="*/ 0 w 2362498"/>
              <a:gd name="connsiteY6-14" fmla="*/ 1826314 h 1827878"/>
              <a:gd name="connsiteX7-15" fmla="*/ 0 w 2362498"/>
              <a:gd name="connsiteY7-16" fmla="*/ 0 h 1827878"/>
              <a:gd name="connsiteX8-17" fmla="*/ 618105 w 2362498"/>
              <a:gd name="connsiteY8-18" fmla="*/ 0 h 1827878"/>
              <a:gd name="connsiteX9" fmla="*/ 709545 w 2362498"/>
              <a:gd name="connsiteY9" fmla="*/ 1703863 h 1827878"/>
              <a:gd name="connsiteX0-19" fmla="*/ 618105 w 2362498"/>
              <a:gd name="connsiteY0-20" fmla="*/ 1612423 h 1827878"/>
              <a:gd name="connsiteX1-21" fmla="*/ 2362498 w 2362498"/>
              <a:gd name="connsiteY1-22" fmla="*/ 1612423 h 1827878"/>
              <a:gd name="connsiteX2-23" fmla="*/ 2362498 w 2362498"/>
              <a:gd name="connsiteY2-24" fmla="*/ 1827878 h 1827878"/>
              <a:gd name="connsiteX3-25" fmla="*/ 839514 w 2362498"/>
              <a:gd name="connsiteY3-26" fmla="*/ 1827878 h 1827878"/>
              <a:gd name="connsiteX4-27" fmla="*/ 433218 w 2362498"/>
              <a:gd name="connsiteY4-28" fmla="*/ 1827878 h 1827878"/>
              <a:gd name="connsiteX5-29" fmla="*/ 433218 w 2362498"/>
              <a:gd name="connsiteY5-30" fmla="*/ 1826314 h 1827878"/>
              <a:gd name="connsiteX6-31" fmla="*/ 0 w 2362498"/>
              <a:gd name="connsiteY6-32" fmla="*/ 1826314 h 1827878"/>
              <a:gd name="connsiteX7-33" fmla="*/ 0 w 2362498"/>
              <a:gd name="connsiteY7-34" fmla="*/ 0 h 1827878"/>
              <a:gd name="connsiteX8-35" fmla="*/ 618105 w 2362498"/>
              <a:gd name="connsiteY8-36" fmla="*/ 0 h 1827878"/>
              <a:gd name="connsiteX0-37" fmla="*/ 2362498 w 2362498"/>
              <a:gd name="connsiteY0-38" fmla="*/ 1612423 h 1827878"/>
              <a:gd name="connsiteX1-39" fmla="*/ 2362498 w 2362498"/>
              <a:gd name="connsiteY1-40" fmla="*/ 1827878 h 1827878"/>
              <a:gd name="connsiteX2-41" fmla="*/ 839514 w 2362498"/>
              <a:gd name="connsiteY2-42" fmla="*/ 1827878 h 1827878"/>
              <a:gd name="connsiteX3-43" fmla="*/ 433218 w 2362498"/>
              <a:gd name="connsiteY3-44" fmla="*/ 1827878 h 1827878"/>
              <a:gd name="connsiteX4-45" fmla="*/ 433218 w 2362498"/>
              <a:gd name="connsiteY4-46" fmla="*/ 1826314 h 1827878"/>
              <a:gd name="connsiteX5-47" fmla="*/ 0 w 2362498"/>
              <a:gd name="connsiteY5-48" fmla="*/ 1826314 h 1827878"/>
              <a:gd name="connsiteX6-49" fmla="*/ 0 w 2362498"/>
              <a:gd name="connsiteY6-50" fmla="*/ 0 h 1827878"/>
              <a:gd name="connsiteX7-51" fmla="*/ 618105 w 2362498"/>
              <a:gd name="connsiteY7-52" fmla="*/ 0 h 18278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A538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3"/>
          <p:cNvSpPr>
            <a:spLocks noChangeArrowheads="1"/>
          </p:cNvSpPr>
          <p:nvPr/>
        </p:nvSpPr>
        <p:spPr bwMode="auto">
          <a:xfrm>
            <a:off x="1073958" y="355539"/>
            <a:ext cx="385635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什么是静态数据映射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5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03325" y="1681480"/>
            <a:ext cx="97853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sym typeface="+mn-lt"/>
              </a:rPr>
              <a:t>静态数据映射其实就是将策划提供的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sym typeface="+mn-lt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sym typeface="+mn-lt"/>
              </a:rPr>
              <a:t>sv配置映射成系统内的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sym typeface="+mn-lt"/>
              </a:rPr>
              <a:t>bean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sym typeface="+mn-lt"/>
              </a:rPr>
              <a:t>对象，方便业务操作。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655" y="3998595"/>
            <a:ext cx="3510280" cy="1114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015" y="3303270"/>
            <a:ext cx="4391660" cy="180975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592320" y="4225925"/>
            <a:ext cx="1731645" cy="6597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94605" y="4122420"/>
            <a:ext cx="551815" cy="1128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l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转换器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99260" y="500062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策划的配置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59295" y="5000625"/>
            <a:ext cx="26295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系统中的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bean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对象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073958" y="355539"/>
            <a:ext cx="222313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策划的配置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单圆角矩形 1"/>
          <p:cNvSpPr/>
          <p:nvPr/>
        </p:nvSpPr>
        <p:spPr>
          <a:xfrm>
            <a:off x="2867025" y="1565275"/>
            <a:ext cx="1084580" cy="201993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68625" y="3667125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xls</a:t>
            </a:r>
            <a:r>
              <a:rPr lang="zh-CN" altLang="en-US"/>
              <a:t>格式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87370" y="1873250"/>
            <a:ext cx="551815" cy="1310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2400"/>
              <a:t>原始表格</a:t>
            </a:r>
            <a:endParaRPr lang="zh-CN" altLang="en-US" sz="2400"/>
          </a:p>
        </p:txBody>
      </p:sp>
      <p:sp>
        <p:nvSpPr>
          <p:cNvPr id="5" name="单圆角矩形 4"/>
          <p:cNvSpPr/>
          <p:nvPr/>
        </p:nvSpPr>
        <p:spPr>
          <a:xfrm>
            <a:off x="9220200" y="1661160"/>
            <a:ext cx="1062990" cy="192405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288780" y="3667125"/>
            <a:ext cx="925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csv</a:t>
            </a:r>
            <a:r>
              <a:rPr lang="zh-CN" altLang="en-US"/>
              <a:t>格式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475470" y="1719580"/>
            <a:ext cx="551815" cy="1615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2400"/>
              <a:t>程序用表格</a:t>
            </a:r>
            <a:endParaRPr lang="zh-CN" altLang="en-US" sz="2400"/>
          </a:p>
        </p:txBody>
      </p:sp>
      <p:sp>
        <p:nvSpPr>
          <p:cNvPr id="12" name="右箭头 11"/>
          <p:cNvSpPr/>
          <p:nvPr/>
        </p:nvSpPr>
        <p:spPr>
          <a:xfrm>
            <a:off x="5328285" y="2169795"/>
            <a:ext cx="2515235" cy="81089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249035" y="2072640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转表工具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17500" y="4630420"/>
            <a:ext cx="115570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策划是在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原始表格上，也就是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表格上进行 配置，之后再使用转表工具转换成程序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用的表格，也就是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csv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格式的文件，而转表工具是一个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包，除了提供转换操作之外，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还提供合并操作，目前是只支持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配置的合并。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073958" y="355539"/>
            <a:ext cx="140652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转换器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22655" y="2097405"/>
            <a:ext cx="368490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自身提供的转换器：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4060" y="1108075"/>
            <a:ext cx="3426460" cy="28035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666240" y="4671695"/>
            <a:ext cx="28778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t5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自定义的转换器：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44060" y="4067810"/>
            <a:ext cx="61525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StringToDateConverter</a:t>
            </a:r>
            <a:endParaRPr lang="en-US" altLang="zh-CN"/>
          </a:p>
          <a:p>
            <a:r>
              <a:rPr lang="en-US" altLang="zh-CN"/>
              <a:t>StringToClassConverter</a:t>
            </a:r>
            <a:endParaRPr lang="en-US" altLang="zh-CN"/>
          </a:p>
          <a:p>
            <a:r>
              <a:rPr lang="en-US" altLang="zh-CN"/>
              <a:t>StringToObjectConverter</a:t>
            </a:r>
            <a:endParaRPr lang="en-US" altLang="zh-CN"/>
          </a:p>
          <a:p>
            <a:r>
              <a:rPr lang="en-US" altLang="zh-CN"/>
              <a:t>JsonToMapConverter</a:t>
            </a:r>
            <a:endParaRPr lang="en-US" altLang="zh-CN"/>
          </a:p>
          <a:p>
            <a:r>
              <a:rPr lang="en-US" altLang="zh-CN"/>
              <a:t>JsonToArrayConverter</a:t>
            </a:r>
            <a:endParaRPr lang="en-US" altLang="zh-CN"/>
          </a:p>
          <a:p>
            <a:r>
              <a:rPr lang="en-US" altLang="zh-CN"/>
              <a:t>JsonToListConverter</a:t>
            </a:r>
            <a:endParaRPr lang="en-US" altLang="zh-CN"/>
          </a:p>
          <a:p>
            <a:r>
              <a:rPr lang="en-US" altLang="zh-CN"/>
              <a:t>StringToPolyObjectConverter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1361" y="3807390"/>
            <a:ext cx="5669280" cy="829945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5A53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静态数据映射的原理</a:t>
            </a:r>
            <a:endParaRPr lang="zh-CN" altLang="en-US" sz="4800" b="1" dirty="0">
              <a:solidFill>
                <a:srgbClr val="5A53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5023040" y="1569814"/>
            <a:ext cx="2498670" cy="1861185"/>
            <a:chOff x="2757770" y="2361929"/>
            <a:chExt cx="2498670" cy="1861185"/>
          </a:xfrm>
        </p:grpSpPr>
        <p:sp>
          <p:nvSpPr>
            <p:cNvPr id="5" name="TextBox 59"/>
            <p:cNvSpPr txBox="1">
              <a:spLocks noChangeArrowheads="1"/>
            </p:cNvSpPr>
            <p:nvPr/>
          </p:nvSpPr>
          <p:spPr bwMode="auto">
            <a:xfrm flipH="1">
              <a:off x="3115977" y="2361929"/>
              <a:ext cx="1782258" cy="1861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1500" kern="0" dirty="0">
                  <a:solidFill>
                    <a:srgbClr val="5A538C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en-US" altLang="ko-KR" sz="8800" kern="0" dirty="0">
                <a:solidFill>
                  <a:srgbClr val="5A538C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A538C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A538C"/>
                </a:solidFill>
              </a:endParaRPr>
            </a:p>
          </p:txBody>
        </p:sp>
      </p:grpSp>
      <p:sp>
        <p:nvSpPr>
          <p:cNvPr id="12" name="任意多边形 38"/>
          <p:cNvSpPr/>
          <p:nvPr/>
        </p:nvSpPr>
        <p:spPr>
          <a:xfrm>
            <a:off x="531838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-1" fmla="*/ 1054278 w 1845118"/>
              <a:gd name="connsiteY0-2" fmla="*/ 539460 h 1113172"/>
              <a:gd name="connsiteX1-3" fmla="*/ 0 w 1845118"/>
              <a:gd name="connsiteY1-4" fmla="*/ 539460 h 1113172"/>
              <a:gd name="connsiteX2-5" fmla="*/ 0 w 1845118"/>
              <a:gd name="connsiteY2-6" fmla="*/ 0 h 1113172"/>
              <a:gd name="connsiteX3-7" fmla="*/ 1845118 w 1845118"/>
              <a:gd name="connsiteY3-8" fmla="*/ 0 h 1113172"/>
              <a:gd name="connsiteX4-9" fmla="*/ 1845118 w 1845118"/>
              <a:gd name="connsiteY4-10" fmla="*/ 1113172 h 1113172"/>
              <a:gd name="connsiteX5-11" fmla="*/ 1054278 w 1845118"/>
              <a:gd name="connsiteY5-12" fmla="*/ 1113172 h 1113172"/>
              <a:gd name="connsiteX6" fmla="*/ 1145718 w 1845118"/>
              <a:gd name="connsiteY6" fmla="*/ 630900 h 1113172"/>
              <a:gd name="connsiteX0-13" fmla="*/ 1054278 w 1845118"/>
              <a:gd name="connsiteY0-14" fmla="*/ 539460 h 1113172"/>
              <a:gd name="connsiteX1-15" fmla="*/ 0 w 1845118"/>
              <a:gd name="connsiteY1-16" fmla="*/ 539460 h 1113172"/>
              <a:gd name="connsiteX2-17" fmla="*/ 0 w 1845118"/>
              <a:gd name="connsiteY2-18" fmla="*/ 0 h 1113172"/>
              <a:gd name="connsiteX3-19" fmla="*/ 1845118 w 1845118"/>
              <a:gd name="connsiteY3-20" fmla="*/ 0 h 1113172"/>
              <a:gd name="connsiteX4-21" fmla="*/ 1845118 w 1845118"/>
              <a:gd name="connsiteY4-22" fmla="*/ 1113172 h 1113172"/>
              <a:gd name="connsiteX5-23" fmla="*/ 1054278 w 1845118"/>
              <a:gd name="connsiteY5-24" fmla="*/ 1113172 h 1113172"/>
              <a:gd name="connsiteX0-25" fmla="*/ 0 w 1845118"/>
              <a:gd name="connsiteY0-26" fmla="*/ 539460 h 1113172"/>
              <a:gd name="connsiteX1-27" fmla="*/ 0 w 1845118"/>
              <a:gd name="connsiteY1-28" fmla="*/ 0 h 1113172"/>
              <a:gd name="connsiteX2-29" fmla="*/ 1845118 w 1845118"/>
              <a:gd name="connsiteY2-30" fmla="*/ 0 h 1113172"/>
              <a:gd name="connsiteX3-31" fmla="*/ 1845118 w 1845118"/>
              <a:gd name="connsiteY3-32" fmla="*/ 1113172 h 1113172"/>
              <a:gd name="connsiteX4-33" fmla="*/ 1054278 w 1845118"/>
              <a:gd name="connsiteY4-34" fmla="*/ 1113172 h 1113172"/>
              <a:gd name="connsiteX0-35" fmla="*/ 0 w 1845118"/>
              <a:gd name="connsiteY0-36" fmla="*/ 539460 h 1113172"/>
              <a:gd name="connsiteX1-37" fmla="*/ 0 w 1845118"/>
              <a:gd name="connsiteY1-38" fmla="*/ 0 h 1113172"/>
              <a:gd name="connsiteX2-39" fmla="*/ 1845118 w 1845118"/>
              <a:gd name="connsiteY2-40" fmla="*/ 0 h 1113172"/>
              <a:gd name="connsiteX3-41" fmla="*/ 1845118 w 1845118"/>
              <a:gd name="connsiteY3-42" fmla="*/ 1113172 h 11131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A538C"/>
              </a:solidFill>
            </a:endParaRPr>
          </a:p>
        </p:txBody>
      </p:sp>
      <p:sp>
        <p:nvSpPr>
          <p:cNvPr id="13" name="任意多边形 36"/>
          <p:cNvSpPr/>
          <p:nvPr/>
        </p:nvSpPr>
        <p:spPr>
          <a:xfrm>
            <a:off x="502304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-1" fmla="*/ 618105 w 2362498"/>
              <a:gd name="connsiteY0-2" fmla="*/ 1612423 h 1827878"/>
              <a:gd name="connsiteX1-3" fmla="*/ 2362498 w 2362498"/>
              <a:gd name="connsiteY1-4" fmla="*/ 1612423 h 1827878"/>
              <a:gd name="connsiteX2-5" fmla="*/ 2362498 w 2362498"/>
              <a:gd name="connsiteY2-6" fmla="*/ 1827878 h 1827878"/>
              <a:gd name="connsiteX3-7" fmla="*/ 839514 w 2362498"/>
              <a:gd name="connsiteY3-8" fmla="*/ 1827878 h 1827878"/>
              <a:gd name="connsiteX4-9" fmla="*/ 433218 w 2362498"/>
              <a:gd name="connsiteY4-10" fmla="*/ 1827878 h 1827878"/>
              <a:gd name="connsiteX5-11" fmla="*/ 433218 w 2362498"/>
              <a:gd name="connsiteY5-12" fmla="*/ 1826314 h 1827878"/>
              <a:gd name="connsiteX6-13" fmla="*/ 0 w 2362498"/>
              <a:gd name="connsiteY6-14" fmla="*/ 1826314 h 1827878"/>
              <a:gd name="connsiteX7-15" fmla="*/ 0 w 2362498"/>
              <a:gd name="connsiteY7-16" fmla="*/ 0 h 1827878"/>
              <a:gd name="connsiteX8-17" fmla="*/ 618105 w 2362498"/>
              <a:gd name="connsiteY8-18" fmla="*/ 0 h 1827878"/>
              <a:gd name="connsiteX9" fmla="*/ 709545 w 2362498"/>
              <a:gd name="connsiteY9" fmla="*/ 1703863 h 1827878"/>
              <a:gd name="connsiteX0-19" fmla="*/ 618105 w 2362498"/>
              <a:gd name="connsiteY0-20" fmla="*/ 1612423 h 1827878"/>
              <a:gd name="connsiteX1-21" fmla="*/ 2362498 w 2362498"/>
              <a:gd name="connsiteY1-22" fmla="*/ 1612423 h 1827878"/>
              <a:gd name="connsiteX2-23" fmla="*/ 2362498 w 2362498"/>
              <a:gd name="connsiteY2-24" fmla="*/ 1827878 h 1827878"/>
              <a:gd name="connsiteX3-25" fmla="*/ 839514 w 2362498"/>
              <a:gd name="connsiteY3-26" fmla="*/ 1827878 h 1827878"/>
              <a:gd name="connsiteX4-27" fmla="*/ 433218 w 2362498"/>
              <a:gd name="connsiteY4-28" fmla="*/ 1827878 h 1827878"/>
              <a:gd name="connsiteX5-29" fmla="*/ 433218 w 2362498"/>
              <a:gd name="connsiteY5-30" fmla="*/ 1826314 h 1827878"/>
              <a:gd name="connsiteX6-31" fmla="*/ 0 w 2362498"/>
              <a:gd name="connsiteY6-32" fmla="*/ 1826314 h 1827878"/>
              <a:gd name="connsiteX7-33" fmla="*/ 0 w 2362498"/>
              <a:gd name="connsiteY7-34" fmla="*/ 0 h 1827878"/>
              <a:gd name="connsiteX8-35" fmla="*/ 618105 w 2362498"/>
              <a:gd name="connsiteY8-36" fmla="*/ 0 h 1827878"/>
              <a:gd name="connsiteX0-37" fmla="*/ 2362498 w 2362498"/>
              <a:gd name="connsiteY0-38" fmla="*/ 1612423 h 1827878"/>
              <a:gd name="connsiteX1-39" fmla="*/ 2362498 w 2362498"/>
              <a:gd name="connsiteY1-40" fmla="*/ 1827878 h 1827878"/>
              <a:gd name="connsiteX2-41" fmla="*/ 839514 w 2362498"/>
              <a:gd name="connsiteY2-42" fmla="*/ 1827878 h 1827878"/>
              <a:gd name="connsiteX3-43" fmla="*/ 433218 w 2362498"/>
              <a:gd name="connsiteY3-44" fmla="*/ 1827878 h 1827878"/>
              <a:gd name="connsiteX4-45" fmla="*/ 433218 w 2362498"/>
              <a:gd name="connsiteY4-46" fmla="*/ 1826314 h 1827878"/>
              <a:gd name="connsiteX5-47" fmla="*/ 0 w 2362498"/>
              <a:gd name="connsiteY5-48" fmla="*/ 1826314 h 1827878"/>
              <a:gd name="connsiteX6-49" fmla="*/ 0 w 2362498"/>
              <a:gd name="connsiteY6-50" fmla="*/ 0 h 1827878"/>
              <a:gd name="connsiteX7-51" fmla="*/ 618105 w 2362498"/>
              <a:gd name="connsiteY7-52" fmla="*/ 0 h 18278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A538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ldLvl="0" animBg="1"/>
      <p:bldP spid="1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073958" y="355539"/>
            <a:ext cx="776859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扩展Spring 自定义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pring配置文件解析器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73785" y="1310640"/>
            <a:ext cx="10694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554480"/>
            <a:ext cx="10322560" cy="4519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3799</Words>
  <Application>WPS 演示</Application>
  <PresentationFormat>宽屏</PresentationFormat>
  <Paragraphs>200</Paragraphs>
  <Slides>25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Ebrima</vt:lpstr>
      <vt:lpstr>Impact</vt:lpstr>
      <vt:lpstr>Calibri</vt:lpstr>
      <vt:lpstr>Arial Unicode MS</vt:lpstr>
      <vt:lpstr>等线 Light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稀饭</cp:lastModifiedBy>
  <cp:revision>84</cp:revision>
  <dcterms:created xsi:type="dcterms:W3CDTF">2017-08-18T03:02:00Z</dcterms:created>
  <dcterms:modified xsi:type="dcterms:W3CDTF">2019-04-09T07:51:11Z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</Properties>
</file>