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8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22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84D24-0EBD-2D43-BBEA-6F4BD0CD40E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17C4-D7C7-DE43-96D1-84B66440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my talk about my study into a detailed Dota 2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Dota 2 is a popular free-to-play game which has international tournaments with lucrative prize money incentives</a:t>
            </a:r>
          </a:p>
          <a:p>
            <a:r>
              <a:rPr lang="en-US" sz="1200" dirty="0" smtClean="0"/>
              <a:t>When first starting out in Dota 2 new players can become overwhelmed</a:t>
            </a:r>
          </a:p>
          <a:p>
            <a:r>
              <a:rPr lang="en-US" sz="1200" dirty="0" smtClean="0"/>
              <a:t>This study has attempted to identify some basic strategies that will benefit new players and quickly improve their understanding of the game to be successful.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Dota 2 is a game that sets 2 teams of 5 against each other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base has a structure called an ‘Ancient’. The opponent’s ‘Ancient’ destruction is the objective for each team.</a:t>
            </a:r>
          </a:p>
          <a:p>
            <a:r>
              <a:rPr lang="en-US" baseline="0" dirty="0" smtClean="0"/>
              <a:t>each base is connected by lanes that have defensive towers along each lane</a:t>
            </a:r>
          </a:p>
          <a:p>
            <a:r>
              <a:rPr lang="en-US" baseline="0" dirty="0" smtClean="0"/>
              <a:t>remove the towers to gain access to the enemy base to be able to destroy their ‘Ancient’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waves</a:t>
            </a:r>
            <a:r>
              <a:rPr lang="en-US" baseline="0" dirty="0" smtClean="0"/>
              <a:t> of ‘creep’ travel along their lanes and auto attack enemy units and structures</a:t>
            </a:r>
          </a:p>
          <a:p>
            <a:r>
              <a:rPr lang="en-US" baseline="0" dirty="0" smtClean="0"/>
              <a:t>Heroes must escort their creep to enemy towers to be able to engage and destroy them, soloing towers is very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formed into a ‘</a:t>
            </a:r>
            <a:r>
              <a:rPr lang="en-US" dirty="0" err="1" smtClean="0"/>
              <a:t>CombinedDF</a:t>
            </a:r>
            <a:r>
              <a:rPr lang="en-US" dirty="0" smtClean="0"/>
              <a:t>’ dataset containing 500,000</a:t>
            </a:r>
            <a:r>
              <a:rPr lang="en-US" baseline="0" dirty="0" smtClean="0"/>
              <a:t> observations over 53 different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 ‘duration’ variable was key to weeding</a:t>
            </a:r>
            <a:r>
              <a:rPr lang="en-US" baseline="0" dirty="0" smtClean="0"/>
              <a:t> out most of the ‘uncompetitive’ matches which are expected to provide spurious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Hero_id</a:t>
            </a:r>
            <a:r>
              <a:rPr lang="en-US" dirty="0" smtClean="0"/>
              <a:t> and </a:t>
            </a:r>
            <a:r>
              <a:rPr lang="en-US" dirty="0" err="1" smtClean="0"/>
              <a:t>lever_status</a:t>
            </a:r>
            <a:r>
              <a:rPr lang="en-US" baseline="0" dirty="0" smtClean="0"/>
              <a:t> filters supported the ‘duration’ filter as these matches needed to be culled by their criteria most had already been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Windranger</a:t>
            </a:r>
            <a:r>
              <a:rPr lang="en-US" dirty="0" smtClean="0"/>
              <a:t> selected based upon it being most popular by</a:t>
            </a:r>
            <a:r>
              <a:rPr lang="en-US" baseline="0" dirty="0" smtClean="0"/>
              <a:t> quite a margin, has 5 of 9 roles associated and has WLR close to 1 (just below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A6F1-21CF-494A-BCA5-2BA0BC6D093C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evinanzelm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evinanzelmo/dota-2-match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5301" y="2161025"/>
            <a:ext cx="7713397" cy="1851215"/>
            <a:chOff x="0" y="1917141"/>
            <a:chExt cx="9144000" cy="2194560"/>
          </a:xfrm>
        </p:grpSpPr>
        <p:pic>
          <p:nvPicPr>
            <p:cNvPr id="4" name="Picture 3" descr="Dota2_fron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7141"/>
              <a:ext cx="9144000" cy="2194560"/>
            </a:xfrm>
            <a:prstGeom prst="rect">
              <a:avLst/>
            </a:prstGeom>
          </p:spPr>
        </p:pic>
        <p:pic>
          <p:nvPicPr>
            <p:cNvPr id="5" name="Picture 4" descr="Dota2_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47" y="2119000"/>
              <a:ext cx="945696" cy="18687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63771" y="614158"/>
            <a:ext cx="86164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Investigation into Defense of the Ancients 2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5882" y="4975123"/>
            <a:ext cx="44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Capstone project by Louis Montagu-Smith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721" y="310574"/>
            <a:ext cx="490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Logistic Regression Modeling of ‘win’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66" y="1006099"/>
            <a:ext cx="85936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to win matches it is important to enter combat and assist in the killing of enemy heroes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not necessarily important to score the killing blows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Avoiding death is very important as the time penalties incurred for dying puts the team on the back foot until that hero can re-join the fight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length a match goes on for can impact different heroes 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Windranger</a:t>
            </a:r>
            <a:r>
              <a:rPr lang="en-US" dirty="0" smtClean="0"/>
              <a:t> may benefit from longer matches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Shadow Fiend may benefit from shorter matches</a:t>
            </a:r>
            <a:endParaRPr lang="en-US" dirty="0"/>
          </a:p>
        </p:txBody>
      </p:sp>
      <p:pic>
        <p:nvPicPr>
          <p:cNvPr id="5" name="Picture 4" descr="Screen Shot 2017-04-18 at 16.5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3958174"/>
            <a:ext cx="43946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7-04-18 at 16.5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7" y="3958174"/>
            <a:ext cx="4470399" cy="2796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338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2398" y="285173"/>
            <a:ext cx="431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Looking </a:t>
            </a:r>
            <a:r>
              <a:rPr lang="en-US" sz="2400" b="1" dirty="0"/>
              <a:t>F</a:t>
            </a:r>
            <a:r>
              <a:rPr lang="en-US" sz="2400" b="1" dirty="0" smtClean="0"/>
              <a:t>orward to Future </a:t>
            </a:r>
            <a:r>
              <a:rPr lang="en-US" sz="2400" b="1" dirty="0" smtClean="0"/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9666" y="755304"/>
            <a:ext cx="7992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Explore the models for each hero and characterize them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Team compositions and what strategies these teams should deploy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Item purchases at the shop, which items are better for which heroes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Deeper look at the 33 column dedicated to ‘</a:t>
            </a:r>
            <a:r>
              <a:rPr lang="en-US" dirty="0" err="1" smtClean="0"/>
              <a:t>unit_order</a:t>
            </a:r>
            <a:r>
              <a:rPr lang="en-US" dirty="0" smtClean="0"/>
              <a:t>_’ in the original dataset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Investigate ‘dominant wins’ </a:t>
            </a:r>
            <a:r>
              <a:rPr lang="en-US" dirty="0" err="1" smtClean="0"/>
              <a:t>vs</a:t>
            </a:r>
            <a:r>
              <a:rPr lang="en-US" dirty="0" smtClean="0"/>
              <a:t> ‘close wins’ defined by tower health differences</a:t>
            </a:r>
          </a:p>
        </p:txBody>
      </p:sp>
      <p:pic>
        <p:nvPicPr>
          <p:cNvPr id="3" name="Picture 2" descr="Screen Shot 2017-04-20 at 17.2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34" y="3429001"/>
            <a:ext cx="5335732" cy="33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245" y="1912571"/>
            <a:ext cx="3207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HUGE 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1067" y="2882696"/>
            <a:ext cx="458186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Devin, </a:t>
            </a:r>
            <a:r>
              <a:rPr lang="en-US" dirty="0"/>
              <a:t>C</a:t>
            </a:r>
            <a:r>
              <a:rPr lang="en-US" dirty="0" smtClean="0"/>
              <a:t>ompetitions Master on </a:t>
            </a:r>
            <a:r>
              <a:rPr lang="en-US" dirty="0" err="1" smtClean="0"/>
              <a:t>Kaggle.com</a:t>
            </a:r>
            <a:endParaRPr lang="en-US" dirty="0" smtClean="0"/>
          </a:p>
          <a:p>
            <a:r>
              <a:rPr lang="en-US" sz="1100" dirty="0" smtClean="0">
                <a:hlinkClick r:id="rId2"/>
              </a:rPr>
              <a:t>https://www.kaggle.com/devinanzelmo</a:t>
            </a:r>
            <a:endParaRPr lang="en-US" sz="1100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Guy </a:t>
            </a:r>
            <a:r>
              <a:rPr lang="en-US" dirty="0" err="1" smtClean="0"/>
              <a:t>Maskall</a:t>
            </a:r>
            <a:r>
              <a:rPr lang="en-US" dirty="0" smtClean="0"/>
              <a:t>, mentor from </a:t>
            </a:r>
            <a:r>
              <a:rPr lang="en-US" dirty="0" err="1" smtClean="0"/>
              <a:t>Springboard.com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5038"/>
            <a:ext cx="8229600" cy="1143000"/>
          </a:xfrm>
        </p:spPr>
        <p:txBody>
          <a:bodyPr/>
          <a:lstStyle/>
          <a:p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26863" y="1397000"/>
            <a:ext cx="209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897" y="285173"/>
            <a:ext cx="612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Appendix 1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linear regression model for ‘gold’</a:t>
            </a:r>
          </a:p>
        </p:txBody>
      </p:sp>
      <p:pic>
        <p:nvPicPr>
          <p:cNvPr id="5" name="Picture 4" descr="Screen Shot 2017-04-17 at 17.5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6"/>
          <a:stretch/>
        </p:blipFill>
        <p:spPr>
          <a:xfrm>
            <a:off x="2357412" y="1355463"/>
            <a:ext cx="4429175" cy="4147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854" y="285173"/>
            <a:ext cx="622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Appendix 2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logistic regression model for ‘win’</a:t>
            </a:r>
          </a:p>
        </p:txBody>
      </p:sp>
      <p:pic>
        <p:nvPicPr>
          <p:cNvPr id="6" name="Picture 5" descr="Screen Shot 2017-04-18 at 14.1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07" y="999530"/>
            <a:ext cx="3856585" cy="3689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7-04-18 at 16.45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57" y="5338231"/>
            <a:ext cx="3760486" cy="45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3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1105" y="285173"/>
            <a:ext cx="1821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Why Dota 2?</a:t>
            </a:r>
            <a:endParaRPr lang="en-US" sz="2400" b="1" dirty="0" smtClean="0"/>
          </a:p>
        </p:txBody>
      </p:sp>
      <p:pic>
        <p:nvPicPr>
          <p:cNvPr id="3" name="Picture 2" descr="Screen Shot 2017-04-20 at 17.0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5" y="780478"/>
            <a:ext cx="7167530" cy="4430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1316" y="5216246"/>
            <a:ext cx="3121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source: http://www.dota2.com/international/overview/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592667" y="5555600"/>
            <a:ext cx="795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Dota 2 is free-to-play with massive fan based able to produce international tournaments with lucrative prize pools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Initially looks very complex and can be daunting to new players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This study explores important variables to gold with linear regression models and winning with logistic regression models with the aim of providing simple strategies to improve new player progression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560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ta_2_minim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56647"/>
            <a:ext cx="4321292" cy="4321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9327" y="285173"/>
            <a:ext cx="220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What is Dota 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1491" y="1065972"/>
            <a:ext cx="443324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Dota 2 is a popular multiplayer online battle arena (MOBA) game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teams of 5 heroes playing for the </a:t>
            </a:r>
            <a:r>
              <a:rPr lang="en-US" dirty="0" err="1" smtClean="0"/>
              <a:t>Radiants</a:t>
            </a:r>
            <a:r>
              <a:rPr lang="en-US" dirty="0" smtClean="0"/>
              <a:t> (green) and the </a:t>
            </a:r>
            <a:r>
              <a:rPr lang="en-US" dirty="0" err="1" smtClean="0"/>
              <a:t>Dires</a:t>
            </a:r>
            <a:r>
              <a:rPr lang="en-US" dirty="0" smtClean="0"/>
              <a:t> (red)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Defense towers guard routes to each base called ‘upper, middle and lower’ lanes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Barracks in each base spawn AI-controlled units called ‘creep’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Players control heroes to fight enemy heroes, towers and AI-controlled creep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Objective to access enemies base and destroy their Ancient structure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5052" y="5477938"/>
            <a:ext cx="4175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Dota 2 mini-map at start of a match</a:t>
            </a:r>
            <a:endParaRPr lang="en-US" sz="1200" u="sng" dirty="0" smtClean="0"/>
          </a:p>
          <a:p>
            <a:r>
              <a:rPr lang="en-US" sz="1000" dirty="0" smtClean="0"/>
              <a:t>cubes (11/side) represent tower positions</a:t>
            </a:r>
          </a:p>
          <a:p>
            <a:r>
              <a:rPr lang="en-US" sz="1000" dirty="0" smtClean="0"/>
              <a:t>smaller double-cubes (6/side)represent barracks location</a:t>
            </a:r>
          </a:p>
          <a:p>
            <a:r>
              <a:rPr lang="en-US" sz="1000" dirty="0" smtClean="0"/>
              <a:t>non-cube (1/side) represents ‘Ancient’ location</a:t>
            </a:r>
          </a:p>
        </p:txBody>
      </p:sp>
    </p:spTree>
    <p:extLst>
      <p:ext uri="{BB962C8B-B14F-4D97-AF65-F5344CB8AC3E}">
        <p14:creationId xmlns:p14="http://schemas.microsoft.com/office/powerpoint/2010/main" val="31203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45" y="285173"/>
            <a:ext cx="470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How does a Dota 2 match play out?</a:t>
            </a:r>
          </a:p>
        </p:txBody>
      </p:sp>
      <p:pic>
        <p:nvPicPr>
          <p:cNvPr id="7" name="Picture 6" descr="Dota2_towerfigh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5"/>
          <a:stretch/>
        </p:blipFill>
        <p:spPr>
          <a:xfrm>
            <a:off x="1629266" y="922859"/>
            <a:ext cx="5885468" cy="27008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899" y="3826932"/>
            <a:ext cx="8022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Heroes escort the packs of friendly creep along lanes towards enemy towers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Towers do lots of damage to Heroes so they must wait until friendly creep engage enemy towers to be able to take them down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Removing enemy towers clears the lanes for better access to enemy bases and their Ancient structure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Heroes get experience (</a:t>
            </a:r>
            <a:r>
              <a:rPr lang="en-US" dirty="0" err="1" smtClean="0"/>
              <a:t>xp</a:t>
            </a:r>
            <a:r>
              <a:rPr lang="en-US" dirty="0" smtClean="0"/>
              <a:t>) and gold from killing enemy heroes, creep and towers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8124" y="285173"/>
            <a:ext cx="1707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533" y="1066801"/>
            <a:ext cx="76369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dataset with 50,000 matches was published to </a:t>
            </a:r>
            <a:r>
              <a:rPr lang="en-US" dirty="0" err="1" smtClean="0"/>
              <a:t>Kaggle</a:t>
            </a:r>
            <a:r>
              <a:rPr lang="en-US" dirty="0" smtClean="0"/>
              <a:t> by Devin, which can be found here: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https://www.kaggle.com/devinanzelmo/dota-2-matches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several </a:t>
            </a:r>
            <a:r>
              <a:rPr lang="en-US" dirty="0" err="1" smtClean="0"/>
              <a:t>csv</a:t>
            </a:r>
            <a:r>
              <a:rPr lang="en-US" dirty="0" smtClean="0"/>
              <a:t> files can be found covering a wide range of data on all players in each match leading to 500,000 observations</a:t>
            </a:r>
          </a:p>
          <a:p>
            <a:endParaRPr lang="en-US" dirty="0" smtClean="0"/>
          </a:p>
          <a:p>
            <a:r>
              <a:rPr lang="en-US" dirty="0" smtClean="0"/>
              <a:t>Two interesting files were identified: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match.csv</a:t>
            </a:r>
            <a:r>
              <a:rPr lang="en-US" dirty="0" smtClean="0"/>
              <a:t> (match data) </a:t>
            </a:r>
            <a:r>
              <a:rPr lang="mr-IN" dirty="0" smtClean="0"/>
              <a:t>–</a:t>
            </a:r>
            <a:r>
              <a:rPr lang="en-US" dirty="0" smtClean="0"/>
              <a:t> 50,000 rows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players.csv</a:t>
            </a:r>
            <a:r>
              <a:rPr lang="en-US" dirty="0" smtClean="0"/>
              <a:t> (player data) </a:t>
            </a:r>
            <a:r>
              <a:rPr lang="mr-IN" dirty="0" smtClean="0"/>
              <a:t>–</a:t>
            </a:r>
            <a:r>
              <a:rPr lang="en-US" dirty="0" smtClean="0"/>
              <a:t> 500,000 rows</a:t>
            </a:r>
          </a:p>
          <a:p>
            <a:endParaRPr lang="en-US" dirty="0" smtClean="0"/>
          </a:p>
          <a:p>
            <a:r>
              <a:rPr lang="en-US" dirty="0" smtClean="0"/>
              <a:t>One support file was identified: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hero_names.csv</a:t>
            </a:r>
            <a:r>
              <a:rPr lang="en-US" dirty="0" smtClean="0"/>
              <a:t> (hero information) </a:t>
            </a:r>
            <a:r>
              <a:rPr lang="mr-IN" dirty="0" smtClean="0"/>
              <a:t>–</a:t>
            </a:r>
            <a:r>
              <a:rPr lang="en-US" dirty="0" smtClean="0"/>
              <a:t> 112 heroes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58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314" y="285173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Wrangling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516" y="933059"/>
            <a:ext cx="6040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During the data wrangling process the dataset was narrowed down from 500,000 observation to 420,510 observations using various filters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6577" y="1707822"/>
            <a:ext cx="112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Duration</a:t>
            </a:r>
          </a:p>
        </p:txBody>
      </p:sp>
      <p:pic>
        <p:nvPicPr>
          <p:cNvPr id="7" name="Picture 6" descr="Screen Shot 2017-04-17 at 13.47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072603"/>
            <a:ext cx="4432300" cy="2753494"/>
          </a:xfrm>
          <a:prstGeom prst="rect">
            <a:avLst/>
          </a:prstGeom>
        </p:spPr>
      </p:pic>
      <p:pic>
        <p:nvPicPr>
          <p:cNvPr id="8" name="Picture 7" descr="Screen Shot 2017-04-17 at 13.48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2031903"/>
            <a:ext cx="4504267" cy="2794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800" y="4803097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histogram of ‘duration’ for all matches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37668" y="4826096"/>
            <a:ext cx="404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histogram of ‘duration’ for matches between 15 </a:t>
            </a:r>
            <a:r>
              <a:rPr lang="mr-IN" sz="1200" dirty="0" smtClean="0"/>
              <a:t>–</a:t>
            </a:r>
            <a:r>
              <a:rPr lang="en-US" sz="1200" dirty="0" smtClean="0"/>
              <a:t> 75 minutes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5361125"/>
            <a:ext cx="782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Very short and very long matches were considered to be ‘uncompetitive’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Research suggests Dota 2 matches commonly last between 20 </a:t>
            </a:r>
            <a:r>
              <a:rPr lang="mr-IN" sz="1600" dirty="0" smtClean="0"/>
              <a:t>–</a:t>
            </a:r>
            <a:r>
              <a:rPr lang="en-US" sz="1600" dirty="0" smtClean="0"/>
              <a:t> 60 minutes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Dataset limited to matches lasting between 15 </a:t>
            </a:r>
            <a:r>
              <a:rPr lang="mr-IN" sz="1600" dirty="0" smtClean="0"/>
              <a:t>–</a:t>
            </a:r>
            <a:r>
              <a:rPr lang="en-US" sz="1600" dirty="0" smtClean="0"/>
              <a:t> 75 minutes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54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314" y="285173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Wrangling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800" y="693044"/>
            <a:ext cx="1029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Hero_id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4800" y="1076203"/>
            <a:ext cx="6147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All matches have a unique number for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for all players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 one hero can be selected more than once per match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Some matches had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of zero (hero not selected)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Most matches with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of zero already filtered out by ‘duration’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800" y="2244542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Lever_status</a:t>
            </a:r>
            <a:endParaRPr lang="en-US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4800" y="2627701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integer between 0 and 4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0 represents players who did not leave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1-4 represent players who left mid-match under various conditions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filter applied to ‘duration’ had already removed a significant portion of these matches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520" y="3902485"/>
            <a:ext cx="196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Hero_Names.csv</a:t>
            </a: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9520" y="4285644"/>
            <a:ext cx="7686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original </a:t>
            </a:r>
            <a:r>
              <a:rPr lang="en-US" sz="1600" dirty="0" err="1" smtClean="0"/>
              <a:t>csv</a:t>
            </a:r>
            <a:r>
              <a:rPr lang="en-US" sz="1600" dirty="0" smtClean="0"/>
              <a:t> file posted by Devin was taken and modified to add: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hero class classification (1 per hero); Strength (STR), Agility (AGI) or Intellect (INT)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hero role classifications (often more than 1 per hero):</a:t>
            </a:r>
          </a:p>
          <a:p>
            <a:pPr lvl="2"/>
            <a:r>
              <a:rPr lang="en-US" sz="1600" dirty="0" smtClean="0"/>
              <a:t>Carry, Disabler, Initiator, </a:t>
            </a:r>
            <a:r>
              <a:rPr lang="en-US" sz="1600" dirty="0" err="1" smtClean="0"/>
              <a:t>Jungler</a:t>
            </a:r>
            <a:r>
              <a:rPr lang="en-US" sz="1600" dirty="0" smtClean="0"/>
              <a:t>, Support, Durable, </a:t>
            </a:r>
            <a:r>
              <a:rPr lang="en-US" sz="1600" dirty="0" err="1" smtClean="0"/>
              <a:t>Nuker</a:t>
            </a:r>
            <a:r>
              <a:rPr lang="en-US" sz="1600" dirty="0" smtClean="0"/>
              <a:t>, Pusher, Escape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017" y="310572"/>
            <a:ext cx="422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Modeling Process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Early Stages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040" y="1120675"/>
            <a:ext cx="77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first starting out the modeling process it quickly became clear the data had a large amount of variance present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Best to start by looking at a single hero first in attempt to reduce this noise</a:t>
            </a:r>
            <a:endParaRPr lang="en-US" dirty="0"/>
          </a:p>
        </p:txBody>
      </p:sp>
      <p:pic>
        <p:nvPicPr>
          <p:cNvPr id="8" name="Picture 7" descr="Screen Shot 2017-04-18 at 17.1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14" y="2396068"/>
            <a:ext cx="5925971" cy="3666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44323" y="6087534"/>
            <a:ext cx="3455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WLR = </a:t>
            </a:r>
            <a:r>
              <a:rPr lang="en-US" sz="1000" dirty="0" err="1" smtClean="0"/>
              <a:t>Win:Loss</a:t>
            </a:r>
            <a:r>
              <a:rPr lang="en-US" sz="1000" dirty="0" smtClean="0"/>
              <a:t> Ratio, red indicates &gt; 1, blue indicates &lt; 1</a:t>
            </a:r>
          </a:p>
          <a:p>
            <a:pPr algn="ctr"/>
            <a:r>
              <a:rPr lang="en-US" sz="1000" dirty="0" smtClean="0"/>
              <a:t>number per bar refers to number of categorized roles per hero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280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7007" y="285173"/>
            <a:ext cx="4810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Linear Regression Modeling of ‘gold’</a:t>
            </a:r>
          </a:p>
          <a:p>
            <a:pPr algn="ctr"/>
            <a:r>
              <a:rPr lang="en-US" sz="2400" b="1" dirty="0" smtClean="0"/>
              <a:t>for </a:t>
            </a:r>
            <a:r>
              <a:rPr lang="en-US" sz="2400" b="1" dirty="0" err="1" smtClean="0"/>
              <a:t>Windranger</a:t>
            </a:r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6593" y="1421473"/>
            <a:ext cx="66108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Winning matches has a very strong positive relationship to the amount of gold a player will finish with.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Spending gold has a slight negative relationship with the amount of gold a player finishes with.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Acquiring experience quickly (</a:t>
            </a:r>
            <a:r>
              <a:rPr lang="en-US" dirty="0" err="1" smtClean="0"/>
              <a:t>xp_per_min</a:t>
            </a:r>
            <a:r>
              <a:rPr lang="en-US" dirty="0" smtClean="0"/>
              <a:t>) is important to leveling up heroes fast. The higher the level a hero is the more impact they have and the more gold they can accumulate.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Avoiding deaths in a match is important to keeping gold. Gold is lost every time a hero dies. The amount of gold a hero loses is tied to the level they at the time of a death.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1305</Words>
  <Application>Microsoft Macintosh PowerPoint</Application>
  <PresentationFormat>On-screen Show (4:3)</PresentationFormat>
  <Paragraphs>138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PowerPoint Presentation</vt:lpstr>
      <vt:lpstr>PowerPoint Presentation</vt:lpstr>
    </vt:vector>
  </TitlesOfParts>
  <Company>Double D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Sprague</dc:creator>
  <cp:lastModifiedBy>Kate Sprague</cp:lastModifiedBy>
  <cp:revision>37</cp:revision>
  <dcterms:created xsi:type="dcterms:W3CDTF">2017-04-17T11:41:20Z</dcterms:created>
  <dcterms:modified xsi:type="dcterms:W3CDTF">2017-04-20T16:39:14Z</dcterms:modified>
</cp:coreProperties>
</file>