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3"/>
  </p:notesMasterIdLst>
  <p:sldIdLst>
    <p:sldId id="277" r:id="rId2"/>
    <p:sldId id="273" r:id="rId3"/>
    <p:sldId id="275" r:id="rId4"/>
    <p:sldId id="278" r:id="rId5"/>
    <p:sldId id="279" r:id="rId6"/>
    <p:sldId id="280" r:id="rId7"/>
    <p:sldId id="282" r:id="rId8"/>
    <p:sldId id="285" r:id="rId9"/>
    <p:sldId id="281" r:id="rId10"/>
    <p:sldId id="284" r:id="rId11"/>
    <p:sldId id="288" r:id="rId12"/>
    <p:sldId id="274" r:id="rId13"/>
    <p:sldId id="287" r:id="rId14"/>
    <p:sldId id="289" r:id="rId15"/>
    <p:sldId id="290" r:id="rId16"/>
    <p:sldId id="291" r:id="rId17"/>
    <p:sldId id="293" r:id="rId18"/>
    <p:sldId id="292" r:id="rId19"/>
    <p:sldId id="294" r:id="rId20"/>
    <p:sldId id="295" r:id="rId21"/>
    <p:sldId id="303" r:id="rId22"/>
    <p:sldId id="296" r:id="rId23"/>
    <p:sldId id="297" r:id="rId24"/>
    <p:sldId id="298" r:id="rId25"/>
    <p:sldId id="299" r:id="rId26"/>
    <p:sldId id="300" r:id="rId27"/>
    <p:sldId id="301" r:id="rId28"/>
    <p:sldId id="304" r:id="rId29"/>
    <p:sldId id="302" r:id="rId30"/>
    <p:sldId id="283" r:id="rId31"/>
    <p:sldId id="286" r:id="rId32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EB2D8"/>
    <a:srgbClr val="90989E"/>
    <a:srgbClr val="0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9667" autoAdjust="0"/>
  </p:normalViewPr>
  <p:slideViewPr>
    <p:cSldViewPr snapToGrid="0" showGuides="1">
      <p:cViewPr varScale="1">
        <p:scale>
          <a:sx n="133" d="100"/>
          <a:sy n="133" d="100"/>
        </p:scale>
        <p:origin x="-984" y="-96"/>
      </p:cViewPr>
      <p:guideLst>
        <p:guide orient="horz" pos="20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tted arrow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20" y="6443850"/>
            <a:ext cx="7586701" cy="113023"/>
          </a:xfrm>
          <a:prstGeom prst="rect">
            <a:avLst/>
          </a:prstGeom>
        </p:spPr>
      </p:pic>
      <p:pic>
        <p:nvPicPr>
          <p:cNvPr id="7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 l="38420" b="9873"/>
          <a:stretch>
            <a:fillRect/>
          </a:stretch>
        </p:blipFill>
        <p:spPr bwMode="auto">
          <a:xfrm>
            <a:off x="7643455" y="6361200"/>
            <a:ext cx="1008112" cy="270255"/>
          </a:xfrm>
          <a:prstGeom prst="rect">
            <a:avLst/>
          </a:prstGeom>
          <a:noFill/>
        </p:spPr>
      </p:pic>
      <p:pic>
        <p:nvPicPr>
          <p:cNvPr id="8" name="Grafik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64" y="260932"/>
            <a:ext cx="1110857" cy="647431"/>
          </a:xfrm>
          <a:prstGeom prst="rect">
            <a:avLst/>
          </a:prstGeom>
        </p:spPr>
      </p:pic>
      <p:pic>
        <p:nvPicPr>
          <p:cNvPr id="9" name="Picture 8" descr="NIWeek 2013_Background_DEU-VIP-rgb-cropped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2"/>
          <a:stretch/>
        </p:blipFill>
        <p:spPr>
          <a:xfrm>
            <a:off x="0" y="1188287"/>
            <a:ext cx="8670515" cy="2475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0743" y="3962357"/>
            <a:ext cx="6945451" cy="1016085"/>
          </a:xfr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2600" cap="none" spc="0" baseline="0">
                <a:solidFill>
                  <a:srgbClr val="7EB2D8"/>
                </a:solidFill>
                <a:latin typeface="+mn-lt"/>
              </a:defRPr>
            </a:lvl1pPr>
          </a:lstStyle>
          <a:p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edit</a:t>
            </a:r>
            <a:r>
              <a:rPr lang="de-DE" noProof="0" dirty="0" smtClean="0"/>
              <a:t> title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2486" y="5056538"/>
            <a:ext cx="6954945" cy="5737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spc="0">
                <a:solidFill>
                  <a:srgbClr val="90989E"/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edit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31600" y="6029486"/>
            <a:ext cx="5475288" cy="33972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 smtClean="0"/>
              <a:t>Click to edit</a:t>
            </a:r>
            <a:endParaRPr lang="en-US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323230" y="21071"/>
            <a:ext cx="1143000" cy="1279537"/>
            <a:chOff x="7518872" y="46791"/>
            <a:chExt cx="1143000" cy="1279537"/>
          </a:xfrm>
        </p:grpSpPr>
        <p:pic>
          <p:nvPicPr>
            <p:cNvPr id="12" name="Picture 2" descr="https://www.gsi.de/fileadmin/oeffentlichkeitsarbeit/logos/GSI_Logo_rgb_72dpi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46791"/>
              <a:ext cx="1143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www.gsi.de/fileadmin/oeffentlichkeitsarbeit/logos/FAIR_Logo_rgb_72dpi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373828"/>
              <a:ext cx="1143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0" y="1121384"/>
            <a:ext cx="8165605" cy="494900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168400" cy="964092"/>
          </a:xfrm>
        </p:spPr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5200" y="1124712"/>
            <a:ext cx="4028178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15200" y="1124712"/>
            <a:ext cx="40284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80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smtClean="0"/>
              <a:t>Master title style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75200" y="448733"/>
            <a:ext cx="8168400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4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emf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Relationship Id="rId1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 arrow.ai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212"/>
            <a:ext cx="7608888" cy="2983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35" y="142829"/>
            <a:ext cx="8170003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/>
          <a:p>
            <a:r>
              <a:rPr lang="de-DE" noProof="0" dirty="0" smtClean="0"/>
              <a:t>Master title style</a:t>
            </a:r>
            <a:endParaRPr lang="de-D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200" y="1121384"/>
            <a:ext cx="8165605" cy="4949008"/>
          </a:xfrm>
          <a:prstGeom prst="rect">
            <a:avLst/>
          </a:prstGeom>
        </p:spPr>
        <p:txBody>
          <a:bodyPr vert="horz" lIns="91435" tIns="45717" rIns="91435" bIns="45717" rtlCol="0">
            <a:noAutofit/>
          </a:bodyPr>
          <a:lstStyle/>
          <a:p>
            <a:pPr lvl="0"/>
            <a:r>
              <a:rPr lang="de-DE" noProof="0" dirty="0" smtClean="0"/>
              <a:t>Master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styles</a:t>
            </a:r>
            <a:endParaRPr lang="de-DE" noProof="0" dirty="0" smtClean="0"/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err="1" smtClean="0"/>
              <a:t>Fourth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12000" y="6344218"/>
            <a:ext cx="720000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de-DE" sz="1100" noProof="0" smtClean="0">
                <a:solidFill>
                  <a:srgbClr val="7EB2D8"/>
                </a:solidFill>
              </a:rPr>
              <a:pPr/>
              <a:t>‹Nr.›</a:t>
            </a:fld>
            <a:endParaRPr lang="de-DE" sz="1100" noProof="0" dirty="0">
              <a:solidFill>
                <a:srgbClr val="7EB2D8"/>
              </a:solidFill>
            </a:endParaRPr>
          </a:p>
        </p:txBody>
      </p:sp>
      <p:pic>
        <p:nvPicPr>
          <p:cNvPr id="7" name="Picture 6" descr="dotted arrow.ai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870"/>
            <a:ext cx="7586701" cy="113023"/>
          </a:xfrm>
          <a:prstGeom prst="rect">
            <a:avLst/>
          </a:prstGeom>
        </p:spPr>
      </p:pic>
      <p:pic>
        <p:nvPicPr>
          <p:cNvPr id="8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9" cstate="print"/>
          <a:srcRect l="38420" b="9873"/>
          <a:stretch>
            <a:fillRect/>
          </a:stretch>
        </p:blipFill>
        <p:spPr bwMode="auto">
          <a:xfrm>
            <a:off x="467544" y="6362026"/>
            <a:ext cx="1008112" cy="270255"/>
          </a:xfrm>
          <a:prstGeom prst="rect">
            <a:avLst/>
          </a:prstGeom>
          <a:noFill/>
        </p:spPr>
      </p:pic>
      <p:pic>
        <p:nvPicPr>
          <p:cNvPr id="9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42" y="6165304"/>
            <a:ext cx="923230" cy="427064"/>
          </a:xfrm>
          <a:prstGeom prst="rect">
            <a:avLst/>
          </a:prstGeom>
        </p:spPr>
      </p:pic>
      <p:grpSp>
        <p:nvGrpSpPr>
          <p:cNvPr id="5" name="Gruppieren 4"/>
          <p:cNvGrpSpPr/>
          <p:nvPr userDrawn="1"/>
        </p:nvGrpSpPr>
        <p:grpSpPr>
          <a:xfrm>
            <a:off x="7738642" y="37741"/>
            <a:ext cx="1143000" cy="1279537"/>
            <a:chOff x="7518872" y="46791"/>
            <a:chExt cx="1143000" cy="1279537"/>
          </a:xfrm>
        </p:grpSpPr>
        <p:pic>
          <p:nvPicPr>
            <p:cNvPr id="1026" name="Picture 2" descr="https://www.gsi.de/fileadmin/oeffentlichkeitsarbeit/logos/GSI_Logo_rgb_72dpi.png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46791"/>
              <a:ext cx="1143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gsi.de/fileadmin/oeffentlichkeitsarbeit/logos/FAIR_Logo_rgb_72dpi.png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872" y="373828"/>
              <a:ext cx="1143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sldNum="0" hdr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rgbClr val="90989E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Tx/>
        <a:buSzPct val="100000"/>
        <a:buFontTx/>
        <a:buBlip>
          <a:blip r:embed="rId13"/>
        </a:buBlip>
        <a:defRPr sz="2400" kern="1200">
          <a:solidFill>
            <a:srgbClr val="90989E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Tx/>
        <a:buSzPct val="100000"/>
        <a:buFontTx/>
        <a:buBlip>
          <a:blip r:embed="rId14"/>
        </a:buBlip>
        <a:defRPr sz="2000" kern="1200">
          <a:solidFill>
            <a:srgbClr val="90989E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Tx/>
        <a:buSzPct val="100000"/>
        <a:buFontTx/>
        <a:buBlip>
          <a:blip r:embed="rId15"/>
        </a:buBlip>
        <a:defRPr sz="1800" kern="1200">
          <a:solidFill>
            <a:srgbClr val="90989E"/>
          </a:solidFill>
          <a:latin typeface="+mn-lt"/>
          <a:ea typeface="+mn-ea"/>
          <a:cs typeface="Arial"/>
        </a:defRPr>
      </a:lvl3pPr>
      <a:lvl4pPr marL="1526400" indent="-154800" algn="l" defTabSz="457174" rtl="0" eaLnBrk="1" latinLnBrk="0" hangingPunct="1">
        <a:spcBef>
          <a:spcPts val="336"/>
        </a:spcBef>
        <a:buClrTx/>
        <a:buSzPct val="100000"/>
        <a:buFontTx/>
        <a:buBlip>
          <a:blip r:embed="rId16"/>
        </a:buBlip>
        <a:defRPr sz="1400" kern="1200">
          <a:solidFill>
            <a:srgbClr val="90989E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pub/NIUser/LVMobileAgentSystem/DiplomarbeitFrederikBerck.pdf" TargetMode="External"/><Relationship Id="rId3" Type="http://schemas.openxmlformats.org/officeDocument/2006/relationships/hyperlink" Target="http://dim.web.cern.ch/dim" TargetMode="External"/><Relationship Id="rId7" Type="http://schemas.openxmlformats.org/officeDocument/2006/relationships/hyperlink" Target="http://wiki.gsi.de/cgi-bin/view/NIUser/LVMobileAgentSystem" TargetMode="External"/><Relationship Id="rId12" Type="http://schemas.openxmlformats.org/officeDocument/2006/relationships/hyperlink" Target="https://github.com/HB-GSI/CSPP" TargetMode="External"/><Relationship Id="rId2" Type="http://schemas.openxmlformats.org/officeDocument/2006/relationships/hyperlink" Target="http://wiki.gsi.de/cgi-bin/view/CSframework/Web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cibel.ni.com/content/docs/DOC-2875" TargetMode="External"/><Relationship Id="rId11" Type="http://schemas.openxmlformats.org/officeDocument/2006/relationships/hyperlink" Target="https://decibel.ni.com/content/docs/DOC-17109" TargetMode="External"/><Relationship Id="rId5" Type="http://schemas.openxmlformats.org/officeDocument/2006/relationships/hyperlink" Target="http://zone.ni.com/devzone/cda/tut/p/id/3573" TargetMode="External"/><Relationship Id="rId10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zone.ni.com/devzone/cda/tut/p/id/3574" TargetMode="External"/><Relationship Id="rId9" Type="http://schemas.openxmlformats.org/officeDocument/2006/relationships/hyperlink" Target="https://decibel.ni.com/content/groups/actor-framework-2011?view=overview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8/8e/Command_Design_Pattern_Class_Diagram.png" TargetMode="External"/><Relationship Id="rId2" Type="http://schemas.openxmlformats.org/officeDocument/2006/relationships/hyperlink" Target="http://en.wikipedia.org/wiki/Command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CS++ - The successor of the </a:t>
            </a:r>
            <a:r>
              <a:rPr lang="en-US" i="1" dirty="0" smtClean="0"/>
              <a:t>CS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Live-Demonstration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Aktor-basierten</a:t>
            </a:r>
            <a:r>
              <a:rPr lang="en-US" dirty="0" smtClean="0"/>
              <a:t> </a:t>
            </a:r>
            <a:r>
              <a:rPr lang="en-US" dirty="0" err="1" smtClean="0"/>
              <a:t>Powersupplies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31600" y="6029486"/>
            <a:ext cx="6078452" cy="339725"/>
          </a:xfrm>
        </p:spPr>
        <p:txBody>
          <a:bodyPr/>
          <a:lstStyle/>
          <a:p>
            <a:r>
              <a:rPr lang="de-DE" dirty="0" smtClean="0"/>
              <a:t>Dr. Holger Brand, GSI Helmholtzzentrum für Schwerionenforschung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436936" y="4238512"/>
            <a:ext cx="4042952" cy="2269863"/>
            <a:chOff x="5649687" y="1207924"/>
            <a:chExt cx="3382972" cy="182689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49687" y="1207924"/>
              <a:ext cx="3382972" cy="1550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11"/>
            <p:cNvSpPr txBox="1"/>
            <p:nvPr/>
          </p:nvSpPr>
          <p:spPr>
            <a:xfrm>
              <a:off x="7367458" y="1680586"/>
              <a:ext cx="1262289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Override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7473697" y="1254401"/>
              <a:ext cx="1049812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Extend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6672073" y="2634712"/>
              <a:ext cx="1326530" cy="400110"/>
            </a:xfrm>
            <a:prstGeom prst="rect">
              <a:avLst/>
            </a:prstGeom>
            <a:solidFill>
              <a:schemeClr val="accent3">
                <a:alpha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Decorate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Sources of Code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/>
              <a:t>Override the handling of one </a:t>
            </a:r>
            <a:r>
              <a:rPr lang="en-US" dirty="0" smtClean="0"/>
              <a:t>message</a:t>
            </a:r>
          </a:p>
          <a:p>
            <a:pPr lvl="1"/>
            <a:r>
              <a:rPr lang="en-US" dirty="0"/>
              <a:t>Extend the set of handled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/>
              <a:t>Decorate the machine with additional </a:t>
            </a:r>
            <a:r>
              <a:rPr lang="en-US" dirty="0" smtClean="0"/>
              <a:t>behavior</a:t>
            </a:r>
          </a:p>
          <a:p>
            <a:r>
              <a:rPr lang="de-DE" dirty="0" smtClean="0"/>
              <a:t>LVOOP</a:t>
            </a:r>
          </a:p>
          <a:p>
            <a:pPr lvl="1"/>
            <a:r>
              <a:rPr lang="de-DE" dirty="0" smtClean="0"/>
              <a:t>Cluster &amp; </a:t>
            </a:r>
            <a:r>
              <a:rPr lang="de-DE" dirty="0" err="1" smtClean="0"/>
              <a:t>Node</a:t>
            </a:r>
            <a:r>
              <a:rPr lang="de-DE" dirty="0" smtClean="0"/>
              <a:t> -&gt; Class &amp; Methode</a:t>
            </a:r>
          </a:p>
          <a:p>
            <a:pPr lvl="1"/>
            <a:r>
              <a:rPr lang="de-DE" dirty="0" smtClean="0"/>
              <a:t>Message &amp; Case </a:t>
            </a:r>
            <a:r>
              <a:rPr lang="de-DE" dirty="0" err="1" smtClean="0"/>
              <a:t>Structure</a:t>
            </a:r>
            <a:r>
              <a:rPr lang="de-DE" dirty="0" smtClean="0"/>
              <a:t> -&gt; </a:t>
            </a:r>
            <a:br>
              <a:rPr lang="de-DE" dirty="0" smtClean="0"/>
            </a:br>
            <a:r>
              <a:rPr lang="de-DE" dirty="0" smtClean="0"/>
              <a:t>Class &amp; Dynamic </a:t>
            </a:r>
            <a:r>
              <a:rPr lang="de-DE" dirty="0" err="1" smtClean="0"/>
              <a:t>Dispatch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 </a:t>
            </a:r>
            <a:r>
              <a:rPr lang="de-DE" dirty="0" err="1"/>
              <a:t>Actor</a:t>
            </a:r>
            <a:r>
              <a:rPr lang="de-DE" dirty="0"/>
              <a:t> Framework </a:t>
            </a:r>
            <a:r>
              <a:rPr lang="de-DE" dirty="0" smtClean="0"/>
              <a:t>II</a:t>
            </a:r>
            <a:br>
              <a:rPr lang="de-DE" dirty="0" smtClean="0"/>
            </a:br>
            <a:r>
              <a:rPr lang="en-US" sz="1800" dirty="0" smtClean="0"/>
              <a:t>Stephen R. </a:t>
            </a:r>
            <a:r>
              <a:rPr lang="en-US" sz="1800" smtClean="0"/>
              <a:t>Mercer et al</a:t>
            </a:r>
            <a:r>
              <a:rPr lang="en-US" sz="1800" dirty="0"/>
              <a:t>. @ NI Week 2011</a:t>
            </a:r>
            <a:endParaRPr lang="en-US" sz="2800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627" y="3468323"/>
            <a:ext cx="3665030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feil nach rechts 16"/>
          <p:cNvSpPr/>
          <p:nvPr/>
        </p:nvSpPr>
        <p:spPr>
          <a:xfrm>
            <a:off x="4495107" y="5201957"/>
            <a:ext cx="731520" cy="36789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 Base </a:t>
            </a:r>
            <a:r>
              <a:rPr lang="de-DE" dirty="0" err="1" smtClean="0"/>
              <a:t>Classes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200" y="1046078"/>
            <a:ext cx="8165605" cy="4949008"/>
          </a:xfrm>
        </p:spPr>
        <p:txBody>
          <a:bodyPr/>
          <a:lstStyle/>
          <a:p>
            <a:r>
              <a:rPr lang="en-US" sz="2000" dirty="0" smtClean="0"/>
              <a:t>Classes representing passive data are derived from </a:t>
            </a:r>
            <a:r>
              <a:rPr lang="en-US" sz="2000" dirty="0" err="1" smtClean="0"/>
              <a:t>LabVIEWObject</a:t>
            </a:r>
            <a:r>
              <a:rPr lang="en-US" sz="2000" dirty="0" smtClean="0"/>
              <a:t>, the ultimate LabVIEW ancestor class.</a:t>
            </a:r>
          </a:p>
          <a:p>
            <a:r>
              <a:rPr lang="en-US" sz="2000" b="1" dirty="0" smtClean="0"/>
              <a:t>CS++</a:t>
            </a:r>
            <a:r>
              <a:rPr lang="en-US" sz="2000" b="1" dirty="0" err="1" smtClean="0"/>
              <a:t>Base.lvclass</a:t>
            </a:r>
            <a:r>
              <a:rPr lang="en-US" sz="2000" dirty="0" smtClean="0"/>
              <a:t> inherits from </a:t>
            </a:r>
            <a:r>
              <a:rPr lang="en-US" sz="2000" dirty="0" err="1" smtClean="0"/>
              <a:t>LabVIEWObject</a:t>
            </a:r>
            <a:endParaRPr lang="en-US" sz="2000" dirty="0" smtClean="0"/>
          </a:p>
          <a:p>
            <a:pPr lvl="1"/>
            <a:r>
              <a:rPr lang="en-US" sz="1800" dirty="0" smtClean="0"/>
              <a:t>To be used as ancestor class for objects to be treated as entity.</a:t>
            </a:r>
          </a:p>
          <a:p>
            <a:pPr lvl="1"/>
            <a:r>
              <a:rPr lang="en-US" sz="1800" dirty="0" smtClean="0"/>
              <a:t>Can be referenced using the CS++</a:t>
            </a:r>
            <a:r>
              <a:rPr lang="en-US" sz="1800" dirty="0" err="1" smtClean="0"/>
              <a:t>Reference.lvclass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(LV-Reference Pattern is assumed to be well known.) </a:t>
            </a:r>
          </a:p>
          <a:p>
            <a:r>
              <a:rPr lang="en-US" sz="2000" b="1" dirty="0" smtClean="0"/>
              <a:t>CS++</a:t>
            </a:r>
            <a:r>
              <a:rPr lang="en-US" sz="2000" b="1" dirty="0" err="1" smtClean="0"/>
              <a:t>BaseActor.lvclass</a:t>
            </a:r>
            <a:r>
              <a:rPr lang="en-US" sz="2000" dirty="0" smtClean="0"/>
              <a:t> inherits from Actor</a:t>
            </a:r>
          </a:p>
          <a:p>
            <a:pPr lvl="1"/>
            <a:r>
              <a:rPr lang="en-US" sz="1800" dirty="0" smtClean="0"/>
              <a:t>To be used as ancestor class for actors part of CS++.</a:t>
            </a:r>
          </a:p>
          <a:p>
            <a:pPr lvl="1"/>
            <a:r>
              <a:rPr lang="en-US" sz="1800" dirty="0" smtClean="0"/>
              <a:t>It provides common features that all CS++Actors should have.</a:t>
            </a:r>
          </a:p>
          <a:p>
            <a:pPr lvl="2"/>
            <a:r>
              <a:rPr lang="de-DE" sz="1600" dirty="0" smtClean="0"/>
              <a:t>Dynamic </a:t>
            </a:r>
            <a:r>
              <a:rPr lang="de-DE" sz="1600" dirty="0" err="1" smtClean="0"/>
              <a:t>dispatch</a:t>
            </a:r>
            <a:r>
              <a:rPr lang="de-DE" sz="1600" dirty="0" smtClean="0"/>
              <a:t> </a:t>
            </a:r>
            <a:r>
              <a:rPr lang="de-DE" sz="1600" dirty="0" smtClean="0"/>
              <a:t>VIs: Initialize Attributes.vi, After Launch Init.vi</a:t>
            </a:r>
            <a:endParaRPr lang="en-US" sz="1600" dirty="0" smtClean="0"/>
          </a:p>
          <a:p>
            <a:r>
              <a:rPr lang="en-US" sz="2000" b="1" dirty="0" smtClean="0"/>
              <a:t>CS++Factory</a:t>
            </a:r>
            <a:r>
              <a:rPr lang="en-US" sz="2000" dirty="0" smtClean="0"/>
              <a:t> inherits from </a:t>
            </a:r>
            <a:r>
              <a:rPr lang="en-US" sz="2000" dirty="0" err="1" smtClean="0"/>
              <a:t>LabVIEWObject</a:t>
            </a:r>
            <a:endParaRPr lang="en-US" sz="2000" dirty="0" smtClean="0"/>
          </a:p>
          <a:p>
            <a:pPr lvl="1"/>
            <a:r>
              <a:rPr lang="en-US" sz="1800" dirty="0" smtClean="0"/>
              <a:t>To be used to dynamically create initialized objects</a:t>
            </a:r>
          </a:p>
          <a:p>
            <a:pPr lvl="2"/>
            <a:r>
              <a:rPr lang="en-US" sz="1600" dirty="0" smtClean="0"/>
              <a:t>CS++Base &amp; CS++</a:t>
            </a:r>
            <a:r>
              <a:rPr lang="en-US" sz="1600" dirty="0" err="1" smtClean="0"/>
              <a:t>BaseActor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 smtClean="0"/>
              <a:t>Configuration data is read from </a:t>
            </a:r>
            <a:r>
              <a:rPr lang="en-US" sz="1800" dirty="0" err="1" smtClean="0"/>
              <a:t>ini</a:t>
            </a:r>
            <a:r>
              <a:rPr lang="en-US" sz="1800" dirty="0" smtClean="0"/>
              <a:t>-file by default and</a:t>
            </a:r>
          </a:p>
          <a:p>
            <a:pPr lvl="1"/>
            <a:r>
              <a:rPr lang="en-US" sz="1800" dirty="0" smtClean="0"/>
              <a:t>provided to the object as Variant for attribute initialization.</a:t>
            </a:r>
          </a:p>
          <a:p>
            <a:pPr lvl="2"/>
            <a:r>
              <a:rPr lang="en-US" sz="1600" dirty="0" smtClean="0"/>
              <a:t>Derived factories can read from database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8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 Class Hierarchie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233209"/>
            <a:ext cx="86010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7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48641" y="1071502"/>
            <a:ext cx="77347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[CS++</a:t>
            </a:r>
            <a:r>
              <a:rPr lang="en-US" sz="1600" dirty="0" err="1"/>
              <a:t>StartActor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LVClassPath</a:t>
            </a:r>
            <a:r>
              <a:rPr lang="en-US" sz="1600" dirty="0"/>
              <a:t>="C</a:t>
            </a:r>
            <a:r>
              <a:rPr lang="en-US" sz="1600" dirty="0" smtClean="0"/>
              <a:t>:\...\CSPP\Core\Actors\CS</a:t>
            </a:r>
            <a:r>
              <a:rPr lang="en-US" sz="1600" dirty="0"/>
              <a:t>++</a:t>
            </a:r>
            <a:r>
              <a:rPr lang="en-US" sz="1600" dirty="0" err="1"/>
              <a:t>StartActor</a:t>
            </a:r>
            <a:r>
              <a:rPr lang="en-US" sz="1600" dirty="0"/>
              <a:t>\CS++</a:t>
            </a:r>
            <a:r>
              <a:rPr lang="en-US" sz="1600" dirty="0" err="1"/>
              <a:t>StartActor.lvclass</a:t>
            </a:r>
            <a:r>
              <a:rPr lang="en-US" sz="1600" dirty="0"/>
              <a:t>"</a:t>
            </a:r>
          </a:p>
          <a:p>
            <a:r>
              <a:rPr lang="en-US" sz="1600" dirty="0" err="1"/>
              <a:t>LVLibPath</a:t>
            </a:r>
            <a:r>
              <a:rPr lang="en-US" sz="1600" dirty="0"/>
              <a:t>="C</a:t>
            </a:r>
            <a:r>
              <a:rPr lang="en-US" sz="1600" dirty="0" smtClean="0"/>
              <a:t>:\...\CSPP\Core\Actors\CS</a:t>
            </a:r>
            <a:r>
              <a:rPr lang="en-US" sz="1600" dirty="0"/>
              <a:t>++</a:t>
            </a:r>
            <a:r>
              <a:rPr lang="en-US" sz="1600" dirty="0" err="1"/>
              <a:t>StartActor</a:t>
            </a:r>
            <a:r>
              <a:rPr lang="en-US" sz="1600" dirty="0"/>
              <a:t>\CS++</a:t>
            </a:r>
            <a:r>
              <a:rPr lang="en-US" sz="1600" dirty="0" err="1"/>
              <a:t>StartActor.lvlib</a:t>
            </a:r>
            <a:r>
              <a:rPr lang="en-US" sz="1600" dirty="0"/>
              <a:t>"</a:t>
            </a:r>
          </a:p>
          <a:p>
            <a:r>
              <a:rPr lang="en-US" sz="1600" dirty="0"/>
              <a:t>CS++</a:t>
            </a:r>
            <a:r>
              <a:rPr lang="en-US" sz="1600" dirty="0" err="1"/>
              <a:t>StartActor:CS</a:t>
            </a:r>
            <a:r>
              <a:rPr lang="en-US" sz="1600" dirty="0"/>
              <a:t>++</a:t>
            </a:r>
            <a:r>
              <a:rPr lang="en-US" sz="1600" dirty="0" err="1"/>
              <a:t>StartActor.MessageLogger</a:t>
            </a:r>
            <a:r>
              <a:rPr lang="en-US" sz="1600" dirty="0"/>
              <a:t>="Syslog"</a:t>
            </a:r>
          </a:p>
          <a:p>
            <a:r>
              <a:rPr lang="en-US" sz="1600" dirty="0"/>
              <a:t>CS++</a:t>
            </a:r>
            <a:r>
              <a:rPr lang="en-US" sz="1600" dirty="0" err="1"/>
              <a:t>StartActor:CS</a:t>
            </a:r>
            <a:r>
              <a:rPr lang="en-US" sz="1600" dirty="0"/>
              <a:t>++</a:t>
            </a:r>
            <a:r>
              <a:rPr lang="en-US" sz="1600" dirty="0" err="1" smtClean="0"/>
              <a:t>StartActor.Open_ActorCore</a:t>
            </a:r>
            <a:r>
              <a:rPr lang="en-US" sz="1600" dirty="0" smtClean="0"/>
              <a:t>=True</a:t>
            </a:r>
          </a:p>
          <a:p>
            <a:endParaRPr lang="en-US" sz="1600" dirty="0"/>
          </a:p>
          <a:p>
            <a:r>
              <a:rPr lang="en-US" sz="1600" dirty="0" smtClean="0"/>
              <a:t>[</a:t>
            </a:r>
            <a:r>
              <a:rPr lang="en-US" sz="1600" dirty="0"/>
              <a:t>Syslog</a:t>
            </a:r>
            <a:r>
              <a:rPr lang="en-US" sz="1600" dirty="0" smtClean="0"/>
              <a:t>]</a:t>
            </a:r>
          </a:p>
          <a:p>
            <a:r>
              <a:rPr lang="de-DE" sz="1600" dirty="0" smtClean="0"/>
              <a:t>// 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loaded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/>
              <a:t>L</a:t>
            </a:r>
            <a:r>
              <a:rPr lang="de-DE" sz="1600" dirty="0" smtClean="0"/>
              <a:t>abVIEW </a:t>
            </a:r>
            <a:r>
              <a:rPr lang="de-DE" sz="1600" dirty="0" smtClean="0"/>
              <a:t>Tools Network</a:t>
            </a:r>
            <a:endParaRPr lang="en-US" sz="1600" dirty="0"/>
          </a:p>
          <a:p>
            <a:r>
              <a:rPr lang="en-US" sz="1600" dirty="0"/>
              <a:t>IP="140.181.78.202"</a:t>
            </a:r>
          </a:p>
          <a:p>
            <a:r>
              <a:rPr lang="en-US" sz="1600" dirty="0"/>
              <a:t>Port=514</a:t>
            </a:r>
          </a:p>
          <a:p>
            <a:r>
              <a:rPr lang="en-US" sz="1600" dirty="0" smtClean="0"/>
              <a:t>Debug=True</a:t>
            </a:r>
          </a:p>
          <a:p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/>
              <a:t>CS++</a:t>
            </a:r>
            <a:r>
              <a:rPr lang="en-US" sz="1600" dirty="0" err="1"/>
              <a:t>StartActor.StartActors</a:t>
            </a:r>
            <a:r>
              <a:rPr lang="en-US" sz="1600" dirty="0"/>
              <a:t>]</a:t>
            </a:r>
          </a:p>
          <a:p>
            <a:r>
              <a:rPr lang="en-US" sz="1600" dirty="0"/>
              <a:t>#Actor Object to start with option to open its Actor Core.vi.</a:t>
            </a:r>
          </a:p>
          <a:p>
            <a:r>
              <a:rPr lang="en-US" sz="1600" dirty="0" err="1" smtClean="0"/>
              <a:t>mySVClient</a:t>
            </a:r>
            <a:r>
              <a:rPr lang="en-US" sz="1600" dirty="0" smtClean="0"/>
              <a:t>=True</a:t>
            </a:r>
            <a:endParaRPr lang="en-US" sz="1600" dirty="0"/>
          </a:p>
          <a:p>
            <a:r>
              <a:rPr lang="en-US" sz="1600" dirty="0" err="1"/>
              <a:t>myDSCTrending</a:t>
            </a:r>
            <a:r>
              <a:rPr lang="en-US" sz="1600" dirty="0"/>
              <a:t>=True</a:t>
            </a:r>
          </a:p>
          <a:p>
            <a:r>
              <a:rPr lang="en-US" sz="1600" dirty="0" err="1"/>
              <a:t>myDSCAlarmViewer</a:t>
            </a:r>
            <a:r>
              <a:rPr lang="en-US" sz="1600" dirty="0"/>
              <a:t>=True</a:t>
            </a:r>
          </a:p>
          <a:p>
            <a:r>
              <a:rPr lang="en-US" sz="1600" dirty="0" err="1" smtClean="0"/>
              <a:t>myCS</a:t>
            </a:r>
            <a:r>
              <a:rPr lang="en-US" sz="1600" dirty="0"/>
              <a:t>++</a:t>
            </a:r>
            <a:r>
              <a:rPr lang="en-US" sz="1600" dirty="0" err="1"/>
              <a:t>DeviceActor</a:t>
            </a:r>
            <a:r>
              <a:rPr lang="en-US" sz="1600" dirty="0"/>
              <a:t>=False</a:t>
            </a:r>
          </a:p>
          <a:p>
            <a:r>
              <a:rPr lang="en-US" sz="1600" dirty="0" err="1"/>
              <a:t>myDMM</a:t>
            </a:r>
            <a:r>
              <a:rPr lang="en-US" sz="1600" dirty="0"/>
              <a:t>=False</a:t>
            </a:r>
          </a:p>
          <a:p>
            <a:r>
              <a:rPr lang="en-US" sz="1600" dirty="0" err="1" smtClean="0"/>
              <a:t>myDCPwr</a:t>
            </a:r>
            <a:r>
              <a:rPr lang="en-US" sz="1600" dirty="0" smtClean="0"/>
              <a:t>=False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6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Factory.CreateObject</a:t>
            </a:r>
            <a:endParaRPr lang="en-US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3350" y="1744825"/>
            <a:ext cx="8877300" cy="4319823"/>
            <a:chOff x="133350" y="1497391"/>
            <a:chExt cx="8877300" cy="431982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01" y="1497391"/>
              <a:ext cx="8096250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3731239"/>
              <a:ext cx="8877300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 flipH="1">
              <a:off x="1452282" y="2076226"/>
              <a:ext cx="656217" cy="16550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2436608" y="2076225"/>
              <a:ext cx="5233594" cy="16550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/>
          <p:cNvSpPr txBox="1"/>
          <p:nvPr/>
        </p:nvSpPr>
        <p:spPr>
          <a:xfrm>
            <a:off x="3205779" y="120871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dispatch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36608" y="1578045"/>
            <a:ext cx="769171" cy="42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2984" y="1578044"/>
            <a:ext cx="1292362" cy="129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494050" y="121510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endParaRPr lang="en-US" dirty="0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6615953" y="1584434"/>
            <a:ext cx="172122" cy="1287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StartActor.Initialize</a:t>
            </a:r>
            <a:r>
              <a:rPr lang="de-DE" dirty="0" smtClean="0"/>
              <a:t> Attributes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parent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.</a:t>
            </a:r>
          </a:p>
          <a:p>
            <a:r>
              <a:rPr lang="de-DE" dirty="0" smtClean="0"/>
              <a:t>Read </a:t>
            </a:r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Variant.</a:t>
            </a:r>
          </a:p>
          <a:p>
            <a:pPr lvl="1"/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smtClean="0"/>
              <a:t>Save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was </a:t>
            </a:r>
            <a:r>
              <a:rPr lang="de-DE" dirty="0" err="1" smtClean="0"/>
              <a:t>found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1" y="3506483"/>
            <a:ext cx="8831004" cy="277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3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CS++</a:t>
            </a:r>
            <a:r>
              <a:rPr lang="de-DE" dirty="0" err="1" smtClean="0"/>
              <a:t>StartActor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0" y="1094142"/>
            <a:ext cx="9144000" cy="5763858"/>
            <a:chOff x="0" y="1094142"/>
            <a:chExt cx="9144000" cy="576385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94142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1094142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48100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3848100"/>
              <a:ext cx="4857750" cy="300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11972" y="2699733"/>
              <a:ext cx="2544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class constants,</a:t>
              </a:r>
            </a:p>
            <a:p>
              <a:r>
                <a:rPr lang="en-US" dirty="0" smtClean="0"/>
                <a:t>include dependencies</a:t>
              </a:r>
            </a:p>
            <a:p>
              <a:r>
                <a:rPr lang="en-US" dirty="0" smtClean="0"/>
                <a:t>for building application</a:t>
              </a:r>
              <a:endParaRPr lang="en-US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857750" y="1115221"/>
              <a:ext cx="351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Parse </a:t>
              </a:r>
              <a:r>
                <a:rPr lang="de-DE" dirty="0" err="1" smtClean="0"/>
                <a:t>command</a:t>
              </a:r>
              <a:r>
                <a:rPr lang="de-DE" dirty="0" smtClean="0"/>
                <a:t> </a:t>
              </a:r>
              <a:r>
                <a:rPr lang="de-DE" dirty="0" err="1" smtClean="0"/>
                <a:t>line</a:t>
              </a:r>
              <a:r>
                <a:rPr lang="de-DE" dirty="0" smtClean="0"/>
                <a:t> </a:t>
              </a:r>
              <a:r>
                <a:rPr lang="de-DE" dirty="0" err="1" smtClean="0"/>
                <a:t>parameters</a:t>
              </a:r>
              <a:endParaRPr lang="en-US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0606" y="5711268"/>
              <a:ext cx="25571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Launch Start-Actor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→ dispatch Actor Core.vi</a:t>
              </a:r>
            </a:p>
            <a:p>
              <a:r>
                <a:rPr lang="en-US" dirty="0" smtClean="0"/>
                <a:t>    </a:t>
              </a:r>
              <a:r>
                <a:rPr lang="en-US" dirty="0" smtClean="0">
                  <a:latin typeface="Times New Roman"/>
                  <a:cs typeface="Times New Roman"/>
                </a:rPr>
                <a:t>→ Message Handling</a:t>
              </a:r>
              <a:endParaRPr lang="en-US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229856" y="6000979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Close launching VI</a:t>
              </a:r>
              <a:endParaRPr lang="en-US" dirty="0"/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V="1">
              <a:off x="2549562" y="5185187"/>
              <a:ext cx="914400" cy="815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 6"/>
          <p:cNvSpPr/>
          <p:nvPr/>
        </p:nvSpPr>
        <p:spPr>
          <a:xfrm>
            <a:off x="4354717" y="1204111"/>
            <a:ext cx="4725909" cy="26439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5921" y="3954397"/>
            <a:ext cx="4220330" cy="2799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354717" y="3948887"/>
            <a:ext cx="4725909" cy="2799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Actor.lvclass:Actor</a:t>
            </a:r>
            <a:r>
              <a:rPr lang="de-DE" dirty="0" smtClean="0"/>
              <a:t> Core.vi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4" y="1222698"/>
            <a:ext cx="9153354" cy="484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BaseActor</a:t>
            </a:r>
            <a:r>
              <a:rPr lang="de-DE" dirty="0" smtClean="0"/>
              <a:t>: Attributes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9865"/>
            <a:ext cx="29622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018436" y="1207037"/>
            <a:ext cx="4928346" cy="1306752"/>
            <a:chOff x="3090860" y="1207037"/>
            <a:chExt cx="4928346" cy="130675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456" y="1580339"/>
              <a:ext cx="485775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3090860" y="1207037"/>
              <a:ext cx="2275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Initialize Attributes.vi</a:t>
              </a:r>
              <a:endParaRPr lang="en-US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46478" y="4645448"/>
            <a:ext cx="4968027" cy="1421027"/>
            <a:chOff x="146478" y="4645448"/>
            <a:chExt cx="4968027" cy="1421027"/>
          </a:xfrm>
        </p:grpSpPr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35" y="5304475"/>
              <a:ext cx="36957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feld 18"/>
            <p:cNvSpPr txBox="1"/>
            <p:nvPr/>
          </p:nvSpPr>
          <p:spPr>
            <a:xfrm>
              <a:off x="146478" y="4645448"/>
              <a:ext cx="4968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Actor Core.vi: send After Launch Init.vi</a:t>
              </a:r>
            </a:p>
            <a:p>
              <a:r>
                <a:rPr lang="en-US" i="1" dirty="0" smtClean="0"/>
                <a:t>Resources should be allocated after activation.</a:t>
              </a:r>
              <a:endParaRPr lang="en-US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195060" y="4346698"/>
            <a:ext cx="3267075" cy="1858706"/>
            <a:chOff x="5195060" y="4346698"/>
            <a:chExt cx="3267075" cy="1858706"/>
          </a:xfrm>
        </p:grpSpPr>
        <p:sp>
          <p:nvSpPr>
            <p:cNvPr id="16" name="Textfeld 15"/>
            <p:cNvSpPr txBox="1"/>
            <p:nvPr/>
          </p:nvSpPr>
          <p:spPr>
            <a:xfrm>
              <a:off x="5195060" y="4346698"/>
              <a:ext cx="3159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 Core.vi</a:t>
              </a:r>
            </a:p>
            <a:p>
              <a:r>
                <a:rPr lang="en-US" i="1" dirty="0" smtClean="0"/>
                <a:t>Release allocated resources.</a:t>
              </a:r>
              <a:endParaRPr lang="en-US" i="1" dirty="0"/>
            </a:p>
          </p:txBody>
        </p:sp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060" y="5014779"/>
              <a:ext cx="32670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pieren 3"/>
          <p:cNvGrpSpPr/>
          <p:nvPr/>
        </p:nvGrpSpPr>
        <p:grpSpPr>
          <a:xfrm>
            <a:off x="3018436" y="2592941"/>
            <a:ext cx="6160725" cy="1449131"/>
            <a:chOff x="3090860" y="2592941"/>
            <a:chExt cx="6160725" cy="1449131"/>
          </a:xfrm>
        </p:grpSpPr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616" y="3261022"/>
              <a:ext cx="50673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feld 20"/>
            <p:cNvSpPr txBox="1"/>
            <p:nvPr/>
          </p:nvSpPr>
          <p:spPr>
            <a:xfrm>
              <a:off x="3090860" y="2592941"/>
              <a:ext cx="616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 Launch Init.vi</a:t>
              </a:r>
              <a:br>
                <a:rPr lang="en-US" dirty="0" smtClean="0"/>
              </a:br>
              <a:r>
                <a:rPr lang="en-US" i="1" dirty="0" smtClean="0"/>
                <a:t>e.g. check conditions that may hinders activating the actor.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2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BaseActor:Handle</a:t>
            </a:r>
            <a:r>
              <a:rPr lang="de-DE" dirty="0" smtClean="0"/>
              <a:t> Error.vi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Core will stop execution</a:t>
            </a:r>
            <a:br>
              <a:rPr lang="en-US" dirty="0" smtClean="0"/>
            </a:br>
            <a:r>
              <a:rPr lang="en-US" dirty="0" smtClean="0"/>
              <a:t>by default in case of error as</a:t>
            </a:r>
            <a:br>
              <a:rPr lang="en-US" dirty="0" smtClean="0"/>
            </a:br>
            <a:r>
              <a:rPr lang="en-US" dirty="0" smtClean="0"/>
              <a:t>result of message handling.</a:t>
            </a:r>
          </a:p>
          <a:p>
            <a:r>
              <a:rPr lang="en-US" dirty="0" smtClean="0"/>
              <a:t>CS++</a:t>
            </a:r>
            <a:r>
              <a:rPr lang="en-US" dirty="0" err="1" smtClean="0"/>
              <a:t>BaseActor</a:t>
            </a:r>
            <a:r>
              <a:rPr lang="en-US" dirty="0" smtClean="0"/>
              <a:t> will send the</a:t>
            </a:r>
            <a:br>
              <a:rPr lang="en-US" dirty="0" smtClean="0"/>
            </a:br>
            <a:r>
              <a:rPr lang="en-US" dirty="0" smtClean="0"/>
              <a:t>error info to the message logger.</a:t>
            </a:r>
          </a:p>
          <a:p>
            <a:r>
              <a:rPr lang="en-US" dirty="0" smtClean="0"/>
              <a:t>Derived classes need to override</a:t>
            </a:r>
            <a:br>
              <a:rPr lang="en-US" dirty="0" smtClean="0"/>
            </a:br>
            <a:r>
              <a:rPr lang="en-US" dirty="0" smtClean="0"/>
              <a:t>this method if stopping is not an</a:t>
            </a:r>
            <a:br>
              <a:rPr lang="en-US" dirty="0" smtClean="0"/>
            </a:br>
            <a:r>
              <a:rPr lang="en-US" dirty="0" smtClean="0"/>
              <a:t>adequate reaction!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7" y="4733379"/>
            <a:ext cx="8805291" cy="193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32" y="1266630"/>
            <a:ext cx="3581715" cy="290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V="1">
            <a:off x="2097741" y="4171362"/>
            <a:ext cx="3379592" cy="79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CS</a:t>
            </a:r>
            <a:r>
              <a:rPr lang="en-US" dirty="0" smtClean="0"/>
              <a:t> Framework</a:t>
            </a:r>
          </a:p>
          <a:p>
            <a:pPr lvl="1"/>
            <a:r>
              <a:rPr lang="de-DE" dirty="0" smtClean="0"/>
              <a:t>Innovation </a:t>
            </a:r>
            <a:r>
              <a:rPr lang="de-DE" i="1" dirty="0" smtClean="0"/>
              <a:t>CS</a:t>
            </a:r>
            <a:r>
              <a:rPr lang="de-DE" dirty="0" smtClean="0"/>
              <a:t> </a:t>
            </a:r>
            <a:r>
              <a:rPr lang="de-DE" dirty="0" smtClean="0">
                <a:latin typeface="Times New Roman"/>
                <a:cs typeface="Times New Roman"/>
              </a:rPr>
              <a:t>→ CS++</a:t>
            </a:r>
            <a:endParaRPr lang="en-US" dirty="0" smtClean="0"/>
          </a:p>
          <a:p>
            <a:r>
              <a:rPr lang="en-US" dirty="0" smtClean="0"/>
              <a:t>NI Actor Framework</a:t>
            </a:r>
          </a:p>
          <a:p>
            <a:r>
              <a:rPr lang="en-US" dirty="0" smtClean="0"/>
              <a:t>CS++</a:t>
            </a:r>
          </a:p>
          <a:p>
            <a:pPr lvl="1"/>
            <a:r>
              <a:rPr lang="en-US" dirty="0" smtClean="0"/>
              <a:t>Base Classes &amp; Factory</a:t>
            </a:r>
          </a:p>
          <a:p>
            <a:pPr lvl="2"/>
            <a:r>
              <a:rPr lang="en-US" dirty="0" smtClean="0"/>
              <a:t>CS++Base &amp; CS++Reference; CS++</a:t>
            </a:r>
            <a:r>
              <a:rPr lang="en-US" dirty="0" err="1" smtClean="0"/>
              <a:t>BaseActor</a:t>
            </a:r>
            <a:endParaRPr lang="en-US" dirty="0" smtClean="0"/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CS++</a:t>
            </a:r>
            <a:r>
              <a:rPr lang="en-US" dirty="0" err="1" smtClean="0"/>
              <a:t>StartActor</a:t>
            </a:r>
            <a:endParaRPr lang="en-US" dirty="0" smtClean="0"/>
          </a:p>
          <a:p>
            <a:pPr lvl="1"/>
            <a:r>
              <a:rPr lang="en-US" dirty="0" smtClean="0"/>
              <a:t>CS++</a:t>
            </a:r>
            <a:r>
              <a:rPr lang="en-US" dirty="0" err="1" smtClean="0"/>
              <a:t>DeviceActor</a:t>
            </a:r>
            <a:endParaRPr lang="en-US" dirty="0" smtClean="0"/>
          </a:p>
          <a:p>
            <a:pPr lvl="2"/>
            <a:r>
              <a:rPr lang="en-US" dirty="0" smtClean="0"/>
              <a:t>CS++DMM, CS++</a:t>
            </a:r>
            <a:r>
              <a:rPr lang="en-US" dirty="0" err="1" smtClean="0"/>
              <a:t>DCPwr</a:t>
            </a:r>
            <a:endParaRPr lang="en-US" dirty="0" smtClean="0"/>
          </a:p>
          <a:p>
            <a:pPr lvl="1"/>
            <a:r>
              <a:rPr lang="en-US" dirty="0" smtClean="0"/>
              <a:t>CS++</a:t>
            </a:r>
            <a:r>
              <a:rPr lang="en-US" dirty="0" err="1" smtClean="0"/>
              <a:t>GUIActor</a:t>
            </a:r>
            <a:endParaRPr lang="en-US" dirty="0" smtClean="0"/>
          </a:p>
          <a:p>
            <a:pPr lvl="2"/>
            <a:r>
              <a:rPr lang="en-US" dirty="0" smtClean="0"/>
              <a:t>CS++</a:t>
            </a:r>
            <a:r>
              <a:rPr lang="en-US" dirty="0" err="1" smtClean="0"/>
              <a:t>DeviceGUIActor</a:t>
            </a:r>
            <a:r>
              <a:rPr lang="en-US" dirty="0" smtClean="0"/>
              <a:t>; CS++</a:t>
            </a:r>
            <a:r>
              <a:rPr lang="en-US" dirty="0" err="1" smtClean="0"/>
              <a:t>DCPwrGui</a:t>
            </a:r>
            <a:endParaRPr lang="en-US" dirty="0" smtClean="0"/>
          </a:p>
          <a:p>
            <a:pPr lvl="1"/>
            <a:r>
              <a:rPr lang="en-US" dirty="0" smtClean="0"/>
              <a:t>Build Specification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BaseActor:Messages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err="1" smtClean="0"/>
              <a:t>Dynamich</a:t>
            </a:r>
            <a:r>
              <a:rPr lang="en-US" dirty="0" smtClean="0"/>
              <a:t> dispatch After Launch Init.vi: Allocate resources here.</a:t>
            </a:r>
          </a:p>
          <a:p>
            <a:r>
              <a:rPr lang="en-US" dirty="0" smtClean="0"/>
              <a:t>Open Core FP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smtClean="0"/>
              <a:t>Open or close the </a:t>
            </a:r>
            <a:r>
              <a:rPr lang="en-US" dirty="0" err="1" smtClean="0"/>
              <a:t>frontpanel</a:t>
            </a:r>
            <a:r>
              <a:rPr lang="en-US" dirty="0" smtClean="0"/>
              <a:t> of the Actor Core.vi.</a:t>
            </a:r>
          </a:p>
          <a:p>
            <a:r>
              <a:rPr lang="en-US" dirty="0" smtClean="0"/>
              <a:t>Launch GUI </a:t>
            </a:r>
            <a:r>
              <a:rPr lang="en-US" dirty="0" err="1" smtClean="0"/>
              <a:t>Msg.lvclass</a:t>
            </a:r>
            <a:endParaRPr lang="en-US" dirty="0" smtClean="0"/>
          </a:p>
          <a:p>
            <a:pPr lvl="1"/>
            <a:r>
              <a:rPr lang="en-US" dirty="0" smtClean="0"/>
              <a:t>Trigger an actor to launch an associated GUI actor.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7" y="3651729"/>
            <a:ext cx="4038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7532"/>
            <a:ext cx="9068430" cy="16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15" y="3652672"/>
            <a:ext cx="4124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29" y="3637205"/>
            <a:ext cx="4505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830009" y="1714713"/>
            <a:ext cx="7194251" cy="3306375"/>
            <a:chOff x="830009" y="1968197"/>
            <a:chExt cx="7194251" cy="3306375"/>
          </a:xfrm>
        </p:grpSpPr>
        <p:sp>
          <p:nvSpPr>
            <p:cNvPr id="4" name="Textfeld 3"/>
            <p:cNvSpPr txBox="1"/>
            <p:nvPr/>
          </p:nvSpPr>
          <p:spPr>
            <a:xfrm>
              <a:off x="830009" y="1968198"/>
              <a:ext cx="675925" cy="33063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dirty="0" err="1" smtClean="0"/>
                <a:t>Shared</a:t>
              </a:r>
              <a:r>
                <a:rPr lang="de-DE" dirty="0" smtClean="0"/>
                <a:t> Variable Engine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157609" y="4905240"/>
              <a:ext cx="5866651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Device Layer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157611" y="1968197"/>
              <a:ext cx="58666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GUI Layer</a:t>
              </a:r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57613" y="3344323"/>
              <a:ext cx="4291344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Control</a:t>
              </a:r>
              <a:r>
                <a:rPr lang="de-DE" dirty="0" smtClean="0"/>
                <a:t> Layer</a:t>
              </a:r>
              <a:endParaRPr lang="en-US" dirty="0"/>
            </a:p>
          </p:txBody>
        </p:sp>
        <p:cxnSp>
          <p:nvCxnSpPr>
            <p:cNvPr id="11" name="Gerade Verbindung mit Pfeil 10"/>
            <p:cNvCxnSpPr>
              <a:endCxn id="5" idx="1"/>
            </p:cNvCxnSpPr>
            <p:nvPr/>
          </p:nvCxnSpPr>
          <p:spPr>
            <a:xfrm>
              <a:off x="1519958" y="5089906"/>
              <a:ext cx="6072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>
              <a:off x="1507438" y="3528989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507438" y="2152863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775031" y="2337529"/>
              <a:ext cx="0" cy="1006793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775031" y="3713656"/>
              <a:ext cx="0" cy="1191584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V="1">
              <a:off x="7211229" y="2337529"/>
              <a:ext cx="0" cy="2567711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869784" y="5593196"/>
            <a:ext cx="1820060" cy="369332"/>
            <a:chOff x="869784" y="5728991"/>
            <a:chExt cx="1820060" cy="369332"/>
          </a:xfrm>
        </p:grpSpPr>
        <p:cxnSp>
          <p:nvCxnSpPr>
            <p:cNvPr id="23" name="Gerade Verbindung mit Pfeil 22"/>
            <p:cNvCxnSpPr/>
            <p:nvPr/>
          </p:nvCxnSpPr>
          <p:spPr>
            <a:xfrm>
              <a:off x="869784" y="5910051"/>
              <a:ext cx="6501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601523" y="5728991"/>
              <a:ext cx="108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Network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807240" y="5589590"/>
            <a:ext cx="2090685" cy="369332"/>
            <a:chOff x="869784" y="5728991"/>
            <a:chExt cx="2090685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869784" y="5910051"/>
              <a:ext cx="650174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1601523" y="5728991"/>
              <a:ext cx="135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Message</a:t>
              </a:r>
              <a:r>
                <a:rPr lang="de-DE" i="1" baseline="30000" dirty="0" smtClean="0"/>
                <a:t>1</a:t>
              </a:r>
              <a:endParaRPr lang="en-US" i="1" dirty="0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1574276" y="6337424"/>
            <a:ext cx="26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baseline="30000" dirty="0"/>
              <a:t>1</a:t>
            </a:r>
            <a:r>
              <a:rPr lang="de-DE" sz="1400" i="1" dirty="0" smtClean="0"/>
              <a:t>Linked </a:t>
            </a:r>
            <a:r>
              <a:rPr lang="de-DE" sz="1400" i="1" dirty="0"/>
              <a:t>Network </a:t>
            </a:r>
            <a:r>
              <a:rPr lang="de-DE" sz="1400" i="1" dirty="0" err="1"/>
              <a:t>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3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DeviceActor.lvclass</a:t>
            </a:r>
            <a:r>
              <a:rPr lang="de-DE" dirty="0" smtClean="0"/>
              <a:t> &amp;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710950" y="1510804"/>
            <a:ext cx="63469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</a:t>
            </a:r>
            <a:r>
              <a:rPr lang="en-US" sz="1100" dirty="0" err="1"/>
              <a:t>myDeviceActor</a:t>
            </a:r>
            <a:r>
              <a:rPr lang="en-US" sz="1100" dirty="0"/>
              <a:t>]</a:t>
            </a:r>
          </a:p>
          <a:p>
            <a:r>
              <a:rPr lang="en-US" sz="1100" dirty="0" err="1"/>
              <a:t>LVClassPath</a:t>
            </a:r>
            <a:r>
              <a:rPr lang="en-US" sz="1100" dirty="0"/>
              <a:t>="C:\...\CSPP\Core\Actors\CS++</a:t>
            </a:r>
            <a:r>
              <a:rPr lang="en-US" sz="1100" dirty="0" err="1"/>
              <a:t>DeviceActor</a:t>
            </a:r>
            <a:r>
              <a:rPr lang="en-US" sz="1100" dirty="0"/>
              <a:t>\CS++</a:t>
            </a:r>
            <a:r>
              <a:rPr lang="en-US" sz="1100" dirty="0" err="1"/>
              <a:t>DeviceActor.lvclass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LVLibPath</a:t>
            </a:r>
            <a:r>
              <a:rPr lang="en-US" sz="1100" dirty="0"/>
              <a:t>="C:\...\CSPP\Core\Actors\CS++</a:t>
            </a:r>
            <a:r>
              <a:rPr lang="en-US" sz="1100" dirty="0" err="1"/>
              <a:t>DeviceActor</a:t>
            </a:r>
            <a:r>
              <a:rPr lang="en-US" sz="1100" dirty="0"/>
              <a:t>\CS++</a:t>
            </a:r>
            <a:r>
              <a:rPr lang="en-US" sz="1100" dirty="0" err="1"/>
              <a:t>DeviceActor.lvlib</a:t>
            </a:r>
            <a:r>
              <a:rPr lang="en-US" sz="1100" dirty="0"/>
              <a:t>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DeviceActor.ResourceName</a:t>
            </a:r>
            <a:r>
              <a:rPr lang="en-US" sz="1100" dirty="0"/>
              <a:t>="COM1"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DeviceActor.Reset</a:t>
            </a:r>
            <a:r>
              <a:rPr lang="en-US" sz="1100" dirty="0"/>
              <a:t>=False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DeviceActor.Selftest</a:t>
            </a:r>
            <a:r>
              <a:rPr lang="en-US" sz="1100" dirty="0"/>
              <a:t>=True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DeviceActor.OptionString</a:t>
            </a:r>
            <a:r>
              <a:rPr lang="en-US" sz="1100" dirty="0"/>
              <a:t>=""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DeviceActor.ResetWithDefaults</a:t>
            </a:r>
            <a:r>
              <a:rPr lang="en-US" sz="1100" dirty="0"/>
              <a:t>=False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DeviceActors:CS</a:t>
            </a:r>
            <a:r>
              <a:rPr lang="en-US" sz="1100" dirty="0"/>
              <a:t>++</a:t>
            </a:r>
            <a:r>
              <a:rPr lang="en-US" sz="1100" dirty="0" err="1"/>
              <a:t>DeviceActor.PollingInterval_s</a:t>
            </a:r>
            <a:r>
              <a:rPr lang="en-US" sz="1100" dirty="0"/>
              <a:t>=10.</a:t>
            </a:r>
          </a:p>
          <a:p>
            <a:r>
              <a:rPr lang="en-US" sz="1100" dirty="0"/>
              <a:t>CS++</a:t>
            </a:r>
            <a:r>
              <a:rPr lang="en-US" sz="1100" dirty="0" err="1"/>
              <a:t>BaseActor:CS</a:t>
            </a:r>
            <a:r>
              <a:rPr lang="en-US" sz="1100" dirty="0"/>
              <a:t>++</a:t>
            </a:r>
            <a:r>
              <a:rPr lang="en-US" sz="1100" dirty="0" err="1"/>
              <a:t>BaseActor.DefaultGUI</a:t>
            </a:r>
            <a:r>
              <a:rPr lang="en-US" sz="1100" dirty="0" smtClean="0"/>
              <a:t>=“</a:t>
            </a:r>
            <a:r>
              <a:rPr lang="en-US" sz="1100" dirty="0"/>
              <a:t>C</a:t>
            </a:r>
            <a:r>
              <a:rPr lang="en-US" sz="1100" dirty="0" smtClean="0"/>
              <a:t>:\...\CS</a:t>
            </a:r>
            <a:r>
              <a:rPr lang="en-US" sz="1100" dirty="0"/>
              <a:t>++</a:t>
            </a:r>
            <a:r>
              <a:rPr lang="en-US" sz="1100" dirty="0" err="1" smtClean="0"/>
              <a:t>DeviceGUIActor.lvclass</a:t>
            </a:r>
            <a:r>
              <a:rPr lang="en-US" sz="1100" dirty="0" smtClean="0"/>
              <a:t>"</a:t>
            </a:r>
            <a:endParaRPr lang="en-US" sz="1100" dirty="0"/>
          </a:p>
          <a:p>
            <a:r>
              <a:rPr lang="en-US" sz="1100" dirty="0"/>
              <a:t>CS++</a:t>
            </a:r>
            <a:r>
              <a:rPr lang="en-US" sz="1100" dirty="0" err="1"/>
              <a:t>BaseActor:CS</a:t>
            </a:r>
            <a:r>
              <a:rPr lang="en-US" sz="1100" dirty="0"/>
              <a:t>++</a:t>
            </a:r>
            <a:r>
              <a:rPr lang="en-US" sz="1100" dirty="0" err="1" smtClean="0"/>
              <a:t>BaseActor.LaunchDefaultGUI</a:t>
            </a:r>
            <a:r>
              <a:rPr lang="en-US" sz="1100" dirty="0" smtClean="0"/>
              <a:t>=True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PV-URL are defined in a separate section, so it can be used by other objects, too, e.g. the corresponding GUI.</a:t>
            </a:r>
          </a:p>
          <a:p>
            <a:r>
              <a:rPr lang="en-US" sz="1100" dirty="0"/>
              <a:t>[</a:t>
            </a:r>
            <a:r>
              <a:rPr lang="en-US" sz="1100" dirty="0" err="1"/>
              <a:t>myDeviceActor.URLs</a:t>
            </a:r>
            <a:r>
              <a:rPr lang="en-US" sz="1100" dirty="0"/>
              <a:t>]</a:t>
            </a:r>
          </a:p>
          <a:p>
            <a:r>
              <a:rPr lang="en-US" sz="1100" dirty="0" err="1"/>
              <a:t>ResourceName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myDeviceActor_ResourceName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DriverRevision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myDeviceActor_DriverRevision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FirmwareRevision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myDeviceActor_FirmwareRevision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SelftestResultCode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myDeviceActor_SelftestResultCode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SelftestResultMessage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myDeviceActor_SelftestResultMessage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ErrorCode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myDeviceActor_ErrorCode</a:t>
            </a:r>
            <a:r>
              <a:rPr lang="en-US" sz="1100" dirty="0"/>
              <a:t>"</a:t>
            </a:r>
          </a:p>
          <a:p>
            <a:r>
              <a:rPr lang="en-US" sz="1100" dirty="0" err="1"/>
              <a:t>ErrorMessage</a:t>
            </a:r>
            <a:r>
              <a:rPr lang="en-US" sz="1100" dirty="0"/>
              <a:t>="</a:t>
            </a:r>
            <a:r>
              <a:rPr lang="en-US" sz="1100" dirty="0" err="1"/>
              <a:t>ni.var.psp</a:t>
            </a:r>
            <a:r>
              <a:rPr lang="en-US" sz="1100" dirty="0"/>
              <a:t>://</a:t>
            </a:r>
            <a:r>
              <a:rPr lang="en-US" sz="1100" dirty="0" err="1"/>
              <a:t>localhost</a:t>
            </a:r>
            <a:r>
              <a:rPr lang="en-US" sz="1100" dirty="0"/>
              <a:t>/</a:t>
            </a:r>
            <a:r>
              <a:rPr lang="en-US" sz="1100" dirty="0" err="1"/>
              <a:t>myProcess</a:t>
            </a:r>
            <a:r>
              <a:rPr lang="en-US" sz="1100" dirty="0"/>
              <a:t>/</a:t>
            </a:r>
            <a:r>
              <a:rPr lang="en-US" sz="1100" dirty="0" err="1"/>
              <a:t>myDeviceActor_ErrorMessage</a:t>
            </a:r>
            <a:r>
              <a:rPr lang="en-US" sz="1100" dirty="0" smtClean="0"/>
              <a:t>"</a:t>
            </a:r>
            <a:endParaRPr lang="en-US" sz="11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3" y="1233824"/>
            <a:ext cx="22574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4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DeviceActor.After</a:t>
            </a:r>
            <a:r>
              <a:rPr lang="de-DE" dirty="0" smtClean="0"/>
              <a:t> Launch Init.vi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" y="1229622"/>
            <a:ext cx="6778943" cy="20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5" y="3861687"/>
            <a:ext cx="6292787" cy="21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 flipH="1">
            <a:off x="2635624" y="2571078"/>
            <a:ext cx="3711388" cy="137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" y="4765773"/>
            <a:ext cx="9057939" cy="20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DeviceActor.Initialize</a:t>
            </a:r>
            <a:r>
              <a:rPr lang="de-DE" dirty="0" smtClean="0"/>
              <a:t> Device.vi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3" y="1222170"/>
            <a:ext cx="6705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4326"/>
            <a:ext cx="7353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10915"/>
            <a:ext cx="4686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0915"/>
            <a:ext cx="49149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2065468" y="1750807"/>
            <a:ext cx="871370" cy="85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850776" y="1750807"/>
            <a:ext cx="1065008" cy="206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302598" y="1750807"/>
            <a:ext cx="3679115" cy="116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754419" y="1750807"/>
            <a:ext cx="1160481" cy="3380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DeviceGUIActor.lvclass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 Launch Init.vi</a:t>
            </a:r>
            <a:endParaRPr lang="de-DE" dirty="0" smtClean="0"/>
          </a:p>
          <a:p>
            <a:pPr lvl="1"/>
            <a:r>
              <a:rPr lang="de-DE" dirty="0" smtClean="0"/>
              <a:t>Read URLs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URLs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PVs</a:t>
            </a:r>
          </a:p>
          <a:p>
            <a:pPr lvl="2"/>
            <a:r>
              <a:rPr lang="de-DE" dirty="0" smtClean="0"/>
              <a:t>Open PV Connection</a:t>
            </a:r>
          </a:p>
          <a:p>
            <a:pPr lvl="2"/>
            <a:r>
              <a:rPr lang="de-DE" dirty="0" smtClean="0"/>
              <a:t>Read PV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in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attibutes</a:t>
            </a:r>
            <a:endParaRPr lang="de-DE" dirty="0" smtClean="0"/>
          </a:p>
          <a:p>
            <a:pPr lvl="2"/>
            <a:r>
              <a:rPr lang="de-DE" dirty="0" smtClean="0"/>
              <a:t>Close PV Connection</a:t>
            </a:r>
          </a:p>
          <a:p>
            <a:r>
              <a:rPr lang="de-DE" dirty="0" err="1" smtClean="0"/>
              <a:t>Actor</a:t>
            </a:r>
            <a:r>
              <a:rPr lang="de-DE" dirty="0" smtClean="0"/>
              <a:t> Core.vi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URLs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PVs</a:t>
            </a:r>
          </a:p>
          <a:p>
            <a:pPr lvl="2"/>
            <a:r>
              <a:rPr lang="de-DE" dirty="0" smtClean="0"/>
              <a:t>Register PVs </a:t>
            </a:r>
            <a:r>
              <a:rPr lang="de-DE" dirty="0" err="1" smtClean="0"/>
              <a:t>with</a:t>
            </a:r>
            <a:r>
              <a:rPr lang="de-DE" dirty="0" smtClean="0"/>
              <a:t> Update-Message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PVMonitor-Actor</a:t>
            </a:r>
            <a:endParaRPr lang="de-DE" dirty="0" smtClean="0"/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GUI </a:t>
            </a:r>
            <a:r>
              <a:rPr lang="de-DE" dirty="0" err="1" smtClean="0"/>
              <a:t>events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2" y="1231976"/>
            <a:ext cx="2209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" y="5029718"/>
            <a:ext cx="8997388" cy="12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 smtClean="0"/>
              <a:t>DeviceGUIActor.Actor</a:t>
            </a:r>
            <a:r>
              <a:rPr lang="de-DE" dirty="0" smtClean="0"/>
              <a:t> Core.vi I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1" y="1210342"/>
            <a:ext cx="80581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CS++</a:t>
            </a:r>
            <a:r>
              <a:rPr lang="de-DE" dirty="0" err="1"/>
              <a:t>DeviceGUIActor.Actor</a:t>
            </a:r>
            <a:r>
              <a:rPr lang="de-DE" dirty="0"/>
              <a:t> Core.vi </a:t>
            </a:r>
            <a:r>
              <a:rPr lang="de-DE" dirty="0" smtClean="0"/>
              <a:t>II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0" y="1296265"/>
            <a:ext cx="7403821" cy="465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3" y="2348528"/>
            <a:ext cx="18764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CS++</a:t>
            </a:r>
            <a:r>
              <a:rPr lang="de-DE" dirty="0" err="1" smtClean="0"/>
              <a:t>PVMonitor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for Shared Variable</a:t>
            </a:r>
          </a:p>
          <a:p>
            <a:pPr lvl="1"/>
            <a:r>
              <a:rPr lang="en-US" dirty="0" smtClean="0"/>
              <a:t>Periodic reading of shared variable values</a:t>
            </a:r>
          </a:p>
          <a:p>
            <a:pPr lvl="1"/>
            <a:r>
              <a:rPr lang="en-US" dirty="0" smtClean="0"/>
              <a:t>Send registered Update-Messages to observers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" y="2674449"/>
            <a:ext cx="9071572" cy="322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DC Power </a:t>
            </a:r>
            <a:r>
              <a:rPr lang="de-DE" dirty="0" err="1" smtClean="0"/>
              <a:t>Supply</a:t>
            </a:r>
            <a:r>
              <a:rPr lang="de-DE" dirty="0" smtClean="0"/>
              <a:t> </a:t>
            </a:r>
            <a:r>
              <a:rPr lang="de-DE" dirty="0" err="1" smtClean="0"/>
              <a:t>actor</a:t>
            </a:r>
            <a:r>
              <a:rPr lang="de-DE" smtClean="0"/>
              <a:t> class</a:t>
            </a:r>
            <a:endParaRPr lang="de-DE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CS++</a:t>
            </a:r>
            <a:r>
              <a:rPr lang="de-DE" dirty="0" err="1" smtClean="0"/>
              <a:t>DCPwr.lvclass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CS</a:t>
            </a:r>
            <a:r>
              <a:rPr lang="de-DE" dirty="0" smtClean="0"/>
              <a:t> Framework I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5200" y="1121384"/>
            <a:ext cx="8367586" cy="4949008"/>
          </a:xfrm>
        </p:spPr>
        <p:txBody>
          <a:bodyPr/>
          <a:lstStyle/>
          <a:p>
            <a:r>
              <a:rPr lang="en-US" i="1" dirty="0"/>
              <a:t>CS</a:t>
            </a:r>
            <a:r>
              <a:rPr lang="en-US" dirty="0"/>
              <a:t> is a framework that can be used by many experiments. </a:t>
            </a:r>
            <a:endParaRPr lang="en-US" dirty="0" smtClean="0"/>
          </a:p>
          <a:p>
            <a:r>
              <a:rPr lang="en-US" i="1" dirty="0" smtClean="0"/>
              <a:t>CS</a:t>
            </a:r>
            <a:r>
              <a:rPr lang="en-US" dirty="0" smtClean="0"/>
              <a:t> is a</a:t>
            </a:r>
          </a:p>
          <a:p>
            <a:pPr lvl="1"/>
            <a:r>
              <a:rPr lang="en-US" dirty="0" smtClean="0"/>
              <a:t>multi-threaded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driven, </a:t>
            </a:r>
            <a:endParaRPr lang="en-US" dirty="0" smtClean="0"/>
          </a:p>
          <a:p>
            <a:pPr lvl="1"/>
            <a:r>
              <a:rPr lang="en-US" dirty="0" smtClean="0"/>
              <a:t>object </a:t>
            </a:r>
            <a:r>
              <a:rPr lang="en-US" dirty="0"/>
              <a:t>oriented and </a:t>
            </a:r>
            <a:endParaRPr lang="en-US" dirty="0" smtClean="0"/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framework with </a:t>
            </a:r>
            <a:endParaRPr lang="en-US" dirty="0" smtClean="0"/>
          </a:p>
          <a:p>
            <a:pPr lvl="1"/>
            <a:r>
              <a:rPr lang="en-US" dirty="0" smtClean="0"/>
              <a:t>SCADA </a:t>
            </a:r>
            <a:r>
              <a:rPr lang="en-US" dirty="0"/>
              <a:t>functionality.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experiment control system can be developed by combining the </a:t>
            </a:r>
            <a:r>
              <a:rPr lang="en-US" i="1" dirty="0"/>
              <a:t>CS</a:t>
            </a:r>
            <a:r>
              <a:rPr lang="en-US" dirty="0"/>
              <a:t> framework with experiment specific add-ons. </a:t>
            </a:r>
            <a:endParaRPr lang="en-US" dirty="0" smtClean="0"/>
          </a:p>
          <a:p>
            <a:r>
              <a:rPr lang="en-US" i="1" dirty="0" smtClean="0"/>
              <a:t>CS</a:t>
            </a:r>
            <a:r>
              <a:rPr lang="en-US" dirty="0" smtClean="0"/>
              <a:t> </a:t>
            </a:r>
            <a:r>
              <a:rPr lang="en-US" dirty="0"/>
              <a:t>is supported on </a:t>
            </a:r>
            <a:r>
              <a:rPr lang="en-US" dirty="0" smtClean="0"/>
              <a:t>MS-Windows and Linux</a:t>
            </a:r>
          </a:p>
          <a:p>
            <a:pPr lvl="1"/>
            <a:r>
              <a:rPr lang="en-US" dirty="0" smtClean="0"/>
              <a:t>LabVIEW RT on </a:t>
            </a:r>
            <a:r>
              <a:rPr lang="en-US" dirty="0" err="1" smtClean="0"/>
              <a:t>Pharlab</a:t>
            </a:r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4572000" y="1688951"/>
            <a:ext cx="1366221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Lasers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6734287" y="1688951"/>
            <a:ext cx="1409252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Ion Traps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002306" y="2764715"/>
            <a:ext cx="2818503" cy="9251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Nuclear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r>
              <a:rPr lang="de-DE" dirty="0" smtClean="0"/>
              <a:t> </a:t>
            </a:r>
            <a:r>
              <a:rPr lang="de-DE" dirty="0"/>
              <a:t>E</a:t>
            </a:r>
            <a:r>
              <a:rPr lang="de-DE" dirty="0" smtClean="0"/>
              <a:t>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i="1" dirty="0" smtClean="0"/>
              <a:t>CS</a:t>
            </a:r>
            <a:r>
              <a:rPr lang="de-DE" sz="1600" dirty="0" smtClean="0"/>
              <a:t> Framework,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wiki.gsi.de/cgi-bin/view/CSframework/WebHome</a:t>
            </a:r>
            <a:endParaRPr lang="en-US" sz="1600" dirty="0" smtClean="0"/>
          </a:p>
          <a:p>
            <a:r>
              <a:rPr lang="en-US" sz="1600" dirty="0" smtClean="0"/>
              <a:t>DIM,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dim.web.cern.ch/dim</a:t>
            </a:r>
            <a:endParaRPr lang="en-US" sz="1600" dirty="0" smtClean="0"/>
          </a:p>
          <a:p>
            <a:r>
              <a:rPr lang="de-DE" sz="1600" dirty="0" smtClean="0"/>
              <a:t>LVOOP</a:t>
            </a:r>
          </a:p>
          <a:p>
            <a:pPr lvl="1"/>
            <a:r>
              <a:rPr lang="en-US" sz="1400" dirty="0"/>
              <a:t>The Decisions Behind the </a:t>
            </a:r>
            <a:r>
              <a:rPr lang="en-US" sz="1400" dirty="0" smtClean="0"/>
              <a:t>Design,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zone.ni.com/devzone/cda/tut/p/id/3574</a:t>
            </a:r>
            <a:endParaRPr lang="en-US" sz="1400" dirty="0" smtClean="0"/>
          </a:p>
          <a:p>
            <a:pPr lvl="1"/>
            <a:r>
              <a:rPr lang="en-US" sz="1400" dirty="0" smtClean="0"/>
              <a:t>FAQ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zone.ni.com/devzone/cda/tut/p/id/3573</a:t>
            </a:r>
            <a:endParaRPr lang="en-US" sz="1400" dirty="0" smtClean="0"/>
          </a:p>
          <a:p>
            <a:pPr lvl="1"/>
            <a:r>
              <a:rPr lang="en-US" sz="1400" dirty="0" smtClean="0"/>
              <a:t>Common </a:t>
            </a:r>
            <a:r>
              <a:rPr lang="en-US" sz="1400" dirty="0"/>
              <a:t>OO Design Patterns </a:t>
            </a:r>
            <a:r>
              <a:rPr lang="en-US" sz="1400" dirty="0" smtClean="0"/>
              <a:t>for LabVIEW, </a:t>
            </a: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decibel.ni.com/content/docs/DOC-2875</a:t>
            </a:r>
            <a:endParaRPr lang="en-US" sz="1400" dirty="0" smtClean="0"/>
          </a:p>
          <a:p>
            <a:pPr lvl="1"/>
            <a:r>
              <a:rPr lang="de-DE" sz="1400" dirty="0" smtClean="0"/>
              <a:t>Mobile Agent </a:t>
            </a:r>
            <a:r>
              <a:rPr lang="de-DE" sz="1400" dirty="0"/>
              <a:t>System, </a:t>
            </a:r>
            <a:r>
              <a:rPr lang="de-DE" sz="1400" dirty="0">
                <a:hlinkClick r:id="rId7"/>
              </a:rPr>
              <a:t>http://</a:t>
            </a:r>
            <a:r>
              <a:rPr lang="de-DE" sz="1400" dirty="0" smtClean="0">
                <a:hlinkClick r:id="rId7"/>
              </a:rPr>
              <a:t>wiki.gsi.de/cgi-bin/view/NIUser/LVMobileAgentSystem</a:t>
            </a:r>
            <a:endParaRPr lang="de-DE" sz="1400" dirty="0" smtClean="0"/>
          </a:p>
          <a:p>
            <a:pPr lvl="2"/>
            <a:r>
              <a:rPr lang="de-DE" sz="1200" dirty="0" err="1" smtClean="0"/>
              <a:t>Diploma</a:t>
            </a:r>
            <a:r>
              <a:rPr lang="de-DE" sz="1200" dirty="0" smtClean="0"/>
              <a:t> Thesis </a:t>
            </a:r>
            <a:r>
              <a:rPr lang="de-DE" sz="1200" dirty="0" err="1" smtClean="0"/>
              <a:t>of</a:t>
            </a:r>
            <a:r>
              <a:rPr lang="de-DE" sz="1200" dirty="0" smtClean="0"/>
              <a:t> Frederik </a:t>
            </a:r>
            <a:r>
              <a:rPr lang="de-DE" sz="1200" dirty="0" err="1" smtClean="0"/>
              <a:t>Berck</a:t>
            </a:r>
            <a:r>
              <a:rPr lang="de-DE" sz="1200" dirty="0"/>
              <a:t>, </a:t>
            </a:r>
            <a:r>
              <a:rPr lang="de-DE" sz="1200" dirty="0">
                <a:hlinkClick r:id="rId8"/>
              </a:rPr>
              <a:t>http://</a:t>
            </a:r>
            <a:r>
              <a:rPr lang="de-DE" sz="1200" dirty="0" smtClean="0">
                <a:hlinkClick r:id="rId8"/>
              </a:rPr>
              <a:t>wiki.gsi.de/pub/NIUser/LVMobileAgentSystem/DiplomarbeitFrederikBerck.pdf</a:t>
            </a:r>
            <a:endParaRPr lang="en-US" sz="1200" dirty="0" smtClean="0"/>
          </a:p>
          <a:p>
            <a:r>
              <a:rPr lang="de-DE" sz="1600" dirty="0" smtClean="0"/>
              <a:t>NI </a:t>
            </a:r>
            <a:r>
              <a:rPr lang="de-DE" sz="1600" dirty="0" err="1" smtClean="0"/>
              <a:t>Actor</a:t>
            </a:r>
            <a:r>
              <a:rPr lang="de-DE" sz="1600" dirty="0" smtClean="0"/>
              <a:t> Framework</a:t>
            </a:r>
          </a:p>
          <a:p>
            <a:pPr lvl="1"/>
            <a:r>
              <a:rPr lang="de-DE" sz="1400" dirty="0" err="1" smtClean="0"/>
              <a:t>Community@NI</a:t>
            </a:r>
            <a:r>
              <a:rPr lang="de-DE" sz="1400" dirty="0" smtClean="0"/>
              <a:t>, </a:t>
            </a:r>
            <a:r>
              <a:rPr lang="de-DE" sz="1400" dirty="0" smtClean="0">
                <a:hlinkClick r:id="rId9"/>
              </a:rPr>
              <a:t>https</a:t>
            </a:r>
            <a:r>
              <a:rPr lang="de-DE" sz="1400" dirty="0">
                <a:hlinkClick r:id="rId9"/>
              </a:rPr>
              <a:t>://</a:t>
            </a:r>
            <a:r>
              <a:rPr lang="de-DE" sz="1400" dirty="0" smtClean="0">
                <a:hlinkClick r:id="rId9"/>
              </a:rPr>
              <a:t>decibel.ni.com/content/groups/actor-framework-2011?view=overview</a:t>
            </a:r>
            <a:endParaRPr lang="de-DE" sz="1400" dirty="0" smtClean="0"/>
          </a:p>
          <a:p>
            <a:pPr lvl="1"/>
            <a:r>
              <a:rPr lang="en-US" sz="1400" dirty="0" smtClean="0"/>
              <a:t>READ THIS FIRST to get started with Actor Framework,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decibel.ni.com/content/docs/DOC-17193</a:t>
            </a:r>
            <a:endParaRPr lang="en-US" sz="1400" dirty="0" smtClean="0"/>
          </a:p>
          <a:p>
            <a:pPr lvl="1"/>
            <a:r>
              <a:rPr lang="en-US" sz="1400" dirty="0" smtClean="0"/>
              <a:t>Actor </a:t>
            </a:r>
            <a:r>
              <a:rPr lang="en-US" sz="1400" dirty="0"/>
              <a:t>Framework.pptx at NI Week </a:t>
            </a:r>
            <a:r>
              <a:rPr lang="en-US" sz="1400" dirty="0" smtClean="0"/>
              <a:t>2011, </a:t>
            </a:r>
            <a:r>
              <a:rPr lang="en-US" sz="1400" dirty="0" smtClean="0">
                <a:hlinkClick r:id="rId11"/>
              </a:rPr>
              <a:t>https</a:t>
            </a:r>
            <a:r>
              <a:rPr lang="en-US" sz="1400" dirty="0">
                <a:hlinkClick r:id="rId11"/>
              </a:rPr>
              <a:t>://</a:t>
            </a:r>
            <a:r>
              <a:rPr lang="en-US" sz="1400" dirty="0" smtClean="0">
                <a:hlinkClick r:id="rId11"/>
              </a:rPr>
              <a:t>decibel.ni.com/content/docs/DOC-17109</a:t>
            </a:r>
            <a:endParaRPr lang="en-US" sz="1400" dirty="0" smtClean="0"/>
          </a:p>
          <a:p>
            <a:r>
              <a:rPr lang="de-DE" sz="1800" dirty="0" smtClean="0"/>
              <a:t>CS++</a:t>
            </a:r>
          </a:p>
          <a:p>
            <a:pPr lvl="1"/>
            <a:r>
              <a:rPr lang="de-DE" sz="1400" dirty="0" err="1"/>
              <a:t>P</a:t>
            </a:r>
            <a:r>
              <a:rPr lang="de-DE" sz="1400" dirty="0" err="1" smtClean="0"/>
              <a:t>ublished</a:t>
            </a:r>
            <a:r>
              <a:rPr lang="de-DE" sz="1400" dirty="0" smtClean="0"/>
              <a:t> on </a:t>
            </a:r>
            <a:r>
              <a:rPr lang="de-DE" sz="1400" dirty="0" err="1" smtClean="0"/>
              <a:t>GitHub</a:t>
            </a:r>
            <a:r>
              <a:rPr lang="de-DE" sz="1400" dirty="0"/>
              <a:t>, </a:t>
            </a:r>
            <a:r>
              <a:rPr lang="de-DE" sz="1400" dirty="0">
                <a:hlinkClick r:id="rId12"/>
              </a:rPr>
              <a:t>https://</a:t>
            </a:r>
            <a:r>
              <a:rPr lang="de-DE" sz="1400" dirty="0" smtClean="0">
                <a:hlinkClick r:id="rId12"/>
              </a:rPr>
              <a:t>github.com/HB-GSI/CSPP</a:t>
            </a:r>
            <a:r>
              <a:rPr lang="de-DE" sz="1400" dirty="0" smtClean="0"/>
              <a:t>, </a:t>
            </a:r>
            <a:r>
              <a:rPr lang="de-DE" sz="1400" dirty="0" err="1" smtClean="0"/>
              <a:t>License</a:t>
            </a:r>
            <a:r>
              <a:rPr lang="de-DE" sz="1400" dirty="0" smtClean="0"/>
              <a:t>: EUPL v1.1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81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Pattern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en.wikipedia.org/wiki/Command_Pattern</a:t>
            </a:r>
            <a:endParaRPr lang="en-US" dirty="0"/>
          </a:p>
        </p:txBody>
      </p:sp>
      <p:pic>
        <p:nvPicPr>
          <p:cNvPr id="5122" name="Picture 2" descr="File:Command Design Pattern Class Diagram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1473643"/>
            <a:ext cx="7767674" cy="49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was started with LabVIEW 6</a:t>
            </a:r>
          </a:p>
          <a:p>
            <a:pPr lvl="1"/>
            <a:r>
              <a:rPr lang="en-US" dirty="0" smtClean="0"/>
              <a:t>On top of </a:t>
            </a:r>
            <a:r>
              <a:rPr lang="en-US" dirty="0" err="1" smtClean="0"/>
              <a:t>ObjectVIEW</a:t>
            </a:r>
            <a:r>
              <a:rPr lang="en-US" dirty="0" smtClean="0"/>
              <a:t>, Vogel </a:t>
            </a:r>
            <a:r>
              <a:rPr lang="en-US" dirty="0" err="1" smtClean="0"/>
              <a:t>Automatisierungstechnik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ObjectVIEW</a:t>
            </a:r>
            <a:r>
              <a:rPr lang="en-US" dirty="0" smtClean="0"/>
              <a:t> was removed with CS 2.0)</a:t>
            </a:r>
          </a:p>
          <a:p>
            <a:r>
              <a:rPr lang="en-US" dirty="0" smtClean="0"/>
              <a:t>Artificial object-oriented approach</a:t>
            </a:r>
          </a:p>
          <a:p>
            <a:pPr lvl="1"/>
            <a:r>
              <a:rPr lang="en-US" dirty="0" smtClean="0"/>
              <a:t>Inspired by C++</a:t>
            </a:r>
          </a:p>
          <a:p>
            <a:pPr lvl="2"/>
            <a:r>
              <a:rPr lang="en-US" dirty="0" smtClean="0"/>
              <a:t>by reference</a:t>
            </a:r>
          </a:p>
          <a:p>
            <a:pPr lvl="2"/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DIM as core for the network communication (CS 3.0)</a:t>
            </a:r>
          </a:p>
          <a:p>
            <a:pPr lvl="2"/>
            <a:r>
              <a:rPr lang="en-US" dirty="0" smtClean="0"/>
              <a:t>Publisher-Subscriber-Pattern (one to many)</a:t>
            </a:r>
          </a:p>
          <a:p>
            <a:pPr lvl="2"/>
            <a:r>
              <a:rPr lang="en-US" dirty="0" smtClean="0"/>
              <a:t>Command-Pattern (many to one)</a:t>
            </a:r>
          </a:p>
          <a:p>
            <a:pPr lvl="1"/>
            <a:r>
              <a:rPr lang="en-US" dirty="0" smtClean="0"/>
              <a:t>Many things rely on design recommendations and can not be enforced.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</a:t>
            </a:r>
          </a:p>
          <a:p>
            <a:pPr lvl="1"/>
            <a:r>
              <a:rPr lang="en-US" dirty="0" err="1" smtClean="0"/>
              <a:t>CSObj</a:t>
            </a:r>
            <a:r>
              <a:rPr lang="en-US" dirty="0" smtClean="0"/>
              <a:t> -&gt; Object reference &amp; Attributes</a:t>
            </a:r>
          </a:p>
          <a:p>
            <a:pPr lvl="1"/>
            <a:r>
              <a:rPr lang="en-US" dirty="0" err="1" smtClean="0"/>
              <a:t>CAEObj</a:t>
            </a:r>
            <a:r>
              <a:rPr lang="en-US" dirty="0" smtClean="0"/>
              <a:t> -&gt; Capabilities for active threads and events (DIM)</a:t>
            </a:r>
          </a:p>
          <a:p>
            <a:pPr lvl="1"/>
            <a:r>
              <a:rPr lang="en-US" dirty="0" err="1" smtClean="0"/>
              <a:t>BaseGUI</a:t>
            </a:r>
            <a:r>
              <a:rPr lang="en-US" dirty="0" smtClean="0"/>
              <a:t> -&gt; Graphical User Interface, adds an active thread</a:t>
            </a:r>
          </a:p>
          <a:p>
            <a:pPr lvl="1"/>
            <a:r>
              <a:rPr lang="en-US" dirty="0" err="1" smtClean="0"/>
              <a:t>BaseSM</a:t>
            </a:r>
            <a:r>
              <a:rPr lang="en-US" dirty="0" smtClean="0"/>
              <a:t> -&gt; State Machine, adds an active thread</a:t>
            </a:r>
          </a:p>
          <a:p>
            <a:pPr lvl="1"/>
            <a:r>
              <a:rPr lang="en-US" dirty="0" err="1" smtClean="0"/>
              <a:t>BaseProcess</a:t>
            </a:r>
            <a:r>
              <a:rPr lang="en-US" dirty="0" smtClean="0"/>
              <a:t> -&gt; Adds threads for concrete event-handling and periodic actions</a:t>
            </a:r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7826"/>
              </p:ext>
            </p:extLst>
          </p:nvPr>
        </p:nvGraphicFramePr>
        <p:xfrm>
          <a:off x="1054381" y="4001695"/>
          <a:ext cx="36957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r:id="rId3" imgW="2462463" imgH="1233830" progId="Visio.Drawing.6">
                  <p:embed/>
                </p:oleObj>
              </mc:Choice>
              <mc:Fallback>
                <p:oleObj r:id="rId3" imgW="2462463" imgH="1233830" progId="Visio.Drawing.6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381" y="4001695"/>
                        <a:ext cx="36957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th_df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8" y="4001843"/>
            <a:ext cx="32639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IV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SuperProcess</a:t>
            </a:r>
            <a:endParaRPr lang="en-US" dirty="0" smtClean="0"/>
          </a:p>
          <a:p>
            <a:pPr lvl="1"/>
            <a:r>
              <a:rPr lang="en-US" dirty="0" smtClean="0"/>
              <a:t>Watchdog functionality &amp; Process maintenance</a:t>
            </a:r>
          </a:p>
          <a:p>
            <a:pPr lvl="1"/>
            <a:r>
              <a:rPr lang="en-US" dirty="0" smtClean="0"/>
              <a:t>Can automatically launch more processes during startup.</a:t>
            </a:r>
          </a:p>
          <a:p>
            <a:r>
              <a:rPr lang="en-US" dirty="0" err="1" smtClean="0"/>
              <a:t>DSCIntProc</a:t>
            </a:r>
            <a:endParaRPr lang="en-US" dirty="0" smtClean="0"/>
          </a:p>
          <a:p>
            <a:pPr lvl="1"/>
            <a:r>
              <a:rPr lang="en-US" dirty="0" smtClean="0"/>
              <a:t>Provides connectivity to the Data Logging &amp; Supervisory Control Module (DIM &lt;-&gt; Tags, Shared Variables)</a:t>
            </a:r>
          </a:p>
          <a:p>
            <a:pPr lvl="1"/>
            <a:r>
              <a:rPr lang="en-US" dirty="0" smtClean="0"/>
              <a:t>Alarming, Trending</a:t>
            </a:r>
          </a:p>
          <a:p>
            <a:pPr lvl="1"/>
            <a:r>
              <a:rPr lang="en-US" dirty="0" smtClean="0"/>
              <a:t>IO-Server like OPC, EPICS etc.</a:t>
            </a:r>
          </a:p>
          <a:p>
            <a:r>
              <a:rPr lang="en-US" dirty="0" smtClean="0"/>
              <a:t>Configuration Database</a:t>
            </a:r>
          </a:p>
          <a:p>
            <a:pPr lvl="1"/>
            <a:r>
              <a:rPr lang="en-US" dirty="0" smtClean="0"/>
              <a:t>Object configuration data</a:t>
            </a:r>
          </a:p>
          <a:p>
            <a:pPr lvl="2"/>
            <a:r>
              <a:rPr lang="en-US" dirty="0" smtClean="0"/>
              <a:t>Watchdog timeouts</a:t>
            </a:r>
          </a:p>
          <a:p>
            <a:pPr lvl="2"/>
            <a:r>
              <a:rPr lang="en-US" dirty="0" smtClean="0"/>
              <a:t>VISA Resource etc.</a:t>
            </a:r>
          </a:p>
          <a:p>
            <a:pPr lvl="1"/>
            <a:r>
              <a:rPr lang="en-US" dirty="0" smtClean="0"/>
              <a:t>Mass configuration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45628"/>
              </p:ext>
            </p:extLst>
          </p:nvPr>
        </p:nvGraphicFramePr>
        <p:xfrm>
          <a:off x="4266369" y="3645102"/>
          <a:ext cx="3784023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3" imgW="4161001" imgH="3037596" progId="Visio.Drawing.6">
                  <p:embed/>
                </p:oleObj>
              </mc:Choice>
              <mc:Fallback>
                <p:oleObj r:id="rId3" imgW="4161001" imgH="303759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369" y="3645102"/>
                        <a:ext cx="3784023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CS</a:t>
            </a:r>
            <a:r>
              <a:rPr lang="de-DE" dirty="0"/>
              <a:t> Framework </a:t>
            </a:r>
            <a:r>
              <a:rPr lang="de-DE" dirty="0" smtClean="0"/>
              <a:t>V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2" y="1152653"/>
            <a:ext cx="6972777" cy="49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Innovation: </a:t>
            </a:r>
            <a:r>
              <a:rPr lang="de-DE" i="1" dirty="0" smtClean="0"/>
              <a:t>CS</a:t>
            </a:r>
            <a:r>
              <a:rPr lang="de-DE" dirty="0" smtClean="0"/>
              <a:t> </a:t>
            </a:r>
            <a:r>
              <a:rPr lang="de-DE" dirty="0" smtClean="0">
                <a:latin typeface="Times New Roman"/>
                <a:cs typeface="Times New Roman"/>
              </a:rPr>
              <a:t>→</a:t>
            </a:r>
            <a:r>
              <a:rPr lang="de-DE" dirty="0" smtClean="0"/>
              <a:t> CS++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LVOOP, Native object-oriented support by LabVIEW</a:t>
            </a:r>
          </a:p>
          <a:p>
            <a:r>
              <a:rPr lang="en-US" dirty="0" smtClean="0"/>
              <a:t>Feasibility study: </a:t>
            </a:r>
            <a:r>
              <a:rPr lang="en-US" i="1" dirty="0" smtClean="0"/>
              <a:t>Mobile Agents </a:t>
            </a:r>
            <a:r>
              <a:rPr lang="en-US" dirty="0" smtClean="0"/>
              <a:t>was successful.</a:t>
            </a:r>
          </a:p>
          <a:p>
            <a:r>
              <a:rPr lang="en-US" dirty="0" smtClean="0"/>
              <a:t>CS++ respecting dataflow</a:t>
            </a:r>
          </a:p>
          <a:p>
            <a:pPr lvl="1"/>
            <a:r>
              <a:rPr lang="en-US" dirty="0" smtClean="0"/>
              <a:t>Similar requirements as </a:t>
            </a:r>
            <a:r>
              <a:rPr lang="en-US" i="1" dirty="0" smtClean="0"/>
              <a:t>CS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Less complexity</a:t>
            </a:r>
          </a:p>
          <a:p>
            <a:pPr lvl="2"/>
            <a:r>
              <a:rPr lang="en-US" dirty="0" smtClean="0"/>
              <a:t>Enable short-term students to join</a:t>
            </a:r>
          </a:p>
          <a:p>
            <a:pPr lvl="1"/>
            <a:r>
              <a:rPr lang="en-US" dirty="0" smtClean="0"/>
              <a:t>Enforce recommendations by LVOOP properties.</a:t>
            </a:r>
          </a:p>
          <a:p>
            <a:pPr lvl="1"/>
            <a:r>
              <a:rPr lang="en-US" dirty="0" smtClean="0"/>
              <a:t>Based on NI Actor Framework</a:t>
            </a:r>
          </a:p>
          <a:p>
            <a:pPr lvl="2"/>
            <a:r>
              <a:rPr lang="en-US" dirty="0" smtClean="0"/>
              <a:t>Part of LabVIEW since 2012</a:t>
            </a:r>
          </a:p>
          <a:p>
            <a:pPr lvl="2"/>
            <a:r>
              <a:rPr lang="en-US" dirty="0" smtClean="0"/>
              <a:t>Long term support by NI</a:t>
            </a:r>
          </a:p>
          <a:p>
            <a:pPr lvl="2"/>
            <a:r>
              <a:rPr lang="en-US" dirty="0" smtClean="0"/>
              <a:t>Profit from the community</a:t>
            </a:r>
          </a:p>
          <a:p>
            <a:r>
              <a:rPr lang="en-US" dirty="0" smtClean="0"/>
              <a:t>Driving project is the test facility for the superconducting SIS-100 Dipole Magnets at FAIR.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s://www.gsi.de/index.php?eID=tx_nawsecuredl&amp;u=0&amp;file=/typo3temp/pics/ff33a90fa4.jpg&amp;t=1379674632&amp;hash=8ef488d1a611831842c7f5d72c7208964998f6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94" y="4163517"/>
            <a:ext cx="3499410" cy="9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431" y="1116010"/>
            <a:ext cx="4969299" cy="197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 </a:t>
            </a:r>
            <a:r>
              <a:rPr lang="de-DE" dirty="0" err="1" smtClean="0"/>
              <a:t>Actor</a:t>
            </a:r>
            <a:r>
              <a:rPr lang="de-DE" dirty="0" smtClean="0"/>
              <a:t> Framework I</a:t>
            </a:r>
            <a:br>
              <a:rPr lang="de-DE" dirty="0" smtClean="0"/>
            </a:br>
            <a:r>
              <a:rPr lang="en-US" sz="1800" dirty="0" smtClean="0"/>
              <a:t>S</a:t>
            </a:r>
            <a:r>
              <a:rPr lang="en-US" sz="1800" dirty="0"/>
              <a:t>tephen R. </a:t>
            </a:r>
            <a:r>
              <a:rPr lang="en-US" sz="1800" dirty="0" smtClean="0"/>
              <a:t>Mercer et al. @ NI </a:t>
            </a:r>
            <a:r>
              <a:rPr lang="en-US" sz="1800" dirty="0"/>
              <a:t>Week 2011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approach</a:t>
            </a:r>
          </a:p>
          <a:p>
            <a:pPr lvl="1"/>
            <a:r>
              <a:rPr lang="en-US" dirty="0" smtClean="0"/>
              <a:t>Queued State Machine</a:t>
            </a:r>
          </a:p>
          <a:p>
            <a:pPr lvl="1"/>
            <a:r>
              <a:rPr lang="en-US" dirty="0" smtClean="0"/>
              <a:t>Modular &amp; Event-driven</a:t>
            </a:r>
          </a:p>
          <a:p>
            <a:pPr lvl="1"/>
            <a:r>
              <a:rPr lang="en-US" dirty="0" smtClean="0"/>
              <a:t>But, scaling is a problem!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86534" y="3086182"/>
            <a:ext cx="7873877" cy="3064219"/>
            <a:chOff x="685800" y="2170538"/>
            <a:chExt cx="7239000" cy="2593124"/>
          </a:xfrm>
        </p:grpSpPr>
        <p:sp>
          <p:nvSpPr>
            <p:cNvPr id="6" name="Up-Down Arrow 8"/>
            <p:cNvSpPr/>
            <p:nvPr/>
          </p:nvSpPr>
          <p:spPr bwMode="auto">
            <a:xfrm>
              <a:off x="4343400" y="3200400"/>
              <a:ext cx="304800" cy="685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" name="Left-Up Arrow 15"/>
            <p:cNvSpPr/>
            <p:nvPr/>
          </p:nvSpPr>
          <p:spPr bwMode="auto">
            <a:xfrm rot="10800000">
              <a:off x="1676400" y="2400299"/>
              <a:ext cx="1447800" cy="1409700"/>
            </a:xfrm>
            <a:prstGeom prst="leftUpArrow">
              <a:avLst>
                <a:gd name="adj1" fmla="val 7895"/>
                <a:gd name="adj2" fmla="val 10197"/>
                <a:gd name="adj3" fmla="val 2565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Left-Right Arrow 17"/>
            <p:cNvSpPr/>
            <p:nvPr/>
          </p:nvSpPr>
          <p:spPr bwMode="auto">
            <a:xfrm>
              <a:off x="5410200" y="4267200"/>
              <a:ext cx="457200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Right Arrow 18"/>
            <p:cNvSpPr/>
            <p:nvPr/>
          </p:nvSpPr>
          <p:spPr bwMode="auto">
            <a:xfrm>
              <a:off x="2743200" y="4267200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Bent-Up Arrow 19"/>
            <p:cNvSpPr/>
            <p:nvPr/>
          </p:nvSpPr>
          <p:spPr bwMode="auto">
            <a:xfrm flipV="1">
              <a:off x="5867400" y="2514600"/>
              <a:ext cx="1612392" cy="1295400"/>
            </a:xfrm>
            <a:prstGeom prst="bentUpArrow">
              <a:avLst>
                <a:gd name="adj1" fmla="val 10294"/>
                <a:gd name="adj2" fmla="val 13603"/>
                <a:gd name="adj3" fmla="val 1617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2170538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828800" cy="725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25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0627_NIC_Slid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120627_NIC_Slide</Template>
  <TotalTime>0</TotalTime>
  <Words>1076</Words>
  <Application>Microsoft Office PowerPoint</Application>
  <PresentationFormat>Bildschirmpräsentation (4:3)</PresentationFormat>
  <Paragraphs>237</Paragraphs>
  <Slides>31</Slides>
  <Notes>0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120627_NIC_Slide</vt:lpstr>
      <vt:lpstr>Visio.Drawing.6</vt:lpstr>
      <vt:lpstr>CS++ - The successor of the CS Framework</vt:lpstr>
      <vt:lpstr>Content</vt:lpstr>
      <vt:lpstr>CS Framework I</vt:lpstr>
      <vt:lpstr>CS Framework II</vt:lpstr>
      <vt:lpstr>CS Framework III</vt:lpstr>
      <vt:lpstr>CS Framework IV</vt:lpstr>
      <vt:lpstr>CS Framework V</vt:lpstr>
      <vt:lpstr>Innovation: CS → CS++</vt:lpstr>
      <vt:lpstr>NI Actor Framework I Stephen R. Mercer et al. @ NI Week 2011</vt:lpstr>
      <vt:lpstr>NI Actor Framework II Stephen R. Mercer et al. @ NI Week 2011</vt:lpstr>
      <vt:lpstr>CS++ Base Classes</vt:lpstr>
      <vt:lpstr>CS++ Class Hierarchie</vt:lpstr>
      <vt:lpstr>Example Configuration</vt:lpstr>
      <vt:lpstr>CS++Factory.CreateObject</vt:lpstr>
      <vt:lpstr>CS++StartActor.Initialize Attributes</vt:lpstr>
      <vt:lpstr>Launch CS++StartActor</vt:lpstr>
      <vt:lpstr>Actor.lvclass:Actor Core.vi</vt:lpstr>
      <vt:lpstr>CS++BaseActor: Attributes and Methods</vt:lpstr>
      <vt:lpstr>CS++BaseActor:Handle Error.vi</vt:lpstr>
      <vt:lpstr>CS++BaseActor:Messages</vt:lpstr>
      <vt:lpstr>3-Tier Architecture</vt:lpstr>
      <vt:lpstr>CS++DeviceActor.lvclass &amp; Configuration</vt:lpstr>
      <vt:lpstr>CS++DeviceActor.After Launch Init.vi</vt:lpstr>
      <vt:lpstr>CS++DeviceActor.Initialize Device.vi</vt:lpstr>
      <vt:lpstr>CS++DeviceGUIActor.lvclass</vt:lpstr>
      <vt:lpstr>CS++DeviceGUIActor.Actor Core.vi I</vt:lpstr>
      <vt:lpstr>CS++DeviceGUIActor.Actor Core.vi II</vt:lpstr>
      <vt:lpstr>CS++PVMonitor</vt:lpstr>
      <vt:lpstr>Live Demonstration</vt:lpstr>
      <vt:lpstr>References</vt:lpstr>
      <vt:lpstr>Command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Claudia Rong</dc:creator>
  <cp:lastModifiedBy>Brand, Holger Dr.</cp:lastModifiedBy>
  <cp:revision>93</cp:revision>
  <cp:lastPrinted>2012-03-20T15:45:37Z</cp:lastPrinted>
  <dcterms:created xsi:type="dcterms:W3CDTF">2013-06-13T08:26:09Z</dcterms:created>
  <dcterms:modified xsi:type="dcterms:W3CDTF">2013-10-21T12:41:19Z</dcterms:modified>
</cp:coreProperties>
</file>