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69" r:id="rId5"/>
    <p:sldId id="338" r:id="rId6"/>
    <p:sldId id="272" r:id="rId7"/>
    <p:sldId id="257" r:id="rId8"/>
    <p:sldId id="304" r:id="rId9"/>
    <p:sldId id="264" r:id="rId10"/>
    <p:sldId id="271" r:id="rId11"/>
    <p:sldId id="283" r:id="rId12"/>
    <p:sldId id="300" r:id="rId13"/>
    <p:sldId id="293" r:id="rId14"/>
    <p:sldId id="281" r:id="rId15"/>
    <p:sldId id="301" r:id="rId16"/>
    <p:sldId id="310" r:id="rId17"/>
    <p:sldId id="291" r:id="rId18"/>
    <p:sldId id="289" r:id="rId19"/>
    <p:sldId id="329" r:id="rId20"/>
    <p:sldId id="306" r:id="rId21"/>
    <p:sldId id="302" r:id="rId22"/>
    <p:sldId id="328" r:id="rId23"/>
    <p:sldId id="303" r:id="rId24"/>
    <p:sldId id="268" r:id="rId25"/>
    <p:sldId id="315" r:id="rId26"/>
    <p:sldId id="339" r:id="rId27"/>
    <p:sldId id="318" r:id="rId28"/>
    <p:sldId id="317" r:id="rId29"/>
    <p:sldId id="321" r:id="rId30"/>
    <p:sldId id="319" r:id="rId31"/>
    <p:sldId id="313" r:id="rId32"/>
    <p:sldId id="331" r:id="rId33"/>
    <p:sldId id="335" r:id="rId34"/>
    <p:sldId id="337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0AD"/>
    <a:srgbClr val="B30B00"/>
    <a:srgbClr val="B31C1B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FBBC1-1840-2344-AC64-CBC95F8E19FD}" v="1246" dt="2022-12-07T19:14:24.160"/>
    <p1510:client id="{10C46309-B804-9540-9E09-AF77E430DEE5}" v="523" dt="2022-12-07T18:45:59.141"/>
    <p1510:client id="{27AC8224-12A7-3DA9-C9D9-BED9A81CB6BF}" v="482" dt="2022-12-07T19:00:25.994"/>
    <p1510:client id="{C1D8F48C-EFD2-9FCD-2BC5-0963FDEADD30}" v="382" dt="2022-12-07T18:47:55.973"/>
    <p1510:client id="{DCF06F49-9683-456F-B407-FFB1A97C7695}" v="8782" dt="2022-12-07T20:28:30.108"/>
    <p1510:client id="{FFF2EE4E-3EAB-4288-9760-8F6CB9B5999E}" v="2236" dt="2022-12-07T20:25:21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F2733-2949-43F4-B766-A7D5D1EBE457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AFD4-B1B4-485F-AA74-C217FC9F1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6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AFD4-B1B4-485F-AA74-C217FC9F10B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3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Cambria" panose="02040503050406030204" pitchFamily="18" charset="0"/>
                <a:ea typeface="Cambria" panose="02040503050406030204" pitchFamily="18" charset="0"/>
              </a:rPr>
              <a:t>TODO! – Explain all smoothing 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Cambria" panose="02040503050406030204" pitchFamily="18" charset="0"/>
                <a:ea typeface="Cambria" panose="02040503050406030204" pitchFamily="18" charset="0"/>
              </a:rPr>
              <a:t>TODO! – explain why choose max count (prob threshold – threshold is extra param, exp weighted avg. smoothing factor alpha is extra param – adds complexity, avoid that by simple max count over past 5 days to stick to weekly rebalancing which is practical too)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>
                <a:latin typeface="Cambria" panose="02040503050406030204" pitchFamily="18" charset="0"/>
                <a:ea typeface="Cambria" panose="02040503050406030204" pitchFamily="18" charset="0"/>
              </a:rPr>
              <a:t>TODO! Plot smooth regimes on same time frame as before and highlight same region to show difference</a:t>
            </a:r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AFD4-B1B4-485F-AA74-C217FC9F10B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1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latin typeface="Cambria" panose="02040503050406030204" pitchFamily="18" charset="0"/>
                <a:ea typeface="Cambria" panose="02040503050406030204" pitchFamily="18" charset="0"/>
              </a:rPr>
              <a:t>TODO! - Look at mean and variance in all regimes after smoothing and map to real world regimes, Highlight means and variance that help make the decision.</a:t>
            </a:r>
          </a:p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AFD4-B1B4-485F-AA74-C217FC9F10B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43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AFD4-B1B4-485F-AA74-C217FC9F10B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4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AFD4-B1B4-485F-AA74-C217FC9F10B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7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AFD4-B1B4-485F-AA74-C217FC9F10B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4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AFD4-B1B4-485F-AA74-C217FC9F10B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42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CAFD4-B1B4-485F-AA74-C217FC9F10B2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7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1F48E-A1FB-4B48-D7CD-673206E80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75C4C-176E-F27F-B47C-303DEA70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3E66-3B7B-D98B-89D6-B1215EB0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B03EE-6DB8-8D4A-936D-4AB401F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D9DF-6D5C-6763-A1F8-05DEBD1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2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9CF8-6D78-5A85-92EE-FA140F53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A9E6F-8494-ED36-08C7-948917E4C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79AF-F691-85E1-58C5-5DF8ACB4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BE34-9B8F-6838-BEEC-BC58363B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0618-26F0-BE4A-E1B2-B531789C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1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9534-6324-96C4-7753-70D5E019A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9A4FD-C272-41C5-E002-CFDDAE246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32FEC-94DA-6B30-96A9-1B1D8A01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5F772-F6B3-DB6B-2CE7-5FC93F4D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C6F2-ACAE-7EB4-E9EF-DAD9D32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5F63-C410-7D93-AFCF-1ED5A626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CC89-3B1B-D853-365B-3FD13659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E3EAA-FF8D-EBE8-0CE4-48336637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4E79-3DD4-B5B9-C874-6DD0C2EC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A324C-B5BC-F572-D089-0ED5B788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8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D050-E139-0190-0D25-D8623CE2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7AD66-ED42-9F24-4FB5-93E5B33D8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31CC-FDE8-429B-92C3-66BFF379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F5896-A1A9-FB19-FBD9-8F5A3CE5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70783-63AF-03F3-F13B-7E6CF056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6E9D-906C-B3F1-274A-4C825B8A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BD9E-DBD2-6FE2-AB43-F39D1EF6D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CF03F-863C-47C9-E800-699FBA20D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6AD9-84E1-EF8B-8CF9-819B9B64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CBD6E-BC95-E7E3-F477-10830E95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09BAA-5408-D145-781B-8C35AD9F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7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4506-57B8-7248-5D57-CBACD3D4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98EE0-533C-7B38-4F03-B82DC22F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486DA-9DB8-40F0-5117-B5280436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62901-5F24-F0C6-E74E-DC181A3B3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10B71-7251-C73E-D6D1-6E0574B51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BC0D4-5FCE-1208-DA69-9B5BD529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FFAC0-F8F7-84FD-BD53-C8EB26D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5144B-AF29-68F9-808A-E18A39C8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92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30A6-182E-026D-E7D7-4A1DBAB8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DDF9-BA6B-624F-B100-3A0DEF31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8DAD6-CE75-5F2B-08F8-CD7D21A6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7E01C-B577-E80F-4B70-377784D8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2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1D59D-665E-BE32-57FF-4AA4B47F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38344-2974-67BA-313D-A7E46468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FD440-26BE-8C5E-3CA7-D4A6C84A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9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F075-6D06-1358-8324-C17E7585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267FF-D488-CAD6-16E4-65E6051EB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CB349-7470-6B96-892A-237994FC1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A5E16-F6BB-3898-B052-0C6A3186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9DC-F400-A806-3DE1-C28DDE01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A94E-8D95-261F-61A3-B235D5A9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09FC-5043-FEB9-7821-6923E127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486B6-D165-97AB-82FD-FEBF9724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63B3D-63B6-8743-E465-1966312D4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01DE5-DE01-71AE-B27F-59D1220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3E40A-9E3F-638B-C49D-19A4A236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4EF9D-2060-541A-C110-F43066EF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6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11866-C504-E3CB-B6E0-9234784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9503D-2064-7854-101A-A9315F2FF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16F4E-43DD-C244-75B9-D23B532D7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8ACE-61E4-48A0-98DA-B805B4ACEA13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1A1B7-78E7-B989-FBE4-FC3F9C624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A2E1-C4CC-3BCA-290B-FEFC898F3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806D8-5F67-4319-854D-B5C8D8E88B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AA3225-CED9-CB02-AE09-2C0CBB16AAB4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100000">
                <a:srgbClr val="FF7C80"/>
              </a:gs>
              <a:gs pos="8000">
                <a:srgbClr val="92ADDD"/>
              </a:gs>
              <a:gs pos="16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alpha val="0"/>
                  <a:lumMod val="0"/>
                  <a:lumOff val="100000"/>
                </a:schemeClr>
              </a:gs>
              <a:gs pos="3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544C2-0E91-2E29-1CCE-F7FF70F34D9A}"/>
              </a:ext>
            </a:extLst>
          </p:cNvPr>
          <p:cNvSpPr txBox="1"/>
          <p:nvPr/>
        </p:nvSpPr>
        <p:spPr>
          <a:xfrm>
            <a:off x="331304" y="1525575"/>
            <a:ext cx="1152939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Capstone Project Final Presentation</a:t>
            </a: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REGIME  DETECTION  FOR  PORTFOLIO  OPTIMIZATION</a:t>
            </a:r>
          </a:p>
          <a:p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7A659-2708-EBB0-CFC2-8DE8B0C1D771}"/>
              </a:ext>
            </a:extLst>
          </p:cNvPr>
          <p:cNvSpPr txBox="1"/>
          <p:nvPr/>
        </p:nvSpPr>
        <p:spPr>
          <a:xfrm>
            <a:off x="3660371" y="4461080"/>
            <a:ext cx="71909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Sponsor: Mr.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Blaz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Zlicar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(Deutsche Bank)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endParaRPr lang="en-IN" b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Advisor: Prof. Sasha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Stoikov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(Cornell Financial Engineering Manhattan)</a:t>
            </a:r>
            <a:endParaRPr lang="en-IN" b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Team: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Enming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Zhang,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Haobing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Meng,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Huimin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Wang, Joel Dsouza, Niharika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Dalsania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Yiran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Hao, </a:t>
            </a:r>
            <a:r>
              <a:rPr lang="en-IN" sz="1800" b="0" i="0" u="none" strike="noStrike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Yuanping</a:t>
            </a:r>
            <a:r>
              <a:rPr lang="en-IN" sz="1800" b="0" i="0" u="none" strike="noStrike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Du </a:t>
            </a:r>
            <a:endParaRPr lang="en-IN" b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/>
            <a:br>
              <a:rPr lang="en-IN"/>
            </a:br>
            <a:endParaRPr lang="en-IN"/>
          </a:p>
        </p:txBody>
      </p:sp>
      <p:pic>
        <p:nvPicPr>
          <p:cNvPr id="9" name="Picture 6" descr="Deutsche Bank Logo, symbol, meaning, history, PNG">
            <a:extLst>
              <a:ext uri="{FF2B5EF4-FFF2-40B4-BE49-F238E27FC236}">
                <a16:creationId xmlns:a16="http://schemas.microsoft.com/office/drawing/2014/main" id="{0D74E98A-F941-43BD-DDA2-9262D7F6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3328" y="4461080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93759EF-7A4C-B739-8109-94826C8C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382" y="5276168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7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Model 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71B6D-B1D7-740F-67EE-4AB90637B570}"/>
              </a:ext>
            </a:extLst>
          </p:cNvPr>
          <p:cNvSpPr txBox="1"/>
          <p:nvPr/>
        </p:nvSpPr>
        <p:spPr>
          <a:xfrm>
            <a:off x="292609" y="1563905"/>
            <a:ext cx="7549108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latin typeface="Cambria"/>
                <a:ea typeface="Cambria"/>
              </a:rPr>
              <a:t>Gaussian Mixture model - unsupervised model parameterized by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IN" sz="2000">
                <a:latin typeface="Cambria"/>
                <a:ea typeface="Cambria"/>
              </a:rPr>
              <a:t>Component means and covariances</a:t>
            </a:r>
          </a:p>
          <a:p>
            <a:pPr marL="742950" lvl="1" indent="-285750" algn="just" fontAlgn="base">
              <a:buFont typeface="Arial" panose="020B0604020202020204" pitchFamily="34" charset="0"/>
              <a:buChar char="•"/>
            </a:pPr>
            <a:r>
              <a:rPr lang="en-IN" sz="2000">
                <a:latin typeface="Cambria"/>
                <a:ea typeface="Cambria"/>
              </a:rPr>
              <a:t>Estimates of component probabilities given the data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000">
                <a:latin typeface="Cambria"/>
                <a:ea typeface="Cambria"/>
              </a:rPr>
              <a:t>Estimate parameters using Expectation-Maximisation algorithm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Sensitivity Analysis - Run model with 100 different random initialization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Hyperparameter Tuning for number of clusters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Chose optimal as the one with least BIC score (not based on PnL because it will increase with granular regimes)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Optimal number of regime  = 4 for any initialization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>
              <a:latin typeface="Cambria"/>
              <a:ea typeface="Cambri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Idea 1: Change optimal number of regimes dynamically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endParaRPr lang="en-IN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6968A97-2F17-AD8B-84CF-76887551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20" y="1490171"/>
            <a:ext cx="3761444" cy="21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CD8AAEA-7F5F-B1E1-16F1-121D86CC2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83" y="3984566"/>
            <a:ext cx="3824680" cy="195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96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In-sample Regimes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54409-D232-1CC5-15DA-C3005282CF95}"/>
              </a:ext>
            </a:extLst>
          </p:cNvPr>
          <p:cNvSpPr txBox="1"/>
          <p:nvPr/>
        </p:nvSpPr>
        <p:spPr>
          <a:xfrm>
            <a:off x="292608" y="1563905"/>
            <a:ext cx="11471301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GMM gives probabilities of being in either of the 4 regimes and picks the one with highest probability </a:t>
            </a:r>
            <a:endParaRPr lang="en-US" sz="2000">
              <a:latin typeface="Cambria"/>
              <a:ea typeface="Cambria"/>
              <a:cs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Issues with detected regimes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Short-lived regimes - does not match our economic sense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Needs frequent rebalancing - high transaction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Solution: Smooth the detected regimes</a:t>
            </a:r>
          </a:p>
          <a:p>
            <a:endParaRPr lang="en-US" sz="2000">
              <a:latin typeface="Cambria"/>
              <a:ea typeface="Cambria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Idea 2: Use weekly data for regime detection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7165AAD-C9E6-2302-D227-C7DB9728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" y="4062367"/>
            <a:ext cx="11565094" cy="205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50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/>
                <a:ea typeface="Cambria"/>
              </a:rPr>
              <a:t>Portfolio Construction on Smooth Regimes</a:t>
            </a:r>
            <a:endParaRPr lang="en-US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9DF5DA-1B97-72B7-B856-97F54B2B7910}"/>
              </a:ext>
            </a:extLst>
          </p:cNvPr>
          <p:cNvSpPr/>
          <p:nvPr/>
        </p:nvSpPr>
        <p:spPr>
          <a:xfrm>
            <a:off x="614198" y="2557959"/>
            <a:ext cx="6656457" cy="3041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Smooth regimes in train data</a:t>
            </a:r>
          </a:p>
          <a:p>
            <a:pPr algn="ctr"/>
            <a:endParaRPr lang="en-IN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Probability Threshold</a:t>
            </a: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Probability Exponential </a:t>
            </a: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Weighted Average</a:t>
            </a: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Regime Maximum </a:t>
            </a: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Count</a:t>
            </a:r>
            <a:endParaRPr lang="en-IN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B025C-C69B-23F3-5A7A-DD9167087D18}"/>
              </a:ext>
            </a:extLst>
          </p:cNvPr>
          <p:cNvSpPr/>
          <p:nvPr/>
        </p:nvSpPr>
        <p:spPr>
          <a:xfrm>
            <a:off x="8377696" y="2545559"/>
            <a:ext cx="3200106" cy="30206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 Construction and Analysis</a:t>
            </a:r>
          </a:p>
          <a:p>
            <a:pPr algn="ctr"/>
            <a:endParaRPr lang="en-IN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Markowitz Portfolios</a:t>
            </a: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Sharpe Portfolios</a:t>
            </a: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Weights for portfolio in each regime (understand if it makes intuitive sense in real world)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539ACF-D4FF-5671-9F5B-C55763128FE7}"/>
              </a:ext>
            </a:extLst>
          </p:cNvPr>
          <p:cNvCxnSpPr>
            <a:cxnSpLocks/>
          </p:cNvCxnSpPr>
          <p:nvPr/>
        </p:nvCxnSpPr>
        <p:spPr>
          <a:xfrm>
            <a:off x="7270655" y="4078691"/>
            <a:ext cx="1107041" cy="15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E74ABF-FE19-7C43-C341-9A4F84B6E25E}"/>
                  </a:ext>
                </a:extLst>
              </p:cNvPr>
              <p:cNvSpPr txBox="1"/>
              <p:nvPr/>
            </p:nvSpPr>
            <p:spPr>
              <a:xfrm>
                <a:off x="3730904" y="3429000"/>
                <a:ext cx="1248719" cy="1675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8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8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/>
              </a:p>
              <a:p>
                <a:pPr algn="ctr"/>
                <a:r>
                  <a:rPr lang="en-IN" sz="1600">
                    <a:latin typeface="Cambria" panose="02040503050406030204" pitchFamily="18" charset="0"/>
                    <a:ea typeface="Cambria" panose="02040503050406030204" pitchFamily="18" charset="0"/>
                  </a:rPr>
                  <a:t>on smooth regimes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E74ABF-FE19-7C43-C341-9A4F84B6E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904" y="3429000"/>
                <a:ext cx="1248719" cy="1675395"/>
              </a:xfrm>
              <a:prstGeom prst="rect">
                <a:avLst/>
              </a:prstGeom>
              <a:blipFill>
                <a:blip r:embed="rId4"/>
                <a:stretch>
                  <a:fillRect r="-976" b="-18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6C51BC-22E3-34EF-2AD0-C4375F7ECBAE}"/>
              </a:ext>
            </a:extLst>
          </p:cNvPr>
          <p:cNvCxnSpPr/>
          <p:nvPr/>
        </p:nvCxnSpPr>
        <p:spPr>
          <a:xfrm>
            <a:off x="2776251" y="3595921"/>
            <a:ext cx="954653" cy="38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A89A54-DE5B-EE96-E7C9-8BD58D692E22}"/>
              </a:ext>
            </a:extLst>
          </p:cNvPr>
          <p:cNvCxnSpPr>
            <a:cxnSpLocks/>
          </p:cNvCxnSpPr>
          <p:nvPr/>
        </p:nvCxnSpPr>
        <p:spPr>
          <a:xfrm flipV="1">
            <a:off x="2533880" y="4527154"/>
            <a:ext cx="1197024" cy="60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85F6F-63EE-3685-F6A2-8FAED37A0D2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08453" y="4266698"/>
            <a:ext cx="822451" cy="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62605EE-C68E-6A82-581E-6F80DDE2F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807" y="1216418"/>
            <a:ext cx="2780079" cy="117653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2B03568-4734-F33C-1F10-9449617375B3}"/>
              </a:ext>
            </a:extLst>
          </p:cNvPr>
          <p:cNvSpPr/>
          <p:nvPr/>
        </p:nvSpPr>
        <p:spPr>
          <a:xfrm>
            <a:off x="6096000" y="1256161"/>
            <a:ext cx="1471421" cy="518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9134AD-CF26-84BF-0D55-07A37D63D531}"/>
              </a:ext>
            </a:extLst>
          </p:cNvPr>
          <p:cNvSpPr txBox="1"/>
          <p:nvPr/>
        </p:nvSpPr>
        <p:spPr>
          <a:xfrm>
            <a:off x="5381682" y="3429000"/>
            <a:ext cx="162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Use these parameters to map detected regimes to real world regimes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89C8DC-27D8-1DFE-234E-5CDEC34FAA7B}"/>
              </a:ext>
            </a:extLst>
          </p:cNvPr>
          <p:cNvCxnSpPr>
            <a:cxnSpLocks/>
          </p:cNvCxnSpPr>
          <p:nvPr/>
        </p:nvCxnSpPr>
        <p:spPr>
          <a:xfrm>
            <a:off x="4852708" y="4066231"/>
            <a:ext cx="52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694E34-6D01-F059-5597-93F87F9E3570}"/>
              </a:ext>
            </a:extLst>
          </p:cNvPr>
          <p:cNvCxnSpPr>
            <a:cxnSpLocks/>
          </p:cNvCxnSpPr>
          <p:nvPr/>
        </p:nvCxnSpPr>
        <p:spPr>
          <a:xfrm>
            <a:off x="9910655" y="4266698"/>
            <a:ext cx="0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6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Regime Smoothing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41290-6226-AE55-8313-30FCC0C1F23D}"/>
              </a:ext>
            </a:extLst>
          </p:cNvPr>
          <p:cNvSpPr txBox="1"/>
          <p:nvPr/>
        </p:nvSpPr>
        <p:spPr>
          <a:xfrm>
            <a:off x="292608" y="1437885"/>
            <a:ext cx="1173414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Probability Threshold - identify regime only when maximum probability regime exceeds threshold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Probability Average - choose regime with maximum exponential weighted average probability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Rolling Window Majority - choose regime as the majority regime in past 5 days (1 trading week)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85F10D6-B601-C9AF-494B-1CE2E145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3" y="2543416"/>
            <a:ext cx="10268713" cy="182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DE88902-394B-059E-2FC8-786DA9A4F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32" y="4422652"/>
            <a:ext cx="10334624" cy="183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BD3852-9566-0942-344D-00669D67DB18}"/>
              </a:ext>
            </a:extLst>
          </p:cNvPr>
          <p:cNvSpPr/>
          <p:nvPr/>
        </p:nvSpPr>
        <p:spPr>
          <a:xfrm>
            <a:off x="2419109" y="2542826"/>
            <a:ext cx="2048719" cy="36149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C7D45F-38E6-1E32-2F66-DDF9AEAAC127}"/>
              </a:ext>
            </a:extLst>
          </p:cNvPr>
          <p:cNvSpPr/>
          <p:nvPr/>
        </p:nvSpPr>
        <p:spPr>
          <a:xfrm>
            <a:off x="7229354" y="2542826"/>
            <a:ext cx="2048719" cy="3596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20571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Regime Interpretation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24249B-7100-875F-28E2-E882E76303DE}"/>
              </a:ext>
            </a:extLst>
          </p:cNvPr>
          <p:cNvGrpSpPr/>
          <p:nvPr/>
        </p:nvGrpSpPr>
        <p:grpSpPr>
          <a:xfrm>
            <a:off x="292608" y="1542375"/>
            <a:ext cx="11174895" cy="4148255"/>
            <a:chOff x="292608" y="1196066"/>
            <a:chExt cx="11174895" cy="414825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689131D-7666-2EE3-CBF2-9BAB78719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608" y="1196066"/>
              <a:ext cx="11174895" cy="4148255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31EB2-9C38-4EC0-62D0-85E9F4A4B6B4}"/>
                </a:ext>
              </a:extLst>
            </p:cNvPr>
            <p:cNvSpPr/>
            <p:nvPr/>
          </p:nvSpPr>
          <p:spPr>
            <a:xfrm>
              <a:off x="1805651" y="1608881"/>
              <a:ext cx="682906" cy="368436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rgbClr val="00B0F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975905-1FC3-8509-A882-04FAC38AB6CC}"/>
                </a:ext>
              </a:extLst>
            </p:cNvPr>
            <p:cNvSpPr/>
            <p:nvPr/>
          </p:nvSpPr>
          <p:spPr>
            <a:xfrm>
              <a:off x="4423459" y="1622385"/>
              <a:ext cx="682906" cy="3684364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C118E97-E6BC-2311-B9CC-20C4FA4AF096}"/>
                </a:ext>
              </a:extLst>
            </p:cNvPr>
            <p:cNvSpPr/>
            <p:nvPr/>
          </p:nvSpPr>
          <p:spPr>
            <a:xfrm>
              <a:off x="3571775" y="1875390"/>
              <a:ext cx="682906" cy="921261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87AC9F-EEB0-24F0-8A43-256FD524378A}"/>
                </a:ext>
              </a:extLst>
            </p:cNvPr>
            <p:cNvSpPr/>
            <p:nvPr/>
          </p:nvSpPr>
          <p:spPr>
            <a:xfrm>
              <a:off x="6844100" y="1899663"/>
              <a:ext cx="682906" cy="195521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617792C-AD6A-D63D-C2E1-0F665B54278E}"/>
              </a:ext>
            </a:extLst>
          </p:cNvPr>
          <p:cNvSpPr txBox="1"/>
          <p:nvPr/>
        </p:nvSpPr>
        <p:spPr>
          <a:xfrm>
            <a:off x="285515" y="5743268"/>
            <a:ext cx="6390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Calculation Based on Training set from 2002 to 201</a:t>
            </a:r>
            <a:r>
              <a:rPr lang="en-IN" sz="11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endParaRPr lang="en-CN" sz="110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83EA63-23C0-3401-7C18-256D6CEA42EA}"/>
              </a:ext>
            </a:extLst>
          </p:cNvPr>
          <p:cNvSpPr/>
          <p:nvPr/>
        </p:nvSpPr>
        <p:spPr>
          <a:xfrm>
            <a:off x="2685725" y="3405439"/>
            <a:ext cx="612375" cy="211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C188D4-5817-5AEF-C5DD-4B9CE0C55B6F}"/>
              </a:ext>
            </a:extLst>
          </p:cNvPr>
          <p:cNvSpPr/>
          <p:nvPr/>
        </p:nvSpPr>
        <p:spPr>
          <a:xfrm>
            <a:off x="2685725" y="3860462"/>
            <a:ext cx="612375" cy="211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269D8F-0910-039C-1CDD-B30F909D2494}"/>
              </a:ext>
            </a:extLst>
          </p:cNvPr>
          <p:cNvSpPr/>
          <p:nvPr/>
        </p:nvSpPr>
        <p:spPr>
          <a:xfrm>
            <a:off x="7653643" y="1956121"/>
            <a:ext cx="682906" cy="368436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F60992-9FB1-952D-C2CB-285C1311415E}"/>
              </a:ext>
            </a:extLst>
          </p:cNvPr>
          <p:cNvSpPr/>
          <p:nvPr/>
        </p:nvSpPr>
        <p:spPr>
          <a:xfrm>
            <a:off x="5229007" y="1969626"/>
            <a:ext cx="682906" cy="3684363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A3FD8F-0D41-E731-44C0-A159583972EB}"/>
              </a:ext>
            </a:extLst>
          </p:cNvPr>
          <p:cNvSpPr/>
          <p:nvPr/>
        </p:nvSpPr>
        <p:spPr>
          <a:xfrm>
            <a:off x="2667555" y="5410225"/>
            <a:ext cx="612375" cy="211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E6E5B-DE47-01D9-BD13-AB73E435BC0F}"/>
              </a:ext>
            </a:extLst>
          </p:cNvPr>
          <p:cNvSpPr/>
          <p:nvPr/>
        </p:nvSpPr>
        <p:spPr>
          <a:xfrm>
            <a:off x="3547381" y="5410225"/>
            <a:ext cx="682906" cy="21106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209379-7B78-7786-2930-2E215CFFB185}"/>
              </a:ext>
            </a:extLst>
          </p:cNvPr>
          <p:cNvSpPr/>
          <p:nvPr/>
        </p:nvSpPr>
        <p:spPr>
          <a:xfrm>
            <a:off x="3533232" y="4175832"/>
            <a:ext cx="682906" cy="21106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18E9FC-A753-65B0-0031-6E6F4F094FDC}"/>
              </a:ext>
            </a:extLst>
          </p:cNvPr>
          <p:cNvSpPr/>
          <p:nvPr/>
        </p:nvSpPr>
        <p:spPr>
          <a:xfrm>
            <a:off x="6841380" y="2681628"/>
            <a:ext cx="682906" cy="1955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75E5AC-5CC0-1FA1-78E3-34F526CA5992}"/>
              </a:ext>
            </a:extLst>
          </p:cNvPr>
          <p:cNvSpPr/>
          <p:nvPr/>
        </p:nvSpPr>
        <p:spPr>
          <a:xfrm>
            <a:off x="6041270" y="2666085"/>
            <a:ext cx="612375" cy="21106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E1AF72-EFC8-89AD-F25D-0C70093B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87011"/>
              </p:ext>
            </p:extLst>
          </p:nvPr>
        </p:nvGraphicFramePr>
        <p:xfrm>
          <a:off x="8465906" y="1359436"/>
          <a:ext cx="3560852" cy="4575247"/>
        </p:xfrm>
        <a:graphic>
          <a:graphicData uri="http://schemas.openxmlformats.org/drawingml/2006/table">
            <a:tbl>
              <a:tblPr bandRow="1"/>
              <a:tblGrid>
                <a:gridCol w="888101">
                  <a:extLst>
                    <a:ext uri="{9D8B030D-6E8A-4147-A177-3AD203B41FA5}">
                      <a16:colId xmlns:a16="http://schemas.microsoft.com/office/drawing/2014/main" val="4168174"/>
                    </a:ext>
                  </a:extLst>
                </a:gridCol>
                <a:gridCol w="962095">
                  <a:extLst>
                    <a:ext uri="{9D8B030D-6E8A-4147-A177-3AD203B41FA5}">
                      <a16:colId xmlns:a16="http://schemas.microsoft.com/office/drawing/2014/main" val="3029937697"/>
                    </a:ext>
                  </a:extLst>
                </a:gridCol>
                <a:gridCol w="851907">
                  <a:extLst>
                    <a:ext uri="{9D8B030D-6E8A-4147-A177-3AD203B41FA5}">
                      <a16:colId xmlns:a16="http://schemas.microsoft.com/office/drawing/2014/main" val="3053343161"/>
                    </a:ext>
                  </a:extLst>
                </a:gridCol>
                <a:gridCol w="858749">
                  <a:extLst>
                    <a:ext uri="{9D8B030D-6E8A-4147-A177-3AD203B41FA5}">
                      <a16:colId xmlns:a16="http://schemas.microsoft.com/office/drawing/2014/main" val="3049473339"/>
                    </a:ext>
                  </a:extLst>
                </a:gridCol>
              </a:tblGrid>
              <a:tr h="1016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Regime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Regime 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Regime 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Regime 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49873"/>
                  </a:ext>
                </a:extLst>
              </a:tr>
              <a:tr h="44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Steady</a:t>
                      </a:r>
                    </a:p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B0F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State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chemeClr val="accent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 Inflation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Walking </a:t>
                      </a:r>
                    </a:p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 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Crisis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564"/>
                  </a:ext>
                </a:extLst>
              </a:tr>
              <a:tr h="16979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Almost all positive returns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Most factors are negative, except FI, inflation and value</a:t>
                      </a:r>
                    </a:p>
                    <a:p>
                      <a:pPr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lvl="0" algn="ctr" rtl="0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 returns</a:t>
                      </a:r>
                    </a:p>
                    <a:p>
                      <a:pPr lvl="0" algn="ctr" rtl="0" fontAlgn="ctr"/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Almost all negative returns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289696"/>
                  </a:ext>
                </a:extLst>
              </a:tr>
              <a:tr h="14033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Low  volatility for almost all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 volatility in commodity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 volatility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 volatility for almost all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1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/>
                <a:ea typeface="Cambria"/>
              </a:rPr>
              <a:t>Markowitz Portfolios</a:t>
            </a:r>
            <a:endParaRPr lang="en-US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9336CB-EE1E-72FA-1F7C-3843EB55B8B1}"/>
              </a:ext>
            </a:extLst>
          </p:cNvPr>
          <p:cNvSpPr txBox="1"/>
          <p:nvPr/>
        </p:nvSpPr>
        <p:spPr>
          <a:xfrm>
            <a:off x="292608" y="5939915"/>
            <a:ext cx="6390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Markowitz portfolio weights on train set of 2002-2014</a:t>
            </a:r>
            <a:endParaRPr lang="en-CN" sz="110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6EB5962F-41D7-DBF4-C7CF-3E4FD6D7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42522"/>
              </p:ext>
            </p:extLst>
          </p:nvPr>
        </p:nvGraphicFramePr>
        <p:xfrm>
          <a:off x="302382" y="3725985"/>
          <a:ext cx="11545546" cy="2231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597">
                  <a:extLst>
                    <a:ext uri="{9D8B030D-6E8A-4147-A177-3AD203B41FA5}">
                      <a16:colId xmlns:a16="http://schemas.microsoft.com/office/drawing/2014/main" val="640149962"/>
                    </a:ext>
                  </a:extLst>
                </a:gridCol>
                <a:gridCol w="721597">
                  <a:extLst>
                    <a:ext uri="{9D8B030D-6E8A-4147-A177-3AD203B41FA5}">
                      <a16:colId xmlns:a16="http://schemas.microsoft.com/office/drawing/2014/main" val="1225102869"/>
                    </a:ext>
                  </a:extLst>
                </a:gridCol>
                <a:gridCol w="638703">
                  <a:extLst>
                    <a:ext uri="{9D8B030D-6E8A-4147-A177-3AD203B41FA5}">
                      <a16:colId xmlns:a16="http://schemas.microsoft.com/office/drawing/2014/main" val="2924607559"/>
                    </a:ext>
                  </a:extLst>
                </a:gridCol>
                <a:gridCol w="681711">
                  <a:extLst>
                    <a:ext uri="{9D8B030D-6E8A-4147-A177-3AD203B41FA5}">
                      <a16:colId xmlns:a16="http://schemas.microsoft.com/office/drawing/2014/main" val="2682941178"/>
                    </a:ext>
                  </a:extLst>
                </a:gridCol>
                <a:gridCol w="733355">
                  <a:extLst>
                    <a:ext uri="{9D8B030D-6E8A-4147-A177-3AD203B41FA5}">
                      <a16:colId xmlns:a16="http://schemas.microsoft.com/office/drawing/2014/main" val="1299539940"/>
                    </a:ext>
                  </a:extLst>
                </a:gridCol>
                <a:gridCol w="832617">
                  <a:extLst>
                    <a:ext uri="{9D8B030D-6E8A-4147-A177-3AD203B41FA5}">
                      <a16:colId xmlns:a16="http://schemas.microsoft.com/office/drawing/2014/main" val="3830860236"/>
                    </a:ext>
                  </a:extLst>
                </a:gridCol>
                <a:gridCol w="789026">
                  <a:extLst>
                    <a:ext uri="{9D8B030D-6E8A-4147-A177-3AD203B41FA5}">
                      <a16:colId xmlns:a16="http://schemas.microsoft.com/office/drawing/2014/main" val="2888986990"/>
                    </a:ext>
                  </a:extLst>
                </a:gridCol>
                <a:gridCol w="743685">
                  <a:extLst>
                    <a:ext uri="{9D8B030D-6E8A-4147-A177-3AD203B41FA5}">
                      <a16:colId xmlns:a16="http://schemas.microsoft.com/office/drawing/2014/main" val="4054170532"/>
                    </a:ext>
                  </a:extLst>
                </a:gridCol>
                <a:gridCol w="640394">
                  <a:extLst>
                    <a:ext uri="{9D8B030D-6E8A-4147-A177-3AD203B41FA5}">
                      <a16:colId xmlns:a16="http://schemas.microsoft.com/office/drawing/2014/main" val="2726533726"/>
                    </a:ext>
                  </a:extLst>
                </a:gridCol>
                <a:gridCol w="713281">
                  <a:extLst>
                    <a:ext uri="{9D8B030D-6E8A-4147-A177-3AD203B41FA5}">
                      <a16:colId xmlns:a16="http://schemas.microsoft.com/office/drawing/2014/main" val="2068370919"/>
                    </a:ext>
                  </a:extLst>
                </a:gridCol>
                <a:gridCol w="784416">
                  <a:extLst>
                    <a:ext uri="{9D8B030D-6E8A-4147-A177-3AD203B41FA5}">
                      <a16:colId xmlns:a16="http://schemas.microsoft.com/office/drawing/2014/main" val="3624399248"/>
                    </a:ext>
                  </a:extLst>
                </a:gridCol>
                <a:gridCol w="658777">
                  <a:extLst>
                    <a:ext uri="{9D8B030D-6E8A-4147-A177-3AD203B41FA5}">
                      <a16:colId xmlns:a16="http://schemas.microsoft.com/office/drawing/2014/main" val="2534685893"/>
                    </a:ext>
                  </a:extLst>
                </a:gridCol>
                <a:gridCol w="634022">
                  <a:extLst>
                    <a:ext uri="{9D8B030D-6E8A-4147-A177-3AD203B41FA5}">
                      <a16:colId xmlns:a16="http://schemas.microsoft.com/office/drawing/2014/main" val="69045903"/>
                    </a:ext>
                  </a:extLst>
                </a:gridCol>
                <a:gridCol w="934948">
                  <a:extLst>
                    <a:ext uri="{9D8B030D-6E8A-4147-A177-3AD203B41FA5}">
                      <a16:colId xmlns:a16="http://schemas.microsoft.com/office/drawing/2014/main" val="4051890231"/>
                    </a:ext>
                  </a:extLst>
                </a:gridCol>
                <a:gridCol w="667820">
                  <a:extLst>
                    <a:ext uri="{9D8B030D-6E8A-4147-A177-3AD203B41FA5}">
                      <a16:colId xmlns:a16="http://schemas.microsoft.com/office/drawing/2014/main" val="3289786963"/>
                    </a:ext>
                  </a:extLst>
                </a:gridCol>
                <a:gridCol w="649597">
                  <a:extLst>
                    <a:ext uri="{9D8B030D-6E8A-4147-A177-3AD203B41FA5}">
                      <a16:colId xmlns:a16="http://schemas.microsoft.com/office/drawing/2014/main" val="144059705"/>
                    </a:ext>
                  </a:extLst>
                </a:gridCol>
              </a:tblGrid>
              <a:tr h="57151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Interest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Equity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Commo-dities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Emerging 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Foreign 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Local Inflation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Equity Short Vol.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Fixed Income Carry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Foreign Exchange Carry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Trend Follow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Low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Momentum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ambria"/>
                          <a:ea typeface="Cambria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914714"/>
                  </a:ext>
                </a:extLst>
              </a:tr>
              <a:tr h="410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mbria"/>
                        </a:rPr>
                        <a:t>Steady 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0.4862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0.1217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0.0506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0.0387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0.0597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0.0506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0.0580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0.0763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801009"/>
                  </a:ext>
                </a:extLst>
              </a:tr>
              <a:tr h="4103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mbria"/>
                        </a:rPr>
                        <a:t>High Inflation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0.3768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0.5321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047987"/>
                  </a:ext>
                </a:extLst>
              </a:tr>
              <a:tr h="4103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Walking on 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0.1628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0.1321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0.3205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0.0973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77718"/>
                  </a:ext>
                </a:extLst>
              </a:tr>
              <a:tr h="3565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Crisis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0.4328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0.5671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  <a:ea typeface="Cambria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948051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A3DE9E26-69C8-1065-B3D3-35D3D87E13D2}"/>
              </a:ext>
            </a:extLst>
          </p:cNvPr>
          <p:cNvSpPr/>
          <p:nvPr/>
        </p:nvSpPr>
        <p:spPr>
          <a:xfrm>
            <a:off x="6873014" y="4843760"/>
            <a:ext cx="612375" cy="2899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A67019-C2C2-AA04-54C8-53D1355D070A}"/>
              </a:ext>
            </a:extLst>
          </p:cNvPr>
          <p:cNvSpPr/>
          <p:nvPr/>
        </p:nvSpPr>
        <p:spPr>
          <a:xfrm>
            <a:off x="5483625" y="4843760"/>
            <a:ext cx="612375" cy="2899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1388CF-F117-8460-97DC-B2C9C26ADB24}"/>
              </a:ext>
            </a:extLst>
          </p:cNvPr>
          <p:cNvSpPr/>
          <p:nvPr/>
        </p:nvSpPr>
        <p:spPr>
          <a:xfrm>
            <a:off x="2414701" y="4396685"/>
            <a:ext cx="620266" cy="3056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00B0F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CB9AF9-1BB2-837B-6539-4C7A628C5515}"/>
              </a:ext>
            </a:extLst>
          </p:cNvPr>
          <p:cNvSpPr/>
          <p:nvPr/>
        </p:nvSpPr>
        <p:spPr>
          <a:xfrm>
            <a:off x="2409760" y="5263179"/>
            <a:ext cx="630148" cy="2979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17AFC-9DC0-C99F-07D5-64983FE3E4B5}"/>
              </a:ext>
            </a:extLst>
          </p:cNvPr>
          <p:cNvSpPr/>
          <p:nvPr/>
        </p:nvSpPr>
        <p:spPr>
          <a:xfrm>
            <a:off x="6873014" y="5255840"/>
            <a:ext cx="630148" cy="29795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373409-AB59-40AC-0F84-E132BDAD173E}"/>
              </a:ext>
            </a:extLst>
          </p:cNvPr>
          <p:cNvSpPr/>
          <p:nvPr/>
        </p:nvSpPr>
        <p:spPr>
          <a:xfrm>
            <a:off x="1080274" y="5626354"/>
            <a:ext cx="612375" cy="28990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599FD1-CCC5-A55B-BEAA-877C106FCE53}"/>
              </a:ext>
            </a:extLst>
          </p:cNvPr>
          <p:cNvSpPr txBox="1"/>
          <p:nvPr/>
        </p:nvSpPr>
        <p:spPr>
          <a:xfrm>
            <a:off x="292607" y="1421940"/>
            <a:ext cx="781126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 panose="020F0502020204030204"/>
              </a:rPr>
              <a:t>Markowitz with different risk aversion parameters - choose portfolio with maximum Sharpe Ratio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 panose="020F0502020204030204"/>
              </a:rPr>
              <a:t>Inverse volatility portfolio always inside the curve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 panose="020F0502020204030204"/>
              </a:rPr>
              <a:t>Minimum variance portfolio at the left end of the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 panose="020F0502020204030204"/>
              </a:rPr>
              <a:t>Idea 3: Weigh portfolios using probabilities to avoid changing portfolios drastically when regimes change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3052E1-F884-50A5-6C98-F2E10DDA6C7B}"/>
              </a:ext>
            </a:extLst>
          </p:cNvPr>
          <p:cNvSpPr/>
          <p:nvPr/>
        </p:nvSpPr>
        <p:spPr>
          <a:xfrm>
            <a:off x="11237684" y="4843760"/>
            <a:ext cx="612375" cy="2899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2BB65D-CB03-507C-F32D-0E3456A8290E}"/>
              </a:ext>
            </a:extLst>
          </p:cNvPr>
          <p:cNvSpPr/>
          <p:nvPr/>
        </p:nvSpPr>
        <p:spPr>
          <a:xfrm>
            <a:off x="8325009" y="5617036"/>
            <a:ext cx="612375" cy="28990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F681419-14E8-7988-6920-8B8258039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420" y="1262303"/>
            <a:ext cx="3721684" cy="238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315F8-BC4B-609A-FD88-95246D27F09D}"/>
              </a:ext>
            </a:extLst>
          </p:cNvPr>
          <p:cNvSpPr txBox="1"/>
          <p:nvPr/>
        </p:nvSpPr>
        <p:spPr>
          <a:xfrm>
            <a:off x="8459533" y="1469214"/>
            <a:ext cx="94769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00" b="1"/>
              <a:t>Circle: Max Sharpe</a:t>
            </a:r>
          </a:p>
          <a:p>
            <a:r>
              <a:rPr lang="en-IN" sz="700" b="1"/>
              <a:t>Triangle: Inverse Vol</a:t>
            </a:r>
          </a:p>
          <a:p>
            <a:r>
              <a:rPr lang="en-IN" sz="700" b="1"/>
              <a:t>Plus: Min Variance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0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/>
                <a:ea typeface="Cambria"/>
              </a:rPr>
              <a:t>Is Equity weight a concern?</a:t>
            </a:r>
            <a:endParaRPr lang="en-US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62A0A-BF67-E9A2-02C1-ADC606579DF7}"/>
              </a:ext>
            </a:extLst>
          </p:cNvPr>
          <p:cNvSpPr txBox="1"/>
          <p:nvPr/>
        </p:nvSpPr>
        <p:spPr>
          <a:xfrm>
            <a:off x="169054" y="1393740"/>
            <a:ext cx="7316335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Technically, Equity does get non-zero weights, but through the Equity Style factors</a:t>
            </a:r>
          </a:p>
          <a:p>
            <a:endParaRPr lang="en-US" sz="2000" dirty="0">
              <a:latin typeface="Cambria"/>
              <a:ea typeface="Cambria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However, credit gets weights over Equity - can be intuitively explained as follows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Intuition from Model: Markowitz focus on risk adjusted returns, which is better for Credit than Equity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Intuition from Economics: Most of our training period includes post 2008 financial crisis period in which credit was an attractive investment because of the Fed credit easing policies</a:t>
            </a:r>
          </a:p>
          <a:p>
            <a:endParaRPr lang="en-US" sz="2000" dirty="0">
              <a:latin typeface="Cambria"/>
              <a:ea typeface="Cambria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+mn-lt"/>
                <a:cs typeface="+mn-lt"/>
              </a:rPr>
              <a:t>Idea 4: Give minimum weights to all assets, especially to equities </a:t>
            </a:r>
            <a:endParaRPr lang="en-US" sz="2000" dirty="0">
              <a:latin typeface="Cambria"/>
              <a:ea typeface="Cambria"/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8A3CEE-6A19-4876-9E6F-E01D81603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72491"/>
              </p:ext>
            </p:extLst>
          </p:nvPr>
        </p:nvGraphicFramePr>
        <p:xfrm>
          <a:off x="7715250" y="3989005"/>
          <a:ext cx="3933199" cy="153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338">
                  <a:extLst>
                    <a:ext uri="{9D8B030D-6E8A-4147-A177-3AD203B41FA5}">
                      <a16:colId xmlns:a16="http://schemas.microsoft.com/office/drawing/2014/main" val="2150969201"/>
                    </a:ext>
                  </a:extLst>
                </a:gridCol>
                <a:gridCol w="1220856">
                  <a:extLst>
                    <a:ext uri="{9D8B030D-6E8A-4147-A177-3AD203B41FA5}">
                      <a16:colId xmlns:a16="http://schemas.microsoft.com/office/drawing/2014/main" val="3674201699"/>
                    </a:ext>
                  </a:extLst>
                </a:gridCol>
                <a:gridCol w="1049329">
                  <a:extLst>
                    <a:ext uri="{9D8B030D-6E8A-4147-A177-3AD203B41FA5}">
                      <a16:colId xmlns:a16="http://schemas.microsoft.com/office/drawing/2014/main" val="2308676729"/>
                    </a:ext>
                  </a:extLst>
                </a:gridCol>
                <a:gridCol w="841676">
                  <a:extLst>
                    <a:ext uri="{9D8B030D-6E8A-4147-A177-3AD203B41FA5}">
                      <a16:colId xmlns:a16="http://schemas.microsoft.com/office/drawing/2014/main" val="1487730327"/>
                    </a:ext>
                  </a:extLst>
                </a:gridCol>
              </a:tblGrid>
              <a:tr h="657870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Ret.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Vol.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Sharpe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822207"/>
                  </a:ext>
                </a:extLst>
              </a:tr>
              <a:tr h="3721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632260"/>
                  </a:ext>
                </a:extLst>
              </a:tr>
              <a:tr h="501617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546751"/>
                  </a:ext>
                </a:extLst>
              </a:tr>
            </a:tbl>
          </a:graphicData>
        </a:graphic>
      </p:graphicFrame>
      <p:pic>
        <p:nvPicPr>
          <p:cNvPr id="10248" name="Picture 8">
            <a:extLst>
              <a:ext uri="{FF2B5EF4-FFF2-40B4-BE49-F238E27FC236}">
                <a16:creationId xmlns:a16="http://schemas.microsoft.com/office/drawing/2014/main" id="{47B9DECA-7A83-6A9F-4391-507B9F75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89" y="1475856"/>
            <a:ext cx="4163060" cy="235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87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/>
                <a:ea typeface="Cambria"/>
              </a:rPr>
              <a:t>Top Sharpe Portfolios</a:t>
            </a:r>
            <a:endParaRPr lang="en-US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3DC54CF-5060-1DD7-CD67-15EC246AB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79831"/>
              </p:ext>
            </p:extLst>
          </p:nvPr>
        </p:nvGraphicFramePr>
        <p:xfrm>
          <a:off x="485767" y="2609240"/>
          <a:ext cx="6627685" cy="305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775">
                  <a:extLst>
                    <a:ext uri="{9D8B030D-6E8A-4147-A177-3AD203B41FA5}">
                      <a16:colId xmlns:a16="http://schemas.microsoft.com/office/drawing/2014/main" val="3468268040"/>
                    </a:ext>
                  </a:extLst>
                </a:gridCol>
                <a:gridCol w="1205299">
                  <a:extLst>
                    <a:ext uri="{9D8B030D-6E8A-4147-A177-3AD203B41FA5}">
                      <a16:colId xmlns:a16="http://schemas.microsoft.com/office/drawing/2014/main" val="727302396"/>
                    </a:ext>
                  </a:extLst>
                </a:gridCol>
                <a:gridCol w="1325537">
                  <a:extLst>
                    <a:ext uri="{9D8B030D-6E8A-4147-A177-3AD203B41FA5}">
                      <a16:colId xmlns:a16="http://schemas.microsoft.com/office/drawing/2014/main" val="1543546965"/>
                    </a:ext>
                  </a:extLst>
                </a:gridCol>
                <a:gridCol w="1325537">
                  <a:extLst>
                    <a:ext uri="{9D8B030D-6E8A-4147-A177-3AD203B41FA5}">
                      <a16:colId xmlns:a16="http://schemas.microsoft.com/office/drawing/2014/main" val="694555784"/>
                    </a:ext>
                  </a:extLst>
                </a:gridCol>
                <a:gridCol w="1325537">
                  <a:extLst>
                    <a:ext uri="{9D8B030D-6E8A-4147-A177-3AD203B41FA5}">
                      <a16:colId xmlns:a16="http://schemas.microsoft.com/office/drawing/2014/main" val="4112936076"/>
                    </a:ext>
                  </a:extLst>
                </a:gridCol>
              </a:tblGrid>
              <a:tr h="900845">
                <a:tc>
                  <a:txBody>
                    <a:bodyPr/>
                    <a:lstStyle/>
                    <a:p>
                      <a:pPr algn="ctr"/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Steady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High Inflation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Walking on 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Crisis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162949"/>
                  </a:ext>
                </a:extLst>
              </a:tr>
              <a:tr h="936657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Highest 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>
                          <a:latin typeface="Cambria"/>
                          <a:ea typeface="Cambria"/>
                        </a:rPr>
                        <a:t>Credit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Value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>
                          <a:latin typeface="Cambria"/>
                          <a:ea typeface="Cambria"/>
                        </a:rPr>
                        <a:t>Emerging Market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Trend Following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86197"/>
                  </a:ext>
                </a:extLst>
              </a:tr>
              <a:tr h="1217654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Second Highest 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Emerging Market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>
                          <a:latin typeface="Cambria"/>
                          <a:ea typeface="Cambria"/>
                        </a:rPr>
                        <a:t>Local Inflation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600">
                          <a:latin typeface="Cambria"/>
                          <a:ea typeface="Cambria"/>
                        </a:rPr>
                        <a:t>Value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Interest Rate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175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03CA77-64E3-7C7D-8277-2E7A47EFE722}"/>
              </a:ext>
            </a:extLst>
          </p:cNvPr>
          <p:cNvSpPr txBox="1"/>
          <p:nvPr/>
        </p:nvSpPr>
        <p:spPr>
          <a:xfrm>
            <a:off x="463673" y="5679829"/>
            <a:ext cx="6390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 Sharpe portfolios on train set of 2002-2014</a:t>
            </a:r>
            <a:endParaRPr lang="en-CN" sz="110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E6C1C0-81F9-D70E-7BC3-F2FF34B12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7415"/>
          <a:stretch/>
        </p:blipFill>
        <p:spPr>
          <a:xfrm>
            <a:off x="7485389" y="1646690"/>
            <a:ext cx="1406389" cy="41482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7C4AA9-E1EA-3A66-9C01-B3AFC48B41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80"/>
          <a:stretch/>
        </p:blipFill>
        <p:spPr>
          <a:xfrm>
            <a:off x="8804734" y="1650126"/>
            <a:ext cx="3052968" cy="4148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583315-C929-C7B8-6941-D6E4FA18981E}"/>
              </a:ext>
            </a:extLst>
          </p:cNvPr>
          <p:cNvSpPr txBox="1"/>
          <p:nvPr/>
        </p:nvSpPr>
        <p:spPr>
          <a:xfrm>
            <a:off x="292609" y="1563904"/>
            <a:ext cx="67881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Focus on the best factors to long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Take respective highest Sharpe ratio factors in all regimes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1CB9C3-0A2C-DC84-2C96-B49F43A395A1}"/>
              </a:ext>
            </a:extLst>
          </p:cNvPr>
          <p:cNvSpPr/>
          <p:nvPr/>
        </p:nvSpPr>
        <p:spPr>
          <a:xfrm>
            <a:off x="8839995" y="2570299"/>
            <a:ext cx="682906" cy="19552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ECD85C-DDDD-F84D-1BA0-E9B381C92E68}"/>
              </a:ext>
            </a:extLst>
          </p:cNvPr>
          <p:cNvSpPr/>
          <p:nvPr/>
        </p:nvSpPr>
        <p:spPr>
          <a:xfrm>
            <a:off x="8839995" y="3058000"/>
            <a:ext cx="682906" cy="19552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D01AF9-4A83-DDEC-AA23-1CC15C1725A5}"/>
              </a:ext>
            </a:extLst>
          </p:cNvPr>
          <p:cNvSpPr/>
          <p:nvPr/>
        </p:nvSpPr>
        <p:spPr>
          <a:xfrm>
            <a:off x="9648312" y="5551258"/>
            <a:ext cx="562811" cy="19060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FB8490-3B3F-236B-06FF-9CDED6600703}"/>
              </a:ext>
            </a:extLst>
          </p:cNvPr>
          <p:cNvSpPr/>
          <p:nvPr/>
        </p:nvSpPr>
        <p:spPr>
          <a:xfrm>
            <a:off x="9648312" y="3506307"/>
            <a:ext cx="562811" cy="19060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7A87F3-0F52-1A7B-C5BE-5A7EBFDB7B61}"/>
              </a:ext>
            </a:extLst>
          </p:cNvPr>
          <p:cNvSpPr/>
          <p:nvPr/>
        </p:nvSpPr>
        <p:spPr>
          <a:xfrm>
            <a:off x="10348848" y="3058000"/>
            <a:ext cx="682906" cy="1955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C91F3E-3ADC-DFB0-68AA-ABF13B185D7A}"/>
              </a:ext>
            </a:extLst>
          </p:cNvPr>
          <p:cNvSpPr/>
          <p:nvPr/>
        </p:nvSpPr>
        <p:spPr>
          <a:xfrm>
            <a:off x="10348848" y="5546342"/>
            <a:ext cx="682906" cy="1955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A2E97B-80B7-C814-132E-286FA61DDFE8}"/>
              </a:ext>
            </a:extLst>
          </p:cNvPr>
          <p:cNvSpPr/>
          <p:nvPr/>
        </p:nvSpPr>
        <p:spPr>
          <a:xfrm>
            <a:off x="11102408" y="4605714"/>
            <a:ext cx="682906" cy="19552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3FAEC6-FB83-7D85-E8E2-21CFD98B1FC7}"/>
              </a:ext>
            </a:extLst>
          </p:cNvPr>
          <p:cNvSpPr/>
          <p:nvPr/>
        </p:nvSpPr>
        <p:spPr>
          <a:xfrm>
            <a:off x="11102408" y="2104409"/>
            <a:ext cx="682906" cy="19552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377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/>
                <a:ea typeface="Cambria"/>
              </a:rPr>
              <a:t>Out of Sample Regime Detection</a:t>
            </a:r>
            <a:endParaRPr lang="en-US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EE30DE-0711-4431-910F-73650D2799D0}"/>
              </a:ext>
            </a:extLst>
          </p:cNvPr>
          <p:cNvSpPr/>
          <p:nvPr/>
        </p:nvSpPr>
        <p:spPr>
          <a:xfrm>
            <a:off x="648129" y="2681242"/>
            <a:ext cx="2104307" cy="3041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data</a:t>
            </a: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Investable factor data</a:t>
            </a: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82BBAB-CB62-BF07-A30E-9EA270D5142E}"/>
              </a:ext>
            </a:extLst>
          </p:cNvPr>
          <p:cNvSpPr/>
          <p:nvPr/>
        </p:nvSpPr>
        <p:spPr>
          <a:xfrm>
            <a:off x="3860799" y="2681241"/>
            <a:ext cx="7810643" cy="3041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Detect regimes using trained GMM</a:t>
            </a: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Trained model</a:t>
            </a: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83D599-49D0-B773-31A2-68C311703AF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2752436" y="4201973"/>
            <a:ext cx="1108363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A0D13D-2C23-E20E-A020-C540DB930195}"/>
              </a:ext>
            </a:extLst>
          </p:cNvPr>
          <p:cNvSpPr txBox="1"/>
          <p:nvPr/>
        </p:nvSpPr>
        <p:spPr>
          <a:xfrm>
            <a:off x="8409579" y="3155003"/>
            <a:ext cx="31342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/>
          </a:p>
          <a:p>
            <a:pPr algn="ctr"/>
            <a:endParaRPr lang="en-IN" sz="16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Probabilities of being in a certain regime (p1, p2, p3, p4)</a:t>
            </a:r>
          </a:p>
          <a:p>
            <a:pPr algn="ctr"/>
            <a:endParaRPr lang="en-IN" sz="16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Detected regime has probability</a:t>
            </a:r>
          </a:p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max(p1, p2, p3, p4)</a:t>
            </a:r>
          </a:p>
          <a:p>
            <a:endParaRPr lang="en-IN" sz="16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668166-0112-2D73-2E22-B98C9E8E6D7E}"/>
              </a:ext>
            </a:extLst>
          </p:cNvPr>
          <p:cNvCxnSpPr>
            <a:cxnSpLocks/>
          </p:cNvCxnSpPr>
          <p:nvPr/>
        </p:nvCxnSpPr>
        <p:spPr>
          <a:xfrm flipV="1">
            <a:off x="5585552" y="3798422"/>
            <a:ext cx="2824026" cy="53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598AAF-B992-1430-C5A4-35CD5B80E0F0}"/>
              </a:ext>
            </a:extLst>
          </p:cNvPr>
          <p:cNvCxnSpPr>
            <a:cxnSpLocks/>
          </p:cNvCxnSpPr>
          <p:nvPr/>
        </p:nvCxnSpPr>
        <p:spPr>
          <a:xfrm>
            <a:off x="5585552" y="4342213"/>
            <a:ext cx="2824026" cy="46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DEEF91A-FFFE-D22C-E158-2812A6369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07" y="1216418"/>
            <a:ext cx="2780079" cy="117653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E4B2D2-6390-D28D-4D4C-09625C806577}"/>
              </a:ext>
            </a:extLst>
          </p:cNvPr>
          <p:cNvSpPr/>
          <p:nvPr/>
        </p:nvSpPr>
        <p:spPr>
          <a:xfrm>
            <a:off x="4645425" y="1776498"/>
            <a:ext cx="1471421" cy="518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99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Rolling-window Testing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  <a:ea typeface="Cambria" panose="02040503050406030204" pitchFamily="18" charset="0"/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  <a:ea typeface="Cambria" panose="02040503050406030204" pitchFamily="18" charset="0"/>
              </a:rPr>
              <a:t>Cornell Financial Engineering Manhattan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E14D2F7-960C-F49F-2F9D-357BE270BFA3}"/>
              </a:ext>
            </a:extLst>
          </p:cNvPr>
          <p:cNvSpPr/>
          <p:nvPr/>
        </p:nvSpPr>
        <p:spPr>
          <a:xfrm>
            <a:off x="5088911" y="2299086"/>
            <a:ext cx="6590804" cy="4849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E0383-27DB-FE05-0D9A-CBDFD248290A}"/>
              </a:ext>
            </a:extLst>
          </p:cNvPr>
          <p:cNvSpPr txBox="1"/>
          <p:nvPr/>
        </p:nvSpPr>
        <p:spPr>
          <a:xfrm>
            <a:off x="5162477" y="1863519"/>
            <a:ext cx="78179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2002｜2003｜ ··· ｜2013｜2014｜2015｜2016｜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901B4DCD-D616-ECF0-A8A7-76237B580D9D}"/>
              </a:ext>
            </a:extLst>
          </p:cNvPr>
          <p:cNvSpPr/>
          <p:nvPr/>
        </p:nvSpPr>
        <p:spPr>
          <a:xfrm>
            <a:off x="5329391" y="2693332"/>
            <a:ext cx="3117274" cy="4948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59A31-8FC4-0D17-80A5-57FD569F74E5}"/>
              </a:ext>
            </a:extLst>
          </p:cNvPr>
          <p:cNvSpPr txBox="1"/>
          <p:nvPr/>
        </p:nvSpPr>
        <p:spPr>
          <a:xfrm>
            <a:off x="5771087" y="3189597"/>
            <a:ext cx="3196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Training years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DEA0C84E-0CC9-DA0F-D744-E2F74D5B604A}"/>
              </a:ext>
            </a:extLst>
          </p:cNvPr>
          <p:cNvSpPr/>
          <p:nvPr/>
        </p:nvSpPr>
        <p:spPr>
          <a:xfrm>
            <a:off x="8410789" y="2697043"/>
            <a:ext cx="801585" cy="48985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D88B0-3D97-30BA-809E-09759121B7BC}"/>
              </a:ext>
            </a:extLst>
          </p:cNvPr>
          <p:cNvSpPr txBox="1"/>
          <p:nvPr/>
        </p:nvSpPr>
        <p:spPr>
          <a:xfrm>
            <a:off x="8250062" y="3184648"/>
            <a:ext cx="15683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Test year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B6016E-F909-8510-133A-413C7939BEAD}"/>
              </a:ext>
            </a:extLst>
          </p:cNvPr>
          <p:cNvSpPr/>
          <p:nvPr/>
        </p:nvSpPr>
        <p:spPr>
          <a:xfrm>
            <a:off x="5095838" y="4146911"/>
            <a:ext cx="6583877" cy="4849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B1D7D-9631-9F97-3BC5-47CC31F62BD4}"/>
              </a:ext>
            </a:extLst>
          </p:cNvPr>
          <p:cNvSpPr txBox="1"/>
          <p:nvPr/>
        </p:nvSpPr>
        <p:spPr>
          <a:xfrm>
            <a:off x="5169404" y="3711344"/>
            <a:ext cx="78179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2002｜2003｜ ··· ｜2013｜2014｜2015｜2016｜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8A1F07CD-D42E-3A32-3DEA-4744F7976334}"/>
              </a:ext>
            </a:extLst>
          </p:cNvPr>
          <p:cNvSpPr/>
          <p:nvPr/>
        </p:nvSpPr>
        <p:spPr>
          <a:xfrm>
            <a:off x="6076266" y="4534282"/>
            <a:ext cx="3117274" cy="49480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3D606A-54B7-0404-25F2-C2EA6844A104}"/>
              </a:ext>
            </a:extLst>
          </p:cNvPr>
          <p:cNvSpPr txBox="1"/>
          <p:nvPr/>
        </p:nvSpPr>
        <p:spPr>
          <a:xfrm>
            <a:off x="6812157" y="4997838"/>
            <a:ext cx="31964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Training years</a:t>
            </a: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1F51D4DE-62EF-606E-779B-DDF7F6F174B0}"/>
              </a:ext>
            </a:extLst>
          </p:cNvPr>
          <p:cNvSpPr/>
          <p:nvPr/>
        </p:nvSpPr>
        <p:spPr>
          <a:xfrm>
            <a:off x="9140132" y="4544868"/>
            <a:ext cx="801585" cy="48985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BC0C65-EE45-60AB-8215-606A360F10A1}"/>
              </a:ext>
            </a:extLst>
          </p:cNvPr>
          <p:cNvSpPr txBox="1"/>
          <p:nvPr/>
        </p:nvSpPr>
        <p:spPr>
          <a:xfrm>
            <a:off x="8969508" y="5037421"/>
            <a:ext cx="1454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Test year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2A8F20-1BBE-A8D9-51DA-5351E1DFE8EE}"/>
              </a:ext>
            </a:extLst>
          </p:cNvPr>
          <p:cNvSpPr txBox="1"/>
          <p:nvPr/>
        </p:nvSpPr>
        <p:spPr>
          <a:xfrm>
            <a:off x="292609" y="1563905"/>
            <a:ext cx="452292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Test period: 2015 to 2022</a:t>
            </a: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Using rolling window training years, recalibrate model for every test year with past 13 years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Detect and smooth regimes and use regime-wise portfolios built earlier to calculate PNL of different strategies</a:t>
            </a: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Idea 5: Use expanding window training years, staring from 2002</a:t>
            </a:r>
          </a:p>
        </p:txBody>
      </p:sp>
    </p:spTree>
    <p:extLst>
      <p:ext uri="{BB962C8B-B14F-4D97-AF65-F5344CB8AC3E}">
        <p14:creationId xmlns:p14="http://schemas.microsoft.com/office/powerpoint/2010/main" val="15309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88166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Regime Detection can boost Performance!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7BB6B32-DEEE-FABE-642A-37F7B78F3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93834"/>
              </p:ext>
            </p:extLst>
          </p:nvPr>
        </p:nvGraphicFramePr>
        <p:xfrm>
          <a:off x="7304313" y="4829072"/>
          <a:ext cx="4315760" cy="1294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799">
                  <a:extLst>
                    <a:ext uri="{9D8B030D-6E8A-4147-A177-3AD203B41FA5}">
                      <a16:colId xmlns:a16="http://schemas.microsoft.com/office/drawing/2014/main" val="3491176285"/>
                    </a:ext>
                  </a:extLst>
                </a:gridCol>
                <a:gridCol w="897150">
                  <a:extLst>
                    <a:ext uri="{9D8B030D-6E8A-4147-A177-3AD203B41FA5}">
                      <a16:colId xmlns:a16="http://schemas.microsoft.com/office/drawing/2014/main" val="454235229"/>
                    </a:ext>
                  </a:extLst>
                </a:gridCol>
                <a:gridCol w="635106">
                  <a:extLst>
                    <a:ext uri="{9D8B030D-6E8A-4147-A177-3AD203B41FA5}">
                      <a16:colId xmlns:a16="http://schemas.microsoft.com/office/drawing/2014/main" val="2379706272"/>
                    </a:ext>
                  </a:extLst>
                </a:gridCol>
                <a:gridCol w="1093937">
                  <a:extLst>
                    <a:ext uri="{9D8B030D-6E8A-4147-A177-3AD203B41FA5}">
                      <a16:colId xmlns:a16="http://schemas.microsoft.com/office/drawing/2014/main" val="3175028581"/>
                    </a:ext>
                  </a:extLst>
                </a:gridCol>
                <a:gridCol w="823768">
                  <a:extLst>
                    <a:ext uri="{9D8B030D-6E8A-4147-A177-3AD203B41FA5}">
                      <a16:colId xmlns:a16="http://schemas.microsoft.com/office/drawing/2014/main" val="4193080596"/>
                    </a:ext>
                  </a:extLst>
                </a:gridCol>
              </a:tblGrid>
              <a:tr h="471489">
                <a:tc>
                  <a:txBody>
                    <a:bodyPr/>
                    <a:lstStyle/>
                    <a:p>
                      <a:pPr algn="ctr"/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Annualized Return (%)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Sharpe Ratio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Drawdown (%)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Calmar Ratio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92525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/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Regime Markowitz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en-IN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10.30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7547381"/>
                  </a:ext>
                </a:extLst>
              </a:tr>
              <a:tr h="386002">
                <a:tc>
                  <a:txBody>
                    <a:bodyPr/>
                    <a:lstStyle/>
                    <a:p>
                      <a:pPr algn="ctr"/>
                      <a:r>
                        <a:rPr lang="en-IN" sz="105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Regime Markowitz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2.92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1.21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6.21</a:t>
                      </a:r>
                      <a:endParaRPr lang="en-IN" sz="105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93654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766E1AD-A284-71E6-0864-B58C32748227}"/>
              </a:ext>
            </a:extLst>
          </p:cNvPr>
          <p:cNvSpPr/>
          <p:nvPr/>
        </p:nvSpPr>
        <p:spPr>
          <a:xfrm>
            <a:off x="299261" y="1218286"/>
            <a:ext cx="11567160" cy="17373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C3183C-CAB4-FA97-96C9-503182F8D291}"/>
              </a:ext>
            </a:extLst>
          </p:cNvPr>
          <p:cNvSpPr/>
          <p:nvPr/>
        </p:nvSpPr>
        <p:spPr>
          <a:xfrm>
            <a:off x="299261" y="2932458"/>
            <a:ext cx="11567160" cy="17373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70D998-AC8B-45E4-9BEC-B0BAB8D39A01}"/>
              </a:ext>
            </a:extLst>
          </p:cNvPr>
          <p:cNvSpPr/>
          <p:nvPr/>
        </p:nvSpPr>
        <p:spPr>
          <a:xfrm>
            <a:off x="299261" y="4654733"/>
            <a:ext cx="11567160" cy="156982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3262E57-9589-281A-8A7F-534968AE3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 b="3639"/>
          <a:stretch/>
        </p:blipFill>
        <p:spPr bwMode="auto">
          <a:xfrm>
            <a:off x="478278" y="3072958"/>
            <a:ext cx="11141795" cy="148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EFAB63C-50A6-8DC4-E980-AE9B8C7A2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3" y="1282085"/>
            <a:ext cx="10700426" cy="15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AC8F8A9-43F5-0E26-C9FD-3F583F1F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5" y="4767022"/>
            <a:ext cx="6784745" cy="141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484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/>
                <a:ea typeface="Cambria"/>
              </a:rPr>
              <a:t>Performance Evaluation</a:t>
            </a:r>
            <a:endParaRPr lang="en-US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9DF5DA-1B97-72B7-B856-97F54B2B7910}"/>
              </a:ext>
            </a:extLst>
          </p:cNvPr>
          <p:cNvSpPr/>
          <p:nvPr/>
        </p:nvSpPr>
        <p:spPr>
          <a:xfrm>
            <a:off x="614199" y="2557959"/>
            <a:ext cx="5223184" cy="30414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Smooth regimes in test data</a:t>
            </a:r>
          </a:p>
          <a:p>
            <a:pPr algn="ctr"/>
            <a:endParaRPr lang="en-IN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Regime Maximum </a:t>
            </a: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Count</a:t>
            </a: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4B025C-C69B-23F3-5A7A-DD9167087D18}"/>
              </a:ext>
            </a:extLst>
          </p:cNvPr>
          <p:cNvSpPr/>
          <p:nvPr/>
        </p:nvSpPr>
        <p:spPr>
          <a:xfrm>
            <a:off x="6949636" y="2545559"/>
            <a:ext cx="4628166" cy="30206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Evaluation</a:t>
            </a:r>
          </a:p>
          <a:p>
            <a:pPr algn="ctr"/>
            <a:endParaRPr lang="en-IN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Out-of-sample performance</a:t>
            </a: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PNL</a:t>
            </a: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Sharpe Ratio</a:t>
            </a: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Maximum Drawdown</a:t>
            </a: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Calmar Ratio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539ACF-D4FF-5671-9F5B-C55763128FE7}"/>
              </a:ext>
            </a:extLst>
          </p:cNvPr>
          <p:cNvCxnSpPr>
            <a:cxnSpLocks/>
          </p:cNvCxnSpPr>
          <p:nvPr/>
        </p:nvCxnSpPr>
        <p:spPr>
          <a:xfrm>
            <a:off x="5842595" y="4084146"/>
            <a:ext cx="1107041" cy="15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85F6F-63EE-3685-F6A2-8FAED37A0D2B}"/>
              </a:ext>
            </a:extLst>
          </p:cNvPr>
          <p:cNvCxnSpPr>
            <a:cxnSpLocks/>
          </p:cNvCxnSpPr>
          <p:nvPr/>
        </p:nvCxnSpPr>
        <p:spPr>
          <a:xfrm flipV="1">
            <a:off x="2908453" y="4266698"/>
            <a:ext cx="822451" cy="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862605EE-C68E-6A82-581E-6F80DDE2F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807" y="1216418"/>
            <a:ext cx="2780079" cy="117653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2B03568-4734-F33C-1F10-9449617375B3}"/>
              </a:ext>
            </a:extLst>
          </p:cNvPr>
          <p:cNvSpPr/>
          <p:nvPr/>
        </p:nvSpPr>
        <p:spPr>
          <a:xfrm>
            <a:off x="6116846" y="1780537"/>
            <a:ext cx="1471421" cy="518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9134AD-CF26-84BF-0D55-07A37D63D531}"/>
              </a:ext>
            </a:extLst>
          </p:cNvPr>
          <p:cNvSpPr txBox="1"/>
          <p:nvPr/>
        </p:nvSpPr>
        <p:spPr>
          <a:xfrm>
            <a:off x="4066819" y="3604978"/>
            <a:ext cx="162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Final smooth regimes for weekly rebalanced portfolio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929CCC-EDEE-B142-117C-4643AC697910}"/>
              </a:ext>
            </a:extLst>
          </p:cNvPr>
          <p:cNvCxnSpPr>
            <a:cxnSpLocks/>
          </p:cNvCxnSpPr>
          <p:nvPr/>
        </p:nvCxnSpPr>
        <p:spPr>
          <a:xfrm>
            <a:off x="9263719" y="3760296"/>
            <a:ext cx="0" cy="514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F0121-847B-3C07-3714-DA0C72211399}"/>
              </a:ext>
            </a:extLst>
          </p:cNvPr>
          <p:cNvSpPr/>
          <p:nvPr/>
        </p:nvSpPr>
        <p:spPr>
          <a:xfrm>
            <a:off x="0" y="0"/>
            <a:ext cx="3566160" cy="6858000"/>
          </a:xfrm>
          <a:prstGeom prst="rect">
            <a:avLst/>
          </a:prstGeom>
          <a:gradFill>
            <a:gsLst>
              <a:gs pos="100000">
                <a:srgbClr val="FF5050"/>
              </a:gs>
              <a:gs pos="13000">
                <a:srgbClr val="92ADDD"/>
              </a:gs>
              <a:gs pos="24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alpha val="0"/>
                  <a:lumMod val="0"/>
                  <a:lumOff val="100000"/>
                </a:schemeClr>
              </a:gs>
              <a:gs pos="11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5FC4D7-E48F-6107-0C25-A2F7C6E8B58F}"/>
              </a:ext>
            </a:extLst>
          </p:cNvPr>
          <p:cNvSpPr/>
          <p:nvPr/>
        </p:nvSpPr>
        <p:spPr>
          <a:xfrm>
            <a:off x="3566160" y="412949"/>
            <a:ext cx="7396808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577A26-2098-37EF-4899-39FA6FD2DD06}"/>
              </a:ext>
            </a:extLst>
          </p:cNvPr>
          <p:cNvSpPr/>
          <p:nvPr/>
        </p:nvSpPr>
        <p:spPr>
          <a:xfrm>
            <a:off x="2971800" y="412949"/>
            <a:ext cx="1188720" cy="1188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DAEC8B-1F9C-23B8-DE47-553D1C5A86A5}"/>
              </a:ext>
            </a:extLst>
          </p:cNvPr>
          <p:cNvGrpSpPr/>
          <p:nvPr/>
        </p:nvGrpSpPr>
        <p:grpSpPr>
          <a:xfrm>
            <a:off x="2971800" y="2044120"/>
            <a:ext cx="7991168" cy="1188720"/>
            <a:chOff x="2971800" y="324464"/>
            <a:chExt cx="7991168" cy="11887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8C9DE5-EA54-ACC8-E2ED-C0ACBE17302A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716500-5DF7-A824-6816-178F9B5467EF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CC9E42-7EFF-C12E-BEFF-8A0F32D436C6}"/>
              </a:ext>
            </a:extLst>
          </p:cNvPr>
          <p:cNvGrpSpPr/>
          <p:nvPr/>
        </p:nvGrpSpPr>
        <p:grpSpPr>
          <a:xfrm>
            <a:off x="2971800" y="3557304"/>
            <a:ext cx="7991168" cy="1188720"/>
            <a:chOff x="2971800" y="324464"/>
            <a:chExt cx="7991168" cy="11887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B0C510-5D3C-342B-1513-529B3BDE04E7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B77895-9B31-87FE-2D0D-BDCB33FFF660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E60ED3-2254-66F1-5370-182FF07E77B6}"/>
              </a:ext>
            </a:extLst>
          </p:cNvPr>
          <p:cNvGrpSpPr/>
          <p:nvPr/>
        </p:nvGrpSpPr>
        <p:grpSpPr>
          <a:xfrm>
            <a:off x="2971800" y="5070488"/>
            <a:ext cx="7991168" cy="1188720"/>
            <a:chOff x="2971800" y="324464"/>
            <a:chExt cx="7991168" cy="11887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BA76CC-EE00-631B-50D6-698DEB34510C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345955-5592-30F4-5B22-FEB5F45B7E4C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05B7F0-34FD-8307-260E-4A6A173B4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14" y="3850551"/>
            <a:ext cx="602226" cy="6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633D00E-2592-77A9-E033-61A03CE1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14" y="5304742"/>
            <a:ext cx="751930" cy="7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746461-76C1-6EAD-E8CA-80A00608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09" y="2260410"/>
            <a:ext cx="698102" cy="69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7544C2-0E91-2E29-1CCE-F7FF70F34D9A}"/>
              </a:ext>
            </a:extLst>
          </p:cNvPr>
          <p:cNvSpPr txBox="1"/>
          <p:nvPr/>
        </p:nvSpPr>
        <p:spPr>
          <a:xfrm>
            <a:off x="715310" y="3075057"/>
            <a:ext cx="189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A86B-7B53-F4CD-3ED6-FE5306C756F7}"/>
              </a:ext>
            </a:extLst>
          </p:cNvPr>
          <p:cNvSpPr txBox="1"/>
          <p:nvPr/>
        </p:nvSpPr>
        <p:spPr>
          <a:xfrm>
            <a:off x="4424517" y="834189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DEE77C-372E-A448-2F57-169503224053}"/>
              </a:ext>
            </a:extLst>
          </p:cNvPr>
          <p:cNvSpPr txBox="1"/>
          <p:nvPr/>
        </p:nvSpPr>
        <p:spPr>
          <a:xfrm>
            <a:off x="4424517" y="2376870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6D0E8A-1992-1D8A-857A-358DE29EB1B9}"/>
              </a:ext>
            </a:extLst>
          </p:cNvPr>
          <p:cNvSpPr txBox="1"/>
          <p:nvPr/>
        </p:nvSpPr>
        <p:spPr>
          <a:xfrm>
            <a:off x="4424517" y="3890054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2C3245-0126-8097-D0A5-7A96EA234C99}"/>
              </a:ext>
            </a:extLst>
          </p:cNvPr>
          <p:cNvSpPr txBox="1"/>
          <p:nvPr/>
        </p:nvSpPr>
        <p:spPr>
          <a:xfrm>
            <a:off x="4424517" y="5403238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Appendix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A3DE8FD-C690-1B0C-B9E8-8455E4B8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09" y="715199"/>
            <a:ext cx="708912" cy="70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75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latin typeface="Cambria"/>
                <a:ea typeface="Cambria"/>
              </a:rPr>
              <a:t>Model Comparison</a:t>
            </a:r>
            <a:endParaRPr lang="en-US" sz="40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A78FE7D-F388-FC64-47FE-9497D8F2D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075919"/>
              </p:ext>
            </p:extLst>
          </p:nvPr>
        </p:nvGraphicFramePr>
        <p:xfrm>
          <a:off x="292608" y="1442999"/>
          <a:ext cx="6602274" cy="4517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05">
                  <a:extLst>
                    <a:ext uri="{9D8B030D-6E8A-4147-A177-3AD203B41FA5}">
                      <a16:colId xmlns:a16="http://schemas.microsoft.com/office/drawing/2014/main" val="1461703672"/>
                    </a:ext>
                  </a:extLst>
                </a:gridCol>
                <a:gridCol w="1316405">
                  <a:extLst>
                    <a:ext uri="{9D8B030D-6E8A-4147-A177-3AD203B41FA5}">
                      <a16:colId xmlns:a16="http://schemas.microsoft.com/office/drawing/2014/main" val="368152699"/>
                    </a:ext>
                  </a:extLst>
                </a:gridCol>
                <a:gridCol w="1245192">
                  <a:extLst>
                    <a:ext uri="{9D8B030D-6E8A-4147-A177-3AD203B41FA5}">
                      <a16:colId xmlns:a16="http://schemas.microsoft.com/office/drawing/2014/main" val="430680175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1295230701"/>
                    </a:ext>
                  </a:extLst>
                </a:gridCol>
                <a:gridCol w="1113514">
                  <a:extLst>
                    <a:ext uri="{9D8B030D-6E8A-4147-A177-3AD203B41FA5}">
                      <a16:colId xmlns:a16="http://schemas.microsoft.com/office/drawing/2014/main" val="580574769"/>
                    </a:ext>
                  </a:extLst>
                </a:gridCol>
              </a:tblGrid>
              <a:tr h="8256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Annualized Return 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Drawdown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Calmar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505747"/>
                  </a:ext>
                </a:extLst>
              </a:tr>
              <a:tr h="73839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Regime Top Sharpe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91452"/>
                  </a:ext>
                </a:extLst>
              </a:tr>
              <a:tr h="73839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Regime Top Sharpe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0.10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21.17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0.03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73231"/>
                  </a:ext>
                </a:extLst>
              </a:tr>
              <a:tr h="73839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Regime Markowitz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51831"/>
                  </a:ext>
                </a:extLst>
              </a:tr>
              <a:tr h="73839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Regime Markowitz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2.30</a:t>
                      </a:r>
                      <a:endParaRPr lang="en-IN" sz="16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0.95</a:t>
                      </a:r>
                      <a:endParaRPr lang="en-IN" sz="16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5.42</a:t>
                      </a:r>
                      <a:endParaRPr lang="en-IN" sz="16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0.43</a:t>
                      </a:r>
                      <a:endParaRPr lang="en-IN" sz="160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36689"/>
                  </a:ext>
                </a:extLst>
              </a:tr>
              <a:tr h="73839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Equal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1.94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0.46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13.94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0.14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88764"/>
                  </a:ext>
                </a:extLst>
              </a:tr>
            </a:tbl>
          </a:graphicData>
        </a:graphic>
      </p:graphicFrame>
      <p:pic>
        <p:nvPicPr>
          <p:cNvPr id="6152" name="Picture 8">
            <a:extLst>
              <a:ext uri="{FF2B5EF4-FFF2-40B4-BE49-F238E27FC236}">
                <a16:creationId xmlns:a16="http://schemas.microsoft.com/office/drawing/2014/main" id="{A6DBC25A-D018-EC0C-8E63-CE7BC3B3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17" y="2251710"/>
            <a:ext cx="4580357" cy="303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FA3FE0-FFD5-64D7-3E68-7D69FF5F2AC4}"/>
              </a:ext>
            </a:extLst>
          </p:cNvPr>
          <p:cNvSpPr/>
          <p:nvPr/>
        </p:nvSpPr>
        <p:spPr>
          <a:xfrm>
            <a:off x="292608" y="4428162"/>
            <a:ext cx="6602274" cy="858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3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latin typeface="Cambria"/>
                <a:ea typeface="Cambria"/>
              </a:rPr>
              <a:t>Additional Experiments for Regime Markowitz</a:t>
            </a:r>
            <a:endParaRPr lang="en-US" sz="4000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A78FE7D-F388-FC64-47FE-9497D8F2D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36627"/>
              </p:ext>
            </p:extLst>
          </p:nvPr>
        </p:nvGraphicFramePr>
        <p:xfrm>
          <a:off x="306824" y="1249939"/>
          <a:ext cx="11550878" cy="4803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088">
                  <a:extLst>
                    <a:ext uri="{9D8B030D-6E8A-4147-A177-3AD203B41FA5}">
                      <a16:colId xmlns:a16="http://schemas.microsoft.com/office/drawing/2014/main" val="1461703672"/>
                    </a:ext>
                  </a:extLst>
                </a:gridCol>
                <a:gridCol w="4629418">
                  <a:extLst>
                    <a:ext uri="{9D8B030D-6E8A-4147-A177-3AD203B41FA5}">
                      <a16:colId xmlns:a16="http://schemas.microsoft.com/office/drawing/2014/main" val="2267740462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68152699"/>
                    </a:ext>
                  </a:extLst>
                </a:gridCol>
                <a:gridCol w="1099335">
                  <a:extLst>
                    <a:ext uri="{9D8B030D-6E8A-4147-A177-3AD203B41FA5}">
                      <a16:colId xmlns:a16="http://schemas.microsoft.com/office/drawing/2014/main" val="430680175"/>
                    </a:ext>
                  </a:extLst>
                </a:gridCol>
                <a:gridCol w="1436140">
                  <a:extLst>
                    <a:ext uri="{9D8B030D-6E8A-4147-A177-3AD203B41FA5}">
                      <a16:colId xmlns:a16="http://schemas.microsoft.com/office/drawing/2014/main" val="1295230701"/>
                    </a:ext>
                  </a:extLst>
                </a:gridCol>
                <a:gridCol w="1082353">
                  <a:extLst>
                    <a:ext uri="{9D8B030D-6E8A-4147-A177-3AD203B41FA5}">
                      <a16:colId xmlns:a16="http://schemas.microsoft.com/office/drawing/2014/main" val="580574769"/>
                    </a:ext>
                  </a:extLst>
                </a:gridCol>
              </a:tblGrid>
              <a:tr h="6330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Annualized Return 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Drawdown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Calmar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505747"/>
                  </a:ext>
                </a:extLst>
              </a:tr>
              <a:tr h="37235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Original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As discussed so far</a:t>
                      </a:r>
                      <a:endParaRPr lang="en-C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2.30</a:t>
                      </a:r>
                      <a:endParaRPr lang="en-I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0.95</a:t>
                      </a:r>
                      <a:endParaRPr lang="en-I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5.42</a:t>
                      </a:r>
                      <a:endParaRPr lang="en-I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0.43</a:t>
                      </a:r>
                      <a:endParaRPr lang="en-I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91452"/>
                  </a:ext>
                </a:extLst>
              </a:tr>
              <a:tr h="6330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number of regime dynamically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the number of regimes in each rolling window based on training data BIC</a:t>
                      </a:r>
                      <a:endParaRPr lang="en-CN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2.27</a:t>
                      </a:r>
                      <a:endParaRPr lang="en-I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0.99</a:t>
                      </a:r>
                      <a:endParaRPr lang="en-I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5.30</a:t>
                      </a:r>
                      <a:endParaRPr lang="en-I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0.43</a:t>
                      </a:r>
                      <a:endParaRPr lang="en-I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73231"/>
                  </a:ext>
                </a:extLst>
              </a:tr>
              <a:tr h="6330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weekly data for regime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"/>
                          <a:ea typeface="Cambria"/>
                          <a:cs typeface="Calibri"/>
                        </a:rPr>
                        <a:t>Use weekly average data for regime detection without smoothing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Times" pitchFamily="2" charset="0"/>
                          <a:ea typeface="Cambria" panose="02040503050406030204" pitchFamily="18" charset="0"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Times" pitchFamily="2" charset="0"/>
                          <a:ea typeface="Cambria" panose="02040503050406030204" pitchFamily="18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Times" pitchFamily="2" charset="0"/>
                          <a:ea typeface="Cambria" panose="02040503050406030204" pitchFamily="18" charset="0"/>
                        </a:rPr>
                        <a:t>8.22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" pitchFamily="2" charset="0"/>
                          <a:ea typeface="Cambria" panose="02040503050406030204" pitchFamily="18" charset="0"/>
                        </a:rPr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51831"/>
                  </a:ext>
                </a:extLst>
              </a:tr>
              <a:tr h="6330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Weigh portfolios using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"/>
                          <a:ea typeface="Cambria"/>
                          <a:cs typeface="Calibri" panose="020F0502020204030204"/>
                        </a:rPr>
                        <a:t>Use a combination of portfolios for each regime, weighted by probability of each regime yield by the GMM model</a:t>
                      </a:r>
                      <a:endParaRPr lang="en-C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1.61</a:t>
                      </a:r>
                      <a:endParaRPr lang="en-C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0.76</a:t>
                      </a:r>
                      <a:endParaRPr lang="en-C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4.49</a:t>
                      </a:r>
                      <a:endParaRPr lang="en-C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0.36</a:t>
                      </a:r>
                      <a:endParaRPr lang="en-CN" sz="14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336689"/>
                  </a:ext>
                </a:extLst>
              </a:tr>
              <a:tr h="6330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expanding window for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mbria"/>
                          <a:ea typeface="Cambria"/>
                          <a:cs typeface="Calibri"/>
                        </a:rPr>
                        <a:t>Training dataset will grow as time goes </a:t>
                      </a:r>
                      <a:endParaRPr lang="en-C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Times" pitchFamily="2" charset="0"/>
                          <a:ea typeface="Cambria" panose="02040503050406030204" pitchFamily="18" charset="0"/>
                        </a:rPr>
                        <a:t>2.92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Times" pitchFamily="2" charset="0"/>
                          <a:ea typeface="Cambria" panose="02040503050406030204" pitchFamily="18" charset="0"/>
                        </a:rPr>
                        <a:t>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Times" pitchFamily="2" charset="0"/>
                          <a:ea typeface="Cambria" panose="02040503050406030204" pitchFamily="18" charset="0"/>
                        </a:rPr>
                        <a:t>6.21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Times" pitchFamily="2" charset="0"/>
                          <a:ea typeface="Cambria" panose="02040503050406030204" pitchFamily="18" charset="0"/>
                        </a:rPr>
                        <a:t>0.47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588764"/>
                  </a:ext>
                </a:extLst>
              </a:tr>
              <a:tr h="63300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weight to equities</a:t>
                      </a:r>
                      <a:endParaRPr lang="en-C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mbria"/>
                          <a:ea typeface="Cambria"/>
                          <a:cs typeface="Calibri"/>
                        </a:rPr>
                        <a:t>Modifying the Markowitz to ensure minimal weights for any assets (here, at least 20% on equity)</a:t>
                      </a:r>
                      <a:endParaRPr lang="en-C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078882"/>
                  </a:ext>
                </a:extLst>
              </a:tr>
              <a:tr h="6330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Changing investable 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Change the investable universe to 7 US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6744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E34C244-4E41-E4F3-AC11-D90D75C12CE3}"/>
              </a:ext>
            </a:extLst>
          </p:cNvPr>
          <p:cNvSpPr/>
          <p:nvPr/>
        </p:nvSpPr>
        <p:spPr>
          <a:xfrm>
            <a:off x="6958195" y="4749849"/>
            <a:ext cx="1291953" cy="682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92CA5-ACB5-5A60-F342-A11BA2C5074F}"/>
              </a:ext>
            </a:extLst>
          </p:cNvPr>
          <p:cNvSpPr/>
          <p:nvPr/>
        </p:nvSpPr>
        <p:spPr>
          <a:xfrm>
            <a:off x="8250148" y="4202129"/>
            <a:ext cx="1068513" cy="554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545087-F772-D4AF-7C9F-7346B1A02857}"/>
              </a:ext>
            </a:extLst>
          </p:cNvPr>
          <p:cNvSpPr/>
          <p:nvPr/>
        </p:nvSpPr>
        <p:spPr>
          <a:xfrm>
            <a:off x="9318661" y="3498628"/>
            <a:ext cx="1438382" cy="7035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CC894-019F-B3B1-6A1B-D64B1A673EC8}"/>
              </a:ext>
            </a:extLst>
          </p:cNvPr>
          <p:cNvSpPr/>
          <p:nvPr/>
        </p:nvSpPr>
        <p:spPr>
          <a:xfrm>
            <a:off x="10757043" y="1873599"/>
            <a:ext cx="1100659" cy="366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55A942-3A18-1E40-E8B8-319297BB817B}"/>
              </a:ext>
            </a:extLst>
          </p:cNvPr>
          <p:cNvSpPr/>
          <p:nvPr/>
        </p:nvSpPr>
        <p:spPr>
          <a:xfrm>
            <a:off x="306824" y="5432520"/>
            <a:ext cx="11550878" cy="620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4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Main Takeaways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BA55A-800B-ACD9-E3CF-8A544837F952}"/>
              </a:ext>
            </a:extLst>
          </p:cNvPr>
          <p:cNvSpPr txBox="1"/>
          <p:nvPr/>
        </p:nvSpPr>
        <p:spPr>
          <a:xfrm>
            <a:off x="292608" y="1473676"/>
            <a:ext cx="11378628" cy="49090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Financial markets have distinguishable clusters with specific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Different assets perform differently in each of these clusters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700" dirty="0">
              <a:latin typeface="Cambria"/>
              <a:ea typeface="Cambria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Regime detection model can capture superior performance of certain assets in each regimes, boosting the overall portfolio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700" dirty="0">
              <a:latin typeface="Cambria"/>
              <a:ea typeface="Cambria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Very flexible and generalizable model - streamlined to allow any changes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Use different model settings as discussed above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Run entire pipeline on completely new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700" dirty="0">
              <a:highlight>
                <a:srgbClr val="FFFF00"/>
              </a:highlight>
              <a:latin typeface="Cambria"/>
              <a:ea typeface="Cambria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Further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Use Hidden Markov Model (HMM) for Regime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Use independent time frames for Regime Detection and Portfolio Construction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Use longer time frame in training years for Regime Detection to cover all regimes, giving more importance to recent years data 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ea typeface="Cambria"/>
                <a:cs typeface="Calibri"/>
              </a:rPr>
              <a:t>Build portfolios based on performance of different assets in recent 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/>
                <a:cs typeface="Calibri"/>
              </a:rPr>
              <a:t>Recalibrate the model more frequently than yearly</a:t>
            </a:r>
          </a:p>
          <a:p>
            <a:pPr lvl="1"/>
            <a:endParaRPr lang="en-US" sz="2000" dirty="0">
              <a:latin typeface="Cambria"/>
              <a:ea typeface="Cambria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highlight>
                <a:srgbClr val="FFFF00"/>
              </a:highlight>
              <a:latin typeface="Cambria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0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F0121-847B-3C07-3714-DA0C72211399}"/>
              </a:ext>
            </a:extLst>
          </p:cNvPr>
          <p:cNvSpPr/>
          <p:nvPr/>
        </p:nvSpPr>
        <p:spPr>
          <a:xfrm>
            <a:off x="0" y="0"/>
            <a:ext cx="3566160" cy="6858000"/>
          </a:xfrm>
          <a:prstGeom prst="rect">
            <a:avLst/>
          </a:prstGeom>
          <a:gradFill>
            <a:gsLst>
              <a:gs pos="100000">
                <a:srgbClr val="FF5050"/>
              </a:gs>
              <a:gs pos="13000">
                <a:srgbClr val="92ADDD"/>
              </a:gs>
              <a:gs pos="24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alpha val="0"/>
                  <a:lumMod val="0"/>
                  <a:lumOff val="100000"/>
                </a:schemeClr>
              </a:gs>
              <a:gs pos="11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5FC4D7-E48F-6107-0C25-A2F7C6E8B58F}"/>
              </a:ext>
            </a:extLst>
          </p:cNvPr>
          <p:cNvSpPr/>
          <p:nvPr/>
        </p:nvSpPr>
        <p:spPr>
          <a:xfrm>
            <a:off x="3566160" y="412949"/>
            <a:ext cx="7396808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577A26-2098-37EF-4899-39FA6FD2DD06}"/>
              </a:ext>
            </a:extLst>
          </p:cNvPr>
          <p:cNvSpPr/>
          <p:nvPr/>
        </p:nvSpPr>
        <p:spPr>
          <a:xfrm>
            <a:off x="2971800" y="412949"/>
            <a:ext cx="1188720" cy="11887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DAEC8B-1F9C-23B8-DE47-553D1C5A86A5}"/>
              </a:ext>
            </a:extLst>
          </p:cNvPr>
          <p:cNvGrpSpPr/>
          <p:nvPr/>
        </p:nvGrpSpPr>
        <p:grpSpPr>
          <a:xfrm>
            <a:off x="2971800" y="2044120"/>
            <a:ext cx="7991168" cy="1188720"/>
            <a:chOff x="2971800" y="324464"/>
            <a:chExt cx="7991168" cy="11887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8C9DE5-EA54-ACC8-E2ED-C0ACBE17302A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716500-5DF7-A824-6816-178F9B5467EF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CC9E42-7EFF-C12E-BEFF-8A0F32D436C6}"/>
              </a:ext>
            </a:extLst>
          </p:cNvPr>
          <p:cNvGrpSpPr/>
          <p:nvPr/>
        </p:nvGrpSpPr>
        <p:grpSpPr>
          <a:xfrm>
            <a:off x="2971800" y="3557304"/>
            <a:ext cx="7991168" cy="1188720"/>
            <a:chOff x="2971800" y="324464"/>
            <a:chExt cx="7991168" cy="11887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B0C510-5D3C-342B-1513-529B3BDE04E7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B77895-9B31-87FE-2D0D-BDCB33FFF660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E60ED3-2254-66F1-5370-182FF07E77B6}"/>
              </a:ext>
            </a:extLst>
          </p:cNvPr>
          <p:cNvGrpSpPr/>
          <p:nvPr/>
        </p:nvGrpSpPr>
        <p:grpSpPr>
          <a:xfrm>
            <a:off x="2971800" y="5070488"/>
            <a:ext cx="7991168" cy="1188720"/>
            <a:chOff x="2971800" y="324464"/>
            <a:chExt cx="7991168" cy="11887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BA76CC-EE00-631B-50D6-698DEB34510C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345955-5592-30F4-5B22-FEB5F45B7E4C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05B7F0-34FD-8307-260E-4A6A173B4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14" y="3850551"/>
            <a:ext cx="602226" cy="6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633D00E-2592-77A9-E033-61A03CE1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14" y="5304742"/>
            <a:ext cx="751930" cy="7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746461-76C1-6EAD-E8CA-80A00608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09" y="2260410"/>
            <a:ext cx="698102" cy="69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7544C2-0E91-2E29-1CCE-F7FF70F34D9A}"/>
              </a:ext>
            </a:extLst>
          </p:cNvPr>
          <p:cNvSpPr txBox="1"/>
          <p:nvPr/>
        </p:nvSpPr>
        <p:spPr>
          <a:xfrm>
            <a:off x="715310" y="3075057"/>
            <a:ext cx="189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9EA86B-7B53-F4CD-3ED6-FE5306C756F7}"/>
              </a:ext>
            </a:extLst>
          </p:cNvPr>
          <p:cNvSpPr txBox="1"/>
          <p:nvPr/>
        </p:nvSpPr>
        <p:spPr>
          <a:xfrm>
            <a:off x="4424517" y="834189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DEE77C-372E-A448-2F57-169503224053}"/>
              </a:ext>
            </a:extLst>
          </p:cNvPr>
          <p:cNvSpPr txBox="1"/>
          <p:nvPr/>
        </p:nvSpPr>
        <p:spPr>
          <a:xfrm>
            <a:off x="4424517" y="2376870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6D0E8A-1992-1D8A-857A-358DE29EB1B9}"/>
              </a:ext>
            </a:extLst>
          </p:cNvPr>
          <p:cNvSpPr txBox="1"/>
          <p:nvPr/>
        </p:nvSpPr>
        <p:spPr>
          <a:xfrm>
            <a:off x="4424517" y="3890054"/>
            <a:ext cx="602717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>
                <a:latin typeface="Cambria"/>
                <a:ea typeface="Cambria"/>
              </a:rPr>
              <a:t>Results Summary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2C3245-0126-8097-D0A5-7A96EA234C99}"/>
              </a:ext>
            </a:extLst>
          </p:cNvPr>
          <p:cNvSpPr txBox="1"/>
          <p:nvPr/>
        </p:nvSpPr>
        <p:spPr>
          <a:xfrm>
            <a:off x="4424517" y="5403238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Appendix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A3DE8FD-C690-1B0C-B9E8-8455E4B87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09" y="715199"/>
            <a:ext cx="708912" cy="70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3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Idea 1: Changing Number on Regimes Dynamically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ADAAF-8974-2256-7FBA-FE8CEF2D956E}"/>
              </a:ext>
            </a:extLst>
          </p:cNvPr>
          <p:cNvSpPr txBox="1"/>
          <p:nvPr/>
        </p:nvSpPr>
        <p:spPr>
          <a:xfrm>
            <a:off x="325125" y="4471506"/>
            <a:ext cx="11500059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Both gives comparable results, but for choosing optimal number of regimes dynamically note: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Choose the number of regimes based on BIC but evaluate using </a:t>
            </a:r>
            <a:r>
              <a:rPr lang="en-US" sz="2000" err="1">
                <a:latin typeface="Cambria"/>
                <a:ea typeface="Cambria"/>
                <a:cs typeface="Calibri"/>
              </a:rPr>
              <a:t>PnL</a:t>
            </a:r>
            <a:endParaRPr lang="en-US" sz="2000">
              <a:latin typeface="Cambria"/>
              <a:ea typeface="Cambria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In-sample and out-of-sample distribution might differ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Difficult to interpret regimes at every rebalance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A26D3611-FE24-860D-ACE5-C76707E5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37424"/>
              </p:ext>
            </p:extLst>
          </p:nvPr>
        </p:nvGraphicFramePr>
        <p:xfrm>
          <a:off x="399333" y="1438143"/>
          <a:ext cx="6801568" cy="2724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477">
                  <a:extLst>
                    <a:ext uri="{9D8B030D-6E8A-4147-A177-3AD203B41FA5}">
                      <a16:colId xmlns:a16="http://schemas.microsoft.com/office/drawing/2014/main" val="1461703672"/>
                    </a:ext>
                  </a:extLst>
                </a:gridCol>
                <a:gridCol w="1365643">
                  <a:extLst>
                    <a:ext uri="{9D8B030D-6E8A-4147-A177-3AD203B41FA5}">
                      <a16:colId xmlns:a16="http://schemas.microsoft.com/office/drawing/2014/main" val="368152699"/>
                    </a:ext>
                  </a:extLst>
                </a:gridCol>
                <a:gridCol w="1066009">
                  <a:extLst>
                    <a:ext uri="{9D8B030D-6E8A-4147-A177-3AD203B41FA5}">
                      <a16:colId xmlns:a16="http://schemas.microsoft.com/office/drawing/2014/main" val="430680175"/>
                    </a:ext>
                  </a:extLst>
                </a:gridCol>
                <a:gridCol w="1687848">
                  <a:extLst>
                    <a:ext uri="{9D8B030D-6E8A-4147-A177-3AD203B41FA5}">
                      <a16:colId xmlns:a16="http://schemas.microsoft.com/office/drawing/2014/main" val="1295230701"/>
                    </a:ext>
                  </a:extLst>
                </a:gridCol>
                <a:gridCol w="1172591">
                  <a:extLst>
                    <a:ext uri="{9D8B030D-6E8A-4147-A177-3AD203B41FA5}">
                      <a16:colId xmlns:a16="http://schemas.microsoft.com/office/drawing/2014/main" val="580574769"/>
                    </a:ext>
                  </a:extLst>
                </a:gridCol>
              </a:tblGrid>
              <a:tr h="701384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Annualized Return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Drawdown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Calmar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505747"/>
                  </a:ext>
                </a:extLst>
              </a:tr>
              <a:tr h="996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Dynamic number of regimes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2.27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0.99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5.30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0.43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91452"/>
                  </a:ext>
                </a:extLst>
              </a:tr>
              <a:tr h="10266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Fix number of regimes to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2.30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0.95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5.42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0.43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73231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A261918C-B03A-5B72-939E-64F1BE8A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60" y="1413190"/>
            <a:ext cx="4454607" cy="29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502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Idea 2: Weekly Data for Regime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46E8F-05BE-CA1B-8F56-FE063FEEBE58}"/>
              </a:ext>
            </a:extLst>
          </p:cNvPr>
          <p:cNvSpPr txBox="1"/>
          <p:nvPr/>
        </p:nvSpPr>
        <p:spPr>
          <a:xfrm>
            <a:off x="406686" y="4424745"/>
            <a:ext cx="1137862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Use weekly average data for regime detection without any smoothing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Yields poorer results, possibly because the model uses less information, so regimes are not as accurate as with daily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DF0CE-A825-8805-F1A9-7FD217B72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10896"/>
              </p:ext>
            </p:extLst>
          </p:nvPr>
        </p:nvGraphicFramePr>
        <p:xfrm>
          <a:off x="406686" y="1434878"/>
          <a:ext cx="6878755" cy="270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1">
                  <a:extLst>
                    <a:ext uri="{9D8B030D-6E8A-4147-A177-3AD203B41FA5}">
                      <a16:colId xmlns:a16="http://schemas.microsoft.com/office/drawing/2014/main" val="2740288890"/>
                    </a:ext>
                  </a:extLst>
                </a:gridCol>
                <a:gridCol w="1371531">
                  <a:extLst>
                    <a:ext uri="{9D8B030D-6E8A-4147-A177-3AD203B41FA5}">
                      <a16:colId xmlns:a16="http://schemas.microsoft.com/office/drawing/2014/main" val="296542390"/>
                    </a:ext>
                  </a:extLst>
                </a:gridCol>
                <a:gridCol w="1234352">
                  <a:extLst>
                    <a:ext uri="{9D8B030D-6E8A-4147-A177-3AD203B41FA5}">
                      <a16:colId xmlns:a16="http://schemas.microsoft.com/office/drawing/2014/main" val="3098061214"/>
                    </a:ext>
                  </a:extLst>
                </a:gridCol>
                <a:gridCol w="1665360">
                  <a:extLst>
                    <a:ext uri="{9D8B030D-6E8A-4147-A177-3AD203B41FA5}">
                      <a16:colId xmlns:a16="http://schemas.microsoft.com/office/drawing/2014/main" val="814457193"/>
                    </a:ext>
                  </a:extLst>
                </a:gridCol>
                <a:gridCol w="1227541">
                  <a:extLst>
                    <a:ext uri="{9D8B030D-6E8A-4147-A177-3AD203B41FA5}">
                      <a16:colId xmlns:a16="http://schemas.microsoft.com/office/drawing/2014/main" val="3530005024"/>
                    </a:ext>
                  </a:extLst>
                </a:gridCol>
              </a:tblGrid>
              <a:tr h="7920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Annualized Return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Drawdown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Calmar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345154"/>
                  </a:ext>
                </a:extLst>
              </a:tr>
              <a:tr h="1125613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Daily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2.30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0.95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5.42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0.43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424402"/>
                  </a:ext>
                </a:extLst>
              </a:tr>
              <a:tr h="7920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Weekly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" pitchFamily="2" charset="0"/>
                          <a:ea typeface="Cambria" panose="02040503050406030204" pitchFamily="18" charset="0"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" pitchFamily="2" charset="0"/>
                          <a:ea typeface="Cambria" panose="02040503050406030204" pitchFamily="18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" pitchFamily="2" charset="0"/>
                          <a:ea typeface="Cambria" panose="02040503050406030204" pitchFamily="18" charset="0"/>
                        </a:rPr>
                        <a:t>8.22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" pitchFamily="2" charset="0"/>
                          <a:ea typeface="Cambria" panose="02040503050406030204" pitchFamily="18" charset="0"/>
                        </a:rPr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236436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898EAB11-165C-9CE1-3514-9D5CC2EE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88" y="1324836"/>
            <a:ext cx="4383726" cy="290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54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Idea 3: Weigh Portfolios using Probabilities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7B6A9-0A15-9350-88AF-5D4A6DBDB530}"/>
              </a:ext>
            </a:extLst>
          </p:cNvPr>
          <p:cNvSpPr txBox="1"/>
          <p:nvPr/>
        </p:nvSpPr>
        <p:spPr>
          <a:xfrm>
            <a:off x="169054" y="1452879"/>
            <a:ext cx="763763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libri" panose="020F0502020204030204"/>
              </a:rPr>
              <a:t>Instead of holding </a:t>
            </a:r>
            <a:r>
              <a:rPr lang="en-US" altLang="ja-JP" sz="2000">
                <a:latin typeface="Cambria"/>
                <a:ea typeface="Cambria"/>
                <a:cs typeface="Calibri" panose="020F0502020204030204"/>
              </a:rPr>
              <a:t>a </a:t>
            </a:r>
            <a:r>
              <a:rPr lang="en-US" sz="2000">
                <a:latin typeface="Cambria"/>
                <a:ea typeface="Cambria"/>
                <a:cs typeface="Calibri" panose="020F0502020204030204"/>
              </a:rPr>
              <a:t>regime-specific portfolio at that regime , hold weighted combination of portfolios from all regimes, weighted by probability of occurrence of each regime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ambria"/>
                <a:ea typeface="Cambria"/>
                <a:cs typeface="Calibri" panose="020F0502020204030204"/>
              </a:rPr>
              <a:t>Weighted Markowitz gives poorer results but saves rebalancing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>
                <a:latin typeface="Cambria"/>
                <a:ea typeface="Cambria"/>
                <a:cs typeface="Calibri" panose="020F0502020204030204"/>
              </a:rPr>
              <a:t>transaction costs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BC711E8-B262-91E3-2CFB-429B0F68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95999"/>
              </p:ext>
            </p:extLst>
          </p:nvPr>
        </p:nvGraphicFramePr>
        <p:xfrm>
          <a:off x="8016238" y="1452880"/>
          <a:ext cx="3841464" cy="427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12">
                  <a:extLst>
                    <a:ext uri="{9D8B030D-6E8A-4147-A177-3AD203B41FA5}">
                      <a16:colId xmlns:a16="http://schemas.microsoft.com/office/drawing/2014/main" val="924767233"/>
                    </a:ext>
                  </a:extLst>
                </a:gridCol>
                <a:gridCol w="1409698">
                  <a:extLst>
                    <a:ext uri="{9D8B030D-6E8A-4147-A177-3AD203B41FA5}">
                      <a16:colId xmlns:a16="http://schemas.microsoft.com/office/drawing/2014/main" val="2195329013"/>
                    </a:ext>
                  </a:extLst>
                </a:gridCol>
                <a:gridCol w="1246854">
                  <a:extLst>
                    <a:ext uri="{9D8B030D-6E8A-4147-A177-3AD203B41FA5}">
                      <a16:colId xmlns:a16="http://schemas.microsoft.com/office/drawing/2014/main" val="101936409"/>
                    </a:ext>
                  </a:extLst>
                </a:gridCol>
              </a:tblGrid>
              <a:tr h="854492">
                <a:tc>
                  <a:txBody>
                    <a:bodyPr/>
                    <a:lstStyle/>
                    <a:p>
                      <a:pPr algn="ctr"/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Unweighted</a:t>
                      </a:r>
                    </a:p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Markowitz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Weighted</a:t>
                      </a:r>
                    </a:p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Markowitz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292885"/>
                  </a:ext>
                </a:extLst>
              </a:tr>
              <a:tr h="854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Ann. Return (%)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2.30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1.61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23864"/>
                  </a:ext>
                </a:extLst>
              </a:tr>
              <a:tr h="854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Sharpe Ratio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0.95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0.76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421972"/>
                  </a:ext>
                </a:extLst>
              </a:tr>
              <a:tr h="854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Max. Draw.  (%)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5.42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4.49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06135"/>
                  </a:ext>
                </a:extLst>
              </a:tr>
              <a:tr h="85449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Calmar Ratio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0.43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0.36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175428"/>
                  </a:ext>
                </a:extLst>
              </a:tr>
            </a:tbl>
          </a:graphicData>
        </a:graphic>
      </p:graphicFrame>
      <p:pic>
        <p:nvPicPr>
          <p:cNvPr id="11268" name="Picture 4">
            <a:extLst>
              <a:ext uri="{FF2B5EF4-FFF2-40B4-BE49-F238E27FC236}">
                <a16:creationId xmlns:a16="http://schemas.microsoft.com/office/drawing/2014/main" id="{3452C83B-C8C2-9DB3-E770-4B67C078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4" y="3267417"/>
            <a:ext cx="7726680" cy="133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028F27FF-B019-D512-5FB8-331BC6D8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7" y="4714681"/>
            <a:ext cx="7801467" cy="13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89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Idea 4: Minimum Weight to Equity/All Assets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B28B4F-40FE-415B-E8A4-DE82B0176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61923"/>
              </p:ext>
            </p:extLst>
          </p:nvPr>
        </p:nvGraphicFramePr>
        <p:xfrm>
          <a:off x="7770845" y="1452880"/>
          <a:ext cx="4086858" cy="437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892">
                  <a:extLst>
                    <a:ext uri="{9D8B030D-6E8A-4147-A177-3AD203B41FA5}">
                      <a16:colId xmlns:a16="http://schemas.microsoft.com/office/drawing/2014/main" val="924767233"/>
                    </a:ext>
                  </a:extLst>
                </a:gridCol>
                <a:gridCol w="1188493">
                  <a:extLst>
                    <a:ext uri="{9D8B030D-6E8A-4147-A177-3AD203B41FA5}">
                      <a16:colId xmlns:a16="http://schemas.microsoft.com/office/drawing/2014/main" val="2387966771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val="2195329013"/>
                    </a:ext>
                  </a:extLst>
                </a:gridCol>
                <a:gridCol w="953483">
                  <a:extLst>
                    <a:ext uri="{9D8B030D-6E8A-4147-A177-3AD203B41FA5}">
                      <a16:colId xmlns:a16="http://schemas.microsoft.com/office/drawing/2014/main" val="101936409"/>
                    </a:ext>
                  </a:extLst>
                </a:gridCol>
              </a:tblGrid>
              <a:tr h="810098">
                <a:tc>
                  <a:txBody>
                    <a:bodyPr/>
                    <a:lstStyle/>
                    <a:p>
                      <a:pPr algn="ctr"/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constraint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 weight to equity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 weight to all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292885"/>
                  </a:ext>
                </a:extLst>
              </a:tr>
              <a:tr h="96779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Ann. Return (%)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2.30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3.23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2.41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423864"/>
                  </a:ext>
                </a:extLst>
              </a:tr>
              <a:tr h="65119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Sharpe Ratio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0.95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0.76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421972"/>
                  </a:ext>
                </a:extLst>
              </a:tr>
              <a:tr h="96779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Max Draw. (%)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5.42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10.55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7.99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06135"/>
                  </a:ext>
                </a:extLst>
              </a:tr>
              <a:tr h="96779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Calmar Ratio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0.43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0.31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0.30</a:t>
                      </a:r>
                      <a:endParaRPr lang="en-C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175428"/>
                  </a:ext>
                </a:extLst>
              </a:tr>
            </a:tbl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7A31CBD1-0A9A-7490-1573-3BAA03B5D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9" y="2521750"/>
            <a:ext cx="7069840" cy="12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3DB5A853-36AE-C3C4-EA92-892385ED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9" y="3778862"/>
            <a:ext cx="6972300" cy="12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08798CAF-079F-8F9C-D389-B14E272D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9" y="5030036"/>
            <a:ext cx="6972300" cy="115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3DE91-3C5C-9DF1-65DE-28157FB12FE2}"/>
              </a:ext>
            </a:extLst>
          </p:cNvPr>
          <p:cNvSpPr txBox="1"/>
          <p:nvPr/>
        </p:nvSpPr>
        <p:spPr>
          <a:xfrm>
            <a:off x="232983" y="1416809"/>
            <a:ext cx="7537862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Equity takes the minimum weight while credit takes lager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More equity weights gives higher returns, lower Sharpe, and larger drawdowns</a:t>
            </a:r>
            <a:endParaRPr lang="en-US">
              <a:latin typeface="Calibri" panose="020F0502020204030204"/>
              <a:ea typeface="Cambr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97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F0121-847B-3C07-3714-DA0C72211399}"/>
              </a:ext>
            </a:extLst>
          </p:cNvPr>
          <p:cNvSpPr/>
          <p:nvPr/>
        </p:nvSpPr>
        <p:spPr>
          <a:xfrm>
            <a:off x="0" y="0"/>
            <a:ext cx="3566160" cy="6858000"/>
          </a:xfrm>
          <a:prstGeom prst="rect">
            <a:avLst/>
          </a:prstGeom>
          <a:gradFill>
            <a:gsLst>
              <a:gs pos="100000">
                <a:srgbClr val="FF5050"/>
              </a:gs>
              <a:gs pos="13000">
                <a:srgbClr val="92ADDD"/>
              </a:gs>
              <a:gs pos="24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alpha val="0"/>
                  <a:lumMod val="0"/>
                  <a:lumOff val="100000"/>
                </a:schemeClr>
              </a:gs>
              <a:gs pos="11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DAEC8B-1F9C-23B8-DE47-553D1C5A86A5}"/>
              </a:ext>
            </a:extLst>
          </p:cNvPr>
          <p:cNvGrpSpPr/>
          <p:nvPr/>
        </p:nvGrpSpPr>
        <p:grpSpPr>
          <a:xfrm>
            <a:off x="2971800" y="1958807"/>
            <a:ext cx="7991168" cy="1188720"/>
            <a:chOff x="2971800" y="324464"/>
            <a:chExt cx="7991168" cy="11887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8C9DE5-EA54-ACC8-E2ED-C0ACBE17302A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716500-5DF7-A824-6816-178F9B5467EF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CC9E42-7EFF-C12E-BEFF-8A0F32D436C6}"/>
              </a:ext>
            </a:extLst>
          </p:cNvPr>
          <p:cNvGrpSpPr/>
          <p:nvPr/>
        </p:nvGrpSpPr>
        <p:grpSpPr>
          <a:xfrm>
            <a:off x="2971800" y="3557304"/>
            <a:ext cx="7991168" cy="1188720"/>
            <a:chOff x="2971800" y="324464"/>
            <a:chExt cx="7991168" cy="11887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B0C510-5D3C-342B-1513-529B3BDE04E7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B77895-9B31-87FE-2D0D-BDCB33FFF660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E60ED3-2254-66F1-5370-182FF07E77B6}"/>
              </a:ext>
            </a:extLst>
          </p:cNvPr>
          <p:cNvGrpSpPr/>
          <p:nvPr/>
        </p:nvGrpSpPr>
        <p:grpSpPr>
          <a:xfrm>
            <a:off x="2971800" y="5070488"/>
            <a:ext cx="7991168" cy="1188720"/>
            <a:chOff x="2971800" y="324464"/>
            <a:chExt cx="7991168" cy="11887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BA76CC-EE00-631B-50D6-698DEB34510C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345955-5592-30F4-5B22-FEB5F45B7E4C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05B7F0-34FD-8307-260E-4A6A173B4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14" y="3850551"/>
            <a:ext cx="602226" cy="6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633D00E-2592-77A9-E033-61A03CE1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14" y="5304742"/>
            <a:ext cx="751930" cy="7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746461-76C1-6EAD-E8CA-80A00608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09" y="2171345"/>
            <a:ext cx="698102" cy="69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7544C2-0E91-2E29-1CCE-F7FF70F34D9A}"/>
              </a:ext>
            </a:extLst>
          </p:cNvPr>
          <p:cNvSpPr txBox="1"/>
          <p:nvPr/>
        </p:nvSpPr>
        <p:spPr>
          <a:xfrm>
            <a:off x="715310" y="3075057"/>
            <a:ext cx="189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DEE77C-372E-A448-2F57-169503224053}"/>
              </a:ext>
            </a:extLst>
          </p:cNvPr>
          <p:cNvSpPr txBox="1"/>
          <p:nvPr/>
        </p:nvSpPr>
        <p:spPr>
          <a:xfrm>
            <a:off x="4424517" y="2376870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6D0E8A-1992-1D8A-857A-358DE29EB1B9}"/>
              </a:ext>
            </a:extLst>
          </p:cNvPr>
          <p:cNvSpPr txBox="1"/>
          <p:nvPr/>
        </p:nvSpPr>
        <p:spPr>
          <a:xfrm>
            <a:off x="4424517" y="3890054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Results Summary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2C3245-0126-8097-D0A5-7A96EA234C99}"/>
              </a:ext>
            </a:extLst>
          </p:cNvPr>
          <p:cNvSpPr txBox="1"/>
          <p:nvPr/>
        </p:nvSpPr>
        <p:spPr>
          <a:xfrm>
            <a:off x="4424517" y="5403238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Appendix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20A06-13A4-F0BD-8213-84ED167A46C5}"/>
              </a:ext>
            </a:extLst>
          </p:cNvPr>
          <p:cNvGrpSpPr/>
          <p:nvPr/>
        </p:nvGrpSpPr>
        <p:grpSpPr>
          <a:xfrm>
            <a:off x="2971800" y="412949"/>
            <a:ext cx="7991168" cy="1188720"/>
            <a:chOff x="2971800" y="412949"/>
            <a:chExt cx="7991168" cy="11887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5FC4D7-E48F-6107-0C25-A2F7C6E8B58F}"/>
                </a:ext>
              </a:extLst>
            </p:cNvPr>
            <p:cNvSpPr/>
            <p:nvPr/>
          </p:nvSpPr>
          <p:spPr>
            <a:xfrm>
              <a:off x="3566160" y="412949"/>
              <a:ext cx="7396808" cy="11887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F577A26-2098-37EF-4899-39FA6FD2DD06}"/>
                </a:ext>
              </a:extLst>
            </p:cNvPr>
            <p:cNvSpPr/>
            <p:nvPr/>
          </p:nvSpPr>
          <p:spPr>
            <a:xfrm>
              <a:off x="2971800" y="412949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9EA86B-7B53-F4CD-3ED6-FE5306C756F7}"/>
                </a:ext>
              </a:extLst>
            </p:cNvPr>
            <p:cNvSpPr txBox="1"/>
            <p:nvPr/>
          </p:nvSpPr>
          <p:spPr>
            <a:xfrm>
              <a:off x="4424517" y="785875"/>
              <a:ext cx="6027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>
                  <a:latin typeface="Cambria" panose="02040503050406030204" pitchFamily="18" charset="0"/>
                  <a:ea typeface="Cambria" panose="02040503050406030204" pitchFamily="18" charset="0"/>
                </a:rPr>
                <a:t>Background</a:t>
              </a: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2A3DE8FD-C690-1B0C-B9E8-8455E4B87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109" y="715199"/>
              <a:ext cx="708912" cy="70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0431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Idea 5: Expanding Window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46E8F-05BE-CA1B-8F56-FE063FEEBE58}"/>
              </a:ext>
            </a:extLst>
          </p:cNvPr>
          <p:cNvSpPr txBox="1"/>
          <p:nvPr/>
        </p:nvSpPr>
        <p:spPr>
          <a:xfrm>
            <a:off x="406686" y="4424745"/>
            <a:ext cx="11378628" cy="14202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Use expanding window for training model every year i.e., use all history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  <a:cs typeface="Calibri"/>
              </a:rPr>
              <a:t>Yields better results, possibly because model now uses more information so regimes may be identified more accurately than with rolling window training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>
              <a:latin typeface="Cambria"/>
              <a:ea typeface="Cambria"/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DF0CE-A825-8805-F1A9-7FD217B72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62331"/>
              </p:ext>
            </p:extLst>
          </p:nvPr>
        </p:nvGraphicFramePr>
        <p:xfrm>
          <a:off x="406686" y="1434878"/>
          <a:ext cx="6878755" cy="270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1">
                  <a:extLst>
                    <a:ext uri="{9D8B030D-6E8A-4147-A177-3AD203B41FA5}">
                      <a16:colId xmlns:a16="http://schemas.microsoft.com/office/drawing/2014/main" val="2740288890"/>
                    </a:ext>
                  </a:extLst>
                </a:gridCol>
                <a:gridCol w="1371531">
                  <a:extLst>
                    <a:ext uri="{9D8B030D-6E8A-4147-A177-3AD203B41FA5}">
                      <a16:colId xmlns:a16="http://schemas.microsoft.com/office/drawing/2014/main" val="296542390"/>
                    </a:ext>
                  </a:extLst>
                </a:gridCol>
                <a:gridCol w="1234352">
                  <a:extLst>
                    <a:ext uri="{9D8B030D-6E8A-4147-A177-3AD203B41FA5}">
                      <a16:colId xmlns:a16="http://schemas.microsoft.com/office/drawing/2014/main" val="3098061214"/>
                    </a:ext>
                  </a:extLst>
                </a:gridCol>
                <a:gridCol w="1665360">
                  <a:extLst>
                    <a:ext uri="{9D8B030D-6E8A-4147-A177-3AD203B41FA5}">
                      <a16:colId xmlns:a16="http://schemas.microsoft.com/office/drawing/2014/main" val="814457193"/>
                    </a:ext>
                  </a:extLst>
                </a:gridCol>
                <a:gridCol w="1227541">
                  <a:extLst>
                    <a:ext uri="{9D8B030D-6E8A-4147-A177-3AD203B41FA5}">
                      <a16:colId xmlns:a16="http://schemas.microsoft.com/office/drawing/2014/main" val="3530005024"/>
                    </a:ext>
                  </a:extLst>
                </a:gridCol>
              </a:tblGrid>
              <a:tr h="7920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Annualized Return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Drawdown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Calmar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345154"/>
                  </a:ext>
                </a:extLst>
              </a:tr>
              <a:tr h="1125613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2.30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0.95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5.42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0.43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424402"/>
                  </a:ext>
                </a:extLst>
              </a:tr>
              <a:tr h="7920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" pitchFamily="2" charset="0"/>
                          <a:ea typeface="Cambria" panose="02040503050406030204" pitchFamily="18" charset="0"/>
                        </a:rPr>
                        <a:t>2.92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" pitchFamily="2" charset="0"/>
                          <a:ea typeface="Cambria" panose="02040503050406030204" pitchFamily="18" charset="0"/>
                        </a:rPr>
                        <a:t>1.21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" pitchFamily="2" charset="0"/>
                          <a:ea typeface="Cambria" panose="02040503050406030204" pitchFamily="18" charset="0"/>
                        </a:rPr>
                        <a:t>6.21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" pitchFamily="2" charset="0"/>
                          <a:ea typeface="Cambria" panose="02040503050406030204" pitchFamily="18" charset="0"/>
                        </a:rPr>
                        <a:t>0.47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236436"/>
                  </a:ext>
                </a:extLst>
              </a:tr>
            </a:tbl>
          </a:graphicData>
        </a:graphic>
      </p:graphicFrame>
      <p:pic>
        <p:nvPicPr>
          <p:cNvPr id="13314" name="Picture 2">
            <a:extLst>
              <a:ext uri="{FF2B5EF4-FFF2-40B4-BE49-F238E27FC236}">
                <a16:creationId xmlns:a16="http://schemas.microsoft.com/office/drawing/2014/main" id="{FADD049A-540C-AB33-F225-2F1A5EAB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96" y="1421581"/>
            <a:ext cx="4406206" cy="291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595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Model Generalization – US Portfolio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46E8F-05BE-CA1B-8F56-FE063FEEBE58}"/>
              </a:ext>
            </a:extLst>
          </p:cNvPr>
          <p:cNvSpPr txBox="1"/>
          <p:nvPr/>
        </p:nvSpPr>
        <p:spPr>
          <a:xfrm>
            <a:off x="406686" y="4424745"/>
            <a:ext cx="11378628" cy="23435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Very flexible and generalizable model - streamlined to allow any changes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Tuning parameter as discussed above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Run entire pipeline on a completely new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Robust results on new dataset (U.S. for example):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/>
                <a:ea typeface="Cambria"/>
                <a:cs typeface="Calibri"/>
              </a:rPr>
              <a:t>For U.S. investor willing to bear higher drawdown, US Portfolio yields better results in long term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mbria"/>
              <a:ea typeface="Cambria"/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DF0CE-A825-8805-F1A9-7FD217B72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7345"/>
              </p:ext>
            </p:extLst>
          </p:nvPr>
        </p:nvGraphicFramePr>
        <p:xfrm>
          <a:off x="406686" y="1434878"/>
          <a:ext cx="6878755" cy="270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71">
                  <a:extLst>
                    <a:ext uri="{9D8B030D-6E8A-4147-A177-3AD203B41FA5}">
                      <a16:colId xmlns:a16="http://schemas.microsoft.com/office/drawing/2014/main" val="2740288890"/>
                    </a:ext>
                  </a:extLst>
                </a:gridCol>
                <a:gridCol w="1371531">
                  <a:extLst>
                    <a:ext uri="{9D8B030D-6E8A-4147-A177-3AD203B41FA5}">
                      <a16:colId xmlns:a16="http://schemas.microsoft.com/office/drawing/2014/main" val="296542390"/>
                    </a:ext>
                  </a:extLst>
                </a:gridCol>
                <a:gridCol w="1234352">
                  <a:extLst>
                    <a:ext uri="{9D8B030D-6E8A-4147-A177-3AD203B41FA5}">
                      <a16:colId xmlns:a16="http://schemas.microsoft.com/office/drawing/2014/main" val="3098061214"/>
                    </a:ext>
                  </a:extLst>
                </a:gridCol>
                <a:gridCol w="1665360">
                  <a:extLst>
                    <a:ext uri="{9D8B030D-6E8A-4147-A177-3AD203B41FA5}">
                      <a16:colId xmlns:a16="http://schemas.microsoft.com/office/drawing/2014/main" val="814457193"/>
                    </a:ext>
                  </a:extLst>
                </a:gridCol>
                <a:gridCol w="1227541">
                  <a:extLst>
                    <a:ext uri="{9D8B030D-6E8A-4147-A177-3AD203B41FA5}">
                      <a16:colId xmlns:a16="http://schemas.microsoft.com/office/drawing/2014/main" val="3530005024"/>
                    </a:ext>
                  </a:extLst>
                </a:gridCol>
              </a:tblGrid>
              <a:tr h="7920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/>
                          <a:ea typeface="Cambria"/>
                        </a:rPr>
                        <a:t>Annualized Return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/>
                          <a:ea typeface="Cambria"/>
                        </a:rPr>
                        <a:t>Sharpe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/>
                          <a:ea typeface="Cambria"/>
                        </a:rPr>
                        <a:t>Maximum Drawdown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Cambria"/>
                          <a:ea typeface="Cambria"/>
                        </a:rPr>
                        <a:t>Calmar 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345154"/>
                  </a:ext>
                </a:extLst>
              </a:tr>
              <a:tr h="1125613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Global Portfolio 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/>
                          <a:ea typeface="Cambria"/>
                          <a:cs typeface="+mn-cs"/>
                        </a:rPr>
                        <a:t>2.30</a:t>
                      </a:r>
                      <a:endParaRPr lang="en-IN" sz="1600">
                        <a:latin typeface="Cambria"/>
                        <a:ea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/>
                          <a:ea typeface="Cambria"/>
                          <a:cs typeface="+mn-cs"/>
                        </a:rPr>
                        <a:t>0.95</a:t>
                      </a:r>
                      <a:endParaRPr lang="en-IN" sz="1600">
                        <a:latin typeface="Cambria"/>
                        <a:ea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/>
                          <a:ea typeface="Cambria"/>
                          <a:cs typeface="+mn-cs"/>
                        </a:rPr>
                        <a:t>5.42</a:t>
                      </a:r>
                      <a:endParaRPr lang="en-IN" sz="1600">
                        <a:latin typeface="Cambria"/>
                        <a:ea typeface="Cambri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Cambria"/>
                          <a:ea typeface="Cambria"/>
                          <a:cs typeface="+mn-cs"/>
                        </a:rPr>
                        <a:t>0.43</a:t>
                      </a:r>
                      <a:endParaRPr lang="en-IN" sz="1600">
                        <a:latin typeface="Cambria"/>
                        <a:ea typeface="Cambri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424402"/>
                  </a:ext>
                </a:extLst>
              </a:tr>
              <a:tr h="79209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U.S. Portfolio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"/>
                          <a:ea typeface="Cambria"/>
                        </a:rPr>
                        <a:t>5.35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"/>
                          <a:ea typeface="Cambria"/>
                        </a:rPr>
                        <a:t>1.30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"/>
                          <a:ea typeface="Cambria"/>
                        </a:rPr>
                        <a:t>9.9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Times"/>
                          <a:ea typeface="Cambria"/>
                        </a:rPr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236436"/>
                  </a:ext>
                </a:extLst>
              </a:tr>
            </a:tbl>
          </a:graphicData>
        </a:graphic>
      </p:graphicFrame>
      <p:pic>
        <p:nvPicPr>
          <p:cNvPr id="14338" name="Picture 2">
            <a:extLst>
              <a:ext uri="{FF2B5EF4-FFF2-40B4-BE49-F238E27FC236}">
                <a16:creationId xmlns:a16="http://schemas.microsoft.com/office/drawing/2014/main" id="{5A41F45E-F3CB-4024-9199-A3AFF8A3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91" y="1311105"/>
            <a:ext cx="4331724" cy="291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06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AA3225-CED9-CB02-AE09-2C0CBB16AA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FF7C80"/>
              </a:gs>
              <a:gs pos="8000">
                <a:srgbClr val="92ADDD"/>
              </a:gs>
              <a:gs pos="16000">
                <a:schemeClr val="accent1">
                  <a:lumMod val="45000"/>
                  <a:lumOff val="55000"/>
                </a:schemeClr>
              </a:gs>
              <a:gs pos="73000">
                <a:schemeClr val="accent1">
                  <a:alpha val="0"/>
                  <a:lumMod val="0"/>
                  <a:lumOff val="100000"/>
                </a:schemeClr>
              </a:gs>
              <a:gs pos="3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7544C2-0E91-2E29-1CCE-F7FF70F34D9A}"/>
              </a:ext>
            </a:extLst>
          </p:cNvPr>
          <p:cNvSpPr txBox="1"/>
          <p:nvPr/>
        </p:nvSpPr>
        <p:spPr>
          <a:xfrm>
            <a:off x="494679" y="2582614"/>
            <a:ext cx="115293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4000">
                <a:latin typeface="Cambria" panose="02040503050406030204" pitchFamily="18" charset="0"/>
                <a:ea typeface="Cambria" panose="02040503050406030204" pitchFamily="18" charset="0"/>
              </a:rPr>
              <a:t>QUESTIONS?</a:t>
            </a:r>
          </a:p>
          <a:p>
            <a:endParaRPr lang="en-IN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54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Regimes: What? Why? How?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3E0A5-977B-DF41-A18D-8417F62F76EB}"/>
              </a:ext>
            </a:extLst>
          </p:cNvPr>
          <p:cNvSpPr txBox="1"/>
          <p:nvPr/>
        </p:nvSpPr>
        <p:spPr>
          <a:xfrm>
            <a:off x="292608" y="1563905"/>
            <a:ext cx="3827329" cy="43704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Its more than just </a:t>
            </a:r>
            <a:r>
              <a:rPr lang="en-US" sz="2000">
                <a:solidFill>
                  <a:srgbClr val="00B050"/>
                </a:solidFill>
                <a:latin typeface="Cambria"/>
                <a:ea typeface="Cambria"/>
              </a:rPr>
              <a:t>Bull</a:t>
            </a:r>
            <a:r>
              <a:rPr lang="en-US" sz="2000">
                <a:latin typeface="Cambria"/>
                <a:ea typeface="Cambria"/>
              </a:rPr>
              <a:t> and 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</a:rPr>
              <a:t>Bear</a:t>
            </a:r>
            <a:r>
              <a:rPr lang="en-US" sz="2000">
                <a:latin typeface="Cambria"/>
                <a:ea typeface="Cambria"/>
              </a:rPr>
              <a:t> markets</a:t>
            </a:r>
          </a:p>
          <a:p>
            <a:pPr fontAlgn="base"/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Any clusters of persistent market conditions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Bull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Bear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Static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High Volatility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Crisis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Inflation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and so on…..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85744-EA37-FF5D-7F2D-261B92E0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841" y="1550802"/>
            <a:ext cx="1448368" cy="1086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9D8E68-42C6-397A-1C0C-AEF3CB766F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217"/>
          <a:stretch/>
        </p:blipFill>
        <p:spPr>
          <a:xfrm>
            <a:off x="4796841" y="2830963"/>
            <a:ext cx="1448368" cy="10701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88BFD7-F36B-9E38-52F0-6DA33A2CC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887" y="4095031"/>
            <a:ext cx="1440322" cy="11747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FE72D1-5ECD-C705-F1A6-1517B4F56A36}"/>
              </a:ext>
            </a:extLst>
          </p:cNvPr>
          <p:cNvSpPr txBox="1"/>
          <p:nvPr/>
        </p:nvSpPr>
        <p:spPr>
          <a:xfrm>
            <a:off x="7485389" y="1563905"/>
            <a:ext cx="38273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Identify clusters in a scientifically robust manner</a:t>
            </a:r>
          </a:p>
          <a:p>
            <a:pPr fontAlgn="base"/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Improve portfolio asset allocation by identifying what assets do well in all what market conditions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Boost portfolio returns by macroeconomics-driven investment decision and tail risk management</a:t>
            </a:r>
          </a:p>
          <a:p>
            <a:pPr fontAlgn="base"/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3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mbria" panose="02040503050406030204" pitchFamily="18" charset="0"/>
                <a:ea typeface="Cambria" panose="02040503050406030204" pitchFamily="18" charset="0"/>
              </a:rPr>
              <a:t>What’s New?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23F17-2475-A0F4-5073-040F28D09D1E}"/>
              </a:ext>
            </a:extLst>
          </p:cNvPr>
          <p:cNvSpPr txBox="1"/>
          <p:nvPr/>
        </p:nvSpPr>
        <p:spPr>
          <a:xfrm>
            <a:off x="292608" y="1563905"/>
            <a:ext cx="1156509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Previous approaches: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Supervised Models: require labor intensive labeling for training data regimes</a:t>
            </a:r>
            <a:endParaRPr lang="en-US">
              <a:latin typeface="Calibri" panose="020F0502020204030204"/>
              <a:ea typeface="Cambria"/>
              <a:cs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Unsupervised Models: challenging to map the identified cluster to real-world regimes</a:t>
            </a:r>
          </a:p>
          <a:p>
            <a:pPr lvl="2"/>
            <a:endParaRPr lang="en-US" sz="2000">
              <a:latin typeface="Cambria"/>
              <a:ea typeface="Cambri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Two Sigma’s research - Unsupervised GMM for in-sample regime detection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>
              <a:latin typeface="Cambria"/>
              <a:ea typeface="Cambri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Our research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Out of sample regime detection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Regime wise optimal portfolios construction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Run and evaluate trading strategies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Fine-tuning details to boost performance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4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/>
                <a:ea typeface="Cambria"/>
              </a:rPr>
              <a:t>All about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A4B5262-A0A6-CBC4-035B-1ABD69CDD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458831"/>
              </p:ext>
            </p:extLst>
          </p:nvPr>
        </p:nvGraphicFramePr>
        <p:xfrm>
          <a:off x="333377" y="1496783"/>
          <a:ext cx="6591405" cy="42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813">
                  <a:extLst>
                    <a:ext uri="{9D8B030D-6E8A-4147-A177-3AD203B41FA5}">
                      <a16:colId xmlns:a16="http://schemas.microsoft.com/office/drawing/2014/main" val="3360213563"/>
                    </a:ext>
                  </a:extLst>
                </a:gridCol>
                <a:gridCol w="1723692">
                  <a:extLst>
                    <a:ext uri="{9D8B030D-6E8A-4147-A177-3AD203B41FA5}">
                      <a16:colId xmlns:a16="http://schemas.microsoft.com/office/drawing/2014/main" val="659545963"/>
                    </a:ext>
                  </a:extLst>
                </a:gridCol>
                <a:gridCol w="1759309">
                  <a:extLst>
                    <a:ext uri="{9D8B030D-6E8A-4147-A177-3AD203B41FA5}">
                      <a16:colId xmlns:a16="http://schemas.microsoft.com/office/drawing/2014/main" val="2271290142"/>
                    </a:ext>
                  </a:extLst>
                </a:gridCol>
                <a:gridCol w="1633591">
                  <a:extLst>
                    <a:ext uri="{9D8B030D-6E8A-4147-A177-3AD203B41FA5}">
                      <a16:colId xmlns:a16="http://schemas.microsoft.com/office/drawing/2014/main" val="1469055515"/>
                    </a:ext>
                  </a:extLst>
                </a:gridCol>
              </a:tblGrid>
              <a:tr h="85963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Core Macro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Secondary Macro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Macro </a:t>
                      </a:r>
                    </a:p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Styles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Equity Styles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628548"/>
                  </a:ext>
                </a:extLst>
              </a:tr>
              <a:tr h="85963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Interest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Foreign Currency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Fixed Income Carry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Low Risk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534136"/>
                  </a:ext>
                </a:extLst>
              </a:tr>
              <a:tr h="85963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Equity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Emerging Market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Foreign Exchange Carry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Momentum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706484"/>
                  </a:ext>
                </a:extLst>
              </a:tr>
              <a:tr h="85963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Credit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Equity Long Short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Trend Following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Quality 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7228"/>
                  </a:ext>
                </a:extLst>
              </a:tr>
              <a:tr h="859632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Commodity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Local Inflation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Cambria"/>
                          <a:ea typeface="Cambria"/>
                        </a:rPr>
                        <a:t>Value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1726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CAD4740-C68A-7F38-9F32-1352239F13AB}"/>
              </a:ext>
            </a:extLst>
          </p:cNvPr>
          <p:cNvSpPr txBox="1"/>
          <p:nvPr/>
        </p:nvSpPr>
        <p:spPr>
          <a:xfrm>
            <a:off x="7176294" y="1516018"/>
            <a:ext cx="420233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Source - Bloomberg and DB Proprietary Indices</a:t>
            </a:r>
          </a:p>
          <a:p>
            <a:pPr lvl="1" fontAlgn="base"/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Frequency and Duration - Daily data from Jan 2002 to Aug 2022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Preprocessing - Forward fill missing data and take log returns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>
              <a:latin typeface="Cambria"/>
              <a:ea typeface="Cambri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Principal Component Analysis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First 12 principal components explain about 95% variance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mbria"/>
                <a:ea typeface="Cambria"/>
              </a:rPr>
              <a:t>Factors are uncorrelated</a:t>
            </a: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fontAlgn="base"/>
            <a:b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3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F0121-847B-3C07-3714-DA0C72211399}"/>
              </a:ext>
            </a:extLst>
          </p:cNvPr>
          <p:cNvSpPr/>
          <p:nvPr/>
        </p:nvSpPr>
        <p:spPr>
          <a:xfrm>
            <a:off x="0" y="0"/>
            <a:ext cx="3566160" cy="6858000"/>
          </a:xfrm>
          <a:prstGeom prst="rect">
            <a:avLst/>
          </a:prstGeom>
          <a:gradFill>
            <a:gsLst>
              <a:gs pos="100000">
                <a:srgbClr val="FF5050"/>
              </a:gs>
              <a:gs pos="13000">
                <a:srgbClr val="92ADDD"/>
              </a:gs>
              <a:gs pos="24000">
                <a:schemeClr val="accent1">
                  <a:lumMod val="45000"/>
                  <a:lumOff val="55000"/>
                </a:schemeClr>
              </a:gs>
              <a:gs pos="61000">
                <a:schemeClr val="accent1">
                  <a:alpha val="0"/>
                  <a:lumMod val="0"/>
                  <a:lumOff val="100000"/>
                </a:schemeClr>
              </a:gs>
              <a:gs pos="11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DAEC8B-1F9C-23B8-DE47-553D1C5A86A5}"/>
              </a:ext>
            </a:extLst>
          </p:cNvPr>
          <p:cNvGrpSpPr/>
          <p:nvPr/>
        </p:nvGrpSpPr>
        <p:grpSpPr>
          <a:xfrm>
            <a:off x="2971800" y="2044120"/>
            <a:ext cx="7991168" cy="1188720"/>
            <a:chOff x="2971800" y="324464"/>
            <a:chExt cx="7991168" cy="11887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8C9DE5-EA54-ACC8-E2ED-C0ACBE17302A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716500-5DF7-A824-6816-178F9B5467EF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CC9E42-7EFF-C12E-BEFF-8A0F32D436C6}"/>
              </a:ext>
            </a:extLst>
          </p:cNvPr>
          <p:cNvGrpSpPr/>
          <p:nvPr/>
        </p:nvGrpSpPr>
        <p:grpSpPr>
          <a:xfrm>
            <a:off x="2971800" y="3557304"/>
            <a:ext cx="7991168" cy="1188720"/>
            <a:chOff x="2971800" y="324464"/>
            <a:chExt cx="7991168" cy="11887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B0C510-5D3C-342B-1513-529B3BDE04E7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B77895-9B31-87FE-2D0D-BDCB33FFF660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E60ED3-2254-66F1-5370-182FF07E77B6}"/>
              </a:ext>
            </a:extLst>
          </p:cNvPr>
          <p:cNvGrpSpPr/>
          <p:nvPr/>
        </p:nvGrpSpPr>
        <p:grpSpPr>
          <a:xfrm>
            <a:off x="2971800" y="5070488"/>
            <a:ext cx="7991168" cy="1188720"/>
            <a:chOff x="2971800" y="324464"/>
            <a:chExt cx="7991168" cy="11887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4BA76CC-EE00-631B-50D6-698DEB34510C}"/>
                </a:ext>
              </a:extLst>
            </p:cNvPr>
            <p:cNvSpPr/>
            <p:nvPr/>
          </p:nvSpPr>
          <p:spPr>
            <a:xfrm>
              <a:off x="3566160" y="324464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345955-5592-30F4-5B22-FEB5F45B7E4C}"/>
                </a:ext>
              </a:extLst>
            </p:cNvPr>
            <p:cNvSpPr/>
            <p:nvPr/>
          </p:nvSpPr>
          <p:spPr>
            <a:xfrm>
              <a:off x="2971800" y="324464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05B7F0-34FD-8307-260E-4A6A173B4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14" y="3850551"/>
            <a:ext cx="602226" cy="6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633D00E-2592-77A9-E033-61A03CE14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114" y="5304742"/>
            <a:ext cx="751930" cy="75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3746461-76C1-6EAD-E8CA-80A006087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109" y="2260410"/>
            <a:ext cx="698102" cy="69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C7544C2-0E91-2E29-1CCE-F7FF70F34D9A}"/>
              </a:ext>
            </a:extLst>
          </p:cNvPr>
          <p:cNvSpPr txBox="1"/>
          <p:nvPr/>
        </p:nvSpPr>
        <p:spPr>
          <a:xfrm>
            <a:off x="715310" y="3075057"/>
            <a:ext cx="189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DEE77C-372E-A448-2F57-169503224053}"/>
              </a:ext>
            </a:extLst>
          </p:cNvPr>
          <p:cNvSpPr txBox="1"/>
          <p:nvPr/>
        </p:nvSpPr>
        <p:spPr>
          <a:xfrm>
            <a:off x="4424517" y="2376870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6D0E8A-1992-1D8A-857A-358DE29EB1B9}"/>
              </a:ext>
            </a:extLst>
          </p:cNvPr>
          <p:cNvSpPr txBox="1"/>
          <p:nvPr/>
        </p:nvSpPr>
        <p:spPr>
          <a:xfrm>
            <a:off x="4424517" y="3890054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Cambria" panose="02040503050406030204" pitchFamily="18" charset="0"/>
                <a:ea typeface="Cambria" panose="02040503050406030204" pitchFamily="18" charset="0"/>
              </a:rPr>
              <a:t>Results Summary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2C3245-0126-8097-D0A5-7A96EA234C99}"/>
              </a:ext>
            </a:extLst>
          </p:cNvPr>
          <p:cNvSpPr txBox="1"/>
          <p:nvPr/>
        </p:nvSpPr>
        <p:spPr>
          <a:xfrm>
            <a:off x="4424517" y="5403238"/>
            <a:ext cx="6027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Appendix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20A06-13A4-F0BD-8213-84ED167A46C5}"/>
              </a:ext>
            </a:extLst>
          </p:cNvPr>
          <p:cNvGrpSpPr/>
          <p:nvPr/>
        </p:nvGrpSpPr>
        <p:grpSpPr>
          <a:xfrm>
            <a:off x="2971800" y="412949"/>
            <a:ext cx="7991168" cy="1188720"/>
            <a:chOff x="2971800" y="412949"/>
            <a:chExt cx="7991168" cy="11887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5FC4D7-E48F-6107-0C25-A2F7C6E8B58F}"/>
                </a:ext>
              </a:extLst>
            </p:cNvPr>
            <p:cNvSpPr/>
            <p:nvPr/>
          </p:nvSpPr>
          <p:spPr>
            <a:xfrm>
              <a:off x="3566160" y="412949"/>
              <a:ext cx="7396808" cy="118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F577A26-2098-37EF-4899-39FA6FD2DD06}"/>
                </a:ext>
              </a:extLst>
            </p:cNvPr>
            <p:cNvSpPr/>
            <p:nvPr/>
          </p:nvSpPr>
          <p:spPr>
            <a:xfrm>
              <a:off x="2971800" y="412949"/>
              <a:ext cx="1188720" cy="11887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9EA86B-7B53-F4CD-3ED6-FE5306C756F7}"/>
                </a:ext>
              </a:extLst>
            </p:cNvPr>
            <p:cNvSpPr txBox="1"/>
            <p:nvPr/>
          </p:nvSpPr>
          <p:spPr>
            <a:xfrm>
              <a:off x="4424517" y="834189"/>
              <a:ext cx="6027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>
                  <a:latin typeface="Cambria" panose="02040503050406030204" pitchFamily="18" charset="0"/>
                  <a:ea typeface="Cambria" panose="02040503050406030204" pitchFamily="18" charset="0"/>
                </a:rPr>
                <a:t>Background</a:t>
              </a: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2A3DE8FD-C690-1B0C-B9E8-8455E4B87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109" y="715199"/>
              <a:ext cx="708912" cy="708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743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/>
                <a:ea typeface="Cambria"/>
              </a:rPr>
              <a:t>Flow Chart</a:t>
            </a:r>
            <a:endParaRPr lang="en-US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16905-7FD0-EC6F-5FF9-378B207DBC53}"/>
              </a:ext>
            </a:extLst>
          </p:cNvPr>
          <p:cNvSpPr/>
          <p:nvPr/>
        </p:nvSpPr>
        <p:spPr>
          <a:xfrm>
            <a:off x="648129" y="1766842"/>
            <a:ext cx="1613043" cy="133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506E2-54B8-C264-0E1C-FAF7232C349F}"/>
              </a:ext>
            </a:extLst>
          </p:cNvPr>
          <p:cNvSpPr/>
          <p:nvPr/>
        </p:nvSpPr>
        <p:spPr>
          <a:xfrm>
            <a:off x="648128" y="3879307"/>
            <a:ext cx="1613043" cy="1335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00DD93-358B-2A03-A71B-6EA0ADFDE268}"/>
              </a:ext>
            </a:extLst>
          </p:cNvPr>
          <p:cNvSpPr/>
          <p:nvPr/>
        </p:nvSpPr>
        <p:spPr>
          <a:xfrm>
            <a:off x="3184133" y="1766841"/>
            <a:ext cx="2333089" cy="1335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the GMM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3368F2-433D-A99A-37D7-51CCF590AFC3}"/>
              </a:ext>
            </a:extLst>
          </p:cNvPr>
          <p:cNvSpPr/>
          <p:nvPr/>
        </p:nvSpPr>
        <p:spPr>
          <a:xfrm>
            <a:off x="3147745" y="3879306"/>
            <a:ext cx="2405864" cy="1335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Detect regimes using trained GMM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0F648E-3817-44BD-BAAB-0B25D6643657}"/>
              </a:ext>
            </a:extLst>
          </p:cNvPr>
          <p:cNvSpPr/>
          <p:nvPr/>
        </p:nvSpPr>
        <p:spPr>
          <a:xfrm>
            <a:off x="6624263" y="1761342"/>
            <a:ext cx="1613043" cy="133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Smooth regimes in train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2FD869-E63A-7B9D-7318-3023FFF801B0}"/>
              </a:ext>
            </a:extLst>
          </p:cNvPr>
          <p:cNvSpPr/>
          <p:nvPr/>
        </p:nvSpPr>
        <p:spPr>
          <a:xfrm>
            <a:off x="6611421" y="3895529"/>
            <a:ext cx="1613043" cy="133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Smooth regimes in test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B19400-2333-FDF5-3CA0-C7941036B62A}"/>
              </a:ext>
            </a:extLst>
          </p:cNvPr>
          <p:cNvSpPr/>
          <p:nvPr/>
        </p:nvSpPr>
        <p:spPr>
          <a:xfrm>
            <a:off x="9344347" y="1782204"/>
            <a:ext cx="2199525" cy="1335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Portfolio Construction and Analysis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23C6AC-B84F-2991-EBB5-61C88860BC90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5517222" y="2429163"/>
            <a:ext cx="1107041" cy="54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3EB67F-AEB0-3F6C-8E31-89C7A723CFF5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2261172" y="2434662"/>
            <a:ext cx="92296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152120-A937-2655-6FD3-10A484B3D741}"/>
              </a:ext>
            </a:extLst>
          </p:cNvPr>
          <p:cNvCxnSpPr>
            <a:cxnSpLocks/>
          </p:cNvCxnSpPr>
          <p:nvPr/>
        </p:nvCxnSpPr>
        <p:spPr>
          <a:xfrm>
            <a:off x="8237306" y="2439697"/>
            <a:ext cx="1107041" cy="154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1A5501-DE88-F692-4E1E-00A54CCC6625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5553609" y="4547127"/>
            <a:ext cx="1057812" cy="162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570E79-5ACA-E710-AA4B-7B91F621C26C}"/>
              </a:ext>
            </a:extLst>
          </p:cNvPr>
          <p:cNvCxnSpPr>
            <a:cxnSpLocks/>
          </p:cNvCxnSpPr>
          <p:nvPr/>
        </p:nvCxnSpPr>
        <p:spPr>
          <a:xfrm>
            <a:off x="2261171" y="4487937"/>
            <a:ext cx="9229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93CFB8-A510-87FD-55EA-2696838A5681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4350677" y="3102482"/>
            <a:ext cx="1" cy="7768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32E4AA8-5FDF-DF50-76C2-AD688E0FB50A}"/>
              </a:ext>
            </a:extLst>
          </p:cNvPr>
          <p:cNvCxnSpPr>
            <a:cxnSpLocks/>
          </p:cNvCxnSpPr>
          <p:nvPr/>
        </p:nvCxnSpPr>
        <p:spPr>
          <a:xfrm flipV="1">
            <a:off x="8224464" y="4559563"/>
            <a:ext cx="1107041" cy="12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C90CCE-B9FD-E64E-4074-48193BA0EE0E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flipH="1">
            <a:off x="10437689" y="3117845"/>
            <a:ext cx="6421" cy="775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A142086-8D37-6410-8224-6C549B620989}"/>
              </a:ext>
            </a:extLst>
          </p:cNvPr>
          <p:cNvSpPr/>
          <p:nvPr/>
        </p:nvSpPr>
        <p:spPr>
          <a:xfrm>
            <a:off x="9331505" y="3893093"/>
            <a:ext cx="2212367" cy="13356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Performance Evaluation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03A289-979C-1722-F5EB-144677D97033}"/>
              </a:ext>
            </a:extLst>
          </p:cNvPr>
          <p:cNvSpPr txBox="1"/>
          <p:nvPr/>
        </p:nvSpPr>
        <p:spPr>
          <a:xfrm>
            <a:off x="3002051" y="3199191"/>
            <a:ext cx="119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Trained </a:t>
            </a:r>
          </a:p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parameters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2E63CA-0571-D33D-1E64-B81E9556E4BF}"/>
              </a:ext>
            </a:extLst>
          </p:cNvPr>
          <p:cNvSpPr txBox="1"/>
          <p:nvPr/>
        </p:nvSpPr>
        <p:spPr>
          <a:xfrm>
            <a:off x="8163207" y="3186261"/>
            <a:ext cx="2189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Optimal Markowitz </a:t>
            </a:r>
          </a:p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weights in each regime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51DD4E-D0E0-B806-80B7-B10798E6F967}"/>
              </a:ext>
            </a:extLst>
          </p:cNvPr>
          <p:cNvSpPr txBox="1"/>
          <p:nvPr/>
        </p:nvSpPr>
        <p:spPr>
          <a:xfrm>
            <a:off x="5553609" y="1766841"/>
            <a:ext cx="105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Detected regimes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618821-851D-785C-35DF-3EF4CF8EDDCC}"/>
              </a:ext>
            </a:extLst>
          </p:cNvPr>
          <p:cNvSpPr txBox="1"/>
          <p:nvPr/>
        </p:nvSpPr>
        <p:spPr>
          <a:xfrm>
            <a:off x="5511659" y="3879306"/>
            <a:ext cx="1057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Detected regimes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DDB4FFC-5388-2138-D714-CE210501ADB3}"/>
              </a:ext>
            </a:extLst>
          </p:cNvPr>
          <p:cNvSpPr txBox="1"/>
          <p:nvPr/>
        </p:nvSpPr>
        <p:spPr>
          <a:xfrm>
            <a:off x="8273694" y="1266860"/>
            <a:ext cx="1057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Mean and variances of smooth regimes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CCCD11D-787B-3253-CA76-F4C1F2B6A9A3}"/>
              </a:ext>
            </a:extLst>
          </p:cNvPr>
          <p:cNvCxnSpPr>
            <a:cxnSpLocks/>
          </p:cNvCxnSpPr>
          <p:nvPr/>
        </p:nvCxnSpPr>
        <p:spPr>
          <a:xfrm flipV="1">
            <a:off x="10450273" y="5224487"/>
            <a:ext cx="0" cy="5057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F46F61-72D9-97B9-A2D4-23FD1E94147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454649" y="5214948"/>
            <a:ext cx="1" cy="5152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AB6FD14-B193-D2E8-E74F-4FE0B34C5CAE}"/>
              </a:ext>
            </a:extLst>
          </p:cNvPr>
          <p:cNvCxnSpPr>
            <a:cxnSpLocks/>
          </p:cNvCxnSpPr>
          <p:nvPr/>
        </p:nvCxnSpPr>
        <p:spPr>
          <a:xfrm>
            <a:off x="1416198" y="5747344"/>
            <a:ext cx="9064487" cy="107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95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2ABE4E-5936-84A3-A925-AF51B859A7AC}"/>
              </a:ext>
            </a:extLst>
          </p:cNvPr>
          <p:cNvSpPr/>
          <p:nvPr/>
        </p:nvSpPr>
        <p:spPr>
          <a:xfrm>
            <a:off x="292608" y="1063055"/>
            <a:ext cx="11565094" cy="917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02B3-D883-4B44-82DD-5424FF67A439}"/>
              </a:ext>
            </a:extLst>
          </p:cNvPr>
          <p:cNvSpPr txBox="1"/>
          <p:nvPr/>
        </p:nvSpPr>
        <p:spPr>
          <a:xfrm>
            <a:off x="169054" y="251412"/>
            <a:ext cx="118577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Cambria"/>
                <a:ea typeface="Cambria"/>
              </a:rPr>
              <a:t>Training the Gaussian Mixture Model</a:t>
            </a:r>
            <a:endParaRPr lang="en-US" sz="4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3AB4-2A3E-DE8F-D175-32F9F009F4B7}"/>
              </a:ext>
            </a:extLst>
          </p:cNvPr>
          <p:cNvSpPr/>
          <p:nvPr/>
        </p:nvSpPr>
        <p:spPr>
          <a:xfrm>
            <a:off x="0" y="6248837"/>
            <a:ext cx="12192000" cy="616226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1FFF846-C6DB-57AE-837C-7A01B036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72" y="6308444"/>
            <a:ext cx="482885" cy="4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eutsche Bank Logo, symbol, meaning, history, PNG">
            <a:extLst>
              <a:ext uri="{FF2B5EF4-FFF2-40B4-BE49-F238E27FC236}">
                <a16:creationId xmlns:a16="http://schemas.microsoft.com/office/drawing/2014/main" id="{82A0B86F-C4D7-1486-77D4-DBFB2F27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6338115"/>
            <a:ext cx="752961" cy="4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4848F-BB10-1AC4-63A4-201B8C51C0FB}"/>
              </a:ext>
            </a:extLst>
          </p:cNvPr>
          <p:cNvSpPr txBox="1"/>
          <p:nvPr/>
        </p:nvSpPr>
        <p:spPr>
          <a:xfrm>
            <a:off x="92467" y="636778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Deutsche Bank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98408-093C-182C-E0E4-91314F67820C}"/>
              </a:ext>
            </a:extLst>
          </p:cNvPr>
          <p:cNvSpPr txBox="1"/>
          <p:nvPr/>
        </p:nvSpPr>
        <p:spPr>
          <a:xfrm>
            <a:off x="7485389" y="6338115"/>
            <a:ext cx="405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bg1"/>
                </a:solidFill>
              </a:rPr>
              <a:t>Cornell Financial Engineering Manhattan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EE30DE-0711-4431-910F-73650D2799D0}"/>
              </a:ext>
            </a:extLst>
          </p:cNvPr>
          <p:cNvSpPr/>
          <p:nvPr/>
        </p:nvSpPr>
        <p:spPr>
          <a:xfrm>
            <a:off x="648129" y="2681242"/>
            <a:ext cx="2280006" cy="3041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data</a:t>
            </a: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Regime detection </a:t>
            </a: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factor data</a:t>
            </a: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Numbers of regimes</a:t>
            </a: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initialisations</a:t>
            </a:r>
          </a:p>
          <a:p>
            <a:pPr algn="ctr"/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Number of iterations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82BBAB-CB62-BF07-A30E-9EA270D5142E}"/>
              </a:ext>
            </a:extLst>
          </p:cNvPr>
          <p:cNvSpPr/>
          <p:nvPr/>
        </p:nvSpPr>
        <p:spPr>
          <a:xfrm>
            <a:off x="4037743" y="2681241"/>
            <a:ext cx="7633699" cy="3041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 the GMM</a:t>
            </a: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Hyperparameter Tuning </a:t>
            </a: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Model</a:t>
            </a: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Sensitivity Analysis</a:t>
            </a:r>
          </a:p>
          <a:p>
            <a:pPr algn="ctr"/>
            <a:endParaRPr lang="en-IN" sz="20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83D599-49D0-B773-31A2-68C311703AF3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2928135" y="4201973"/>
            <a:ext cx="110960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0D13D-2C23-E20E-A020-C540DB930195}"/>
                  </a:ext>
                </a:extLst>
              </p:cNvPr>
              <p:cNvSpPr txBox="1"/>
              <p:nvPr/>
            </p:nvSpPr>
            <p:spPr>
              <a:xfrm>
                <a:off x="8409580" y="2900592"/>
                <a:ext cx="3134292" cy="3152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IN" sz="1800" b="0" i="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8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8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/>
              </a:p>
              <a:p>
                <a:pPr algn="ctr"/>
                <a:endParaRPr lang="en-IN"/>
              </a:p>
              <a:p>
                <a:pPr algn="ctr"/>
                <a:r>
                  <a:rPr lang="en-IN" sz="1600">
                    <a:latin typeface="Cambria" panose="02040503050406030204" pitchFamily="18" charset="0"/>
                    <a:ea typeface="Cambria" panose="02040503050406030204" pitchFamily="18" charset="0"/>
                  </a:rPr>
                  <a:t>Probabilities of being in a certain regime (p1, p2, p3, p4)</a:t>
                </a:r>
              </a:p>
              <a:p>
                <a:pPr algn="ctr"/>
                <a:endParaRPr lang="en-IN" sz="16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IN" sz="1600">
                    <a:latin typeface="Cambria" panose="02040503050406030204" pitchFamily="18" charset="0"/>
                    <a:ea typeface="Cambria" panose="02040503050406030204" pitchFamily="18" charset="0"/>
                  </a:rPr>
                  <a:t>Detected regime has probability</a:t>
                </a:r>
              </a:p>
              <a:p>
                <a:pPr algn="ctr"/>
                <a:r>
                  <a:rPr lang="en-IN" sz="1600">
                    <a:latin typeface="Cambria" panose="02040503050406030204" pitchFamily="18" charset="0"/>
                    <a:ea typeface="Cambria" panose="02040503050406030204" pitchFamily="18" charset="0"/>
                  </a:rPr>
                  <a:t>max(p1, p2, p3, p4)</a:t>
                </a:r>
              </a:p>
              <a:p>
                <a:endParaRPr lang="en-IN" sz="16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IN" sz="16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A0D13D-2C23-E20E-A020-C540DB930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580" y="2900592"/>
                <a:ext cx="3134292" cy="3152723"/>
              </a:xfrm>
              <a:prstGeom prst="rect">
                <a:avLst/>
              </a:prstGeom>
              <a:blipFill>
                <a:blip r:embed="rId4"/>
                <a:stretch>
                  <a:fillRect r="-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FA42338-EF35-4A07-F9CD-E24AAFBC20C9}"/>
              </a:ext>
            </a:extLst>
          </p:cNvPr>
          <p:cNvCxnSpPr>
            <a:cxnSpLocks/>
          </p:cNvCxnSpPr>
          <p:nvPr/>
        </p:nvCxnSpPr>
        <p:spPr>
          <a:xfrm flipV="1">
            <a:off x="6462445" y="3429000"/>
            <a:ext cx="2681555" cy="89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668166-0112-2D73-2E22-B98C9E8E6D7E}"/>
              </a:ext>
            </a:extLst>
          </p:cNvPr>
          <p:cNvCxnSpPr>
            <a:cxnSpLocks/>
          </p:cNvCxnSpPr>
          <p:nvPr/>
        </p:nvCxnSpPr>
        <p:spPr>
          <a:xfrm>
            <a:off x="6462445" y="4324554"/>
            <a:ext cx="1794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E598AAF-B992-1430-C5A4-35CD5B80E0F0}"/>
              </a:ext>
            </a:extLst>
          </p:cNvPr>
          <p:cNvCxnSpPr>
            <a:cxnSpLocks/>
          </p:cNvCxnSpPr>
          <p:nvPr/>
        </p:nvCxnSpPr>
        <p:spPr>
          <a:xfrm>
            <a:off x="6462445" y="4332812"/>
            <a:ext cx="1947135" cy="90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7CAAE1-D6EA-8033-6604-61A986780D79}"/>
              </a:ext>
            </a:extLst>
          </p:cNvPr>
          <p:cNvCxnSpPr/>
          <p:nvPr/>
        </p:nvCxnSpPr>
        <p:spPr>
          <a:xfrm>
            <a:off x="5874961" y="3779866"/>
            <a:ext cx="0" cy="32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6D832F-467D-7C5A-430A-EDD6AE3059D8}"/>
              </a:ext>
            </a:extLst>
          </p:cNvPr>
          <p:cNvCxnSpPr>
            <a:cxnSpLocks/>
          </p:cNvCxnSpPr>
          <p:nvPr/>
        </p:nvCxnSpPr>
        <p:spPr>
          <a:xfrm flipV="1">
            <a:off x="5874961" y="4479667"/>
            <a:ext cx="0" cy="322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DEEF91A-FFFE-D22C-E158-2812A6369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807" y="1216418"/>
            <a:ext cx="2780079" cy="117653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EE4B2D2-6390-D28D-4D4C-09625C806577}"/>
              </a:ext>
            </a:extLst>
          </p:cNvPr>
          <p:cNvSpPr/>
          <p:nvPr/>
        </p:nvSpPr>
        <p:spPr>
          <a:xfrm>
            <a:off x="4645425" y="1257102"/>
            <a:ext cx="1471421" cy="518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6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83521E0D0F684EAB0B260DE92C85EB" ma:contentTypeVersion="6" ma:contentTypeDescription="Create a new document." ma:contentTypeScope="" ma:versionID="df75224c0e16a91ac1758c71c814018b">
  <xsd:schema xmlns:xsd="http://www.w3.org/2001/XMLSchema" xmlns:xs="http://www.w3.org/2001/XMLSchema" xmlns:p="http://schemas.microsoft.com/office/2006/metadata/properties" xmlns:ns3="3ccf95cd-d5b7-43e9-9d11-cd06fffda9c9" xmlns:ns4="d6b90f0c-bfa6-461a-87ba-c893552b66f8" targetNamespace="http://schemas.microsoft.com/office/2006/metadata/properties" ma:root="true" ma:fieldsID="9534498b771a2c2d9f6af053c8b3a9fb" ns3:_="" ns4:_="">
    <xsd:import namespace="3ccf95cd-d5b7-43e9-9d11-cd06fffda9c9"/>
    <xsd:import namespace="d6b90f0c-bfa6-461a-87ba-c893552b66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cf95cd-d5b7-43e9-9d11-cd06fffda9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90f0c-bfa6-461a-87ba-c893552b66f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4B8AA8-5016-439E-B0B0-5B39C5003E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5079C9-4E72-4BB0-ACD7-492096620FA8}">
  <ds:schemaRefs>
    <ds:schemaRef ds:uri="3ccf95cd-d5b7-43e9-9d11-cd06fffda9c9"/>
    <ds:schemaRef ds:uri="d6b90f0c-bfa6-461a-87ba-c893552b66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0C0595-C9B9-410A-A79A-9E2243B16600}">
  <ds:schemaRefs>
    <ds:schemaRef ds:uri="3ccf95cd-d5b7-43e9-9d11-cd06fffda9c9"/>
    <ds:schemaRef ds:uri="d6b90f0c-bfa6-461a-87ba-c893552b66f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2286</Words>
  <Application>Microsoft Office PowerPoint</Application>
  <PresentationFormat>Widescreen</PresentationFormat>
  <Paragraphs>683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Niharika Kaileshkumar Dalsania</dc:creator>
  <cp:lastModifiedBy>Niharika Kaileshkumar Dalsania</cp:lastModifiedBy>
  <cp:revision>1</cp:revision>
  <dcterms:created xsi:type="dcterms:W3CDTF">2022-10-25T17:58:27Z</dcterms:created>
  <dcterms:modified xsi:type="dcterms:W3CDTF">2022-12-07T20:28:30Z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0x010100B083521E0D0F684EAB0B260DE92C85EB</vt:lpwstr>
  </property>
</Properties>
</file>