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69" r:id="rId5"/>
    <p:sldId id="272" r:id="rId6"/>
    <p:sldId id="257" r:id="rId7"/>
    <p:sldId id="285" r:id="rId8"/>
    <p:sldId id="262" r:id="rId9"/>
    <p:sldId id="304" r:id="rId10"/>
    <p:sldId id="271" r:id="rId11"/>
    <p:sldId id="264" r:id="rId12"/>
    <p:sldId id="265" r:id="rId13"/>
    <p:sldId id="290" r:id="rId14"/>
    <p:sldId id="268" r:id="rId15"/>
    <p:sldId id="283" r:id="rId16"/>
    <p:sldId id="300" r:id="rId17"/>
    <p:sldId id="301" r:id="rId18"/>
    <p:sldId id="302" r:id="rId19"/>
    <p:sldId id="303" r:id="rId20"/>
    <p:sldId id="293" r:id="rId21"/>
    <p:sldId id="276" r:id="rId22"/>
    <p:sldId id="277" r:id="rId23"/>
    <p:sldId id="281" r:id="rId24"/>
    <p:sldId id="288" r:id="rId25"/>
    <p:sldId id="310" r:id="rId26"/>
    <p:sldId id="291" r:id="rId27"/>
    <p:sldId id="289" r:id="rId28"/>
    <p:sldId id="306" r:id="rId29"/>
    <p:sldId id="294" r:id="rId30"/>
    <p:sldId id="312" r:id="rId31"/>
    <p:sldId id="297" r:id="rId32"/>
    <p:sldId id="315" r:id="rId33"/>
    <p:sldId id="267" r:id="rId34"/>
    <p:sldId id="313" r:id="rId35"/>
    <p:sldId id="298" r:id="rId36"/>
    <p:sldId id="311" r:id="rId37"/>
    <p:sldId id="287"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0B00"/>
    <a:srgbClr val="0010AD"/>
    <a:srgbClr val="B31C1B"/>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84E5E-C149-33D5-C4FA-B83FA99631B1}" v="1434" dt="2022-10-30T05:42:20.737"/>
    <p1510:client id="{363178F8-2B6F-8EFB-95A9-A71E3C405966}" v="43" dt="2022-10-29T23:56:31.736"/>
    <p1510:client id="{4EEED0B4-6981-CF26-8037-0B2F4776E2BE}" v="171" dt="2022-10-30T02:08:07.203"/>
    <p1510:client id="{520E3591-23D6-B7F9-A848-020C8756887E}" v="3" dt="2022-10-30T14:25:08.284"/>
    <p1510:client id="{733B051C-9152-1B45-ADF6-7DFBA4C15A29}" v="974" dt="2022-10-30T01:54:30.608"/>
    <p1510:client id="{80B19CEC-7C81-B34E-8205-72432BCFE07A}" v="238" dt="2022-10-30T14:57:30.694"/>
    <p1510:client id="{83013530-6C0E-F951-9B33-ECA73172D982}" v="1108" dt="2022-10-30T15:48:27.872"/>
    <p1510:client id="{A1284946-5CAD-B721-ACF9-D143D3490113}" v="14" dt="2022-10-30T14:34:47.225"/>
    <p1510:client id="{B93C247F-1AF6-4F45-916D-986B18F1A2EB}" v="1277" dt="2022-10-30T21:42:18.362"/>
    <p1510:client id="{BD1102A3-FE2B-8875-9892-C0A7B2888AA6}" v="48" dt="2022-10-30T05:00:59.569"/>
    <p1510:client id="{D205C69D-1310-4ABE-BDF3-E35FB8939B7C}" v="13284" dt="2022-10-30T21:57:12.031"/>
    <p1510:client id="{E1F285B5-1F94-F844-1CA5-8AF0D93BD117}" v="255" dt="2022-10-30T15:23:29.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F2733-2949-43F4-B766-A7D5D1EBE457}" type="datetimeFigureOut">
              <a:rPr lang="en-IN" smtClean="0"/>
              <a:t>30-10-2022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CAFD4-B1B4-485F-AA74-C217FC9F10B2}" type="slidenum">
              <a:rPr lang="en-IN" smtClean="0"/>
              <a:t>‹#›</a:t>
            </a:fld>
            <a:endParaRPr lang="en-IN"/>
          </a:p>
        </p:txBody>
      </p:sp>
    </p:spTree>
    <p:extLst>
      <p:ext uri="{BB962C8B-B14F-4D97-AF65-F5344CB8AC3E}">
        <p14:creationId xmlns:p14="http://schemas.microsoft.com/office/powerpoint/2010/main" val="374926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202124"/>
                </a:solidFill>
                <a:effectLst/>
                <a:latin typeface="arial" panose="020B0604020202020204" pitchFamily="34" charset="0"/>
              </a:rPr>
              <a:t>A Gaussian mixture model is </a:t>
            </a:r>
            <a:r>
              <a:rPr lang="en-US" b="0" i="0">
                <a:solidFill>
                  <a:srgbClr val="EA4335"/>
                </a:solidFill>
                <a:effectLst/>
                <a:latin typeface="arial" panose="020B0604020202020204" pitchFamily="34" charset="0"/>
              </a:rPr>
              <a:t>a probabilistic model that assumes all the data points are generated from a mixture of a finite number of Gaussian distributions with unknown parameters</a:t>
            </a:r>
            <a:r>
              <a:rPr lang="en-US" b="0" i="0">
                <a:solidFill>
                  <a:srgbClr val="202124"/>
                </a:solidFill>
                <a:effectLst/>
                <a:latin typeface="arial" panose="020B0604020202020204" pitchFamily="34" charset="0"/>
              </a:rPr>
              <a:t>. We can think of </a:t>
            </a:r>
            <a:r>
              <a:rPr lang="en-US" b="0" i="0">
                <a:solidFill>
                  <a:srgbClr val="212529"/>
                </a:solidFill>
                <a:effectLst/>
                <a:latin typeface="-apple-system"/>
              </a:rPr>
              <a:t>it as generalizing k-means clustering to incorporate information about the centers as well as the covariance structure of the data and latent Gaussians.</a:t>
            </a:r>
          </a:p>
          <a:p>
            <a:endParaRPr lang="en-US" b="0" i="0">
              <a:solidFill>
                <a:srgbClr val="202124"/>
              </a:solidFill>
              <a:effectLst/>
              <a:latin typeface="arial" panose="020B0604020202020204" pitchFamily="34" charset="0"/>
            </a:endParaRPr>
          </a:p>
          <a:p>
            <a:r>
              <a:rPr lang="en-US" b="0" i="0">
                <a:solidFill>
                  <a:srgbClr val="202124"/>
                </a:solidFill>
                <a:effectLst/>
                <a:latin typeface="arial" panose="020B0604020202020204" pitchFamily="34" charset="0"/>
              </a:rPr>
              <a:t>The number of the Gaussian components, K, is a hyper parameter that needs to be given to the model.</a:t>
            </a:r>
          </a:p>
          <a:p>
            <a:r>
              <a:rPr lang="en-US" b="0" i="0">
                <a:solidFill>
                  <a:srgbClr val="202124"/>
                </a:solidFill>
                <a:effectLst/>
                <a:latin typeface="arial" panose="020B0604020202020204" pitchFamily="34" charset="0"/>
              </a:rPr>
              <a:t>Once K is given, GMM can automatically calculate:</a:t>
            </a:r>
          </a:p>
          <a:p>
            <a:r>
              <a:rPr lang="en-US" b="0" i="0">
                <a:solidFill>
                  <a:srgbClr val="202124"/>
                </a:solidFill>
                <a:effectLst/>
                <a:latin typeface="arial" panose="020B0604020202020204" pitchFamily="34" charset="0"/>
              </a:rPr>
              <a:t>The distribution of each gaussian component: mean and covariance</a:t>
            </a:r>
          </a:p>
          <a:p>
            <a:r>
              <a:rPr lang="en-US" b="0" i="0">
                <a:solidFill>
                  <a:srgbClr val="202124"/>
                </a:solidFill>
                <a:effectLst/>
                <a:latin typeface="arial" panose="020B0604020202020204" pitchFamily="34" charset="0"/>
              </a:rPr>
              <a:t>The probability that each observation belongs to each gaussian component, cluster</a:t>
            </a:r>
          </a:p>
          <a:p>
            <a:endParaRPr lang="en-US" b="0" i="0">
              <a:solidFill>
                <a:srgbClr val="202124"/>
              </a:solidFill>
              <a:effectLst/>
              <a:latin typeface="arial" panose="020B0604020202020204" pitchFamily="34" charset="0"/>
            </a:endParaRPr>
          </a:p>
          <a:p>
            <a:r>
              <a:rPr lang="en-US" b="0" i="0">
                <a:solidFill>
                  <a:srgbClr val="202124"/>
                </a:solidFill>
                <a:effectLst/>
                <a:latin typeface="arial" panose="020B0604020202020204" pitchFamily="34" charset="0"/>
              </a:rPr>
              <a:t>EM algo</a:t>
            </a:r>
          </a:p>
          <a:p>
            <a:r>
              <a:rPr lang="en-US" sz="1400" b="0" i="0" u="none" strike="noStrike">
                <a:solidFill>
                  <a:srgbClr val="595959"/>
                </a:solidFill>
                <a:effectLst/>
                <a:latin typeface="Lato" panose="020F0502020204030203" pitchFamily="34" charset="0"/>
              </a:rPr>
              <a:t>Initialize the params (mean and </a:t>
            </a:r>
            <a:r>
              <a:rPr lang="en-US" sz="1400" b="0" i="0" u="none" strike="noStrike" err="1">
                <a:solidFill>
                  <a:srgbClr val="595959"/>
                </a:solidFill>
                <a:effectLst/>
                <a:latin typeface="Lato" panose="020F0502020204030203" pitchFamily="34" charset="0"/>
              </a:rPr>
              <a:t>cov</a:t>
            </a:r>
            <a:r>
              <a:rPr lang="en-US" sz="1400" b="0" i="0" u="none" strike="noStrike">
                <a:solidFill>
                  <a:srgbClr val="595959"/>
                </a:solidFill>
                <a:effectLst/>
                <a:latin typeface="Lato" panose="020F0502020204030203" pitchFamily="34" charset="0"/>
              </a:rPr>
              <a:t> for each gaussian component)</a:t>
            </a:r>
          </a:p>
          <a:p>
            <a:r>
              <a:rPr lang="en-US" sz="1400" b="0" i="0" u="none" strike="noStrike">
                <a:solidFill>
                  <a:srgbClr val="595959"/>
                </a:solidFill>
                <a:effectLst/>
                <a:latin typeface="Lato" panose="020F0502020204030203" pitchFamily="34" charset="0"/>
              </a:rPr>
              <a:t>E-step: Given current param, calculate the prob that j-</a:t>
            </a:r>
            <a:r>
              <a:rPr lang="en-US" sz="1400" b="0" i="0" u="none" strike="noStrike" err="1">
                <a:solidFill>
                  <a:srgbClr val="595959"/>
                </a:solidFill>
                <a:effectLst/>
                <a:latin typeface="Lato" panose="020F0502020204030203" pitchFamily="34" charset="0"/>
              </a:rPr>
              <a:t>th</a:t>
            </a:r>
            <a:r>
              <a:rPr lang="en-US" sz="1400" b="0" i="0" u="none" strike="noStrike">
                <a:solidFill>
                  <a:srgbClr val="595959"/>
                </a:solidFill>
                <a:effectLst/>
                <a:latin typeface="Lato" panose="020F0502020204030203" pitchFamily="34" charset="0"/>
              </a:rPr>
              <a:t> observation comes from k-</a:t>
            </a:r>
            <a:r>
              <a:rPr lang="en-US" sz="1400" b="0" i="0" u="none" strike="noStrike" err="1">
                <a:solidFill>
                  <a:srgbClr val="595959"/>
                </a:solidFill>
                <a:effectLst/>
                <a:latin typeface="Lato" panose="020F0502020204030203" pitchFamily="34" charset="0"/>
              </a:rPr>
              <a:t>th</a:t>
            </a:r>
            <a:r>
              <a:rPr lang="en-US" sz="1400" b="0" i="0" u="none" strike="noStrike">
                <a:solidFill>
                  <a:srgbClr val="595959"/>
                </a:solidFill>
                <a:effectLst/>
                <a:latin typeface="Lato" panose="020F0502020204030203" pitchFamily="34" charset="0"/>
              </a:rPr>
              <a:t> component, times the probability density of the k-</a:t>
            </a:r>
            <a:r>
              <a:rPr lang="en-US" sz="1400" b="0" i="0" u="none" strike="noStrike" err="1">
                <a:solidFill>
                  <a:srgbClr val="595959"/>
                </a:solidFill>
                <a:effectLst/>
                <a:latin typeface="Lato" panose="020F0502020204030203" pitchFamily="34" charset="0"/>
              </a:rPr>
              <a:t>th</a:t>
            </a:r>
            <a:r>
              <a:rPr lang="en-US" sz="1400" b="0" i="0" u="none" strike="noStrike">
                <a:solidFill>
                  <a:srgbClr val="595959"/>
                </a:solidFill>
                <a:effectLst/>
                <a:latin typeface="Lato" panose="020F0502020204030203" pitchFamily="34" charset="0"/>
              </a:rPr>
              <a:t> component at the observation; sum over all observations and all components</a:t>
            </a:r>
            <a:br>
              <a:rPr lang="en-US" b="0">
                <a:effectLst/>
              </a:rPr>
            </a:br>
            <a:r>
              <a:rPr lang="en-US" sz="1400" b="0" i="0" u="none" strike="noStrike">
                <a:solidFill>
                  <a:srgbClr val="595959"/>
                </a:solidFill>
                <a:effectLst/>
                <a:latin typeface="Lato" panose="020F0502020204030203" pitchFamily="34" charset="0"/>
              </a:rPr>
              <a:t>M-step: Calculate the updated params </a:t>
            </a:r>
          </a:p>
          <a:p>
            <a:endParaRPr lang="en-US" b="0" i="0">
              <a:solidFill>
                <a:srgbClr val="202124"/>
              </a:solidFill>
              <a:effectLst/>
              <a:latin typeface="arial" panose="020B0604020202020204" pitchFamily="34" charset="0"/>
            </a:endParaRPr>
          </a:p>
          <a:p>
            <a:endParaRPr lang="en-US" b="0" i="0">
              <a:solidFill>
                <a:srgbClr val="202124"/>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47BCAFD4-B1B4-485F-AA74-C217FC9F10B2}" type="slidenum">
              <a:rPr lang="en-IN" smtClean="0"/>
              <a:t>17</a:t>
            </a:fld>
            <a:endParaRPr lang="en-IN"/>
          </a:p>
        </p:txBody>
      </p:sp>
    </p:spTree>
    <p:extLst>
      <p:ext uri="{BB962C8B-B14F-4D97-AF65-F5344CB8AC3E}">
        <p14:creationId xmlns:p14="http://schemas.microsoft.com/office/powerpoint/2010/main" val="137783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02124"/>
                </a:solidFill>
                <a:effectLst/>
                <a:latin typeface="arial" panose="020B0604020202020204" pitchFamily="34" charset="0"/>
              </a:rPr>
              <a:t>As we mentioned before, the number of the Gaussian components, regime, K, is a hyper parameter that needs to be given to the model.</a:t>
            </a:r>
          </a:p>
          <a:p>
            <a:endParaRPr lang="en-US"/>
          </a:p>
          <a:p>
            <a:r>
              <a:rPr lang="en-US"/>
              <a:t>In order to conduct model selection, we use BIC to determine the optimal regime number. </a:t>
            </a:r>
            <a:r>
              <a:rPr lang="en-US" b="0" i="0">
                <a:solidFill>
                  <a:srgbClr val="000000"/>
                </a:solidFill>
                <a:effectLst/>
                <a:latin typeface="Verdana" panose="020B0604030504040204" pitchFamily="34" charset="0"/>
              </a:rPr>
              <a:t>BIC score gives an estimate of the model performance, lower BIC score signals a better model. As we can see from the plot, 4 regimes generate the lowest BIC thus is the optimal number of regime. </a:t>
            </a:r>
          </a:p>
          <a:p>
            <a:endParaRPr lang="en-US" b="0" i="0">
              <a:solidFill>
                <a:srgbClr val="000000"/>
              </a:solidFill>
              <a:effectLst/>
              <a:latin typeface="Verdana" panose="020B0604030504040204" pitchFamily="34" charset="0"/>
            </a:endParaRPr>
          </a:p>
          <a:p>
            <a:r>
              <a:rPr lang="en-US" b="0" i="0">
                <a:solidFill>
                  <a:srgbClr val="000000"/>
                </a:solidFill>
                <a:effectLst/>
                <a:latin typeface="Verdana" panose="020B0604030504040204" pitchFamily="34" charset="0"/>
              </a:rPr>
              <a:t>Later on, when we design trading strategies based on regime switching model, we can use portfolio performance (</a:t>
            </a:r>
            <a:r>
              <a:rPr lang="en-US" b="0" i="0" err="1">
                <a:solidFill>
                  <a:srgbClr val="000000"/>
                </a:solidFill>
                <a:effectLst/>
                <a:latin typeface="Verdana" panose="020B0604030504040204" pitchFamily="34" charset="0"/>
              </a:rPr>
              <a:t>sharpe</a:t>
            </a:r>
            <a:r>
              <a:rPr lang="en-US" b="0" i="0">
                <a:solidFill>
                  <a:srgbClr val="000000"/>
                </a:solidFill>
                <a:effectLst/>
                <a:latin typeface="Verdana" panose="020B0604030504040204" pitchFamily="34" charset="0"/>
              </a:rPr>
              <a:t>) as a metric. </a:t>
            </a:r>
          </a:p>
          <a:p>
            <a:endParaRPr lang="en-US" b="0" i="0">
              <a:solidFill>
                <a:srgbClr val="000000"/>
              </a:solidFill>
              <a:effectLst/>
              <a:latin typeface="Verdana" panose="020B0604030504040204" pitchFamily="34" charset="0"/>
            </a:endParaRPr>
          </a:p>
          <a:p>
            <a:r>
              <a:rPr lang="en-US" b="0" i="0">
                <a:solidFill>
                  <a:srgbClr val="000000"/>
                </a:solidFill>
                <a:effectLst/>
                <a:latin typeface="Verdana" panose="020B0604030504040204" pitchFamily="34" charset="0"/>
              </a:rPr>
              <a:t>BIC is given by the formula: BIC = -2 * loglikelihood + d * log(N). where N is the sample size of the training set and d is the total number of parameters. </a:t>
            </a:r>
          </a:p>
        </p:txBody>
      </p:sp>
      <p:sp>
        <p:nvSpPr>
          <p:cNvPr id="4" name="Slide Number Placeholder 3"/>
          <p:cNvSpPr>
            <a:spLocks noGrp="1"/>
          </p:cNvSpPr>
          <p:nvPr>
            <p:ph type="sldNum" sz="quarter" idx="5"/>
          </p:nvPr>
        </p:nvSpPr>
        <p:spPr/>
        <p:txBody>
          <a:bodyPr/>
          <a:lstStyle/>
          <a:p>
            <a:fld id="{47BCAFD4-B1B4-485F-AA74-C217FC9F10B2}" type="slidenum">
              <a:rPr lang="en-IN" smtClean="0"/>
              <a:t>18</a:t>
            </a:fld>
            <a:endParaRPr lang="en-IN"/>
          </a:p>
        </p:txBody>
      </p:sp>
    </p:spTree>
    <p:extLst>
      <p:ext uri="{BB962C8B-B14F-4D97-AF65-F5344CB8AC3E}">
        <p14:creationId xmlns:p14="http://schemas.microsoft.com/office/powerpoint/2010/main" val="259439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Cambria"/>
                <a:ea typeface="Cambria"/>
              </a:rPr>
              <a:t>Furthermore, we conduct sensitivity analysis for the hyperparameter choice based on different initialization of the model, which is the first step of the EM algo.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latin typeface="Cambria"/>
                <a:ea typeface="Cambria"/>
              </a:rPr>
              <a:t>The initialization include the mean and covariance matrix for each Gaussian components.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mbria"/>
                <a:ea typeface="Cambria"/>
              </a:rPr>
              <a:t>What we did is that, for each given K, we run the model with 100 different random initializations, record BIC each time, and draw the box plot. Here’s the box plots for different 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mbria"/>
                <a:ea typeface="Cambria"/>
              </a:rPr>
              <a:t>As we can see, 4 is still the optimal number of regime irrespective of initialization.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Cambria"/>
              <a:ea typeface="Cambria"/>
            </a:endParaRPr>
          </a:p>
        </p:txBody>
      </p:sp>
      <p:sp>
        <p:nvSpPr>
          <p:cNvPr id="4" name="Slide Number Placeholder 3"/>
          <p:cNvSpPr>
            <a:spLocks noGrp="1"/>
          </p:cNvSpPr>
          <p:nvPr>
            <p:ph type="sldNum" sz="quarter" idx="5"/>
          </p:nvPr>
        </p:nvSpPr>
        <p:spPr/>
        <p:txBody>
          <a:bodyPr/>
          <a:lstStyle/>
          <a:p>
            <a:fld id="{47BCAFD4-B1B4-485F-AA74-C217FC9F10B2}" type="slidenum">
              <a:rPr lang="en-IN" smtClean="0"/>
              <a:t>19</a:t>
            </a:fld>
            <a:endParaRPr lang="en-IN"/>
          </a:p>
        </p:txBody>
      </p:sp>
    </p:spTree>
    <p:extLst>
      <p:ext uri="{BB962C8B-B14F-4D97-AF65-F5344CB8AC3E}">
        <p14:creationId xmlns:p14="http://schemas.microsoft.com/office/powerpoint/2010/main" val="107538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a:latin typeface="Cambria" panose="02040503050406030204" pitchFamily="18" charset="0"/>
                <a:ea typeface="Cambria" panose="02040503050406030204" pitchFamily="18" charset="0"/>
              </a:rPr>
              <a:t>TODO! – Explain all smoothing methods </a:t>
            </a:r>
          </a:p>
          <a:p>
            <a:pPr marL="342900" indent="-342900">
              <a:buFont typeface="Arial" panose="020B0604020202020204" pitchFamily="34" charset="0"/>
              <a:buChar char="•"/>
            </a:pPr>
            <a:r>
              <a:rPr lang="en-US" sz="1200">
                <a:latin typeface="Cambria" panose="02040503050406030204" pitchFamily="18" charset="0"/>
                <a:ea typeface="Cambria" panose="02040503050406030204" pitchFamily="18" charset="0"/>
              </a:rPr>
              <a:t>TODO! – explain why choose max count (prob threshold – threshold is extra param, exp weighted avg. smoothing factor alpha is extra param – adds complexity, avoid that by simple max count over past 5 days to stick to weekly rebalancing which is practical too)</a:t>
            </a:r>
          </a:p>
          <a:p>
            <a:pPr marL="342900" indent="-342900">
              <a:buFont typeface="Arial" panose="020B0604020202020204" pitchFamily="34" charset="0"/>
              <a:buChar char="•"/>
            </a:pPr>
            <a:r>
              <a:rPr lang="en-US" sz="1200">
                <a:latin typeface="Cambria" panose="02040503050406030204" pitchFamily="18" charset="0"/>
                <a:ea typeface="Cambria" panose="02040503050406030204" pitchFamily="18" charset="0"/>
              </a:rPr>
              <a:t>TODO! Plot smooth regimes on same time frame as before and highlight same region to show difference</a:t>
            </a:r>
          </a:p>
          <a:p>
            <a:endParaRPr lang="en-CN"/>
          </a:p>
        </p:txBody>
      </p:sp>
      <p:sp>
        <p:nvSpPr>
          <p:cNvPr id="4" name="Slide Number Placeholder 3"/>
          <p:cNvSpPr>
            <a:spLocks noGrp="1"/>
          </p:cNvSpPr>
          <p:nvPr>
            <p:ph type="sldNum" sz="quarter" idx="5"/>
          </p:nvPr>
        </p:nvSpPr>
        <p:spPr/>
        <p:txBody>
          <a:bodyPr/>
          <a:lstStyle/>
          <a:p>
            <a:fld id="{47BCAFD4-B1B4-485F-AA74-C217FC9F10B2}" type="slidenum">
              <a:rPr lang="en-IN" smtClean="0"/>
              <a:t>21</a:t>
            </a:fld>
            <a:endParaRPr lang="en-IN"/>
          </a:p>
        </p:txBody>
      </p:sp>
    </p:spTree>
    <p:extLst>
      <p:ext uri="{BB962C8B-B14F-4D97-AF65-F5344CB8AC3E}">
        <p14:creationId xmlns:p14="http://schemas.microsoft.com/office/powerpoint/2010/main" val="177897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a:latin typeface="Cambria" panose="02040503050406030204" pitchFamily="18" charset="0"/>
                <a:ea typeface="Cambria" panose="02040503050406030204" pitchFamily="18" charset="0"/>
              </a:rPr>
              <a:t>TODO! – Explain all smoothing methods </a:t>
            </a:r>
          </a:p>
          <a:p>
            <a:pPr marL="342900" indent="-342900">
              <a:buFont typeface="Arial" panose="020B0604020202020204" pitchFamily="34" charset="0"/>
              <a:buChar char="•"/>
            </a:pPr>
            <a:r>
              <a:rPr lang="en-US" sz="1200">
                <a:latin typeface="Cambria" panose="02040503050406030204" pitchFamily="18" charset="0"/>
                <a:ea typeface="Cambria" panose="02040503050406030204" pitchFamily="18" charset="0"/>
              </a:rPr>
              <a:t>TODO! – explain why choose max count (prob threshold – threshold is extra param, exp weighted avg. smoothing factor alpha is extra param – adds complexity, avoid that by simple max count over past 5 days to stick to weekly rebalancing which is practical too)</a:t>
            </a:r>
          </a:p>
          <a:p>
            <a:pPr marL="342900" indent="-342900">
              <a:buFont typeface="Arial" panose="020B0604020202020204" pitchFamily="34" charset="0"/>
              <a:buChar char="•"/>
            </a:pPr>
            <a:r>
              <a:rPr lang="en-US" sz="1200">
                <a:latin typeface="Cambria" panose="02040503050406030204" pitchFamily="18" charset="0"/>
                <a:ea typeface="Cambria" panose="02040503050406030204" pitchFamily="18" charset="0"/>
              </a:rPr>
              <a:t>TODO! Plot smooth regimes on same time frame as before and highlight same region to show difference</a:t>
            </a:r>
          </a:p>
          <a:p>
            <a:endParaRPr lang="en-CN"/>
          </a:p>
        </p:txBody>
      </p:sp>
      <p:sp>
        <p:nvSpPr>
          <p:cNvPr id="4" name="Slide Number Placeholder 3"/>
          <p:cNvSpPr>
            <a:spLocks noGrp="1"/>
          </p:cNvSpPr>
          <p:nvPr>
            <p:ph type="sldNum" sz="quarter" idx="5"/>
          </p:nvPr>
        </p:nvSpPr>
        <p:spPr/>
        <p:txBody>
          <a:bodyPr/>
          <a:lstStyle/>
          <a:p>
            <a:fld id="{47BCAFD4-B1B4-485F-AA74-C217FC9F10B2}" type="slidenum">
              <a:rPr lang="en-IN" smtClean="0"/>
              <a:t>22</a:t>
            </a:fld>
            <a:endParaRPr lang="en-IN"/>
          </a:p>
        </p:txBody>
      </p:sp>
    </p:spTree>
    <p:extLst>
      <p:ext uri="{BB962C8B-B14F-4D97-AF65-F5344CB8AC3E}">
        <p14:creationId xmlns:p14="http://schemas.microsoft.com/office/powerpoint/2010/main" val="314181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mbria" panose="02040503050406030204" pitchFamily="18" charset="0"/>
                <a:ea typeface="Cambria" panose="02040503050406030204" pitchFamily="18" charset="0"/>
              </a:rPr>
              <a:t>TODO! - Look at mean and variance in all regimes after smoothing and map to real world regimes, Highlight means and variance that help make the decision.</a:t>
            </a:r>
          </a:p>
          <a:p>
            <a:endParaRPr lang="en-CN"/>
          </a:p>
        </p:txBody>
      </p:sp>
      <p:sp>
        <p:nvSpPr>
          <p:cNvPr id="4" name="Slide Number Placeholder 3"/>
          <p:cNvSpPr>
            <a:spLocks noGrp="1"/>
          </p:cNvSpPr>
          <p:nvPr>
            <p:ph type="sldNum" sz="quarter" idx="5"/>
          </p:nvPr>
        </p:nvSpPr>
        <p:spPr/>
        <p:txBody>
          <a:bodyPr/>
          <a:lstStyle/>
          <a:p>
            <a:fld id="{47BCAFD4-B1B4-485F-AA74-C217FC9F10B2}" type="slidenum">
              <a:rPr lang="en-IN" smtClean="0"/>
              <a:t>23</a:t>
            </a:fld>
            <a:endParaRPr lang="en-IN"/>
          </a:p>
        </p:txBody>
      </p:sp>
    </p:spTree>
    <p:extLst>
      <p:ext uri="{BB962C8B-B14F-4D97-AF65-F5344CB8AC3E}">
        <p14:creationId xmlns:p14="http://schemas.microsoft.com/office/powerpoint/2010/main" val="2326435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a:t>
            </a:r>
          </a:p>
        </p:txBody>
      </p:sp>
      <p:sp>
        <p:nvSpPr>
          <p:cNvPr id="4" name="Slide Number Placeholder 3"/>
          <p:cNvSpPr>
            <a:spLocks noGrp="1"/>
          </p:cNvSpPr>
          <p:nvPr>
            <p:ph type="sldNum" sz="quarter" idx="5"/>
          </p:nvPr>
        </p:nvSpPr>
        <p:spPr/>
        <p:txBody>
          <a:bodyPr/>
          <a:lstStyle/>
          <a:p>
            <a:fld id="{47BCAFD4-B1B4-485F-AA74-C217FC9F10B2}" type="slidenum">
              <a:rPr lang="en-IN" smtClean="0"/>
              <a:t>24</a:t>
            </a:fld>
            <a:endParaRPr lang="en-IN"/>
          </a:p>
        </p:txBody>
      </p:sp>
    </p:spTree>
    <p:extLst>
      <p:ext uri="{BB962C8B-B14F-4D97-AF65-F5344CB8AC3E}">
        <p14:creationId xmlns:p14="http://schemas.microsoft.com/office/powerpoint/2010/main" val="424554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F48E-A1FB-4B48-D7CD-673206E805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175C4C-176E-F27F-B47C-303DEA70E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283E66-3B7B-D98B-89D6-B1215EB056E6}"/>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5" name="Footer Placeholder 4">
            <a:extLst>
              <a:ext uri="{FF2B5EF4-FFF2-40B4-BE49-F238E27FC236}">
                <a16:creationId xmlns:a16="http://schemas.microsoft.com/office/drawing/2014/main" id="{E5BB03EE-6DB8-8D4A-936D-4AB401F5A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CD9DF-6D5C-6763-A1F8-05DEBD165682}"/>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345992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9CF8-6D78-5A85-92EE-FA140F5365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A9E6F-8494-ED36-08C7-948917E4C0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679AF-F691-85E1-58C5-5DF8ACB45453}"/>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5" name="Footer Placeholder 4">
            <a:extLst>
              <a:ext uri="{FF2B5EF4-FFF2-40B4-BE49-F238E27FC236}">
                <a16:creationId xmlns:a16="http://schemas.microsoft.com/office/drawing/2014/main" id="{00ECBE34-9B8F-6838-BEEC-BC58363B18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60618-26F0-BE4A-E1B2-B531789CC650}"/>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50141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C9534-6324-96C4-7753-70D5E019AF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69A4FD-C272-41C5-E002-CFDDAE246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332FEC-94DA-6B30-96A9-1B1D8A013C05}"/>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5" name="Footer Placeholder 4">
            <a:extLst>
              <a:ext uri="{FF2B5EF4-FFF2-40B4-BE49-F238E27FC236}">
                <a16:creationId xmlns:a16="http://schemas.microsoft.com/office/drawing/2014/main" id="{DF05F772-F6B3-DB6B-2CE7-5FC93F4D9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B8C6F2-ACAE-7EB4-E9EF-DAD9D32A7B6C}"/>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319187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5F63-C410-7D93-AFCF-1ED5A62698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4CCC89-3B1B-D853-365B-3FD13659E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E3EAA-FF8D-EBE8-0CE4-48336637D68A}"/>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5" name="Footer Placeholder 4">
            <a:extLst>
              <a:ext uri="{FF2B5EF4-FFF2-40B4-BE49-F238E27FC236}">
                <a16:creationId xmlns:a16="http://schemas.microsoft.com/office/drawing/2014/main" id="{911D4E79-3DD4-B5B9-C874-6DD0C2EC9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A324C-B5BC-F572-D089-0ED5B78853DB}"/>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238808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D050-E139-0190-0D25-D8623CE27A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47AD66-ED42-9F24-4FB5-93E5B33D8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7A31CC-FDE8-429B-92C3-66BFF379668B}"/>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5" name="Footer Placeholder 4">
            <a:extLst>
              <a:ext uri="{FF2B5EF4-FFF2-40B4-BE49-F238E27FC236}">
                <a16:creationId xmlns:a16="http://schemas.microsoft.com/office/drawing/2014/main" id="{7A8F5896-A1A9-FB19-FBD9-8F5A3CE57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70783-63AF-03F3-F13B-7E6CF05655CF}"/>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259198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6E9D-906C-B3F1-274A-4C825B8AE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76BD9E-DBD2-6FE2-AB43-F39D1EF6D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0CF03F-863C-47C9-E800-699FBA20D2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CA6AD9-84E1-EF8B-8CF9-819B9B64875E}"/>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6" name="Footer Placeholder 5">
            <a:extLst>
              <a:ext uri="{FF2B5EF4-FFF2-40B4-BE49-F238E27FC236}">
                <a16:creationId xmlns:a16="http://schemas.microsoft.com/office/drawing/2014/main" id="{E4DCBD6E-BC95-E7E3-F477-10830E9583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809BAA-5408-D145-781B-8C35AD9FF322}"/>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176637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4506-57B8-7248-5D57-CBACD3D46E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998EE0-533C-7B38-4F03-B82DC22F5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486DA-9DB8-40F0-5117-B5280436C2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462901-5F24-F0C6-E74E-DC181A3B3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10B71-7251-C73E-D6D1-6E0574B51D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8BC0D4-5FCE-1208-DA69-9B5BD5295EAB}"/>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8" name="Footer Placeholder 7">
            <a:extLst>
              <a:ext uri="{FF2B5EF4-FFF2-40B4-BE49-F238E27FC236}">
                <a16:creationId xmlns:a16="http://schemas.microsoft.com/office/drawing/2014/main" id="{428FFAC0-F8F7-84FD-BD53-C8EB26D782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C5144B-AF29-68F9-808A-E18A39C8C6D0}"/>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262992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30A6-182E-026D-E7D7-4A1DBAB89C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7CDDF9-BA6B-624F-B100-3A0DEF3144CF}"/>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4" name="Footer Placeholder 3">
            <a:extLst>
              <a:ext uri="{FF2B5EF4-FFF2-40B4-BE49-F238E27FC236}">
                <a16:creationId xmlns:a16="http://schemas.microsoft.com/office/drawing/2014/main" id="{66E8DAD6-CE75-5F2B-08F8-CD7D21A697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87E01C-B577-E80F-4B70-377784D80180}"/>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66092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1D59D-665E-BE32-57FF-4AA4B47F92E4}"/>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3" name="Footer Placeholder 2">
            <a:extLst>
              <a:ext uri="{FF2B5EF4-FFF2-40B4-BE49-F238E27FC236}">
                <a16:creationId xmlns:a16="http://schemas.microsoft.com/office/drawing/2014/main" id="{A3038344-2974-67BA-313D-A7E4646896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9FD440-26BE-8C5E-3CA7-D4A6C84AFCA0}"/>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180539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F075-6D06-1358-8324-C17E75851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B267FF-D488-CAD6-16E4-65E6051EB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DCB349-7470-6B96-892A-237994FC1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A5E16-F6BB-3898-B052-0C6A3186E9FF}"/>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6" name="Footer Placeholder 5">
            <a:extLst>
              <a:ext uri="{FF2B5EF4-FFF2-40B4-BE49-F238E27FC236}">
                <a16:creationId xmlns:a16="http://schemas.microsoft.com/office/drawing/2014/main" id="{4F6789DC-F400-A806-3DE1-C28DDE011D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EA94E-8D95-261F-61A3-B235D5A9BBE0}"/>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157181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09FC-5043-FEB9-7821-6923E127A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2486B6-D165-97AB-82FD-FEBF97248E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963B3D-63B6-8743-E465-1966312D4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01DE5-DE01-71AE-B27F-59D1220DC68A}"/>
              </a:ext>
            </a:extLst>
          </p:cNvPr>
          <p:cNvSpPr>
            <a:spLocks noGrp="1"/>
          </p:cNvSpPr>
          <p:nvPr>
            <p:ph type="dt" sz="half" idx="10"/>
          </p:nvPr>
        </p:nvSpPr>
        <p:spPr/>
        <p:txBody>
          <a:bodyPr/>
          <a:lstStyle/>
          <a:p>
            <a:fld id="{976E8ACE-61E4-48A0-98DA-B805B4ACEA13}" type="datetimeFigureOut">
              <a:rPr lang="en-IN" smtClean="0"/>
              <a:t>30-10-2022</a:t>
            </a:fld>
            <a:endParaRPr lang="en-IN"/>
          </a:p>
        </p:txBody>
      </p:sp>
      <p:sp>
        <p:nvSpPr>
          <p:cNvPr id="6" name="Footer Placeholder 5">
            <a:extLst>
              <a:ext uri="{FF2B5EF4-FFF2-40B4-BE49-F238E27FC236}">
                <a16:creationId xmlns:a16="http://schemas.microsoft.com/office/drawing/2014/main" id="{96D3E40A-9E3F-638B-C49D-19A4A2360F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64EF9D-2060-541A-C110-F43066EFB382}"/>
              </a:ext>
            </a:extLst>
          </p:cNvPr>
          <p:cNvSpPr>
            <a:spLocks noGrp="1"/>
          </p:cNvSpPr>
          <p:nvPr>
            <p:ph type="sldNum" sz="quarter" idx="12"/>
          </p:nvPr>
        </p:nvSpPr>
        <p:spPr/>
        <p:txBody>
          <a:bodyPr/>
          <a:lstStyle/>
          <a:p>
            <a:fld id="{37F806D8-5F67-4319-854D-B5C8D8E88BC8}" type="slidenum">
              <a:rPr lang="en-IN" smtClean="0"/>
              <a:t>‹#›</a:t>
            </a:fld>
            <a:endParaRPr lang="en-IN"/>
          </a:p>
        </p:txBody>
      </p:sp>
    </p:spTree>
    <p:extLst>
      <p:ext uri="{BB962C8B-B14F-4D97-AF65-F5344CB8AC3E}">
        <p14:creationId xmlns:p14="http://schemas.microsoft.com/office/powerpoint/2010/main" val="120946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11866-C504-E3CB-B6E0-923478499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B9503D-2064-7854-101A-A9315F2FF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16F4E-43DD-C244-75B9-D23B532D7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E8ACE-61E4-48A0-98DA-B805B4ACEA13}" type="datetimeFigureOut">
              <a:rPr lang="en-IN" smtClean="0"/>
              <a:t>30-10-2022</a:t>
            </a:fld>
            <a:endParaRPr lang="en-IN"/>
          </a:p>
        </p:txBody>
      </p:sp>
      <p:sp>
        <p:nvSpPr>
          <p:cNvPr id="5" name="Footer Placeholder 4">
            <a:extLst>
              <a:ext uri="{FF2B5EF4-FFF2-40B4-BE49-F238E27FC236}">
                <a16:creationId xmlns:a16="http://schemas.microsoft.com/office/drawing/2014/main" id="{9451A1B7-78E7-B989-FBE4-FC3F9C624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EBA2E1-C4CC-3BCA-290B-FEFC898F3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806D8-5F67-4319-854D-B5C8D8E88BC8}" type="slidenum">
              <a:rPr lang="en-IN" smtClean="0"/>
              <a:t>‹#›</a:t>
            </a:fld>
            <a:endParaRPr lang="en-IN"/>
          </a:p>
        </p:txBody>
      </p:sp>
    </p:spTree>
    <p:extLst>
      <p:ext uri="{BB962C8B-B14F-4D97-AF65-F5344CB8AC3E}">
        <p14:creationId xmlns:p14="http://schemas.microsoft.com/office/powerpoint/2010/main" val="7731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AA3225-CED9-CB02-AE09-2C0CBB16AAB4}"/>
              </a:ext>
            </a:extLst>
          </p:cNvPr>
          <p:cNvSpPr/>
          <p:nvPr/>
        </p:nvSpPr>
        <p:spPr>
          <a:xfrm>
            <a:off x="1" y="0"/>
            <a:ext cx="12191999" cy="6858000"/>
          </a:xfrm>
          <a:prstGeom prst="rect">
            <a:avLst/>
          </a:prstGeom>
          <a:gradFill>
            <a:gsLst>
              <a:gs pos="100000">
                <a:srgbClr val="FF7C80"/>
              </a:gs>
              <a:gs pos="8000">
                <a:srgbClr val="92ADDD"/>
              </a:gs>
              <a:gs pos="16000">
                <a:schemeClr val="accent1">
                  <a:lumMod val="45000"/>
                  <a:lumOff val="55000"/>
                </a:schemeClr>
              </a:gs>
              <a:gs pos="73000">
                <a:schemeClr val="accent1">
                  <a:alpha val="0"/>
                  <a:lumMod val="0"/>
                  <a:lumOff val="100000"/>
                </a:schemeClr>
              </a:gs>
              <a:gs pos="3000">
                <a:schemeClr val="accent1">
                  <a:lumMod val="60000"/>
                  <a:lumOff val="40000"/>
                </a:schemeClr>
              </a:gs>
              <a:gs pos="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5C7544C2-0E91-2E29-1CCE-F7FF70F34D9A}"/>
              </a:ext>
            </a:extLst>
          </p:cNvPr>
          <p:cNvSpPr txBox="1"/>
          <p:nvPr/>
        </p:nvSpPr>
        <p:spPr>
          <a:xfrm>
            <a:off x="381663" y="1878025"/>
            <a:ext cx="11529391" cy="2062103"/>
          </a:xfrm>
          <a:prstGeom prst="rect">
            <a:avLst/>
          </a:prstGeom>
          <a:noFill/>
        </p:spPr>
        <p:txBody>
          <a:bodyPr wrap="square" rtlCol="0">
            <a:spAutoFit/>
          </a:bodyPr>
          <a:lstStyle/>
          <a:p>
            <a:pPr algn="ctr"/>
            <a:r>
              <a:rPr lang="en-US" sz="2400">
                <a:latin typeface="Cambria" panose="02040503050406030204" pitchFamily="18" charset="0"/>
                <a:ea typeface="Cambria" panose="02040503050406030204" pitchFamily="18" charset="0"/>
              </a:rPr>
              <a:t>Capstone Project Mid-term Review</a:t>
            </a:r>
          </a:p>
          <a:p>
            <a:pPr algn="ctr"/>
            <a:endParaRPr lang="en-US" sz="2400">
              <a:latin typeface="Cambria" panose="02040503050406030204" pitchFamily="18" charset="0"/>
              <a:ea typeface="Cambria" panose="02040503050406030204" pitchFamily="18" charset="0"/>
            </a:endParaRPr>
          </a:p>
          <a:p>
            <a:pPr algn="ctr"/>
            <a:r>
              <a:rPr lang="en-IN" sz="4000">
                <a:latin typeface="Cambria" panose="02040503050406030204" pitchFamily="18" charset="0"/>
                <a:ea typeface="Cambria" panose="02040503050406030204" pitchFamily="18" charset="0"/>
              </a:rPr>
              <a:t>REGIME DETECTION FOR FINANCIAL MARKETS</a:t>
            </a:r>
          </a:p>
          <a:p>
            <a:endParaRPr lang="en-IN" sz="400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E077A659-2708-EBB0-CFC2-8DE8B0C1D771}"/>
              </a:ext>
            </a:extLst>
          </p:cNvPr>
          <p:cNvSpPr txBox="1"/>
          <p:nvPr/>
        </p:nvSpPr>
        <p:spPr>
          <a:xfrm>
            <a:off x="3660371" y="4461080"/>
            <a:ext cx="7190990" cy="2031325"/>
          </a:xfrm>
          <a:prstGeom prst="rect">
            <a:avLst/>
          </a:prstGeom>
          <a:noFill/>
        </p:spPr>
        <p:txBody>
          <a:bodyPr wrap="square">
            <a:spAutoFit/>
          </a:bodyPr>
          <a:lstStyle/>
          <a:p>
            <a:pPr algn="r" rtl="0">
              <a:spcBef>
                <a:spcPts val="0"/>
              </a:spcBef>
              <a:spcAft>
                <a:spcPts val="0"/>
              </a:spcAft>
            </a:pPr>
            <a:r>
              <a:rPr lang="en-IN" sz="1800" b="0" i="0" u="none" strike="noStrike">
                <a:solidFill>
                  <a:srgbClr val="000000"/>
                </a:solidFill>
                <a:effectLst/>
                <a:latin typeface="Cambria" panose="02040503050406030204" pitchFamily="18" charset="0"/>
                <a:ea typeface="Cambria" panose="02040503050406030204" pitchFamily="18" charset="0"/>
              </a:rPr>
              <a:t>Sponsor: Mr. </a:t>
            </a:r>
            <a:r>
              <a:rPr lang="en-IN" sz="1800" b="0" i="0" u="none" strike="noStrike" err="1">
                <a:solidFill>
                  <a:srgbClr val="000000"/>
                </a:solidFill>
                <a:effectLst/>
                <a:latin typeface="Cambria" panose="02040503050406030204" pitchFamily="18" charset="0"/>
                <a:ea typeface="Cambria" panose="02040503050406030204" pitchFamily="18" charset="0"/>
              </a:rPr>
              <a:t>Blaz</a:t>
            </a:r>
            <a:r>
              <a:rPr lang="en-IN" sz="1800" b="0" i="0" u="none" strike="noStrike">
                <a:solidFill>
                  <a:srgbClr val="000000"/>
                </a:solidFill>
                <a:effectLst/>
                <a:latin typeface="Cambria" panose="02040503050406030204" pitchFamily="18" charset="0"/>
                <a:ea typeface="Cambria" panose="02040503050406030204" pitchFamily="18" charset="0"/>
              </a:rPr>
              <a:t> Zlicar (Deutsche Bank)</a:t>
            </a:r>
          </a:p>
          <a:p>
            <a:pPr algn="r" rtl="0">
              <a:spcBef>
                <a:spcPts val="0"/>
              </a:spcBef>
              <a:spcAft>
                <a:spcPts val="0"/>
              </a:spcAft>
            </a:pPr>
            <a:endParaRPr lang="en-IN" b="0">
              <a:effectLst/>
              <a:latin typeface="Cambria" panose="02040503050406030204" pitchFamily="18" charset="0"/>
              <a:ea typeface="Cambria" panose="02040503050406030204" pitchFamily="18" charset="0"/>
            </a:endParaRPr>
          </a:p>
          <a:p>
            <a:pPr algn="r" rtl="0">
              <a:spcBef>
                <a:spcPts val="0"/>
              </a:spcBef>
              <a:spcAft>
                <a:spcPts val="0"/>
              </a:spcAft>
            </a:pPr>
            <a:r>
              <a:rPr lang="en-IN" sz="1800" b="0" i="0" u="none" strike="noStrike">
                <a:solidFill>
                  <a:srgbClr val="000000"/>
                </a:solidFill>
                <a:effectLst/>
                <a:latin typeface="Cambria" panose="02040503050406030204" pitchFamily="18" charset="0"/>
                <a:ea typeface="Cambria" panose="02040503050406030204" pitchFamily="18" charset="0"/>
              </a:rPr>
              <a:t>Advisor: Prof. Sasha Stoikov (Cornell Financial Engineering Manhattan)</a:t>
            </a:r>
            <a:endParaRPr lang="en-IN" b="0">
              <a:effectLst/>
              <a:latin typeface="Cambria" panose="02040503050406030204" pitchFamily="18" charset="0"/>
              <a:ea typeface="Cambria" panose="02040503050406030204" pitchFamily="18" charset="0"/>
            </a:endParaRPr>
          </a:p>
          <a:p>
            <a:pPr algn="r" rtl="0">
              <a:spcBef>
                <a:spcPts val="0"/>
              </a:spcBef>
              <a:spcAft>
                <a:spcPts val="0"/>
              </a:spcAft>
            </a:pPr>
            <a:r>
              <a:rPr lang="en-IN" sz="1800" b="0" i="0" u="none" strike="noStrike">
                <a:solidFill>
                  <a:srgbClr val="000000"/>
                </a:solidFill>
                <a:effectLst/>
                <a:latin typeface="Cambria" panose="02040503050406030204" pitchFamily="18" charset="0"/>
                <a:ea typeface="Cambria" panose="02040503050406030204" pitchFamily="18" charset="0"/>
              </a:rPr>
              <a:t>Team: </a:t>
            </a:r>
            <a:r>
              <a:rPr lang="en-IN" sz="1800" b="0" i="0" u="none" strike="noStrike" err="1">
                <a:solidFill>
                  <a:srgbClr val="000000"/>
                </a:solidFill>
                <a:effectLst/>
                <a:latin typeface="Cambria" panose="02040503050406030204" pitchFamily="18" charset="0"/>
                <a:ea typeface="Cambria" panose="02040503050406030204" pitchFamily="18" charset="0"/>
              </a:rPr>
              <a:t>Enming</a:t>
            </a:r>
            <a:r>
              <a:rPr lang="en-IN" sz="1800" b="0" i="0" u="none" strike="noStrike">
                <a:solidFill>
                  <a:srgbClr val="000000"/>
                </a:solidFill>
                <a:effectLst/>
                <a:latin typeface="Cambria" panose="02040503050406030204" pitchFamily="18" charset="0"/>
                <a:ea typeface="Cambria" panose="02040503050406030204" pitchFamily="18" charset="0"/>
              </a:rPr>
              <a:t> Zhang, </a:t>
            </a:r>
            <a:r>
              <a:rPr lang="en-IN" sz="1800" b="0" i="0" u="none" strike="noStrike" err="1">
                <a:solidFill>
                  <a:srgbClr val="000000"/>
                </a:solidFill>
                <a:effectLst/>
                <a:latin typeface="Cambria" panose="02040503050406030204" pitchFamily="18" charset="0"/>
                <a:ea typeface="Cambria" panose="02040503050406030204" pitchFamily="18" charset="0"/>
              </a:rPr>
              <a:t>Haobing</a:t>
            </a:r>
            <a:r>
              <a:rPr lang="en-IN" sz="1800" b="0" i="0" u="none" strike="noStrike">
                <a:solidFill>
                  <a:srgbClr val="000000"/>
                </a:solidFill>
                <a:effectLst/>
                <a:latin typeface="Cambria" panose="02040503050406030204" pitchFamily="18" charset="0"/>
                <a:ea typeface="Cambria" panose="02040503050406030204" pitchFamily="18" charset="0"/>
              </a:rPr>
              <a:t> Meng, </a:t>
            </a:r>
            <a:r>
              <a:rPr lang="en-IN" sz="1800" b="0" i="0" u="none" strike="noStrike" err="1">
                <a:solidFill>
                  <a:srgbClr val="000000"/>
                </a:solidFill>
                <a:effectLst/>
                <a:latin typeface="Cambria" panose="02040503050406030204" pitchFamily="18" charset="0"/>
                <a:ea typeface="Cambria" panose="02040503050406030204" pitchFamily="18" charset="0"/>
              </a:rPr>
              <a:t>Huimin</a:t>
            </a:r>
            <a:r>
              <a:rPr lang="en-IN" sz="1800" b="0" i="0" u="none" strike="noStrike">
                <a:solidFill>
                  <a:srgbClr val="000000"/>
                </a:solidFill>
                <a:effectLst/>
                <a:latin typeface="Cambria" panose="02040503050406030204" pitchFamily="18" charset="0"/>
                <a:ea typeface="Cambria" panose="02040503050406030204" pitchFamily="18" charset="0"/>
              </a:rPr>
              <a:t> Wang, Joel Dsouza, Niharika Dalsania, </a:t>
            </a:r>
            <a:r>
              <a:rPr lang="en-IN" sz="1800" b="0" i="0" u="none" strike="noStrike" err="1">
                <a:solidFill>
                  <a:srgbClr val="000000"/>
                </a:solidFill>
                <a:effectLst/>
                <a:latin typeface="Cambria" panose="02040503050406030204" pitchFamily="18" charset="0"/>
                <a:ea typeface="Cambria" panose="02040503050406030204" pitchFamily="18" charset="0"/>
              </a:rPr>
              <a:t>Yiran</a:t>
            </a:r>
            <a:r>
              <a:rPr lang="en-IN" sz="1800" b="0" i="0" u="none" strike="noStrike">
                <a:solidFill>
                  <a:srgbClr val="000000"/>
                </a:solidFill>
                <a:effectLst/>
                <a:latin typeface="Cambria" panose="02040503050406030204" pitchFamily="18" charset="0"/>
                <a:ea typeface="Cambria" panose="02040503050406030204" pitchFamily="18" charset="0"/>
              </a:rPr>
              <a:t> Hao, </a:t>
            </a:r>
            <a:r>
              <a:rPr lang="en-IN" sz="1800" b="0" i="0" u="none" strike="noStrike" err="1">
                <a:solidFill>
                  <a:srgbClr val="000000"/>
                </a:solidFill>
                <a:effectLst/>
                <a:latin typeface="Cambria" panose="02040503050406030204" pitchFamily="18" charset="0"/>
                <a:ea typeface="Cambria" panose="02040503050406030204" pitchFamily="18" charset="0"/>
              </a:rPr>
              <a:t>Yuanping</a:t>
            </a:r>
            <a:r>
              <a:rPr lang="en-IN" sz="1800" b="0" i="0" u="none" strike="noStrike">
                <a:solidFill>
                  <a:srgbClr val="000000"/>
                </a:solidFill>
                <a:effectLst/>
                <a:latin typeface="Cambria" panose="02040503050406030204" pitchFamily="18" charset="0"/>
                <a:ea typeface="Cambria" panose="02040503050406030204" pitchFamily="18" charset="0"/>
              </a:rPr>
              <a:t> Du </a:t>
            </a:r>
            <a:endParaRPr lang="en-IN" b="0">
              <a:effectLst/>
              <a:latin typeface="Cambria" panose="02040503050406030204" pitchFamily="18" charset="0"/>
              <a:ea typeface="Cambria" panose="02040503050406030204" pitchFamily="18" charset="0"/>
            </a:endParaRPr>
          </a:p>
          <a:p>
            <a:pPr algn="r"/>
            <a:br>
              <a:rPr lang="en-IN"/>
            </a:br>
            <a:endParaRPr lang="en-IN"/>
          </a:p>
        </p:txBody>
      </p:sp>
      <p:pic>
        <p:nvPicPr>
          <p:cNvPr id="9" name="Picture 6" descr="Deutsche Bank Logo, symbol, meaning, history, PNG">
            <a:extLst>
              <a:ext uri="{FF2B5EF4-FFF2-40B4-BE49-F238E27FC236}">
                <a16:creationId xmlns:a16="http://schemas.microsoft.com/office/drawing/2014/main" id="{0D74E98A-F941-43BD-DDA2-9262D7F6A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328" y="4461080"/>
            <a:ext cx="752961" cy="4235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93759EF-7A4C-B739-8109-94826C8CB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7382" y="5276168"/>
            <a:ext cx="482885" cy="48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17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Principal Component Analysis (PCA)</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2" name="Picture 2" descr="Chart, bar chart&#10;&#10;Description automatically generated">
            <a:extLst>
              <a:ext uri="{FF2B5EF4-FFF2-40B4-BE49-F238E27FC236}">
                <a16:creationId xmlns:a16="http://schemas.microsoft.com/office/drawing/2014/main" id="{A435698E-6C21-5109-6A45-C366544D91FE}"/>
              </a:ext>
            </a:extLst>
          </p:cNvPr>
          <p:cNvPicPr>
            <a:picLocks noChangeAspect="1"/>
          </p:cNvPicPr>
          <p:nvPr/>
        </p:nvPicPr>
        <p:blipFill>
          <a:blip r:embed="rId4"/>
          <a:stretch>
            <a:fillRect/>
          </a:stretch>
        </p:blipFill>
        <p:spPr>
          <a:xfrm>
            <a:off x="5653565" y="1623438"/>
            <a:ext cx="5659658" cy="4079741"/>
          </a:xfrm>
          <a:prstGeom prst="rect">
            <a:avLst/>
          </a:prstGeom>
        </p:spPr>
      </p:pic>
      <p:sp>
        <p:nvSpPr>
          <p:cNvPr id="6" name="TextBox 5">
            <a:extLst>
              <a:ext uri="{FF2B5EF4-FFF2-40B4-BE49-F238E27FC236}">
                <a16:creationId xmlns:a16="http://schemas.microsoft.com/office/drawing/2014/main" id="{3CD83766-75CC-E239-599F-EC8C7785CF95}"/>
              </a:ext>
            </a:extLst>
          </p:cNvPr>
          <p:cNvSpPr txBox="1"/>
          <p:nvPr/>
        </p:nvSpPr>
        <p:spPr>
          <a:xfrm>
            <a:off x="292608" y="1563905"/>
            <a:ext cx="5054942" cy="1938992"/>
          </a:xfrm>
          <a:prstGeom prst="rect">
            <a:avLst/>
          </a:prstGeom>
          <a:noFill/>
        </p:spPr>
        <p:txBody>
          <a:bodyPr wrap="square" lIns="91440" tIns="45720" rIns="91440" bIns="45720" rtlCol="0" anchor="t">
            <a:spAutoFit/>
          </a:bodyPr>
          <a:lstStyle/>
          <a:p>
            <a:pPr marL="285750" indent="-285750" fontAlgn="base">
              <a:buFont typeface="Arial" panose="020B0604020202020204" pitchFamily="34" charset="0"/>
              <a:buChar char="•"/>
            </a:pPr>
            <a:r>
              <a:rPr lang="en-US" sz="2000">
                <a:latin typeface="Cambria"/>
                <a:ea typeface="Cambria"/>
              </a:rPr>
              <a:t>The first 12 principal components explain about 95% of the variance</a:t>
            </a:r>
            <a:endParaRPr lang="en-US" sz="2000">
              <a:latin typeface="Cambria" panose="02040503050406030204" pitchFamily="18" charset="0"/>
              <a:ea typeface="Cambria" panose="02040503050406030204" pitchFamily="18" charset="0"/>
            </a:endParaRPr>
          </a:p>
          <a:p>
            <a:endParaRPr lang="en-US" sz="200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a:latin typeface="Cambria"/>
                <a:ea typeface="Cambria"/>
              </a:rPr>
              <a:t>Factors are informative and uncorrelated; there is no need to eliminate any factors</a:t>
            </a:r>
            <a:br>
              <a:rPr lang="en-US" sz="2000">
                <a:latin typeface="Cambria" panose="02040503050406030204" pitchFamily="18" charset="0"/>
                <a:ea typeface="Cambria" panose="02040503050406030204" pitchFamily="18" charset="0"/>
              </a:rPr>
            </a:br>
            <a:endParaRPr lang="en-US" sz="20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9214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F0121-847B-3C07-3714-DA0C72211399}"/>
              </a:ext>
            </a:extLst>
          </p:cNvPr>
          <p:cNvSpPr/>
          <p:nvPr/>
        </p:nvSpPr>
        <p:spPr>
          <a:xfrm>
            <a:off x="0" y="0"/>
            <a:ext cx="3566160" cy="6858000"/>
          </a:xfrm>
          <a:prstGeom prst="rect">
            <a:avLst/>
          </a:prstGeom>
          <a:gradFill>
            <a:gsLst>
              <a:gs pos="100000">
                <a:srgbClr val="FF5050"/>
              </a:gs>
              <a:gs pos="13000">
                <a:srgbClr val="92ADDD"/>
              </a:gs>
              <a:gs pos="24000">
                <a:schemeClr val="accent1">
                  <a:lumMod val="45000"/>
                  <a:lumOff val="55000"/>
                </a:schemeClr>
              </a:gs>
              <a:gs pos="61000">
                <a:schemeClr val="accent1">
                  <a:alpha val="0"/>
                  <a:lumMod val="0"/>
                  <a:lumOff val="100000"/>
                </a:schemeClr>
              </a:gs>
              <a:gs pos="11000">
                <a:schemeClr val="accent1">
                  <a:lumMod val="60000"/>
                  <a:lumOff val="40000"/>
                </a:schemeClr>
              </a:gs>
              <a:gs pos="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8" name="Rectangle 7">
            <a:extLst>
              <a:ext uri="{FF2B5EF4-FFF2-40B4-BE49-F238E27FC236}">
                <a16:creationId xmlns:a16="http://schemas.microsoft.com/office/drawing/2014/main" id="{EA5FC4D7-E48F-6107-0C25-A2F7C6E8B58F}"/>
              </a:ext>
            </a:extLst>
          </p:cNvPr>
          <p:cNvSpPr/>
          <p:nvPr/>
        </p:nvSpPr>
        <p:spPr>
          <a:xfrm>
            <a:off x="3566160" y="412949"/>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 name="Oval 2">
            <a:extLst>
              <a:ext uri="{FF2B5EF4-FFF2-40B4-BE49-F238E27FC236}">
                <a16:creationId xmlns:a16="http://schemas.microsoft.com/office/drawing/2014/main" id="{DF577A26-2098-37EF-4899-39FA6FD2DD06}"/>
              </a:ext>
            </a:extLst>
          </p:cNvPr>
          <p:cNvSpPr/>
          <p:nvPr/>
        </p:nvSpPr>
        <p:spPr>
          <a:xfrm>
            <a:off x="2971800" y="412949"/>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nvGrpSpPr>
          <p:cNvPr id="14" name="Group 13">
            <a:extLst>
              <a:ext uri="{FF2B5EF4-FFF2-40B4-BE49-F238E27FC236}">
                <a16:creationId xmlns:a16="http://schemas.microsoft.com/office/drawing/2014/main" id="{50DAEC8B-1F9C-23B8-DE47-553D1C5A86A5}"/>
              </a:ext>
            </a:extLst>
          </p:cNvPr>
          <p:cNvGrpSpPr/>
          <p:nvPr/>
        </p:nvGrpSpPr>
        <p:grpSpPr>
          <a:xfrm>
            <a:off x="2971800" y="2044120"/>
            <a:ext cx="7991168" cy="1188720"/>
            <a:chOff x="2971800" y="324464"/>
            <a:chExt cx="7991168" cy="1188720"/>
          </a:xfrm>
        </p:grpSpPr>
        <p:sp>
          <p:nvSpPr>
            <p:cNvPr id="15" name="Rectangle 14">
              <a:extLst>
                <a:ext uri="{FF2B5EF4-FFF2-40B4-BE49-F238E27FC236}">
                  <a16:creationId xmlns:a16="http://schemas.microsoft.com/office/drawing/2014/main" id="{748C9DE5-EA54-ACC8-E2ED-C0ACBE17302A}"/>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6" name="Oval 15">
              <a:extLst>
                <a:ext uri="{FF2B5EF4-FFF2-40B4-BE49-F238E27FC236}">
                  <a16:creationId xmlns:a16="http://schemas.microsoft.com/office/drawing/2014/main" id="{6F716500-5DF7-A824-6816-178F9B5467EF}"/>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7" name="Group 16">
            <a:extLst>
              <a:ext uri="{FF2B5EF4-FFF2-40B4-BE49-F238E27FC236}">
                <a16:creationId xmlns:a16="http://schemas.microsoft.com/office/drawing/2014/main" id="{42CC9E42-7EFF-C12E-BEFF-8A0F32D436C6}"/>
              </a:ext>
            </a:extLst>
          </p:cNvPr>
          <p:cNvGrpSpPr/>
          <p:nvPr/>
        </p:nvGrpSpPr>
        <p:grpSpPr>
          <a:xfrm>
            <a:off x="2971800" y="3557304"/>
            <a:ext cx="7991168" cy="1188720"/>
            <a:chOff x="2971800" y="324464"/>
            <a:chExt cx="7991168" cy="1188720"/>
          </a:xfrm>
        </p:grpSpPr>
        <p:sp>
          <p:nvSpPr>
            <p:cNvPr id="18" name="Rectangle 17">
              <a:extLst>
                <a:ext uri="{FF2B5EF4-FFF2-40B4-BE49-F238E27FC236}">
                  <a16:creationId xmlns:a16="http://schemas.microsoft.com/office/drawing/2014/main" id="{C7B0C510-5D3C-342B-1513-529B3BDE04E7}"/>
                </a:ext>
              </a:extLst>
            </p:cNvPr>
            <p:cNvSpPr/>
            <p:nvPr/>
          </p:nvSpPr>
          <p:spPr>
            <a:xfrm>
              <a:off x="3566160" y="324464"/>
              <a:ext cx="7396808" cy="118872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9" name="Oval 18">
              <a:extLst>
                <a:ext uri="{FF2B5EF4-FFF2-40B4-BE49-F238E27FC236}">
                  <a16:creationId xmlns:a16="http://schemas.microsoft.com/office/drawing/2014/main" id="{61B77895-9B31-87FE-2D0D-BDCB33FFF660}"/>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20" name="Group 19">
            <a:extLst>
              <a:ext uri="{FF2B5EF4-FFF2-40B4-BE49-F238E27FC236}">
                <a16:creationId xmlns:a16="http://schemas.microsoft.com/office/drawing/2014/main" id="{64E60ED3-2254-66F1-5370-182FF07E77B6}"/>
              </a:ext>
            </a:extLst>
          </p:cNvPr>
          <p:cNvGrpSpPr/>
          <p:nvPr/>
        </p:nvGrpSpPr>
        <p:grpSpPr>
          <a:xfrm>
            <a:off x="2971800" y="5070488"/>
            <a:ext cx="7991168" cy="1188720"/>
            <a:chOff x="2971800" y="324464"/>
            <a:chExt cx="7991168" cy="1188720"/>
          </a:xfrm>
        </p:grpSpPr>
        <p:sp>
          <p:nvSpPr>
            <p:cNvPr id="21" name="Rectangle 20">
              <a:extLst>
                <a:ext uri="{FF2B5EF4-FFF2-40B4-BE49-F238E27FC236}">
                  <a16:creationId xmlns:a16="http://schemas.microsoft.com/office/drawing/2014/main" id="{84BA76CC-EE00-631B-50D6-698DEB34510C}"/>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2" name="Oval 21">
              <a:extLst>
                <a:ext uri="{FF2B5EF4-FFF2-40B4-BE49-F238E27FC236}">
                  <a16:creationId xmlns:a16="http://schemas.microsoft.com/office/drawing/2014/main" id="{44345955-5592-30F4-5B22-FEB5F45B7E4C}"/>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pic>
        <p:nvPicPr>
          <p:cNvPr id="2050" name="Picture 2">
            <a:extLst>
              <a:ext uri="{FF2B5EF4-FFF2-40B4-BE49-F238E27FC236}">
                <a16:creationId xmlns:a16="http://schemas.microsoft.com/office/drawing/2014/main" id="{A505B7F0-34FD-8307-260E-4A6A173B4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114" y="3850551"/>
            <a:ext cx="602226" cy="602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33D00E-2592-77A9-E033-61A03CE14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114" y="5304742"/>
            <a:ext cx="751930" cy="7519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3746461-76C1-6EAD-E8CA-80A006087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109" y="2260410"/>
            <a:ext cx="698102" cy="69810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C7544C2-0E91-2E29-1CCE-F7FF70F34D9A}"/>
              </a:ext>
            </a:extLst>
          </p:cNvPr>
          <p:cNvSpPr txBox="1"/>
          <p:nvPr/>
        </p:nvSpPr>
        <p:spPr>
          <a:xfrm>
            <a:off x="715310" y="3075057"/>
            <a:ext cx="1896630" cy="707886"/>
          </a:xfrm>
          <a:prstGeom prst="rect">
            <a:avLst/>
          </a:prstGeom>
          <a:noFill/>
        </p:spPr>
        <p:txBody>
          <a:bodyPr wrap="square" rtlCol="0">
            <a:spAutoFit/>
          </a:bodyPr>
          <a:lstStyle/>
          <a:p>
            <a:r>
              <a:rPr lang="en-IN" sz="4000">
                <a:latin typeface="Cambria" panose="02040503050406030204" pitchFamily="18" charset="0"/>
                <a:ea typeface="Cambria" panose="02040503050406030204" pitchFamily="18" charset="0"/>
              </a:rPr>
              <a:t>Agenda</a:t>
            </a:r>
          </a:p>
        </p:txBody>
      </p:sp>
      <p:sp>
        <p:nvSpPr>
          <p:cNvPr id="27" name="TextBox 26">
            <a:extLst>
              <a:ext uri="{FF2B5EF4-FFF2-40B4-BE49-F238E27FC236}">
                <a16:creationId xmlns:a16="http://schemas.microsoft.com/office/drawing/2014/main" id="{FB9EA86B-7B53-F4CD-3ED6-FE5306C756F7}"/>
              </a:ext>
            </a:extLst>
          </p:cNvPr>
          <p:cNvSpPr txBox="1"/>
          <p:nvPr/>
        </p:nvSpPr>
        <p:spPr>
          <a:xfrm>
            <a:off x="4424517" y="834189"/>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Background</a:t>
            </a:r>
          </a:p>
        </p:txBody>
      </p:sp>
      <p:sp>
        <p:nvSpPr>
          <p:cNvPr id="28" name="TextBox 27">
            <a:extLst>
              <a:ext uri="{FF2B5EF4-FFF2-40B4-BE49-F238E27FC236}">
                <a16:creationId xmlns:a16="http://schemas.microsoft.com/office/drawing/2014/main" id="{96DEE77C-372E-A448-2F57-169503224053}"/>
              </a:ext>
            </a:extLst>
          </p:cNvPr>
          <p:cNvSpPr txBox="1"/>
          <p:nvPr/>
        </p:nvSpPr>
        <p:spPr>
          <a:xfrm>
            <a:off x="4424517" y="2376870"/>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Data</a:t>
            </a:r>
          </a:p>
        </p:txBody>
      </p:sp>
      <p:sp>
        <p:nvSpPr>
          <p:cNvPr id="29" name="TextBox 28">
            <a:extLst>
              <a:ext uri="{FF2B5EF4-FFF2-40B4-BE49-F238E27FC236}">
                <a16:creationId xmlns:a16="http://schemas.microsoft.com/office/drawing/2014/main" id="{BE6D0E8A-1992-1D8A-857A-358DE29EB1B9}"/>
              </a:ext>
            </a:extLst>
          </p:cNvPr>
          <p:cNvSpPr txBox="1"/>
          <p:nvPr/>
        </p:nvSpPr>
        <p:spPr>
          <a:xfrm>
            <a:off x="4424517" y="3890054"/>
            <a:ext cx="6027174" cy="523220"/>
          </a:xfrm>
          <a:prstGeom prst="rect">
            <a:avLst/>
          </a:prstGeom>
          <a:noFill/>
        </p:spPr>
        <p:txBody>
          <a:bodyPr wrap="square" rtlCol="0">
            <a:spAutoFit/>
          </a:bodyPr>
          <a:lstStyle/>
          <a:p>
            <a:r>
              <a:rPr lang="en-IN" sz="2800" b="1">
                <a:latin typeface="Cambria" panose="02040503050406030204" pitchFamily="18" charset="0"/>
                <a:ea typeface="Cambria" panose="02040503050406030204" pitchFamily="18" charset="0"/>
              </a:rPr>
              <a:t>Methodology and Result</a:t>
            </a:r>
          </a:p>
        </p:txBody>
      </p:sp>
      <p:sp>
        <p:nvSpPr>
          <p:cNvPr id="30" name="TextBox 29">
            <a:extLst>
              <a:ext uri="{FF2B5EF4-FFF2-40B4-BE49-F238E27FC236}">
                <a16:creationId xmlns:a16="http://schemas.microsoft.com/office/drawing/2014/main" id="{3A2C3245-0126-8097-D0A5-7A96EA234C99}"/>
              </a:ext>
            </a:extLst>
          </p:cNvPr>
          <p:cNvSpPr txBox="1"/>
          <p:nvPr/>
        </p:nvSpPr>
        <p:spPr>
          <a:xfrm>
            <a:off x="4424517" y="5403238"/>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Next Steps</a:t>
            </a:r>
          </a:p>
        </p:txBody>
      </p:sp>
      <p:pic>
        <p:nvPicPr>
          <p:cNvPr id="2056" name="Picture 8">
            <a:extLst>
              <a:ext uri="{FF2B5EF4-FFF2-40B4-BE49-F238E27FC236}">
                <a16:creationId xmlns:a16="http://schemas.microsoft.com/office/drawing/2014/main" id="{2A3DE8FD-C690-1B0C-B9E8-8455E4B87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109" y="715199"/>
            <a:ext cx="708912" cy="70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27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Flow Chart</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4" name="Rectangle 3">
            <a:extLst>
              <a:ext uri="{FF2B5EF4-FFF2-40B4-BE49-F238E27FC236}">
                <a16:creationId xmlns:a16="http://schemas.microsoft.com/office/drawing/2014/main" id="{1DE16905-7FD0-EC6F-5FF9-378B207DBC53}"/>
              </a:ext>
            </a:extLst>
          </p:cNvPr>
          <p:cNvSpPr/>
          <p:nvPr/>
        </p:nvSpPr>
        <p:spPr>
          <a:xfrm>
            <a:off x="648129" y="1766842"/>
            <a:ext cx="1613043" cy="133564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Cambria" panose="02040503050406030204" pitchFamily="18" charset="0"/>
                <a:ea typeface="Cambria" panose="02040503050406030204" pitchFamily="18" charset="0"/>
              </a:rPr>
              <a:t>Train data</a:t>
            </a:r>
          </a:p>
        </p:txBody>
      </p:sp>
      <p:sp>
        <p:nvSpPr>
          <p:cNvPr id="9" name="Rectangle 8">
            <a:extLst>
              <a:ext uri="{FF2B5EF4-FFF2-40B4-BE49-F238E27FC236}">
                <a16:creationId xmlns:a16="http://schemas.microsoft.com/office/drawing/2014/main" id="{AC9506E2-54B8-C264-0E1C-FAF7232C349F}"/>
              </a:ext>
            </a:extLst>
          </p:cNvPr>
          <p:cNvSpPr/>
          <p:nvPr/>
        </p:nvSpPr>
        <p:spPr>
          <a:xfrm>
            <a:off x="648128" y="3879307"/>
            <a:ext cx="1613043" cy="133564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Cambria" panose="02040503050406030204" pitchFamily="18" charset="0"/>
                <a:ea typeface="Cambria" panose="02040503050406030204" pitchFamily="18" charset="0"/>
              </a:rPr>
              <a:t>Test data</a:t>
            </a:r>
          </a:p>
        </p:txBody>
      </p:sp>
      <p:sp>
        <p:nvSpPr>
          <p:cNvPr id="16" name="Rectangle 15">
            <a:extLst>
              <a:ext uri="{FF2B5EF4-FFF2-40B4-BE49-F238E27FC236}">
                <a16:creationId xmlns:a16="http://schemas.microsoft.com/office/drawing/2014/main" id="{6D00DD93-358B-2A03-A71B-6EA0ADFDE268}"/>
              </a:ext>
            </a:extLst>
          </p:cNvPr>
          <p:cNvSpPr/>
          <p:nvPr/>
        </p:nvSpPr>
        <p:spPr>
          <a:xfrm>
            <a:off x="3184133" y="1766841"/>
            <a:ext cx="2333089" cy="133564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Cambria" panose="02040503050406030204" pitchFamily="18" charset="0"/>
                <a:ea typeface="Cambria" panose="02040503050406030204" pitchFamily="18" charset="0"/>
              </a:rPr>
              <a:t>Train the GMM</a:t>
            </a:r>
          </a:p>
        </p:txBody>
      </p:sp>
      <p:sp>
        <p:nvSpPr>
          <p:cNvPr id="18" name="Rectangle 17">
            <a:extLst>
              <a:ext uri="{FF2B5EF4-FFF2-40B4-BE49-F238E27FC236}">
                <a16:creationId xmlns:a16="http://schemas.microsoft.com/office/drawing/2014/main" id="{803368F2-433D-A99A-37D7-51CCF590AFC3}"/>
              </a:ext>
            </a:extLst>
          </p:cNvPr>
          <p:cNvSpPr/>
          <p:nvPr/>
        </p:nvSpPr>
        <p:spPr>
          <a:xfrm>
            <a:off x="3147745" y="3879306"/>
            <a:ext cx="2405864" cy="133564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Cambria" panose="02040503050406030204" pitchFamily="18" charset="0"/>
                <a:ea typeface="Cambria" panose="02040503050406030204" pitchFamily="18" charset="0"/>
              </a:rPr>
              <a:t>Detect regimes using trained GMM</a:t>
            </a:r>
          </a:p>
        </p:txBody>
      </p:sp>
      <p:sp>
        <p:nvSpPr>
          <p:cNvPr id="25" name="Rectangle 24">
            <a:extLst>
              <a:ext uri="{FF2B5EF4-FFF2-40B4-BE49-F238E27FC236}">
                <a16:creationId xmlns:a16="http://schemas.microsoft.com/office/drawing/2014/main" id="{070F648E-3817-44BD-BAAB-0B25D6643657}"/>
              </a:ext>
            </a:extLst>
          </p:cNvPr>
          <p:cNvSpPr/>
          <p:nvPr/>
        </p:nvSpPr>
        <p:spPr>
          <a:xfrm>
            <a:off x="6624263" y="1761342"/>
            <a:ext cx="1613043" cy="1335641"/>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Cambria" panose="02040503050406030204" pitchFamily="18" charset="0"/>
                <a:ea typeface="Cambria" panose="02040503050406030204" pitchFamily="18" charset="0"/>
              </a:rPr>
              <a:t>Smooth regimes in train data</a:t>
            </a:r>
          </a:p>
        </p:txBody>
      </p:sp>
      <p:sp>
        <p:nvSpPr>
          <p:cNvPr id="27" name="Rectangle 26">
            <a:extLst>
              <a:ext uri="{FF2B5EF4-FFF2-40B4-BE49-F238E27FC236}">
                <a16:creationId xmlns:a16="http://schemas.microsoft.com/office/drawing/2014/main" id="{8D2FD869-E63A-7B9D-7318-3023FFF801B0}"/>
              </a:ext>
            </a:extLst>
          </p:cNvPr>
          <p:cNvSpPr/>
          <p:nvPr/>
        </p:nvSpPr>
        <p:spPr>
          <a:xfrm>
            <a:off x="6611421" y="3895529"/>
            <a:ext cx="1613043" cy="1335641"/>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Cambria" panose="02040503050406030204" pitchFamily="18" charset="0"/>
                <a:ea typeface="Cambria" panose="02040503050406030204" pitchFamily="18" charset="0"/>
              </a:rPr>
              <a:t>Smooth regimes in test data</a:t>
            </a:r>
          </a:p>
        </p:txBody>
      </p:sp>
      <p:sp>
        <p:nvSpPr>
          <p:cNvPr id="29" name="Rectangle 28">
            <a:extLst>
              <a:ext uri="{FF2B5EF4-FFF2-40B4-BE49-F238E27FC236}">
                <a16:creationId xmlns:a16="http://schemas.microsoft.com/office/drawing/2014/main" id="{26B19400-2333-FDF5-3CA0-C7941036B62A}"/>
              </a:ext>
            </a:extLst>
          </p:cNvPr>
          <p:cNvSpPr/>
          <p:nvPr/>
        </p:nvSpPr>
        <p:spPr>
          <a:xfrm>
            <a:off x="9344347" y="1782204"/>
            <a:ext cx="2199525" cy="133564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Cambria" panose="02040503050406030204" pitchFamily="18" charset="0"/>
                <a:ea typeface="Cambria" panose="02040503050406030204" pitchFamily="18" charset="0"/>
              </a:rPr>
              <a:t>Portfolio Construction and Analysis</a:t>
            </a:r>
          </a:p>
        </p:txBody>
      </p:sp>
      <p:cxnSp>
        <p:nvCxnSpPr>
          <p:cNvPr id="49" name="Straight Arrow Connector 48">
            <a:extLst>
              <a:ext uri="{FF2B5EF4-FFF2-40B4-BE49-F238E27FC236}">
                <a16:creationId xmlns:a16="http://schemas.microsoft.com/office/drawing/2014/main" id="{CC23C6AC-B84F-2991-EBB5-61C88860BC90}"/>
              </a:ext>
            </a:extLst>
          </p:cNvPr>
          <p:cNvCxnSpPr>
            <a:cxnSpLocks/>
            <a:stCxn id="16" idx="3"/>
            <a:endCxn id="25" idx="1"/>
          </p:cNvCxnSpPr>
          <p:nvPr/>
        </p:nvCxnSpPr>
        <p:spPr>
          <a:xfrm flipV="1">
            <a:off x="5517222" y="2429163"/>
            <a:ext cx="1107041" cy="549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D3EB67F-AEB0-3F6C-8E31-89C7A723CFF5}"/>
              </a:ext>
            </a:extLst>
          </p:cNvPr>
          <p:cNvCxnSpPr>
            <a:cxnSpLocks/>
            <a:stCxn id="4" idx="3"/>
            <a:endCxn id="16" idx="1"/>
          </p:cNvCxnSpPr>
          <p:nvPr/>
        </p:nvCxnSpPr>
        <p:spPr>
          <a:xfrm flipV="1">
            <a:off x="2261172" y="2434662"/>
            <a:ext cx="9229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A152120-A937-2655-6FD3-10A484B3D741}"/>
              </a:ext>
            </a:extLst>
          </p:cNvPr>
          <p:cNvCxnSpPr>
            <a:cxnSpLocks/>
          </p:cNvCxnSpPr>
          <p:nvPr/>
        </p:nvCxnSpPr>
        <p:spPr>
          <a:xfrm>
            <a:off x="8237306" y="2439697"/>
            <a:ext cx="1107041" cy="154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C1A5501-DE88-F692-4E1E-00A54CCC6625}"/>
              </a:ext>
            </a:extLst>
          </p:cNvPr>
          <p:cNvCxnSpPr>
            <a:cxnSpLocks/>
            <a:stCxn id="18" idx="3"/>
            <a:endCxn id="27" idx="1"/>
          </p:cNvCxnSpPr>
          <p:nvPr/>
        </p:nvCxnSpPr>
        <p:spPr>
          <a:xfrm>
            <a:off x="5553609" y="4547127"/>
            <a:ext cx="1057812" cy="162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8570E79-5ACA-E710-AA4B-7B91F621C26C}"/>
              </a:ext>
            </a:extLst>
          </p:cNvPr>
          <p:cNvCxnSpPr>
            <a:cxnSpLocks/>
          </p:cNvCxnSpPr>
          <p:nvPr/>
        </p:nvCxnSpPr>
        <p:spPr>
          <a:xfrm>
            <a:off x="2261171" y="4487937"/>
            <a:ext cx="92296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993CFB8-A510-87FD-55EA-2696838A5681}"/>
              </a:ext>
            </a:extLst>
          </p:cNvPr>
          <p:cNvCxnSpPr>
            <a:cxnSpLocks/>
            <a:stCxn id="16" idx="2"/>
            <a:endCxn id="18" idx="0"/>
          </p:cNvCxnSpPr>
          <p:nvPr/>
        </p:nvCxnSpPr>
        <p:spPr>
          <a:xfrm flipH="1">
            <a:off x="4350677" y="3102482"/>
            <a:ext cx="1" cy="77682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32E4AA8-5FDF-DF50-76C2-AD688E0FB50A}"/>
              </a:ext>
            </a:extLst>
          </p:cNvPr>
          <p:cNvCxnSpPr>
            <a:cxnSpLocks/>
          </p:cNvCxnSpPr>
          <p:nvPr/>
        </p:nvCxnSpPr>
        <p:spPr>
          <a:xfrm flipV="1">
            <a:off x="8224464" y="4559563"/>
            <a:ext cx="1107041" cy="121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BC90CCE-B9FD-E64E-4074-48193BA0EE0E}"/>
              </a:ext>
            </a:extLst>
          </p:cNvPr>
          <p:cNvCxnSpPr>
            <a:cxnSpLocks/>
            <a:stCxn id="29" idx="2"/>
            <a:endCxn id="69" idx="0"/>
          </p:cNvCxnSpPr>
          <p:nvPr/>
        </p:nvCxnSpPr>
        <p:spPr>
          <a:xfrm flipH="1">
            <a:off x="10437689" y="3117845"/>
            <a:ext cx="6421" cy="7752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A142086-8D37-6410-8224-6C549B620989}"/>
              </a:ext>
            </a:extLst>
          </p:cNvPr>
          <p:cNvSpPr/>
          <p:nvPr/>
        </p:nvSpPr>
        <p:spPr>
          <a:xfrm>
            <a:off x="9331505" y="3893093"/>
            <a:ext cx="2212367" cy="133564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Cambria" panose="02040503050406030204" pitchFamily="18" charset="0"/>
                <a:ea typeface="Cambria" panose="02040503050406030204" pitchFamily="18" charset="0"/>
              </a:rPr>
              <a:t>Performance Evaluation</a:t>
            </a:r>
          </a:p>
        </p:txBody>
      </p:sp>
      <p:sp>
        <p:nvSpPr>
          <p:cNvPr id="89" name="TextBox 88">
            <a:extLst>
              <a:ext uri="{FF2B5EF4-FFF2-40B4-BE49-F238E27FC236}">
                <a16:creationId xmlns:a16="http://schemas.microsoft.com/office/drawing/2014/main" id="{AA03A289-979C-1722-F5EB-144677D97033}"/>
              </a:ext>
            </a:extLst>
          </p:cNvPr>
          <p:cNvSpPr txBox="1"/>
          <p:nvPr/>
        </p:nvSpPr>
        <p:spPr>
          <a:xfrm>
            <a:off x="3002051" y="3199191"/>
            <a:ext cx="1192442" cy="584775"/>
          </a:xfrm>
          <a:prstGeom prst="rect">
            <a:avLst/>
          </a:prstGeom>
          <a:noFill/>
        </p:spPr>
        <p:txBody>
          <a:bodyPr wrap="none" rtlCol="0">
            <a:spAutoFit/>
          </a:bodyPr>
          <a:lstStyle/>
          <a:p>
            <a:pPr algn="ctr"/>
            <a:r>
              <a:rPr lang="en-IN" sz="1600">
                <a:latin typeface="Cambria" panose="02040503050406030204" pitchFamily="18" charset="0"/>
                <a:ea typeface="Cambria" panose="02040503050406030204" pitchFamily="18" charset="0"/>
              </a:rPr>
              <a:t>Trained </a:t>
            </a:r>
          </a:p>
          <a:p>
            <a:pPr algn="ctr"/>
            <a:r>
              <a:rPr lang="en-IN" sz="1600">
                <a:latin typeface="Cambria" panose="02040503050406030204" pitchFamily="18" charset="0"/>
                <a:ea typeface="Cambria" panose="02040503050406030204" pitchFamily="18" charset="0"/>
              </a:rPr>
              <a:t>parameters</a:t>
            </a:r>
          </a:p>
        </p:txBody>
      </p:sp>
      <p:sp>
        <p:nvSpPr>
          <p:cNvPr id="90" name="TextBox 89">
            <a:extLst>
              <a:ext uri="{FF2B5EF4-FFF2-40B4-BE49-F238E27FC236}">
                <a16:creationId xmlns:a16="http://schemas.microsoft.com/office/drawing/2014/main" id="{A82E63CA-0571-D33D-1E64-B81E9556E4BF}"/>
              </a:ext>
            </a:extLst>
          </p:cNvPr>
          <p:cNvSpPr txBox="1"/>
          <p:nvPr/>
        </p:nvSpPr>
        <p:spPr>
          <a:xfrm>
            <a:off x="8163207" y="3186261"/>
            <a:ext cx="2189382" cy="584775"/>
          </a:xfrm>
          <a:prstGeom prst="rect">
            <a:avLst/>
          </a:prstGeom>
          <a:noFill/>
        </p:spPr>
        <p:txBody>
          <a:bodyPr wrap="none" rtlCol="0">
            <a:spAutoFit/>
          </a:bodyPr>
          <a:lstStyle/>
          <a:p>
            <a:pPr algn="ctr"/>
            <a:r>
              <a:rPr lang="en-IN" sz="1600">
                <a:latin typeface="Cambria" panose="02040503050406030204" pitchFamily="18" charset="0"/>
                <a:ea typeface="Cambria" panose="02040503050406030204" pitchFamily="18" charset="0"/>
              </a:rPr>
              <a:t>Optimal Markowitz </a:t>
            </a:r>
          </a:p>
          <a:p>
            <a:pPr algn="ctr"/>
            <a:r>
              <a:rPr lang="en-IN" sz="1600">
                <a:latin typeface="Cambria" panose="02040503050406030204" pitchFamily="18" charset="0"/>
                <a:ea typeface="Cambria" panose="02040503050406030204" pitchFamily="18" charset="0"/>
              </a:rPr>
              <a:t>weights in each regime</a:t>
            </a:r>
          </a:p>
        </p:txBody>
      </p:sp>
      <p:sp>
        <p:nvSpPr>
          <p:cNvPr id="91" name="TextBox 90">
            <a:extLst>
              <a:ext uri="{FF2B5EF4-FFF2-40B4-BE49-F238E27FC236}">
                <a16:creationId xmlns:a16="http://schemas.microsoft.com/office/drawing/2014/main" id="{1651DD4E-D0E0-B806-80B7-B10798E6F967}"/>
              </a:ext>
            </a:extLst>
          </p:cNvPr>
          <p:cNvSpPr txBox="1"/>
          <p:nvPr/>
        </p:nvSpPr>
        <p:spPr>
          <a:xfrm>
            <a:off x="5553609" y="1766841"/>
            <a:ext cx="1057811" cy="584775"/>
          </a:xfrm>
          <a:prstGeom prst="rect">
            <a:avLst/>
          </a:prstGeom>
          <a:noFill/>
        </p:spPr>
        <p:txBody>
          <a:bodyPr wrap="square" rtlCol="0">
            <a:spAutoFit/>
          </a:bodyPr>
          <a:lstStyle/>
          <a:p>
            <a:pPr algn="ctr"/>
            <a:r>
              <a:rPr lang="en-IN" sz="1600">
                <a:latin typeface="Cambria" panose="02040503050406030204" pitchFamily="18" charset="0"/>
                <a:ea typeface="Cambria" panose="02040503050406030204" pitchFamily="18" charset="0"/>
              </a:rPr>
              <a:t>Detected regimes</a:t>
            </a:r>
          </a:p>
        </p:txBody>
      </p:sp>
      <p:sp>
        <p:nvSpPr>
          <p:cNvPr id="92" name="TextBox 91">
            <a:extLst>
              <a:ext uri="{FF2B5EF4-FFF2-40B4-BE49-F238E27FC236}">
                <a16:creationId xmlns:a16="http://schemas.microsoft.com/office/drawing/2014/main" id="{68618821-851D-785C-35DF-3EF4CF8EDDCC}"/>
              </a:ext>
            </a:extLst>
          </p:cNvPr>
          <p:cNvSpPr txBox="1"/>
          <p:nvPr/>
        </p:nvSpPr>
        <p:spPr>
          <a:xfrm>
            <a:off x="5511659" y="3879306"/>
            <a:ext cx="1057811" cy="584775"/>
          </a:xfrm>
          <a:prstGeom prst="rect">
            <a:avLst/>
          </a:prstGeom>
          <a:noFill/>
        </p:spPr>
        <p:txBody>
          <a:bodyPr wrap="square" rtlCol="0">
            <a:spAutoFit/>
          </a:bodyPr>
          <a:lstStyle/>
          <a:p>
            <a:pPr algn="ctr"/>
            <a:r>
              <a:rPr lang="en-IN" sz="1600">
                <a:latin typeface="Cambria" panose="02040503050406030204" pitchFamily="18" charset="0"/>
                <a:ea typeface="Cambria" panose="02040503050406030204" pitchFamily="18" charset="0"/>
              </a:rPr>
              <a:t>Detected regimes</a:t>
            </a:r>
          </a:p>
        </p:txBody>
      </p:sp>
      <p:sp>
        <p:nvSpPr>
          <p:cNvPr id="93" name="TextBox 92">
            <a:extLst>
              <a:ext uri="{FF2B5EF4-FFF2-40B4-BE49-F238E27FC236}">
                <a16:creationId xmlns:a16="http://schemas.microsoft.com/office/drawing/2014/main" id="{DDDB4FFC-5388-2138-D714-CE210501ADB3}"/>
              </a:ext>
            </a:extLst>
          </p:cNvPr>
          <p:cNvSpPr txBox="1"/>
          <p:nvPr/>
        </p:nvSpPr>
        <p:spPr>
          <a:xfrm>
            <a:off x="8273694" y="1266860"/>
            <a:ext cx="1057811" cy="1077218"/>
          </a:xfrm>
          <a:prstGeom prst="rect">
            <a:avLst/>
          </a:prstGeom>
          <a:noFill/>
        </p:spPr>
        <p:txBody>
          <a:bodyPr wrap="square" rtlCol="0">
            <a:spAutoFit/>
          </a:bodyPr>
          <a:lstStyle/>
          <a:p>
            <a:pPr algn="ctr"/>
            <a:r>
              <a:rPr lang="en-IN" sz="1600">
                <a:latin typeface="Cambria" panose="02040503050406030204" pitchFamily="18" charset="0"/>
                <a:ea typeface="Cambria" panose="02040503050406030204" pitchFamily="18" charset="0"/>
              </a:rPr>
              <a:t>Mean and variances of smooth regimes</a:t>
            </a:r>
          </a:p>
        </p:txBody>
      </p:sp>
      <p:cxnSp>
        <p:nvCxnSpPr>
          <p:cNvPr id="94" name="Straight Arrow Connector 93">
            <a:extLst>
              <a:ext uri="{FF2B5EF4-FFF2-40B4-BE49-F238E27FC236}">
                <a16:creationId xmlns:a16="http://schemas.microsoft.com/office/drawing/2014/main" id="{2CCCD11D-787B-3253-CA76-F4C1F2B6A9A3}"/>
              </a:ext>
            </a:extLst>
          </p:cNvPr>
          <p:cNvCxnSpPr>
            <a:cxnSpLocks/>
          </p:cNvCxnSpPr>
          <p:nvPr/>
        </p:nvCxnSpPr>
        <p:spPr>
          <a:xfrm flipV="1">
            <a:off x="10450273" y="5224487"/>
            <a:ext cx="0" cy="5057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6F46F61-72D9-97B9-A2D4-23FD1E941478}"/>
              </a:ext>
            </a:extLst>
          </p:cNvPr>
          <p:cNvCxnSpPr>
            <a:cxnSpLocks/>
            <a:stCxn id="9" idx="2"/>
          </p:cNvCxnSpPr>
          <p:nvPr/>
        </p:nvCxnSpPr>
        <p:spPr>
          <a:xfrm flipH="1">
            <a:off x="1454649" y="5214948"/>
            <a:ext cx="1" cy="5152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AB6FD14-B193-D2E8-E74F-4FE0B34C5CAE}"/>
              </a:ext>
            </a:extLst>
          </p:cNvPr>
          <p:cNvCxnSpPr>
            <a:cxnSpLocks/>
          </p:cNvCxnSpPr>
          <p:nvPr/>
        </p:nvCxnSpPr>
        <p:spPr>
          <a:xfrm>
            <a:off x="1416198" y="5747344"/>
            <a:ext cx="9064487" cy="107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95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Flow Chart</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28" name="Rectangle 27">
            <a:extLst>
              <a:ext uri="{FF2B5EF4-FFF2-40B4-BE49-F238E27FC236}">
                <a16:creationId xmlns:a16="http://schemas.microsoft.com/office/drawing/2014/main" id="{59EE30DE-0711-4431-910F-73650D2799D0}"/>
              </a:ext>
            </a:extLst>
          </p:cNvPr>
          <p:cNvSpPr/>
          <p:nvPr/>
        </p:nvSpPr>
        <p:spPr>
          <a:xfrm>
            <a:off x="648129" y="2681242"/>
            <a:ext cx="2280006" cy="30414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a:solidFill>
                  <a:schemeClr val="tx1"/>
                </a:solidFill>
                <a:latin typeface="Cambria" panose="02040503050406030204" pitchFamily="18" charset="0"/>
                <a:ea typeface="Cambria" panose="02040503050406030204" pitchFamily="18" charset="0"/>
              </a:rPr>
              <a:t>Train data</a:t>
            </a: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15 factor data</a:t>
            </a:r>
          </a:p>
          <a:p>
            <a:pPr algn="ctr"/>
            <a:endParaRPr lang="en-IN" sz="16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Numbers of regimes</a:t>
            </a:r>
          </a:p>
          <a:p>
            <a:pPr algn="ctr"/>
            <a:endParaRPr lang="en-IN" sz="16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Random initialisations</a:t>
            </a:r>
          </a:p>
          <a:p>
            <a:pPr algn="ctr"/>
            <a:endParaRPr lang="en-IN" sz="16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Number of iterations</a:t>
            </a:r>
          </a:p>
        </p:txBody>
      </p:sp>
      <p:sp>
        <p:nvSpPr>
          <p:cNvPr id="30" name="Rectangle 29">
            <a:extLst>
              <a:ext uri="{FF2B5EF4-FFF2-40B4-BE49-F238E27FC236}">
                <a16:creationId xmlns:a16="http://schemas.microsoft.com/office/drawing/2014/main" id="{5182BBAB-CB62-BF07-A30E-9EA270D5142E}"/>
              </a:ext>
            </a:extLst>
          </p:cNvPr>
          <p:cNvSpPr/>
          <p:nvPr/>
        </p:nvSpPr>
        <p:spPr>
          <a:xfrm>
            <a:off x="4037743" y="2681241"/>
            <a:ext cx="7633699" cy="30414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a:solidFill>
                  <a:schemeClr val="tx1"/>
                </a:solidFill>
                <a:latin typeface="Cambria" panose="02040503050406030204" pitchFamily="18" charset="0"/>
                <a:ea typeface="Cambria" panose="02040503050406030204" pitchFamily="18" charset="0"/>
              </a:rPr>
              <a:t>Train the GMM</a:t>
            </a:r>
          </a:p>
          <a:p>
            <a:r>
              <a:rPr lang="en-IN" sz="1600">
                <a:solidFill>
                  <a:schemeClr val="tx1"/>
                </a:solidFill>
                <a:latin typeface="Cambria" panose="02040503050406030204" pitchFamily="18" charset="0"/>
                <a:ea typeface="Cambria" panose="02040503050406030204" pitchFamily="18" charset="0"/>
              </a:rPr>
              <a:t>    </a:t>
            </a:r>
          </a:p>
          <a:p>
            <a:r>
              <a:rPr lang="en-IN" sz="1600">
                <a:solidFill>
                  <a:schemeClr val="tx1"/>
                </a:solidFill>
                <a:latin typeface="Cambria" panose="02040503050406030204" pitchFamily="18" charset="0"/>
                <a:ea typeface="Cambria" panose="02040503050406030204" pitchFamily="18" charset="0"/>
              </a:rPr>
              <a:t>    Hyperparameter Tuning </a:t>
            </a:r>
          </a:p>
          <a:p>
            <a:endParaRPr lang="en-IN" sz="1600">
              <a:solidFill>
                <a:schemeClr val="tx1"/>
              </a:solidFill>
              <a:latin typeface="Cambria" panose="02040503050406030204" pitchFamily="18" charset="0"/>
              <a:ea typeface="Cambria" panose="02040503050406030204" pitchFamily="18" charset="0"/>
            </a:endParaRPr>
          </a:p>
          <a:p>
            <a:endParaRPr lang="en-IN" sz="1600">
              <a:solidFill>
                <a:schemeClr val="tx1"/>
              </a:solidFill>
              <a:latin typeface="Cambria" panose="02040503050406030204" pitchFamily="18" charset="0"/>
              <a:ea typeface="Cambria" panose="02040503050406030204" pitchFamily="18" charset="0"/>
            </a:endParaRPr>
          </a:p>
          <a:p>
            <a:r>
              <a:rPr lang="en-IN" sz="1600">
                <a:solidFill>
                  <a:schemeClr val="tx1"/>
                </a:solidFill>
                <a:latin typeface="Cambria" panose="02040503050406030204" pitchFamily="18" charset="0"/>
                <a:ea typeface="Cambria" panose="02040503050406030204" pitchFamily="18" charset="0"/>
              </a:rPr>
              <a:t>                                  Model</a:t>
            </a:r>
          </a:p>
          <a:p>
            <a:endParaRPr lang="en-IN" sz="1600">
              <a:solidFill>
                <a:schemeClr val="tx1"/>
              </a:solidFill>
              <a:latin typeface="Cambria" panose="02040503050406030204" pitchFamily="18" charset="0"/>
              <a:ea typeface="Cambria" panose="02040503050406030204" pitchFamily="18" charset="0"/>
            </a:endParaRPr>
          </a:p>
          <a:p>
            <a:endParaRPr lang="en-IN" sz="1600">
              <a:solidFill>
                <a:schemeClr val="tx1"/>
              </a:solidFill>
              <a:latin typeface="Cambria" panose="02040503050406030204" pitchFamily="18" charset="0"/>
              <a:ea typeface="Cambria" panose="02040503050406030204" pitchFamily="18" charset="0"/>
            </a:endParaRPr>
          </a:p>
          <a:p>
            <a:r>
              <a:rPr lang="en-IN" sz="1600">
                <a:solidFill>
                  <a:schemeClr val="tx1"/>
                </a:solidFill>
                <a:latin typeface="Cambria" panose="02040503050406030204" pitchFamily="18" charset="0"/>
                <a:ea typeface="Cambria" panose="02040503050406030204" pitchFamily="18" charset="0"/>
              </a:rPr>
              <a:t>              Sensitivity Analysis</a:t>
            </a:r>
          </a:p>
          <a:p>
            <a:pPr algn="ctr"/>
            <a:endParaRPr lang="en-IN" sz="2000">
              <a:solidFill>
                <a:schemeClr val="tx1"/>
              </a:solidFill>
              <a:latin typeface="Cambria" panose="02040503050406030204" pitchFamily="18" charset="0"/>
              <a:ea typeface="Cambria" panose="02040503050406030204" pitchFamily="18" charset="0"/>
            </a:endParaRPr>
          </a:p>
        </p:txBody>
      </p:sp>
      <p:cxnSp>
        <p:nvCxnSpPr>
          <p:cNvPr id="34" name="Straight Arrow Connector 33">
            <a:extLst>
              <a:ext uri="{FF2B5EF4-FFF2-40B4-BE49-F238E27FC236}">
                <a16:creationId xmlns:a16="http://schemas.microsoft.com/office/drawing/2014/main" id="{0D83D599-49D0-B773-31A2-68C311703AF3}"/>
              </a:ext>
            </a:extLst>
          </p:cNvPr>
          <p:cNvCxnSpPr>
            <a:cxnSpLocks/>
            <a:stCxn id="28" idx="3"/>
            <a:endCxn id="30" idx="1"/>
          </p:cNvCxnSpPr>
          <p:nvPr/>
        </p:nvCxnSpPr>
        <p:spPr>
          <a:xfrm flipV="1">
            <a:off x="2928135" y="4201973"/>
            <a:ext cx="1109608"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29A0D13D-2C23-E20E-A020-C540DB930195}"/>
                  </a:ext>
                </a:extLst>
              </p:cNvPr>
              <p:cNvSpPr txBox="1"/>
              <p:nvPr/>
            </p:nvSpPr>
            <p:spPr>
              <a:xfrm>
                <a:off x="8409580" y="2900592"/>
                <a:ext cx="3134292" cy="315272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1800" i="1" smtClean="0">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eqArr>
                                  <m:eqArrPr>
                                    <m:ctrlPr>
                                      <a:rPr lang="en-US" sz="1800" i="1">
                                        <a:latin typeface="Cambria Math" panose="02040503050406030204" pitchFamily="18" charset="0"/>
                                      </a:rPr>
                                    </m:ctrlPr>
                                  </m:eqArrPr>
                                  <m:e>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1</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2</m:t>
                                        </m:r>
                                      </m:sub>
                                    </m:sSub>
                                  </m:e>
                                </m:eqArr>
                              </m:e>
                              <m:e>
                                <m:eqArr>
                                  <m:eqArrPr>
                                    <m:ctrlPr>
                                      <a:rPr lang="en-US" sz="1800" i="1">
                                        <a:latin typeface="Cambria Math" panose="02040503050406030204" pitchFamily="18" charset="0"/>
                                      </a:rPr>
                                    </m:ctrlPr>
                                  </m:eqArrPr>
                                  <m:e>
                                    <m:sSub>
                                      <m:sSubPr>
                                        <m:ctrlPr>
                                          <a:rPr lang="en-US" sz="1800" i="1">
                                            <a:latin typeface="Cambria Math" panose="02040503050406030204" pitchFamily="18" charset="0"/>
                                          </a:rPr>
                                        </m:ctrlPr>
                                      </m:sSubPr>
                                      <m:e>
                                        <m:r>
                                          <m:rPr>
                                            <m:sty m:val="p"/>
                                          </m:rPr>
                                          <a:rPr lang="en-IN" sz="1800" b="0" i="0" smtClean="0">
                                            <a:latin typeface="Cambria Math" panose="02040503050406030204" pitchFamily="18" charset="0"/>
                                          </a:rPr>
                                          <m:t>Σ</m:t>
                                        </m:r>
                                      </m:e>
                                      <m:sub>
                                        <m:r>
                                          <a:rPr lang="en-US" sz="1800" i="1">
                                            <a:latin typeface="Cambria Math" panose="02040503050406030204" pitchFamily="18" charset="0"/>
                                          </a:rPr>
                                          <m:t>1</m:t>
                                        </m:r>
                                      </m:sub>
                                    </m:sSub>
                                  </m:e>
                                  <m:e>
                                    <m:sSub>
                                      <m:sSubPr>
                                        <m:ctrlPr>
                                          <a:rPr lang="en-US" sz="1800" i="1">
                                            <a:latin typeface="Cambria Math" panose="02040503050406030204" pitchFamily="18" charset="0"/>
                                          </a:rPr>
                                        </m:ctrlPr>
                                      </m:sSubPr>
                                      <m:e>
                                        <m:r>
                                          <m:rPr>
                                            <m:sty m:val="p"/>
                                          </m:rPr>
                                          <a:rPr lang="en-IN" sz="1800" b="0" i="0" smtClean="0">
                                            <a:latin typeface="Cambria Math" panose="02040503050406030204" pitchFamily="18" charset="0"/>
                                          </a:rPr>
                                          <m:t>Σ</m:t>
                                        </m:r>
                                      </m:e>
                                      <m:sub>
                                        <m:r>
                                          <a:rPr lang="en-US" sz="1800" i="1">
                                            <a:latin typeface="Cambria Math" panose="02040503050406030204" pitchFamily="18" charset="0"/>
                                          </a:rPr>
                                          <m:t>2</m:t>
                                        </m:r>
                                      </m:sub>
                                    </m:sSub>
                                  </m:e>
                                </m:eqArr>
                              </m:e>
                            </m:mr>
                            <m:mr>
                              <m:e>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3</m:t>
                                    </m:r>
                                  </m:sub>
                                </m:sSub>
                              </m:e>
                              <m:e>
                                <m:sSub>
                                  <m:sSubPr>
                                    <m:ctrlPr>
                                      <a:rPr lang="en-US" sz="1800" i="1">
                                        <a:latin typeface="Cambria Math" panose="02040503050406030204" pitchFamily="18" charset="0"/>
                                      </a:rPr>
                                    </m:ctrlPr>
                                  </m:sSubPr>
                                  <m:e>
                                    <m:r>
                                      <m:rPr>
                                        <m:sty m:val="p"/>
                                      </m:rPr>
                                      <a:rPr lang="en-IN" sz="1800" b="0" i="0" smtClean="0">
                                        <a:latin typeface="Cambria Math" panose="02040503050406030204" pitchFamily="18" charset="0"/>
                                      </a:rPr>
                                      <m:t>Σ</m:t>
                                    </m:r>
                                  </m:e>
                                  <m:sub>
                                    <m:r>
                                      <a:rPr lang="en-US" sz="1800" i="1">
                                        <a:latin typeface="Cambria Math" panose="02040503050406030204" pitchFamily="18" charset="0"/>
                                      </a:rPr>
                                      <m:t>3</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4</m:t>
                                    </m:r>
                                  </m:sub>
                                </m:sSub>
                              </m:e>
                              <m:e>
                                <m:sSub>
                                  <m:sSubPr>
                                    <m:ctrlPr>
                                      <a:rPr lang="en-US" sz="1800" i="1">
                                        <a:latin typeface="Cambria Math" panose="02040503050406030204" pitchFamily="18" charset="0"/>
                                      </a:rPr>
                                    </m:ctrlPr>
                                  </m:sSubPr>
                                  <m:e>
                                    <m:r>
                                      <m:rPr>
                                        <m:sty m:val="p"/>
                                      </m:rPr>
                                      <a:rPr lang="en-IN" sz="1800" b="0" i="0" smtClean="0">
                                        <a:latin typeface="Cambria Math" panose="02040503050406030204" pitchFamily="18" charset="0"/>
                                      </a:rPr>
                                      <m:t>Σ</m:t>
                                    </m:r>
                                  </m:e>
                                  <m:sub>
                                    <m:r>
                                      <a:rPr lang="en-US" sz="1800" i="1">
                                        <a:latin typeface="Cambria Math" panose="02040503050406030204" pitchFamily="18" charset="0"/>
                                      </a:rPr>
                                      <m:t>4</m:t>
                                    </m:r>
                                  </m:sub>
                                </m:sSub>
                              </m:e>
                            </m:mr>
                          </m:m>
                        </m:e>
                      </m:d>
                    </m:oMath>
                  </m:oMathPara>
                </a14:m>
                <a:endParaRPr lang="en-IN"/>
              </a:p>
              <a:p>
                <a:pPr algn="ctr"/>
                <a:endParaRPr lang="en-IN"/>
              </a:p>
              <a:p>
                <a:pPr algn="ctr"/>
                <a:r>
                  <a:rPr lang="en-IN" sz="1600">
                    <a:latin typeface="Cambria" panose="02040503050406030204" pitchFamily="18" charset="0"/>
                    <a:ea typeface="Cambria" panose="02040503050406030204" pitchFamily="18" charset="0"/>
                  </a:rPr>
                  <a:t>Probabilities of being in a certain regime (p1, p2, p3, p4)</a:t>
                </a:r>
              </a:p>
              <a:p>
                <a:pPr algn="ctr"/>
                <a:endParaRPr lang="en-IN" sz="1600">
                  <a:latin typeface="Cambria" panose="02040503050406030204" pitchFamily="18" charset="0"/>
                  <a:ea typeface="Cambria" panose="02040503050406030204" pitchFamily="18" charset="0"/>
                </a:endParaRPr>
              </a:p>
              <a:p>
                <a:pPr algn="ctr"/>
                <a:r>
                  <a:rPr lang="en-IN" sz="1600">
                    <a:latin typeface="Cambria" panose="02040503050406030204" pitchFamily="18" charset="0"/>
                    <a:ea typeface="Cambria" panose="02040503050406030204" pitchFamily="18" charset="0"/>
                  </a:rPr>
                  <a:t>Detected regime has probability</a:t>
                </a:r>
              </a:p>
              <a:p>
                <a:pPr algn="ctr"/>
                <a:r>
                  <a:rPr lang="en-IN" sz="1600">
                    <a:latin typeface="Cambria" panose="02040503050406030204" pitchFamily="18" charset="0"/>
                    <a:ea typeface="Cambria" panose="02040503050406030204" pitchFamily="18" charset="0"/>
                  </a:rPr>
                  <a:t>max(p1, p2, p3, p4)</a:t>
                </a:r>
              </a:p>
              <a:p>
                <a:endParaRPr lang="en-IN" sz="1600">
                  <a:latin typeface="Cambria" panose="02040503050406030204" pitchFamily="18" charset="0"/>
                  <a:ea typeface="Cambria" panose="02040503050406030204" pitchFamily="18" charset="0"/>
                </a:endParaRPr>
              </a:p>
              <a:p>
                <a:endParaRPr lang="en-IN" sz="1600">
                  <a:latin typeface="Cambria" panose="02040503050406030204" pitchFamily="18" charset="0"/>
                  <a:ea typeface="Cambria" panose="02040503050406030204" pitchFamily="18" charset="0"/>
                </a:endParaRPr>
              </a:p>
            </p:txBody>
          </p:sp>
        </mc:Choice>
        <mc:Fallback>
          <p:sp>
            <p:nvSpPr>
              <p:cNvPr id="46" name="TextBox 45">
                <a:extLst>
                  <a:ext uri="{FF2B5EF4-FFF2-40B4-BE49-F238E27FC236}">
                    <a16:creationId xmlns:a16="http://schemas.microsoft.com/office/drawing/2014/main" id="{29A0D13D-2C23-E20E-A020-C540DB930195}"/>
                  </a:ext>
                </a:extLst>
              </p:cNvPr>
              <p:cNvSpPr txBox="1">
                <a:spLocks noRot="1" noChangeAspect="1" noMove="1" noResize="1" noEditPoints="1" noAdjustHandles="1" noChangeArrowheads="1" noChangeShapeType="1" noTextEdit="1"/>
              </p:cNvSpPr>
              <p:nvPr/>
            </p:nvSpPr>
            <p:spPr>
              <a:xfrm>
                <a:off x="8409580" y="2900592"/>
                <a:ext cx="3134292" cy="3152723"/>
              </a:xfrm>
              <a:prstGeom prst="rect">
                <a:avLst/>
              </a:prstGeom>
              <a:blipFill>
                <a:blip r:embed="rId4"/>
                <a:stretch>
                  <a:fillRect r="-973"/>
                </a:stretch>
              </a:blipFill>
            </p:spPr>
            <p:txBody>
              <a:bodyPr/>
              <a:lstStyle/>
              <a:p>
                <a:r>
                  <a:rPr lang="en-IN">
                    <a:noFill/>
                  </a:rPr>
                  <a:t> </a:t>
                </a:r>
              </a:p>
            </p:txBody>
          </p:sp>
        </mc:Fallback>
      </mc:AlternateContent>
      <p:cxnSp>
        <p:nvCxnSpPr>
          <p:cNvPr id="80" name="Straight Arrow Connector 79">
            <a:extLst>
              <a:ext uri="{FF2B5EF4-FFF2-40B4-BE49-F238E27FC236}">
                <a16:creationId xmlns:a16="http://schemas.microsoft.com/office/drawing/2014/main" id="{6FA42338-EF35-4A07-F9CD-E24AAFBC20C9}"/>
              </a:ext>
            </a:extLst>
          </p:cNvPr>
          <p:cNvCxnSpPr>
            <a:cxnSpLocks/>
          </p:cNvCxnSpPr>
          <p:nvPr/>
        </p:nvCxnSpPr>
        <p:spPr>
          <a:xfrm flipV="1">
            <a:off x="6462445" y="3429000"/>
            <a:ext cx="2681555" cy="89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C668166-0112-2D73-2E22-B98C9E8E6D7E}"/>
              </a:ext>
            </a:extLst>
          </p:cNvPr>
          <p:cNvCxnSpPr>
            <a:cxnSpLocks/>
          </p:cNvCxnSpPr>
          <p:nvPr/>
        </p:nvCxnSpPr>
        <p:spPr>
          <a:xfrm>
            <a:off x="6462445" y="4324554"/>
            <a:ext cx="179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E598AAF-B992-1430-C5A4-35CD5B80E0F0}"/>
              </a:ext>
            </a:extLst>
          </p:cNvPr>
          <p:cNvCxnSpPr>
            <a:cxnSpLocks/>
          </p:cNvCxnSpPr>
          <p:nvPr/>
        </p:nvCxnSpPr>
        <p:spPr>
          <a:xfrm>
            <a:off x="6462445" y="4332812"/>
            <a:ext cx="1947135" cy="900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F7CAAE1-D6EA-8033-6604-61A986780D79}"/>
              </a:ext>
            </a:extLst>
          </p:cNvPr>
          <p:cNvCxnSpPr/>
          <p:nvPr/>
        </p:nvCxnSpPr>
        <p:spPr>
          <a:xfrm>
            <a:off x="5874961" y="3779866"/>
            <a:ext cx="0" cy="32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E6D832F-467D-7C5A-430A-EDD6AE3059D8}"/>
              </a:ext>
            </a:extLst>
          </p:cNvPr>
          <p:cNvCxnSpPr>
            <a:cxnSpLocks/>
          </p:cNvCxnSpPr>
          <p:nvPr/>
        </p:nvCxnSpPr>
        <p:spPr>
          <a:xfrm flipV="1">
            <a:off x="5874961" y="4479667"/>
            <a:ext cx="0" cy="32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FDEEF91A-FFFE-D22C-E158-2812A6369059}"/>
              </a:ext>
            </a:extLst>
          </p:cNvPr>
          <p:cNvPicPr>
            <a:picLocks noChangeAspect="1"/>
          </p:cNvPicPr>
          <p:nvPr/>
        </p:nvPicPr>
        <p:blipFill>
          <a:blip r:embed="rId5"/>
          <a:stretch>
            <a:fillRect/>
          </a:stretch>
        </p:blipFill>
        <p:spPr>
          <a:xfrm>
            <a:off x="4726807" y="1216418"/>
            <a:ext cx="2780079" cy="1176537"/>
          </a:xfrm>
          <a:prstGeom prst="rect">
            <a:avLst/>
          </a:prstGeom>
        </p:spPr>
      </p:pic>
      <p:sp>
        <p:nvSpPr>
          <p:cNvPr id="41" name="Rectangle 40">
            <a:extLst>
              <a:ext uri="{FF2B5EF4-FFF2-40B4-BE49-F238E27FC236}">
                <a16:creationId xmlns:a16="http://schemas.microsoft.com/office/drawing/2014/main" id="{DEE4B2D2-6390-D28D-4D4C-09625C806577}"/>
              </a:ext>
            </a:extLst>
          </p:cNvPr>
          <p:cNvSpPr/>
          <p:nvPr/>
        </p:nvSpPr>
        <p:spPr>
          <a:xfrm>
            <a:off x="4645425" y="1257102"/>
            <a:ext cx="1471421" cy="5188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756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Flow Chart</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2" name="Rectangle 1">
            <a:extLst>
              <a:ext uri="{FF2B5EF4-FFF2-40B4-BE49-F238E27FC236}">
                <a16:creationId xmlns:a16="http://schemas.microsoft.com/office/drawing/2014/main" id="{339DF5DA-1B97-72B7-B856-97F54B2B7910}"/>
              </a:ext>
            </a:extLst>
          </p:cNvPr>
          <p:cNvSpPr/>
          <p:nvPr/>
        </p:nvSpPr>
        <p:spPr>
          <a:xfrm>
            <a:off x="614198" y="2557959"/>
            <a:ext cx="6656457" cy="30414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a:solidFill>
                  <a:schemeClr val="tx1"/>
                </a:solidFill>
                <a:latin typeface="Cambria" panose="02040503050406030204" pitchFamily="18" charset="0"/>
                <a:ea typeface="Cambria" panose="02040503050406030204" pitchFamily="18" charset="0"/>
              </a:rPr>
              <a:t>Smooth regimes in train data</a:t>
            </a:r>
          </a:p>
          <a:p>
            <a:pPr algn="ctr"/>
            <a:endParaRPr lang="en-IN" sz="2000">
              <a:solidFill>
                <a:schemeClr val="tx1"/>
              </a:solidFill>
              <a:latin typeface="Cambria" panose="02040503050406030204" pitchFamily="18" charset="0"/>
              <a:ea typeface="Cambria" panose="02040503050406030204" pitchFamily="18" charset="0"/>
            </a:endParaRPr>
          </a:p>
          <a:p>
            <a:r>
              <a:rPr lang="en-IN" sz="1600">
                <a:solidFill>
                  <a:schemeClr val="tx1"/>
                </a:solidFill>
                <a:latin typeface="Cambria" panose="02040503050406030204" pitchFamily="18" charset="0"/>
                <a:ea typeface="Cambria" panose="02040503050406030204" pitchFamily="18" charset="0"/>
              </a:rPr>
              <a:t> Probability Threshold</a:t>
            </a:r>
          </a:p>
          <a:p>
            <a:endParaRPr lang="en-IN" sz="1600">
              <a:solidFill>
                <a:schemeClr val="tx1"/>
              </a:solidFill>
              <a:latin typeface="Cambria" panose="02040503050406030204" pitchFamily="18" charset="0"/>
              <a:ea typeface="Cambria" panose="02040503050406030204" pitchFamily="18" charset="0"/>
            </a:endParaRPr>
          </a:p>
          <a:p>
            <a:endParaRPr lang="en-IN" sz="1600">
              <a:solidFill>
                <a:schemeClr val="tx1"/>
              </a:solidFill>
              <a:latin typeface="Cambria" panose="02040503050406030204" pitchFamily="18" charset="0"/>
              <a:ea typeface="Cambria" panose="02040503050406030204" pitchFamily="18" charset="0"/>
            </a:endParaRPr>
          </a:p>
          <a:p>
            <a:r>
              <a:rPr lang="en-IN" sz="1600">
                <a:solidFill>
                  <a:schemeClr val="tx1"/>
                </a:solidFill>
                <a:latin typeface="Cambria" panose="02040503050406030204" pitchFamily="18" charset="0"/>
                <a:ea typeface="Cambria" panose="02040503050406030204" pitchFamily="18" charset="0"/>
              </a:rPr>
              <a:t>  Probability Exponential </a:t>
            </a:r>
          </a:p>
          <a:p>
            <a:r>
              <a:rPr lang="en-IN" sz="1600">
                <a:solidFill>
                  <a:schemeClr val="tx1"/>
                </a:solidFill>
                <a:latin typeface="Cambria" panose="02040503050406030204" pitchFamily="18" charset="0"/>
                <a:ea typeface="Cambria" panose="02040503050406030204" pitchFamily="18" charset="0"/>
              </a:rPr>
              <a:t>       Weighted Average</a:t>
            </a:r>
          </a:p>
          <a:p>
            <a:endParaRPr lang="en-IN" sz="1600">
              <a:solidFill>
                <a:schemeClr val="tx1"/>
              </a:solidFill>
              <a:latin typeface="Cambria" panose="02040503050406030204" pitchFamily="18" charset="0"/>
              <a:ea typeface="Cambria" panose="02040503050406030204" pitchFamily="18" charset="0"/>
            </a:endParaRPr>
          </a:p>
          <a:p>
            <a:r>
              <a:rPr lang="en-IN" sz="1600">
                <a:solidFill>
                  <a:schemeClr val="tx1"/>
                </a:solidFill>
                <a:latin typeface="Cambria" panose="02040503050406030204" pitchFamily="18" charset="0"/>
                <a:ea typeface="Cambria" panose="02040503050406030204" pitchFamily="18" charset="0"/>
              </a:rPr>
              <a:t>  Regime Maximum </a:t>
            </a:r>
          </a:p>
          <a:p>
            <a:r>
              <a:rPr lang="en-IN" sz="1600">
                <a:solidFill>
                  <a:schemeClr val="tx1"/>
                </a:solidFill>
                <a:latin typeface="Cambria" panose="02040503050406030204" pitchFamily="18" charset="0"/>
                <a:ea typeface="Cambria" panose="02040503050406030204" pitchFamily="18" charset="0"/>
              </a:rPr>
              <a:t>             Count</a:t>
            </a:r>
            <a:endParaRPr lang="en-IN" sz="2000">
              <a:solidFill>
                <a:schemeClr val="tx1"/>
              </a:solidFill>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6D4B025C-C69B-23F3-5A7A-DD9167087D18}"/>
              </a:ext>
            </a:extLst>
          </p:cNvPr>
          <p:cNvSpPr/>
          <p:nvPr/>
        </p:nvSpPr>
        <p:spPr>
          <a:xfrm>
            <a:off x="8377696" y="2545559"/>
            <a:ext cx="3200106" cy="302060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a:solidFill>
                  <a:schemeClr val="tx1"/>
                </a:solidFill>
                <a:latin typeface="Cambria" panose="02040503050406030204" pitchFamily="18" charset="0"/>
                <a:ea typeface="Cambria" panose="02040503050406030204" pitchFamily="18" charset="0"/>
              </a:rPr>
              <a:t>Portfolio Construction and Analysis</a:t>
            </a:r>
          </a:p>
          <a:p>
            <a:pPr algn="ctr"/>
            <a:endParaRPr lang="en-IN" sz="20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Markowitz Portfolios</a:t>
            </a:r>
          </a:p>
          <a:p>
            <a:pPr algn="ctr"/>
            <a:r>
              <a:rPr lang="en-IN" sz="1600">
                <a:solidFill>
                  <a:schemeClr val="tx1"/>
                </a:solidFill>
                <a:latin typeface="Cambria" panose="02040503050406030204" pitchFamily="18" charset="0"/>
                <a:ea typeface="Cambria" panose="02040503050406030204" pitchFamily="18" charset="0"/>
              </a:rPr>
              <a:t>Long-only portfolios</a:t>
            </a: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Weights for portfolio in each regime (understand if it makes intuitive sense in real world)</a:t>
            </a:r>
          </a:p>
        </p:txBody>
      </p:sp>
      <p:cxnSp>
        <p:nvCxnSpPr>
          <p:cNvPr id="4" name="Straight Arrow Connector 3">
            <a:extLst>
              <a:ext uri="{FF2B5EF4-FFF2-40B4-BE49-F238E27FC236}">
                <a16:creationId xmlns:a16="http://schemas.microsoft.com/office/drawing/2014/main" id="{A9539ACF-D4FF-5671-9F5B-C55763128FE7}"/>
              </a:ext>
            </a:extLst>
          </p:cNvPr>
          <p:cNvCxnSpPr>
            <a:cxnSpLocks/>
          </p:cNvCxnSpPr>
          <p:nvPr/>
        </p:nvCxnSpPr>
        <p:spPr>
          <a:xfrm>
            <a:off x="7270655" y="4078691"/>
            <a:ext cx="1107041" cy="154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0E74ABF-FE19-7C43-C341-9A4F84B6E25E}"/>
                  </a:ext>
                </a:extLst>
              </p:cNvPr>
              <p:cNvSpPr txBox="1"/>
              <p:nvPr/>
            </p:nvSpPr>
            <p:spPr>
              <a:xfrm>
                <a:off x="3730904" y="3429000"/>
                <a:ext cx="1248719" cy="16753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1800" i="1" smtClean="0">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eqArr>
                                  <m:eqArrPr>
                                    <m:ctrlPr>
                                      <a:rPr lang="en-US" sz="1800" i="1">
                                        <a:latin typeface="Cambria Math" panose="02040503050406030204" pitchFamily="18" charset="0"/>
                                      </a:rPr>
                                    </m:ctrlPr>
                                  </m:eqArrPr>
                                  <m:e>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1</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2</m:t>
                                        </m:r>
                                      </m:sub>
                                    </m:sSub>
                                  </m:e>
                                </m:eqArr>
                              </m:e>
                              <m:e>
                                <m:eqArr>
                                  <m:eqArrPr>
                                    <m:ctrlPr>
                                      <a:rPr lang="en-US" sz="1800" i="1">
                                        <a:latin typeface="Cambria Math" panose="02040503050406030204" pitchFamily="18" charset="0"/>
                                      </a:rPr>
                                    </m:ctrlPr>
                                  </m:eqArrPr>
                                  <m:e>
                                    <m:sSub>
                                      <m:sSubPr>
                                        <m:ctrlPr>
                                          <a:rPr lang="en-US" sz="1800" i="1">
                                            <a:latin typeface="Cambria Math" panose="02040503050406030204" pitchFamily="18" charset="0"/>
                                          </a:rPr>
                                        </m:ctrlPr>
                                      </m:sSubPr>
                                      <m:e>
                                        <m:r>
                                          <m:rPr>
                                            <m:sty m:val="p"/>
                                          </m:rPr>
                                          <a:rPr lang="en-IN" sz="1800" b="0" i="0" smtClean="0">
                                            <a:latin typeface="Cambria Math" panose="02040503050406030204" pitchFamily="18" charset="0"/>
                                          </a:rPr>
                                          <m:t>Σ</m:t>
                                        </m:r>
                                      </m:e>
                                      <m:sub>
                                        <m:r>
                                          <a:rPr lang="en-US" sz="1800" i="1">
                                            <a:latin typeface="Cambria Math" panose="02040503050406030204" pitchFamily="18" charset="0"/>
                                          </a:rPr>
                                          <m:t>1</m:t>
                                        </m:r>
                                      </m:sub>
                                    </m:sSub>
                                  </m:e>
                                  <m:e>
                                    <m:sSub>
                                      <m:sSubPr>
                                        <m:ctrlPr>
                                          <a:rPr lang="en-US" sz="1800" i="1">
                                            <a:latin typeface="Cambria Math" panose="02040503050406030204" pitchFamily="18" charset="0"/>
                                          </a:rPr>
                                        </m:ctrlPr>
                                      </m:sSubPr>
                                      <m:e>
                                        <m:r>
                                          <m:rPr>
                                            <m:sty m:val="p"/>
                                          </m:rPr>
                                          <a:rPr lang="en-IN" sz="1800" b="0" i="0" smtClean="0">
                                            <a:latin typeface="Cambria Math" panose="02040503050406030204" pitchFamily="18" charset="0"/>
                                          </a:rPr>
                                          <m:t>Σ</m:t>
                                        </m:r>
                                      </m:e>
                                      <m:sub>
                                        <m:r>
                                          <a:rPr lang="en-US" sz="1800" i="1">
                                            <a:latin typeface="Cambria Math" panose="02040503050406030204" pitchFamily="18" charset="0"/>
                                          </a:rPr>
                                          <m:t>2</m:t>
                                        </m:r>
                                      </m:sub>
                                    </m:sSub>
                                  </m:e>
                                </m:eqArr>
                              </m:e>
                            </m:mr>
                            <m:mr>
                              <m:e>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3</m:t>
                                    </m:r>
                                  </m:sub>
                                </m:sSub>
                              </m:e>
                              <m:e>
                                <m:sSub>
                                  <m:sSubPr>
                                    <m:ctrlPr>
                                      <a:rPr lang="en-US" sz="1800" i="1">
                                        <a:latin typeface="Cambria Math" panose="02040503050406030204" pitchFamily="18" charset="0"/>
                                      </a:rPr>
                                    </m:ctrlPr>
                                  </m:sSubPr>
                                  <m:e>
                                    <m:r>
                                      <m:rPr>
                                        <m:sty m:val="p"/>
                                      </m:rPr>
                                      <a:rPr lang="en-IN" sz="1800" b="0" i="0" smtClean="0">
                                        <a:latin typeface="Cambria Math" panose="02040503050406030204" pitchFamily="18" charset="0"/>
                                      </a:rPr>
                                      <m:t>Σ</m:t>
                                    </m:r>
                                  </m:e>
                                  <m:sub>
                                    <m:r>
                                      <a:rPr lang="en-US" sz="1800" i="1">
                                        <a:latin typeface="Cambria Math" panose="02040503050406030204" pitchFamily="18" charset="0"/>
                                      </a:rPr>
                                      <m:t>3</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4</m:t>
                                    </m:r>
                                  </m:sub>
                                </m:sSub>
                              </m:e>
                              <m:e>
                                <m:sSub>
                                  <m:sSubPr>
                                    <m:ctrlPr>
                                      <a:rPr lang="en-US" sz="1800" i="1">
                                        <a:latin typeface="Cambria Math" panose="02040503050406030204" pitchFamily="18" charset="0"/>
                                      </a:rPr>
                                    </m:ctrlPr>
                                  </m:sSubPr>
                                  <m:e>
                                    <m:r>
                                      <m:rPr>
                                        <m:sty m:val="p"/>
                                      </m:rPr>
                                      <a:rPr lang="en-IN" sz="1800" b="0" i="0" smtClean="0">
                                        <a:latin typeface="Cambria Math" panose="02040503050406030204" pitchFamily="18" charset="0"/>
                                      </a:rPr>
                                      <m:t>Σ</m:t>
                                    </m:r>
                                  </m:e>
                                  <m:sub>
                                    <m:r>
                                      <a:rPr lang="en-US" sz="1800" i="1">
                                        <a:latin typeface="Cambria Math" panose="02040503050406030204" pitchFamily="18" charset="0"/>
                                      </a:rPr>
                                      <m:t>4</m:t>
                                    </m:r>
                                  </m:sub>
                                </m:sSub>
                              </m:e>
                            </m:mr>
                          </m:m>
                        </m:e>
                      </m:d>
                    </m:oMath>
                  </m:oMathPara>
                </a14:m>
                <a:endParaRPr lang="en-IN"/>
              </a:p>
              <a:p>
                <a:pPr algn="ctr"/>
                <a:r>
                  <a:rPr lang="en-IN" sz="1600">
                    <a:latin typeface="Cambria" panose="02040503050406030204" pitchFamily="18" charset="0"/>
                    <a:ea typeface="Cambria" panose="02040503050406030204" pitchFamily="18" charset="0"/>
                  </a:rPr>
                  <a:t>on smooth regimes</a:t>
                </a:r>
              </a:p>
            </p:txBody>
          </p:sp>
        </mc:Choice>
        <mc:Fallback>
          <p:sp>
            <p:nvSpPr>
              <p:cNvPr id="8" name="TextBox 7">
                <a:extLst>
                  <a:ext uri="{FF2B5EF4-FFF2-40B4-BE49-F238E27FC236}">
                    <a16:creationId xmlns:a16="http://schemas.microsoft.com/office/drawing/2014/main" id="{E0E74ABF-FE19-7C43-C341-9A4F84B6E25E}"/>
                  </a:ext>
                </a:extLst>
              </p:cNvPr>
              <p:cNvSpPr txBox="1">
                <a:spLocks noRot="1" noChangeAspect="1" noMove="1" noResize="1" noEditPoints="1" noAdjustHandles="1" noChangeArrowheads="1" noChangeShapeType="1" noTextEdit="1"/>
              </p:cNvSpPr>
              <p:nvPr/>
            </p:nvSpPr>
            <p:spPr>
              <a:xfrm>
                <a:off x="3730904" y="3429000"/>
                <a:ext cx="1248719" cy="1675395"/>
              </a:xfrm>
              <a:prstGeom prst="rect">
                <a:avLst/>
              </a:prstGeom>
              <a:blipFill>
                <a:blip r:embed="rId4"/>
                <a:stretch>
                  <a:fillRect r="-976" b="-1825"/>
                </a:stretch>
              </a:blipFill>
            </p:spPr>
            <p:txBody>
              <a:bodyPr/>
              <a:lstStyle/>
              <a:p>
                <a:r>
                  <a:rPr lang="en-IN">
                    <a:noFill/>
                  </a:rPr>
                  <a:t> </a:t>
                </a:r>
              </a:p>
            </p:txBody>
          </p:sp>
        </mc:Fallback>
      </mc:AlternateContent>
      <p:cxnSp>
        <p:nvCxnSpPr>
          <p:cNvPr id="29" name="Straight Arrow Connector 28">
            <a:extLst>
              <a:ext uri="{FF2B5EF4-FFF2-40B4-BE49-F238E27FC236}">
                <a16:creationId xmlns:a16="http://schemas.microsoft.com/office/drawing/2014/main" id="{D36C51BC-22E3-34EF-2AD0-C4375F7ECBAE}"/>
              </a:ext>
            </a:extLst>
          </p:cNvPr>
          <p:cNvCxnSpPr/>
          <p:nvPr/>
        </p:nvCxnSpPr>
        <p:spPr>
          <a:xfrm>
            <a:off x="2776251" y="3595921"/>
            <a:ext cx="954653" cy="382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AA89A54-DE5B-EE96-E7C9-8BD58D692E22}"/>
              </a:ext>
            </a:extLst>
          </p:cNvPr>
          <p:cNvCxnSpPr>
            <a:cxnSpLocks/>
          </p:cNvCxnSpPr>
          <p:nvPr/>
        </p:nvCxnSpPr>
        <p:spPr>
          <a:xfrm flipV="1">
            <a:off x="2533880" y="4527154"/>
            <a:ext cx="1197024" cy="609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C85F6F-63EE-3685-F6A2-8FAED37A0D2B}"/>
              </a:ext>
            </a:extLst>
          </p:cNvPr>
          <p:cNvCxnSpPr>
            <a:cxnSpLocks/>
            <a:endCxn id="8" idx="1"/>
          </p:cNvCxnSpPr>
          <p:nvPr/>
        </p:nvCxnSpPr>
        <p:spPr>
          <a:xfrm flipV="1">
            <a:off x="2908453" y="4266698"/>
            <a:ext cx="822451" cy="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862605EE-C68E-6A82-581E-6F80DDE2F9DF}"/>
              </a:ext>
            </a:extLst>
          </p:cNvPr>
          <p:cNvPicPr>
            <a:picLocks noChangeAspect="1"/>
          </p:cNvPicPr>
          <p:nvPr/>
        </p:nvPicPr>
        <p:blipFill>
          <a:blip r:embed="rId5"/>
          <a:stretch>
            <a:fillRect/>
          </a:stretch>
        </p:blipFill>
        <p:spPr>
          <a:xfrm>
            <a:off x="4726807" y="1216418"/>
            <a:ext cx="2780079" cy="1176537"/>
          </a:xfrm>
          <a:prstGeom prst="rect">
            <a:avLst/>
          </a:prstGeom>
        </p:spPr>
      </p:pic>
      <p:sp>
        <p:nvSpPr>
          <p:cNvPr id="40" name="Rectangle 39">
            <a:extLst>
              <a:ext uri="{FF2B5EF4-FFF2-40B4-BE49-F238E27FC236}">
                <a16:creationId xmlns:a16="http://schemas.microsoft.com/office/drawing/2014/main" id="{F2B03568-4734-F33C-1F10-9449617375B3}"/>
              </a:ext>
            </a:extLst>
          </p:cNvPr>
          <p:cNvSpPr/>
          <p:nvPr/>
        </p:nvSpPr>
        <p:spPr>
          <a:xfrm>
            <a:off x="6096000" y="1256161"/>
            <a:ext cx="1471421" cy="5188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F39134AD-CF26-84BF-0D55-07A37D63D531}"/>
              </a:ext>
            </a:extLst>
          </p:cNvPr>
          <p:cNvSpPr txBox="1"/>
          <p:nvPr/>
        </p:nvSpPr>
        <p:spPr>
          <a:xfrm>
            <a:off x="5381682" y="3429000"/>
            <a:ext cx="1628329" cy="1323439"/>
          </a:xfrm>
          <a:prstGeom prst="rect">
            <a:avLst/>
          </a:prstGeom>
          <a:noFill/>
        </p:spPr>
        <p:txBody>
          <a:bodyPr wrap="square" rtlCol="0">
            <a:spAutoFit/>
          </a:bodyPr>
          <a:lstStyle/>
          <a:p>
            <a:pPr algn="ctr"/>
            <a:r>
              <a:rPr lang="en-IN" sz="1600">
                <a:latin typeface="Cambria" panose="02040503050406030204" pitchFamily="18" charset="0"/>
                <a:ea typeface="Cambria" panose="02040503050406030204" pitchFamily="18" charset="0"/>
              </a:rPr>
              <a:t>Use these parameters to map detected regimes to real world regimes</a:t>
            </a:r>
          </a:p>
        </p:txBody>
      </p:sp>
      <p:cxnSp>
        <p:nvCxnSpPr>
          <p:cNvPr id="42" name="Straight Arrow Connector 41">
            <a:extLst>
              <a:ext uri="{FF2B5EF4-FFF2-40B4-BE49-F238E27FC236}">
                <a16:creationId xmlns:a16="http://schemas.microsoft.com/office/drawing/2014/main" id="{5E89C8DC-27D8-1DFE-234E-5CDEC34FAA7B}"/>
              </a:ext>
            </a:extLst>
          </p:cNvPr>
          <p:cNvCxnSpPr>
            <a:cxnSpLocks/>
          </p:cNvCxnSpPr>
          <p:nvPr/>
        </p:nvCxnSpPr>
        <p:spPr>
          <a:xfrm>
            <a:off x="4852708" y="4066231"/>
            <a:ext cx="522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6694E34-6D01-F059-5597-93F87F9E3570}"/>
              </a:ext>
            </a:extLst>
          </p:cNvPr>
          <p:cNvCxnSpPr>
            <a:cxnSpLocks/>
          </p:cNvCxnSpPr>
          <p:nvPr/>
        </p:nvCxnSpPr>
        <p:spPr>
          <a:xfrm>
            <a:off x="9910655" y="4266698"/>
            <a:ext cx="0" cy="33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46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Flow Chart</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28" name="Rectangle 27">
            <a:extLst>
              <a:ext uri="{FF2B5EF4-FFF2-40B4-BE49-F238E27FC236}">
                <a16:creationId xmlns:a16="http://schemas.microsoft.com/office/drawing/2014/main" id="{59EE30DE-0711-4431-910F-73650D2799D0}"/>
              </a:ext>
            </a:extLst>
          </p:cNvPr>
          <p:cNvSpPr/>
          <p:nvPr/>
        </p:nvSpPr>
        <p:spPr>
          <a:xfrm>
            <a:off x="648129" y="2681242"/>
            <a:ext cx="2104307" cy="30414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a:solidFill>
                  <a:schemeClr val="tx1"/>
                </a:solidFill>
                <a:latin typeface="Cambria" panose="02040503050406030204" pitchFamily="18" charset="0"/>
                <a:ea typeface="Cambria" panose="02040503050406030204" pitchFamily="18" charset="0"/>
              </a:rPr>
              <a:t>Test data</a:t>
            </a: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15 factor data</a:t>
            </a: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p:txBody>
      </p:sp>
      <p:sp>
        <p:nvSpPr>
          <p:cNvPr id="30" name="Rectangle 29">
            <a:extLst>
              <a:ext uri="{FF2B5EF4-FFF2-40B4-BE49-F238E27FC236}">
                <a16:creationId xmlns:a16="http://schemas.microsoft.com/office/drawing/2014/main" id="{5182BBAB-CB62-BF07-A30E-9EA270D5142E}"/>
              </a:ext>
            </a:extLst>
          </p:cNvPr>
          <p:cNvSpPr/>
          <p:nvPr/>
        </p:nvSpPr>
        <p:spPr>
          <a:xfrm>
            <a:off x="3860799" y="2681241"/>
            <a:ext cx="7810643" cy="30414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a:solidFill>
                  <a:schemeClr val="tx1"/>
                </a:solidFill>
                <a:latin typeface="Cambria" panose="02040503050406030204" pitchFamily="18" charset="0"/>
                <a:ea typeface="Cambria" panose="02040503050406030204" pitchFamily="18" charset="0"/>
              </a:rPr>
              <a:t>Detect regimes using trained GMM</a:t>
            </a:r>
          </a:p>
          <a:p>
            <a:r>
              <a:rPr lang="en-IN" sz="1600">
                <a:solidFill>
                  <a:schemeClr val="tx1"/>
                </a:solidFill>
                <a:latin typeface="Cambria" panose="02040503050406030204" pitchFamily="18" charset="0"/>
                <a:ea typeface="Cambria" panose="02040503050406030204" pitchFamily="18" charset="0"/>
              </a:rPr>
              <a:t>    </a:t>
            </a:r>
          </a:p>
          <a:p>
            <a:r>
              <a:rPr lang="en-IN" sz="1600">
                <a:solidFill>
                  <a:schemeClr val="tx1"/>
                </a:solidFill>
                <a:latin typeface="Cambria" panose="02040503050406030204" pitchFamily="18" charset="0"/>
                <a:ea typeface="Cambria" panose="02040503050406030204" pitchFamily="18" charset="0"/>
              </a:rPr>
              <a:t>    </a:t>
            </a:r>
          </a:p>
          <a:p>
            <a:endParaRPr lang="en-IN" sz="1600">
              <a:solidFill>
                <a:schemeClr val="tx1"/>
              </a:solidFill>
              <a:latin typeface="Cambria" panose="02040503050406030204" pitchFamily="18" charset="0"/>
              <a:ea typeface="Cambria" panose="02040503050406030204" pitchFamily="18" charset="0"/>
            </a:endParaRPr>
          </a:p>
          <a:p>
            <a:endParaRPr lang="en-IN" sz="1600">
              <a:solidFill>
                <a:schemeClr val="tx1"/>
              </a:solidFill>
              <a:latin typeface="Cambria" panose="02040503050406030204" pitchFamily="18" charset="0"/>
              <a:ea typeface="Cambria" panose="02040503050406030204" pitchFamily="18" charset="0"/>
            </a:endParaRPr>
          </a:p>
          <a:p>
            <a:r>
              <a:rPr lang="en-IN" sz="1600">
                <a:solidFill>
                  <a:schemeClr val="tx1"/>
                </a:solidFill>
                <a:latin typeface="Cambria" panose="02040503050406030204" pitchFamily="18" charset="0"/>
                <a:ea typeface="Cambria" panose="02040503050406030204" pitchFamily="18" charset="0"/>
              </a:rPr>
              <a:t>       Trained model</a:t>
            </a:r>
          </a:p>
          <a:p>
            <a:endParaRPr lang="en-IN" sz="1600">
              <a:solidFill>
                <a:schemeClr val="tx1"/>
              </a:solidFill>
              <a:latin typeface="Cambria" panose="02040503050406030204" pitchFamily="18" charset="0"/>
              <a:ea typeface="Cambria" panose="02040503050406030204" pitchFamily="18" charset="0"/>
            </a:endParaRPr>
          </a:p>
          <a:p>
            <a:endParaRPr lang="en-IN" sz="1600">
              <a:solidFill>
                <a:schemeClr val="tx1"/>
              </a:solidFill>
              <a:latin typeface="Cambria" panose="02040503050406030204" pitchFamily="18" charset="0"/>
              <a:ea typeface="Cambria" panose="02040503050406030204" pitchFamily="18" charset="0"/>
            </a:endParaRPr>
          </a:p>
          <a:p>
            <a:endParaRPr lang="en-IN" sz="1600">
              <a:solidFill>
                <a:schemeClr val="tx1"/>
              </a:solidFill>
              <a:latin typeface="Cambria" panose="02040503050406030204" pitchFamily="18" charset="0"/>
              <a:ea typeface="Cambria" panose="02040503050406030204" pitchFamily="18" charset="0"/>
            </a:endParaRPr>
          </a:p>
          <a:p>
            <a:pPr algn="ctr"/>
            <a:endParaRPr lang="en-IN" sz="2000">
              <a:solidFill>
                <a:schemeClr val="tx1"/>
              </a:solidFill>
              <a:latin typeface="Cambria" panose="02040503050406030204" pitchFamily="18" charset="0"/>
              <a:ea typeface="Cambria" panose="02040503050406030204" pitchFamily="18" charset="0"/>
            </a:endParaRPr>
          </a:p>
        </p:txBody>
      </p:sp>
      <p:cxnSp>
        <p:nvCxnSpPr>
          <p:cNvPr id="34" name="Straight Arrow Connector 33">
            <a:extLst>
              <a:ext uri="{FF2B5EF4-FFF2-40B4-BE49-F238E27FC236}">
                <a16:creationId xmlns:a16="http://schemas.microsoft.com/office/drawing/2014/main" id="{0D83D599-49D0-B773-31A2-68C311703AF3}"/>
              </a:ext>
            </a:extLst>
          </p:cNvPr>
          <p:cNvCxnSpPr>
            <a:cxnSpLocks/>
            <a:stCxn id="28" idx="3"/>
            <a:endCxn id="30" idx="1"/>
          </p:cNvCxnSpPr>
          <p:nvPr/>
        </p:nvCxnSpPr>
        <p:spPr>
          <a:xfrm flipV="1">
            <a:off x="2752436" y="4201973"/>
            <a:ext cx="1108363"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A0D13D-2C23-E20E-A020-C540DB930195}"/>
              </a:ext>
            </a:extLst>
          </p:cNvPr>
          <p:cNvSpPr txBox="1"/>
          <p:nvPr/>
        </p:nvSpPr>
        <p:spPr>
          <a:xfrm>
            <a:off x="8409579" y="3155003"/>
            <a:ext cx="3134292" cy="2339102"/>
          </a:xfrm>
          <a:prstGeom prst="rect">
            <a:avLst/>
          </a:prstGeom>
          <a:noFill/>
        </p:spPr>
        <p:txBody>
          <a:bodyPr wrap="square" rtlCol="0">
            <a:spAutoFit/>
          </a:bodyPr>
          <a:lstStyle/>
          <a:p>
            <a:pPr algn="ctr"/>
            <a:endParaRPr lang="en-IN"/>
          </a:p>
          <a:p>
            <a:pPr algn="ctr"/>
            <a:endParaRPr lang="en-IN" sz="1600">
              <a:latin typeface="Cambria" panose="02040503050406030204" pitchFamily="18" charset="0"/>
              <a:ea typeface="Cambria" panose="02040503050406030204" pitchFamily="18" charset="0"/>
            </a:endParaRPr>
          </a:p>
          <a:p>
            <a:pPr algn="ctr"/>
            <a:r>
              <a:rPr lang="en-IN" sz="1600">
                <a:latin typeface="Cambria" panose="02040503050406030204" pitchFamily="18" charset="0"/>
                <a:ea typeface="Cambria" panose="02040503050406030204" pitchFamily="18" charset="0"/>
              </a:rPr>
              <a:t>Probabilities of being in a certain regime (p1, p2, p3, p4)</a:t>
            </a:r>
          </a:p>
          <a:p>
            <a:pPr algn="ctr"/>
            <a:endParaRPr lang="en-IN" sz="1600">
              <a:latin typeface="Cambria" panose="02040503050406030204" pitchFamily="18" charset="0"/>
              <a:ea typeface="Cambria" panose="02040503050406030204" pitchFamily="18" charset="0"/>
            </a:endParaRPr>
          </a:p>
          <a:p>
            <a:pPr algn="ctr"/>
            <a:r>
              <a:rPr lang="en-IN" sz="1600">
                <a:latin typeface="Cambria" panose="02040503050406030204" pitchFamily="18" charset="0"/>
                <a:ea typeface="Cambria" panose="02040503050406030204" pitchFamily="18" charset="0"/>
              </a:rPr>
              <a:t>Detected regime has probability</a:t>
            </a:r>
          </a:p>
          <a:p>
            <a:pPr algn="ctr"/>
            <a:r>
              <a:rPr lang="en-IN" sz="1600">
                <a:latin typeface="Cambria" panose="02040503050406030204" pitchFamily="18" charset="0"/>
                <a:ea typeface="Cambria" panose="02040503050406030204" pitchFamily="18" charset="0"/>
              </a:rPr>
              <a:t>max(p1, p2, p3, p4)</a:t>
            </a:r>
          </a:p>
          <a:p>
            <a:endParaRPr lang="en-IN" sz="1600">
              <a:latin typeface="Cambria" panose="02040503050406030204" pitchFamily="18" charset="0"/>
              <a:ea typeface="Cambria" panose="02040503050406030204" pitchFamily="18" charset="0"/>
            </a:endParaRPr>
          </a:p>
          <a:p>
            <a:endParaRPr lang="en-IN" sz="1600">
              <a:latin typeface="Cambria" panose="02040503050406030204" pitchFamily="18" charset="0"/>
              <a:ea typeface="Cambria" panose="02040503050406030204" pitchFamily="18" charset="0"/>
            </a:endParaRPr>
          </a:p>
        </p:txBody>
      </p:sp>
      <p:cxnSp>
        <p:nvCxnSpPr>
          <p:cNvPr id="81" name="Straight Arrow Connector 80">
            <a:extLst>
              <a:ext uri="{FF2B5EF4-FFF2-40B4-BE49-F238E27FC236}">
                <a16:creationId xmlns:a16="http://schemas.microsoft.com/office/drawing/2014/main" id="{DC668166-0112-2D73-2E22-B98C9E8E6D7E}"/>
              </a:ext>
            </a:extLst>
          </p:cNvPr>
          <p:cNvCxnSpPr>
            <a:cxnSpLocks/>
          </p:cNvCxnSpPr>
          <p:nvPr/>
        </p:nvCxnSpPr>
        <p:spPr>
          <a:xfrm flipV="1">
            <a:off x="5585552" y="3798422"/>
            <a:ext cx="2824026" cy="53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E598AAF-B992-1430-C5A4-35CD5B80E0F0}"/>
              </a:ext>
            </a:extLst>
          </p:cNvPr>
          <p:cNvCxnSpPr>
            <a:cxnSpLocks/>
          </p:cNvCxnSpPr>
          <p:nvPr/>
        </p:nvCxnSpPr>
        <p:spPr>
          <a:xfrm>
            <a:off x="5585552" y="4342213"/>
            <a:ext cx="2824026" cy="46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FDEEF91A-FFFE-D22C-E158-2812A6369059}"/>
              </a:ext>
            </a:extLst>
          </p:cNvPr>
          <p:cNvPicPr>
            <a:picLocks noChangeAspect="1"/>
          </p:cNvPicPr>
          <p:nvPr/>
        </p:nvPicPr>
        <p:blipFill>
          <a:blip r:embed="rId4"/>
          <a:stretch>
            <a:fillRect/>
          </a:stretch>
        </p:blipFill>
        <p:spPr>
          <a:xfrm>
            <a:off x="4726807" y="1216418"/>
            <a:ext cx="2780079" cy="1176537"/>
          </a:xfrm>
          <a:prstGeom prst="rect">
            <a:avLst/>
          </a:prstGeom>
        </p:spPr>
      </p:pic>
      <p:sp>
        <p:nvSpPr>
          <p:cNvPr id="41" name="Rectangle 40">
            <a:extLst>
              <a:ext uri="{FF2B5EF4-FFF2-40B4-BE49-F238E27FC236}">
                <a16:creationId xmlns:a16="http://schemas.microsoft.com/office/drawing/2014/main" id="{DEE4B2D2-6390-D28D-4D4C-09625C806577}"/>
              </a:ext>
            </a:extLst>
          </p:cNvPr>
          <p:cNvSpPr/>
          <p:nvPr/>
        </p:nvSpPr>
        <p:spPr>
          <a:xfrm>
            <a:off x="4645425" y="1776498"/>
            <a:ext cx="1471421" cy="5188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709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Flow Chart</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2" name="Rectangle 1">
            <a:extLst>
              <a:ext uri="{FF2B5EF4-FFF2-40B4-BE49-F238E27FC236}">
                <a16:creationId xmlns:a16="http://schemas.microsoft.com/office/drawing/2014/main" id="{339DF5DA-1B97-72B7-B856-97F54B2B7910}"/>
              </a:ext>
            </a:extLst>
          </p:cNvPr>
          <p:cNvSpPr/>
          <p:nvPr/>
        </p:nvSpPr>
        <p:spPr>
          <a:xfrm>
            <a:off x="614199" y="2557959"/>
            <a:ext cx="5223184" cy="30414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a:solidFill>
                  <a:schemeClr val="tx1"/>
                </a:solidFill>
                <a:latin typeface="Cambria" panose="02040503050406030204" pitchFamily="18" charset="0"/>
                <a:ea typeface="Cambria" panose="02040503050406030204" pitchFamily="18" charset="0"/>
              </a:rPr>
              <a:t>Smooth regimes in test data</a:t>
            </a:r>
          </a:p>
          <a:p>
            <a:pPr algn="ctr"/>
            <a:endParaRPr lang="en-IN" sz="2000">
              <a:solidFill>
                <a:schemeClr val="tx1"/>
              </a:solidFill>
              <a:latin typeface="Cambria" panose="02040503050406030204" pitchFamily="18" charset="0"/>
              <a:ea typeface="Cambria" panose="02040503050406030204" pitchFamily="18" charset="0"/>
            </a:endParaRPr>
          </a:p>
          <a:p>
            <a:r>
              <a:rPr lang="en-IN" sz="1600">
                <a:solidFill>
                  <a:schemeClr val="tx1"/>
                </a:solidFill>
                <a:latin typeface="Cambria" panose="02040503050406030204" pitchFamily="18" charset="0"/>
                <a:ea typeface="Cambria" panose="02040503050406030204" pitchFamily="18" charset="0"/>
              </a:rPr>
              <a:t> </a:t>
            </a:r>
          </a:p>
          <a:p>
            <a:endParaRPr lang="en-IN" sz="1600">
              <a:solidFill>
                <a:schemeClr val="tx1"/>
              </a:solidFill>
              <a:latin typeface="Cambria" panose="02040503050406030204" pitchFamily="18" charset="0"/>
              <a:ea typeface="Cambria" panose="02040503050406030204" pitchFamily="18" charset="0"/>
            </a:endParaRPr>
          </a:p>
          <a:p>
            <a:endParaRPr lang="en-IN" sz="1600">
              <a:solidFill>
                <a:schemeClr val="tx1"/>
              </a:solidFill>
              <a:latin typeface="Cambria" panose="02040503050406030204" pitchFamily="18" charset="0"/>
              <a:ea typeface="Cambria" panose="02040503050406030204" pitchFamily="18" charset="0"/>
            </a:endParaRPr>
          </a:p>
          <a:p>
            <a:r>
              <a:rPr lang="en-IN" sz="1600">
                <a:solidFill>
                  <a:schemeClr val="tx1"/>
                </a:solidFill>
                <a:latin typeface="Cambria" panose="02040503050406030204" pitchFamily="18" charset="0"/>
                <a:ea typeface="Cambria" panose="02040503050406030204" pitchFamily="18" charset="0"/>
              </a:rPr>
              <a:t>     Regime Maximum </a:t>
            </a:r>
          </a:p>
          <a:p>
            <a:r>
              <a:rPr lang="en-IN" sz="1600">
                <a:solidFill>
                  <a:schemeClr val="tx1"/>
                </a:solidFill>
                <a:latin typeface="Cambria" panose="02040503050406030204" pitchFamily="18" charset="0"/>
                <a:ea typeface="Cambria" panose="02040503050406030204" pitchFamily="18" charset="0"/>
              </a:rPr>
              <a:t>               Count</a:t>
            </a:r>
          </a:p>
          <a:p>
            <a:endParaRPr lang="en-IN" sz="1600">
              <a:solidFill>
                <a:schemeClr val="tx1"/>
              </a:solidFill>
              <a:latin typeface="Cambria" panose="02040503050406030204" pitchFamily="18" charset="0"/>
              <a:ea typeface="Cambria" panose="02040503050406030204" pitchFamily="18" charset="0"/>
            </a:endParaRPr>
          </a:p>
          <a:p>
            <a:endParaRPr lang="en-IN" sz="1600">
              <a:solidFill>
                <a:schemeClr val="tx1"/>
              </a:solidFill>
              <a:latin typeface="Cambria" panose="02040503050406030204" pitchFamily="18" charset="0"/>
              <a:ea typeface="Cambria" panose="02040503050406030204" pitchFamily="18" charset="0"/>
            </a:endParaRPr>
          </a:p>
          <a:p>
            <a:endParaRPr lang="en-IN" sz="2000">
              <a:solidFill>
                <a:schemeClr val="tx1"/>
              </a:solidFill>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6D4B025C-C69B-23F3-5A7A-DD9167087D18}"/>
              </a:ext>
            </a:extLst>
          </p:cNvPr>
          <p:cNvSpPr/>
          <p:nvPr/>
        </p:nvSpPr>
        <p:spPr>
          <a:xfrm>
            <a:off x="6949636" y="2545559"/>
            <a:ext cx="4628166" cy="302060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a:solidFill>
                  <a:schemeClr val="tx1"/>
                </a:solidFill>
                <a:latin typeface="Cambria" panose="02040503050406030204" pitchFamily="18" charset="0"/>
                <a:ea typeface="Cambria" panose="02040503050406030204" pitchFamily="18" charset="0"/>
              </a:rPr>
              <a:t>Performance Evaluation</a:t>
            </a:r>
          </a:p>
          <a:p>
            <a:pPr algn="ctr"/>
            <a:endParaRPr lang="en-IN" sz="20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Out-of-sample performance</a:t>
            </a: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endParaRPr lang="en-IN" sz="1600">
              <a:solidFill>
                <a:schemeClr val="tx1"/>
              </a:solidFill>
              <a:latin typeface="Cambria" panose="02040503050406030204" pitchFamily="18" charset="0"/>
              <a:ea typeface="Cambria" panose="02040503050406030204" pitchFamily="18" charset="0"/>
            </a:endParaRPr>
          </a:p>
          <a:p>
            <a:pPr algn="ctr"/>
            <a:r>
              <a:rPr lang="en-IN" sz="1600">
                <a:solidFill>
                  <a:schemeClr val="tx1"/>
                </a:solidFill>
                <a:latin typeface="Cambria" panose="02040503050406030204" pitchFamily="18" charset="0"/>
                <a:ea typeface="Cambria" panose="02040503050406030204" pitchFamily="18" charset="0"/>
              </a:rPr>
              <a:t>PNL</a:t>
            </a:r>
          </a:p>
          <a:p>
            <a:pPr algn="ctr"/>
            <a:r>
              <a:rPr lang="en-IN" sz="1600">
                <a:solidFill>
                  <a:schemeClr val="tx1"/>
                </a:solidFill>
                <a:latin typeface="Cambria" panose="02040503050406030204" pitchFamily="18" charset="0"/>
                <a:ea typeface="Cambria" panose="02040503050406030204" pitchFamily="18" charset="0"/>
              </a:rPr>
              <a:t>Sharpe Ratio</a:t>
            </a:r>
          </a:p>
          <a:p>
            <a:pPr algn="ctr"/>
            <a:r>
              <a:rPr lang="en-IN" sz="1600">
                <a:solidFill>
                  <a:schemeClr val="tx1"/>
                </a:solidFill>
                <a:latin typeface="Cambria" panose="02040503050406030204" pitchFamily="18" charset="0"/>
                <a:ea typeface="Cambria" panose="02040503050406030204" pitchFamily="18" charset="0"/>
              </a:rPr>
              <a:t>Maximum Drawdown</a:t>
            </a:r>
          </a:p>
          <a:p>
            <a:pPr algn="ctr"/>
            <a:r>
              <a:rPr lang="en-IN" sz="1600">
                <a:solidFill>
                  <a:schemeClr val="tx1"/>
                </a:solidFill>
                <a:latin typeface="Cambria" panose="02040503050406030204" pitchFamily="18" charset="0"/>
                <a:ea typeface="Cambria" panose="02040503050406030204" pitchFamily="18" charset="0"/>
              </a:rPr>
              <a:t>Calmar Ratio</a:t>
            </a:r>
          </a:p>
        </p:txBody>
      </p:sp>
      <p:cxnSp>
        <p:nvCxnSpPr>
          <p:cNvPr id="4" name="Straight Arrow Connector 3">
            <a:extLst>
              <a:ext uri="{FF2B5EF4-FFF2-40B4-BE49-F238E27FC236}">
                <a16:creationId xmlns:a16="http://schemas.microsoft.com/office/drawing/2014/main" id="{A9539ACF-D4FF-5671-9F5B-C55763128FE7}"/>
              </a:ext>
            </a:extLst>
          </p:cNvPr>
          <p:cNvCxnSpPr>
            <a:cxnSpLocks/>
          </p:cNvCxnSpPr>
          <p:nvPr/>
        </p:nvCxnSpPr>
        <p:spPr>
          <a:xfrm>
            <a:off x="5842595" y="4084146"/>
            <a:ext cx="1107041" cy="154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C85F6F-63EE-3685-F6A2-8FAED37A0D2B}"/>
              </a:ext>
            </a:extLst>
          </p:cNvPr>
          <p:cNvCxnSpPr>
            <a:cxnSpLocks/>
          </p:cNvCxnSpPr>
          <p:nvPr/>
        </p:nvCxnSpPr>
        <p:spPr>
          <a:xfrm flipV="1">
            <a:off x="2908453" y="4266698"/>
            <a:ext cx="822451" cy="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862605EE-C68E-6A82-581E-6F80DDE2F9DF}"/>
              </a:ext>
            </a:extLst>
          </p:cNvPr>
          <p:cNvPicPr>
            <a:picLocks noChangeAspect="1"/>
          </p:cNvPicPr>
          <p:nvPr/>
        </p:nvPicPr>
        <p:blipFill>
          <a:blip r:embed="rId4"/>
          <a:stretch>
            <a:fillRect/>
          </a:stretch>
        </p:blipFill>
        <p:spPr>
          <a:xfrm>
            <a:off x="4726807" y="1216418"/>
            <a:ext cx="2780079" cy="1176537"/>
          </a:xfrm>
          <a:prstGeom prst="rect">
            <a:avLst/>
          </a:prstGeom>
        </p:spPr>
      </p:pic>
      <p:sp>
        <p:nvSpPr>
          <p:cNvPr id="40" name="Rectangle 39">
            <a:extLst>
              <a:ext uri="{FF2B5EF4-FFF2-40B4-BE49-F238E27FC236}">
                <a16:creationId xmlns:a16="http://schemas.microsoft.com/office/drawing/2014/main" id="{F2B03568-4734-F33C-1F10-9449617375B3}"/>
              </a:ext>
            </a:extLst>
          </p:cNvPr>
          <p:cNvSpPr/>
          <p:nvPr/>
        </p:nvSpPr>
        <p:spPr>
          <a:xfrm>
            <a:off x="6116846" y="1780537"/>
            <a:ext cx="1471421" cy="5188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F39134AD-CF26-84BF-0D55-07A37D63D531}"/>
              </a:ext>
            </a:extLst>
          </p:cNvPr>
          <p:cNvSpPr txBox="1"/>
          <p:nvPr/>
        </p:nvSpPr>
        <p:spPr>
          <a:xfrm>
            <a:off x="4066819" y="3604978"/>
            <a:ext cx="1628329" cy="1323439"/>
          </a:xfrm>
          <a:prstGeom prst="rect">
            <a:avLst/>
          </a:prstGeom>
          <a:noFill/>
        </p:spPr>
        <p:txBody>
          <a:bodyPr wrap="square" rtlCol="0">
            <a:spAutoFit/>
          </a:bodyPr>
          <a:lstStyle/>
          <a:p>
            <a:pPr algn="ctr"/>
            <a:r>
              <a:rPr lang="en-IN" sz="1600">
                <a:latin typeface="Cambria" panose="02040503050406030204" pitchFamily="18" charset="0"/>
                <a:ea typeface="Cambria" panose="02040503050406030204" pitchFamily="18" charset="0"/>
              </a:rPr>
              <a:t>Final smooth regimes for weekly rebalanced portfolio</a:t>
            </a:r>
          </a:p>
        </p:txBody>
      </p:sp>
      <p:cxnSp>
        <p:nvCxnSpPr>
          <p:cNvPr id="6" name="Straight Arrow Connector 5">
            <a:extLst>
              <a:ext uri="{FF2B5EF4-FFF2-40B4-BE49-F238E27FC236}">
                <a16:creationId xmlns:a16="http://schemas.microsoft.com/office/drawing/2014/main" id="{0C929CCC-EDEE-B142-117C-4643AC697910}"/>
              </a:ext>
            </a:extLst>
          </p:cNvPr>
          <p:cNvCxnSpPr>
            <a:cxnSpLocks/>
          </p:cNvCxnSpPr>
          <p:nvPr/>
        </p:nvCxnSpPr>
        <p:spPr>
          <a:xfrm>
            <a:off x="9263719" y="3760296"/>
            <a:ext cx="0" cy="51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2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Gaussian Mixture Model (GMM)</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4" name="Picture 3">
            <a:extLst>
              <a:ext uri="{FF2B5EF4-FFF2-40B4-BE49-F238E27FC236}">
                <a16:creationId xmlns:a16="http://schemas.microsoft.com/office/drawing/2014/main" id="{B34CDF42-6D21-7872-A9AA-61EB0CE15D75}"/>
              </a:ext>
            </a:extLst>
          </p:cNvPr>
          <p:cNvPicPr>
            <a:picLocks noChangeAspect="1"/>
          </p:cNvPicPr>
          <p:nvPr/>
        </p:nvPicPr>
        <p:blipFill>
          <a:blip r:embed="rId5"/>
          <a:stretch>
            <a:fillRect/>
          </a:stretch>
        </p:blipFill>
        <p:spPr>
          <a:xfrm>
            <a:off x="7013300" y="1838739"/>
            <a:ext cx="4844402" cy="1590261"/>
          </a:xfrm>
          <a:prstGeom prst="rect">
            <a:avLst/>
          </a:prstGeom>
        </p:spPr>
      </p:pic>
      <p:sp>
        <p:nvSpPr>
          <p:cNvPr id="8" name="TextBox 7">
            <a:extLst>
              <a:ext uri="{FF2B5EF4-FFF2-40B4-BE49-F238E27FC236}">
                <a16:creationId xmlns:a16="http://schemas.microsoft.com/office/drawing/2014/main" id="{A1271B6D-B1D7-740F-67EE-4AB90637B570}"/>
              </a:ext>
            </a:extLst>
          </p:cNvPr>
          <p:cNvSpPr txBox="1"/>
          <p:nvPr/>
        </p:nvSpPr>
        <p:spPr>
          <a:xfrm>
            <a:off x="292609" y="1563905"/>
            <a:ext cx="11163076" cy="4955203"/>
          </a:xfrm>
          <a:prstGeom prst="rect">
            <a:avLst/>
          </a:prstGeom>
          <a:noFill/>
        </p:spPr>
        <p:txBody>
          <a:bodyPr wrap="square" rtlCol="0">
            <a:spAutoFit/>
          </a:bodyPr>
          <a:lstStyle/>
          <a:p>
            <a:pPr marL="285750" indent="-285750" algn="just" rtl="0" fontAlgn="base">
              <a:spcBef>
                <a:spcPts val="0"/>
              </a:spcBef>
              <a:spcAft>
                <a:spcPts val="0"/>
              </a:spcAft>
              <a:buFont typeface="Arial" panose="020B0604020202020204" pitchFamily="34" charset="0"/>
              <a:buChar char="•"/>
            </a:pPr>
            <a:r>
              <a:rPr lang="en-IN" sz="2000">
                <a:latin typeface="Cambria" panose="02040503050406030204" pitchFamily="18" charset="0"/>
                <a:ea typeface="Cambria" panose="02040503050406030204" pitchFamily="18" charset="0"/>
              </a:rPr>
              <a:t>Assumption - data is a mixture of K Gaussian components </a:t>
            </a:r>
          </a:p>
          <a:p>
            <a:pPr algn="just" rtl="0" fontAlgn="base">
              <a:spcBef>
                <a:spcPts val="0"/>
              </a:spcBef>
              <a:spcAft>
                <a:spcPts val="0"/>
              </a:spcAft>
              <a:buFont typeface="Arial" panose="020B0604020202020204" pitchFamily="34" charset="0"/>
              <a:buChar char="•"/>
            </a:pPr>
            <a:endParaRPr lang="en-IN" sz="2000">
              <a:latin typeface="Cambria" panose="02040503050406030204" pitchFamily="18" charset="0"/>
              <a:ea typeface="Cambria" panose="02040503050406030204" pitchFamily="18" charset="0"/>
            </a:endParaRPr>
          </a:p>
          <a:p>
            <a:pPr marL="285750" indent="-285750" algn="just" rtl="0" fontAlgn="base">
              <a:spcBef>
                <a:spcPts val="0"/>
              </a:spcBef>
              <a:spcAft>
                <a:spcPts val="0"/>
              </a:spcAft>
              <a:buFont typeface="Arial" panose="020B0604020202020204" pitchFamily="34" charset="0"/>
              <a:buChar char="•"/>
            </a:pPr>
            <a:r>
              <a:rPr lang="en-IN" sz="2000">
                <a:latin typeface="Cambria" panose="02040503050406030204" pitchFamily="18" charset="0"/>
                <a:ea typeface="Cambria" panose="02040503050406030204" pitchFamily="18" charset="0"/>
              </a:rPr>
              <a:t>Unsupervised model parameterized by two things</a:t>
            </a:r>
          </a:p>
          <a:p>
            <a:pPr marL="742950" lvl="1" indent="-285750" algn="just" fontAlgn="base">
              <a:buFont typeface="Arial" panose="020B0604020202020204" pitchFamily="34" charset="0"/>
              <a:buChar char="•"/>
            </a:pPr>
            <a:r>
              <a:rPr lang="en-IN" sz="2000">
                <a:latin typeface="Cambria" panose="02040503050406030204" pitchFamily="18" charset="0"/>
                <a:ea typeface="Cambria" panose="02040503050406030204" pitchFamily="18" charset="0"/>
              </a:rPr>
              <a:t>Component means and variances/covariances</a:t>
            </a:r>
          </a:p>
          <a:p>
            <a:pPr marL="742950" lvl="1" indent="-285750" algn="just" fontAlgn="base">
              <a:buFont typeface="Arial" panose="020B0604020202020204" pitchFamily="34" charset="0"/>
              <a:buChar char="•"/>
            </a:pPr>
            <a:r>
              <a:rPr lang="en-IN" sz="2000">
                <a:latin typeface="Cambria" panose="02040503050406030204" pitchFamily="18" charset="0"/>
                <a:ea typeface="Cambria" panose="02040503050406030204" pitchFamily="18" charset="0"/>
              </a:rPr>
              <a:t>Estimates of component probabilities given the data</a:t>
            </a:r>
          </a:p>
          <a:p>
            <a:pPr marL="742950" lvl="1" indent="-285750" algn="just" fontAlgn="base">
              <a:buFont typeface="Arial" panose="020B0604020202020204" pitchFamily="34" charset="0"/>
              <a:buChar char="•"/>
            </a:pPr>
            <a:endParaRPr lang="en-IN" sz="2000">
              <a:latin typeface="Cambria" panose="02040503050406030204" pitchFamily="18" charset="0"/>
              <a:ea typeface="Cambria" panose="02040503050406030204" pitchFamily="18" charset="0"/>
            </a:endParaRPr>
          </a:p>
          <a:p>
            <a:pPr marL="285750" indent="-285750" algn="just" rtl="0" fontAlgn="base">
              <a:spcBef>
                <a:spcPts val="0"/>
              </a:spcBef>
              <a:spcAft>
                <a:spcPts val="0"/>
              </a:spcAft>
              <a:buFont typeface="Arial" panose="020B0604020202020204" pitchFamily="34" charset="0"/>
              <a:buChar char="•"/>
            </a:pPr>
            <a:r>
              <a:rPr lang="en-IN" sz="2000">
                <a:latin typeface="Cambria" panose="02040503050406030204" pitchFamily="18" charset="0"/>
                <a:ea typeface="Cambria" panose="02040503050406030204" pitchFamily="18" charset="0"/>
              </a:rPr>
              <a:t>Estimate parameters using Expectation-Maximisation</a:t>
            </a:r>
          </a:p>
          <a:p>
            <a:pPr marL="742950" lvl="1" indent="-285750" algn="just" fontAlgn="base">
              <a:buFont typeface="Arial" panose="020B0604020202020204" pitchFamily="34" charset="0"/>
              <a:buChar char="•"/>
            </a:pPr>
            <a:r>
              <a:rPr lang="en-US" sz="2000">
                <a:latin typeface="Cambria" panose="02040503050406030204" pitchFamily="18" charset="0"/>
              </a:rPr>
              <a:t>Initialize the parameters</a:t>
            </a:r>
          </a:p>
          <a:p>
            <a:pPr marL="742950" lvl="1" indent="-285750" algn="just" fontAlgn="base">
              <a:buFont typeface="Arial" panose="020B0604020202020204" pitchFamily="34" charset="0"/>
              <a:buChar char="•"/>
            </a:pPr>
            <a:r>
              <a:rPr lang="en-US" sz="2000">
                <a:latin typeface="Cambria" panose="02040503050406030204" pitchFamily="18" charset="0"/>
              </a:rPr>
              <a:t>Keep looping until the convergence of the parameters: </a:t>
            </a:r>
            <a:endParaRPr lang="en-IN" sz="2000">
              <a:latin typeface="Cambria" panose="02040503050406030204" pitchFamily="18" charset="0"/>
            </a:endParaRPr>
          </a:p>
          <a:p>
            <a:pPr marL="1200150" lvl="2" indent="-285750" algn="just" fontAlgn="base">
              <a:buFont typeface="Arial" panose="020B0604020202020204" pitchFamily="34" charset="0"/>
              <a:buChar char="•"/>
            </a:pPr>
            <a:r>
              <a:rPr lang="en-IN" sz="2000">
                <a:latin typeface="Cambria" panose="02040503050406030204" pitchFamily="18" charset="0"/>
                <a:ea typeface="Cambria" panose="02040503050406030204" pitchFamily="18" charset="0"/>
              </a:rPr>
              <a:t>Expectation - calculate the expectation of the component assignments for each data point given the model parameters</a:t>
            </a:r>
          </a:p>
          <a:p>
            <a:pPr marL="1200150" lvl="2" indent="-285750" algn="just" fontAlgn="base">
              <a:buFont typeface="Arial" panose="020B0604020202020204" pitchFamily="34" charset="0"/>
              <a:buChar char="•"/>
            </a:pPr>
            <a:r>
              <a:rPr lang="en-IN" sz="2000">
                <a:latin typeface="Cambria" panose="02040503050406030204" pitchFamily="18" charset="0"/>
                <a:ea typeface="Cambria" panose="02040503050406030204" pitchFamily="18" charset="0"/>
              </a:rPr>
              <a:t>Maximization - maximize the expectations calculated above with respect to the model parameters and update the values of parameters</a:t>
            </a:r>
            <a:endParaRPr lang="en-US" sz="2000">
              <a:latin typeface="Cambria" panose="02040503050406030204" pitchFamily="18" charset="0"/>
              <a:ea typeface="Cambria" panose="02040503050406030204" pitchFamily="18" charset="0"/>
            </a:endParaRPr>
          </a:p>
          <a:p>
            <a:endParaRPr lang="en-US">
              <a:latin typeface="Cambria" panose="02040503050406030204" pitchFamily="18" charset="0"/>
              <a:ea typeface="Cambria" panose="02040503050406030204" pitchFamily="18" charset="0"/>
            </a:endParaRPr>
          </a:p>
          <a:p>
            <a:br>
              <a:rPr lang="en-US">
                <a:latin typeface="Cambria" panose="02040503050406030204" pitchFamily="18" charset="0"/>
                <a:ea typeface="Cambria" panose="02040503050406030204" pitchFamily="18" charset="0"/>
              </a:rPr>
            </a:br>
            <a:endParaRPr lang="en-US" sz="20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496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Hyperparameter Tuning</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8194" name="Picture 2">
            <a:extLst>
              <a:ext uri="{FF2B5EF4-FFF2-40B4-BE49-F238E27FC236}">
                <a16:creationId xmlns:a16="http://schemas.microsoft.com/office/drawing/2014/main" id="{090190BF-FF26-5EDB-1383-B6319624EA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0099" y="1532433"/>
            <a:ext cx="6070473" cy="40567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B8E1BF-B355-A185-D1F8-1005D98ABF9F}"/>
              </a:ext>
            </a:extLst>
          </p:cNvPr>
          <p:cNvSpPr txBox="1"/>
          <p:nvPr/>
        </p:nvSpPr>
        <p:spPr>
          <a:xfrm>
            <a:off x="292608" y="1563905"/>
            <a:ext cx="4351311" cy="347787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a:latin typeface="Cambria"/>
                <a:ea typeface="Cambria"/>
              </a:rPr>
              <a:t>Tune for optimal number of regimes</a:t>
            </a:r>
          </a:p>
          <a:p>
            <a:pPr marL="342900" indent="-342900">
              <a:buFont typeface="Arial" panose="020B0604020202020204" pitchFamily="34" charset="0"/>
              <a:buChar char="•"/>
            </a:pPr>
            <a:endParaRPr lang="en-US" sz="200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a:latin typeface="Cambria"/>
                <a:ea typeface="Cambria"/>
              </a:rPr>
              <a:t>Chose optimal as the one with least BIC score</a:t>
            </a:r>
          </a:p>
          <a:p>
            <a:pPr marL="342900" indent="-342900">
              <a:buFont typeface="Arial" panose="020B0604020202020204" pitchFamily="34" charset="0"/>
              <a:buChar char="•"/>
            </a:pPr>
            <a:endParaRPr lang="en-US" sz="200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a:latin typeface="Cambria"/>
                <a:ea typeface="Cambria"/>
              </a:rPr>
              <a:t>Optimal number of regimes is 4</a:t>
            </a:r>
          </a:p>
          <a:p>
            <a:pPr marL="342900" indent="-342900">
              <a:buFont typeface="Arial" panose="020B0604020202020204" pitchFamily="34" charset="0"/>
              <a:buChar char="•"/>
            </a:pPr>
            <a:endParaRPr lang="en-US" sz="200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a:latin typeface="Cambria"/>
                <a:ea typeface="Cambria"/>
              </a:rPr>
              <a:t>we can use portfolio performance as metric when designing portfolios</a:t>
            </a:r>
          </a:p>
        </p:txBody>
      </p:sp>
    </p:spTree>
    <p:extLst>
      <p:ext uri="{BB962C8B-B14F-4D97-AF65-F5344CB8AC3E}">
        <p14:creationId xmlns:p14="http://schemas.microsoft.com/office/powerpoint/2010/main" val="356484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Sensitivity Analysis</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10242" name="Picture 2">
            <a:extLst>
              <a:ext uri="{FF2B5EF4-FFF2-40B4-BE49-F238E27FC236}">
                <a16:creationId xmlns:a16="http://schemas.microsoft.com/office/drawing/2014/main" id="{135A702B-6B12-5F41-B174-14E58D4C8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6845" y="1548926"/>
            <a:ext cx="7928938" cy="41319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BA54C0-7715-3D8E-C40A-8AA8AC003A8D}"/>
              </a:ext>
            </a:extLst>
          </p:cNvPr>
          <p:cNvSpPr txBox="1"/>
          <p:nvPr/>
        </p:nvSpPr>
        <p:spPr>
          <a:xfrm>
            <a:off x="292609" y="1563905"/>
            <a:ext cx="3231428" cy="224676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a:latin typeface="Cambria"/>
                <a:ea typeface="Cambria"/>
              </a:rPr>
              <a:t>Run model with 100 different random initializations</a:t>
            </a:r>
          </a:p>
          <a:p>
            <a:pPr marL="342900" indent="-342900">
              <a:buFont typeface="Arial" panose="020B0604020202020204" pitchFamily="34" charset="0"/>
              <a:buChar char="•"/>
            </a:pPr>
            <a:endParaRPr lang="en-US" sz="200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a:latin typeface="Cambria"/>
                <a:ea typeface="Cambria"/>
              </a:rPr>
              <a:t>4 is the optimal number of regime irrespective of initialization</a:t>
            </a:r>
          </a:p>
        </p:txBody>
      </p:sp>
    </p:spTree>
    <p:extLst>
      <p:ext uri="{BB962C8B-B14F-4D97-AF65-F5344CB8AC3E}">
        <p14:creationId xmlns:p14="http://schemas.microsoft.com/office/powerpoint/2010/main" val="361620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F0121-847B-3C07-3714-DA0C72211399}"/>
              </a:ext>
            </a:extLst>
          </p:cNvPr>
          <p:cNvSpPr/>
          <p:nvPr/>
        </p:nvSpPr>
        <p:spPr>
          <a:xfrm>
            <a:off x="0" y="0"/>
            <a:ext cx="3566160" cy="6858000"/>
          </a:xfrm>
          <a:prstGeom prst="rect">
            <a:avLst/>
          </a:prstGeom>
          <a:gradFill>
            <a:gsLst>
              <a:gs pos="100000">
                <a:srgbClr val="FF5050"/>
              </a:gs>
              <a:gs pos="13000">
                <a:srgbClr val="92ADDD"/>
              </a:gs>
              <a:gs pos="24000">
                <a:schemeClr val="accent1">
                  <a:lumMod val="45000"/>
                  <a:lumOff val="55000"/>
                </a:schemeClr>
              </a:gs>
              <a:gs pos="61000">
                <a:schemeClr val="accent1">
                  <a:alpha val="0"/>
                  <a:lumMod val="0"/>
                  <a:lumOff val="100000"/>
                </a:schemeClr>
              </a:gs>
              <a:gs pos="11000">
                <a:schemeClr val="accent1">
                  <a:lumMod val="60000"/>
                  <a:lumOff val="40000"/>
                </a:schemeClr>
              </a:gs>
              <a:gs pos="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50DAEC8B-1F9C-23B8-DE47-553D1C5A86A5}"/>
              </a:ext>
            </a:extLst>
          </p:cNvPr>
          <p:cNvGrpSpPr/>
          <p:nvPr/>
        </p:nvGrpSpPr>
        <p:grpSpPr>
          <a:xfrm>
            <a:off x="2971800" y="1958807"/>
            <a:ext cx="7991168" cy="1188720"/>
            <a:chOff x="2971800" y="324464"/>
            <a:chExt cx="7991168" cy="1188720"/>
          </a:xfrm>
        </p:grpSpPr>
        <p:sp>
          <p:nvSpPr>
            <p:cNvPr id="15" name="Rectangle 14">
              <a:extLst>
                <a:ext uri="{FF2B5EF4-FFF2-40B4-BE49-F238E27FC236}">
                  <a16:creationId xmlns:a16="http://schemas.microsoft.com/office/drawing/2014/main" id="{748C9DE5-EA54-ACC8-E2ED-C0ACBE17302A}"/>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6F716500-5DF7-A824-6816-178F9B5467EF}"/>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42CC9E42-7EFF-C12E-BEFF-8A0F32D436C6}"/>
              </a:ext>
            </a:extLst>
          </p:cNvPr>
          <p:cNvGrpSpPr/>
          <p:nvPr/>
        </p:nvGrpSpPr>
        <p:grpSpPr>
          <a:xfrm>
            <a:off x="2971800" y="3557304"/>
            <a:ext cx="7991168" cy="1188720"/>
            <a:chOff x="2971800" y="324464"/>
            <a:chExt cx="7991168" cy="1188720"/>
          </a:xfrm>
        </p:grpSpPr>
        <p:sp>
          <p:nvSpPr>
            <p:cNvPr id="18" name="Rectangle 17">
              <a:extLst>
                <a:ext uri="{FF2B5EF4-FFF2-40B4-BE49-F238E27FC236}">
                  <a16:creationId xmlns:a16="http://schemas.microsoft.com/office/drawing/2014/main" id="{C7B0C510-5D3C-342B-1513-529B3BDE04E7}"/>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61B77895-9B31-87FE-2D0D-BDCB33FFF660}"/>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64E60ED3-2254-66F1-5370-182FF07E77B6}"/>
              </a:ext>
            </a:extLst>
          </p:cNvPr>
          <p:cNvGrpSpPr/>
          <p:nvPr/>
        </p:nvGrpSpPr>
        <p:grpSpPr>
          <a:xfrm>
            <a:off x="2971800" y="5070488"/>
            <a:ext cx="7991168" cy="1188720"/>
            <a:chOff x="2971800" y="324464"/>
            <a:chExt cx="7991168" cy="1188720"/>
          </a:xfrm>
        </p:grpSpPr>
        <p:sp>
          <p:nvSpPr>
            <p:cNvPr id="21" name="Rectangle 20">
              <a:extLst>
                <a:ext uri="{FF2B5EF4-FFF2-40B4-BE49-F238E27FC236}">
                  <a16:creationId xmlns:a16="http://schemas.microsoft.com/office/drawing/2014/main" id="{84BA76CC-EE00-631B-50D6-698DEB34510C}"/>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44345955-5592-30F4-5B22-FEB5F45B7E4C}"/>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050" name="Picture 2">
            <a:extLst>
              <a:ext uri="{FF2B5EF4-FFF2-40B4-BE49-F238E27FC236}">
                <a16:creationId xmlns:a16="http://schemas.microsoft.com/office/drawing/2014/main" id="{A505B7F0-34FD-8307-260E-4A6A173B4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114" y="3850551"/>
            <a:ext cx="602226" cy="602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33D00E-2592-77A9-E033-61A03CE14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114" y="5304742"/>
            <a:ext cx="751930" cy="7519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3746461-76C1-6EAD-E8CA-80A006087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109" y="2171345"/>
            <a:ext cx="698102" cy="69810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C7544C2-0E91-2E29-1CCE-F7FF70F34D9A}"/>
              </a:ext>
            </a:extLst>
          </p:cNvPr>
          <p:cNvSpPr txBox="1"/>
          <p:nvPr/>
        </p:nvSpPr>
        <p:spPr>
          <a:xfrm>
            <a:off x="715310" y="3075057"/>
            <a:ext cx="1896630" cy="707886"/>
          </a:xfrm>
          <a:prstGeom prst="rect">
            <a:avLst/>
          </a:prstGeom>
          <a:noFill/>
        </p:spPr>
        <p:txBody>
          <a:bodyPr wrap="square" rtlCol="0">
            <a:spAutoFit/>
          </a:bodyPr>
          <a:lstStyle/>
          <a:p>
            <a:r>
              <a:rPr lang="en-IN" sz="4000">
                <a:latin typeface="Cambria" panose="02040503050406030204" pitchFamily="18" charset="0"/>
                <a:ea typeface="Cambria" panose="02040503050406030204" pitchFamily="18" charset="0"/>
              </a:rPr>
              <a:t>Agenda</a:t>
            </a:r>
          </a:p>
        </p:txBody>
      </p:sp>
      <p:sp>
        <p:nvSpPr>
          <p:cNvPr id="28" name="TextBox 27">
            <a:extLst>
              <a:ext uri="{FF2B5EF4-FFF2-40B4-BE49-F238E27FC236}">
                <a16:creationId xmlns:a16="http://schemas.microsoft.com/office/drawing/2014/main" id="{96DEE77C-372E-A448-2F57-169503224053}"/>
              </a:ext>
            </a:extLst>
          </p:cNvPr>
          <p:cNvSpPr txBox="1"/>
          <p:nvPr/>
        </p:nvSpPr>
        <p:spPr>
          <a:xfrm>
            <a:off x="4424517" y="2376870"/>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Data</a:t>
            </a:r>
          </a:p>
        </p:txBody>
      </p:sp>
      <p:sp>
        <p:nvSpPr>
          <p:cNvPr id="29" name="TextBox 28">
            <a:extLst>
              <a:ext uri="{FF2B5EF4-FFF2-40B4-BE49-F238E27FC236}">
                <a16:creationId xmlns:a16="http://schemas.microsoft.com/office/drawing/2014/main" id="{BE6D0E8A-1992-1D8A-857A-358DE29EB1B9}"/>
              </a:ext>
            </a:extLst>
          </p:cNvPr>
          <p:cNvSpPr txBox="1"/>
          <p:nvPr/>
        </p:nvSpPr>
        <p:spPr>
          <a:xfrm>
            <a:off x="4424517" y="3890054"/>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Methodology and Result</a:t>
            </a:r>
          </a:p>
        </p:txBody>
      </p:sp>
      <p:sp>
        <p:nvSpPr>
          <p:cNvPr id="30" name="TextBox 29">
            <a:extLst>
              <a:ext uri="{FF2B5EF4-FFF2-40B4-BE49-F238E27FC236}">
                <a16:creationId xmlns:a16="http://schemas.microsoft.com/office/drawing/2014/main" id="{3A2C3245-0126-8097-D0A5-7A96EA234C99}"/>
              </a:ext>
            </a:extLst>
          </p:cNvPr>
          <p:cNvSpPr txBox="1"/>
          <p:nvPr/>
        </p:nvSpPr>
        <p:spPr>
          <a:xfrm>
            <a:off x="4424517" y="5403238"/>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Next Steps</a:t>
            </a:r>
          </a:p>
        </p:txBody>
      </p:sp>
      <p:grpSp>
        <p:nvGrpSpPr>
          <p:cNvPr id="4" name="Group 3">
            <a:extLst>
              <a:ext uri="{FF2B5EF4-FFF2-40B4-BE49-F238E27FC236}">
                <a16:creationId xmlns:a16="http://schemas.microsoft.com/office/drawing/2014/main" id="{56120A06-13A4-F0BD-8213-84ED167A46C5}"/>
              </a:ext>
            </a:extLst>
          </p:cNvPr>
          <p:cNvGrpSpPr/>
          <p:nvPr/>
        </p:nvGrpSpPr>
        <p:grpSpPr>
          <a:xfrm>
            <a:off x="2971800" y="412949"/>
            <a:ext cx="7991168" cy="1188720"/>
            <a:chOff x="2971800" y="412949"/>
            <a:chExt cx="7991168" cy="1188720"/>
          </a:xfrm>
        </p:grpSpPr>
        <p:sp>
          <p:nvSpPr>
            <p:cNvPr id="8" name="Rectangle 7">
              <a:extLst>
                <a:ext uri="{FF2B5EF4-FFF2-40B4-BE49-F238E27FC236}">
                  <a16:creationId xmlns:a16="http://schemas.microsoft.com/office/drawing/2014/main" id="{EA5FC4D7-E48F-6107-0C25-A2F7C6E8B58F}"/>
                </a:ext>
              </a:extLst>
            </p:cNvPr>
            <p:cNvSpPr/>
            <p:nvPr/>
          </p:nvSpPr>
          <p:spPr>
            <a:xfrm>
              <a:off x="3566160" y="412949"/>
              <a:ext cx="7396808" cy="118872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DF577A26-2098-37EF-4899-39FA6FD2DD06}"/>
                </a:ext>
              </a:extLst>
            </p:cNvPr>
            <p:cNvSpPr/>
            <p:nvPr/>
          </p:nvSpPr>
          <p:spPr>
            <a:xfrm>
              <a:off x="2971800" y="412949"/>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FB9EA86B-7B53-F4CD-3ED6-FE5306C756F7}"/>
                </a:ext>
              </a:extLst>
            </p:cNvPr>
            <p:cNvSpPr txBox="1"/>
            <p:nvPr/>
          </p:nvSpPr>
          <p:spPr>
            <a:xfrm>
              <a:off x="4424517" y="785875"/>
              <a:ext cx="6027174" cy="523220"/>
            </a:xfrm>
            <a:prstGeom prst="rect">
              <a:avLst/>
            </a:prstGeom>
            <a:noFill/>
          </p:spPr>
          <p:txBody>
            <a:bodyPr wrap="square" rtlCol="0">
              <a:spAutoFit/>
            </a:bodyPr>
            <a:lstStyle/>
            <a:p>
              <a:r>
                <a:rPr lang="en-IN" sz="2800" b="1">
                  <a:latin typeface="Cambria" panose="02040503050406030204" pitchFamily="18" charset="0"/>
                  <a:ea typeface="Cambria" panose="02040503050406030204" pitchFamily="18" charset="0"/>
                </a:rPr>
                <a:t>Background</a:t>
              </a:r>
            </a:p>
          </p:txBody>
        </p:sp>
        <p:pic>
          <p:nvPicPr>
            <p:cNvPr id="2056" name="Picture 8">
              <a:extLst>
                <a:ext uri="{FF2B5EF4-FFF2-40B4-BE49-F238E27FC236}">
                  <a16:creationId xmlns:a16="http://schemas.microsoft.com/office/drawing/2014/main" id="{2A3DE8FD-C690-1B0C-B9E8-8455E4B87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109" y="715199"/>
              <a:ext cx="708912" cy="7089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904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Initial Results</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4" name="TextBox 3">
            <a:extLst>
              <a:ext uri="{FF2B5EF4-FFF2-40B4-BE49-F238E27FC236}">
                <a16:creationId xmlns:a16="http://schemas.microsoft.com/office/drawing/2014/main" id="{79E54409-D232-1CC5-15DA-C3005282CF95}"/>
              </a:ext>
            </a:extLst>
          </p:cNvPr>
          <p:cNvSpPr txBox="1"/>
          <p:nvPr/>
        </p:nvSpPr>
        <p:spPr>
          <a:xfrm>
            <a:off x="292608" y="1563905"/>
            <a:ext cx="11471301" cy="1631216"/>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a:latin typeface="Cambria"/>
                <a:ea typeface="Cambria"/>
              </a:rPr>
              <a:t>GMM output: 4 probabilities of being in either of the 4 regimes</a:t>
            </a:r>
          </a:p>
          <a:p>
            <a:pPr marL="342900" indent="-342900">
              <a:buFont typeface="Arial" panose="020B0604020202020204" pitchFamily="34" charset="0"/>
              <a:buChar char="•"/>
            </a:pPr>
            <a:r>
              <a:rPr lang="en-US" sz="2000">
                <a:latin typeface="Cambria"/>
                <a:ea typeface="Cambria"/>
              </a:rPr>
              <a:t>GMM picks the regimes with the highest probability </a:t>
            </a:r>
          </a:p>
          <a:p>
            <a:endParaRPr lang="en-US" sz="2000">
              <a:latin typeface="Cambria"/>
              <a:ea typeface="Cambria"/>
              <a:cs typeface="Calibri" panose="020F0502020204030204"/>
            </a:endParaRPr>
          </a:p>
          <a:p>
            <a:pPr marL="342900" indent="-342900">
              <a:buFont typeface="Arial" panose="020B0604020202020204" pitchFamily="34" charset="0"/>
              <a:buChar char="•"/>
            </a:pPr>
            <a:r>
              <a:rPr lang="en-US" sz="2000">
                <a:latin typeface="Cambria"/>
                <a:ea typeface="Cambria"/>
              </a:rPr>
              <a:t>Issue: Regimes switch frequently - high transaction costs for frequent rebalancing</a:t>
            </a:r>
          </a:p>
          <a:p>
            <a:pPr marL="342900" indent="-342900">
              <a:buFont typeface="Arial" panose="020B0604020202020204" pitchFamily="34" charset="0"/>
              <a:buChar char="•"/>
            </a:pPr>
            <a:r>
              <a:rPr lang="en-US" sz="2000">
                <a:latin typeface="Cambria"/>
                <a:ea typeface="Cambria"/>
                <a:cs typeface="Calibri"/>
              </a:rPr>
              <a:t>Solution: Smoothing regimes should yield more robust and stable results</a:t>
            </a:r>
          </a:p>
        </p:txBody>
      </p:sp>
      <p:pic>
        <p:nvPicPr>
          <p:cNvPr id="16" name="Picture 15">
            <a:extLst>
              <a:ext uri="{FF2B5EF4-FFF2-40B4-BE49-F238E27FC236}">
                <a16:creationId xmlns:a16="http://schemas.microsoft.com/office/drawing/2014/main" id="{E98EEB99-4AEF-08E2-32F2-394E0BCA9F11}"/>
              </a:ext>
            </a:extLst>
          </p:cNvPr>
          <p:cNvPicPr>
            <a:picLocks noChangeAspect="1"/>
          </p:cNvPicPr>
          <p:nvPr/>
        </p:nvPicPr>
        <p:blipFill>
          <a:blip r:embed="rId4"/>
          <a:stretch>
            <a:fillRect/>
          </a:stretch>
        </p:blipFill>
        <p:spPr>
          <a:xfrm>
            <a:off x="403065" y="3897868"/>
            <a:ext cx="11385869" cy="1732958"/>
          </a:xfrm>
          <a:prstGeom prst="rect">
            <a:avLst/>
          </a:prstGeom>
        </p:spPr>
      </p:pic>
    </p:spTree>
    <p:extLst>
      <p:ext uri="{BB962C8B-B14F-4D97-AF65-F5344CB8AC3E}">
        <p14:creationId xmlns:p14="http://schemas.microsoft.com/office/powerpoint/2010/main" val="103950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Regime Smoothing</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17" name="Picture 16">
            <a:extLst>
              <a:ext uri="{FF2B5EF4-FFF2-40B4-BE49-F238E27FC236}">
                <a16:creationId xmlns:a16="http://schemas.microsoft.com/office/drawing/2014/main" id="{BA00D0C4-3604-D929-5517-AAEB661019BF}"/>
              </a:ext>
            </a:extLst>
          </p:cNvPr>
          <p:cNvPicPr>
            <a:picLocks noChangeAspect="1"/>
          </p:cNvPicPr>
          <p:nvPr/>
        </p:nvPicPr>
        <p:blipFill>
          <a:blip r:embed="rId5"/>
          <a:stretch>
            <a:fillRect/>
          </a:stretch>
        </p:blipFill>
        <p:spPr>
          <a:xfrm>
            <a:off x="443962" y="4199994"/>
            <a:ext cx="11441610" cy="1811182"/>
          </a:xfrm>
          <a:prstGeom prst="rect">
            <a:avLst/>
          </a:prstGeom>
        </p:spPr>
      </p:pic>
      <p:sp>
        <p:nvSpPr>
          <p:cNvPr id="2" name="TextBox 1">
            <a:extLst>
              <a:ext uri="{FF2B5EF4-FFF2-40B4-BE49-F238E27FC236}">
                <a16:creationId xmlns:a16="http://schemas.microsoft.com/office/drawing/2014/main" id="{8C534C2C-8D83-4D5E-4965-D6C4DB708475}"/>
              </a:ext>
            </a:extLst>
          </p:cNvPr>
          <p:cNvSpPr txBox="1"/>
          <p:nvPr/>
        </p:nvSpPr>
        <p:spPr>
          <a:xfrm>
            <a:off x="292608" y="1563905"/>
            <a:ext cx="11734149" cy="2246769"/>
          </a:xfrm>
          <a:prstGeom prst="rect">
            <a:avLst/>
          </a:prstGeom>
          <a:noFill/>
        </p:spPr>
        <p:txBody>
          <a:bodyPr wrap="square" lIns="91440" tIns="45720" rIns="91440" bIns="45720" rtlCol="0" anchor="t">
            <a:spAutoFit/>
          </a:bodyPr>
          <a:lstStyle/>
          <a:p>
            <a:pPr marL="342900" indent="-342900" rtl="0" fontAlgn="base">
              <a:spcBef>
                <a:spcPts val="0"/>
              </a:spcBef>
              <a:spcAft>
                <a:spcPts val="0"/>
              </a:spcAft>
              <a:buFont typeface="Arial" panose="020B0604020202020204" pitchFamily="34" charset="0"/>
              <a:buChar char="•"/>
            </a:pPr>
            <a:r>
              <a:rPr lang="en-US" sz="2000">
                <a:latin typeface="Cambria"/>
                <a:ea typeface="Cambria"/>
              </a:rPr>
              <a:t>Probability Threshold - identify regime only when maximum probability regime exceeds threshold</a:t>
            </a:r>
          </a:p>
          <a:p>
            <a:pPr marL="800100" lvl="1" indent="-342900" fontAlgn="base">
              <a:buFont typeface="Arial" panose="020B0604020202020204" pitchFamily="34" charset="0"/>
              <a:buChar char="•"/>
            </a:pPr>
            <a:r>
              <a:rPr lang="en-US" sz="2000">
                <a:latin typeface="Cambria"/>
                <a:ea typeface="Cambria"/>
              </a:rPr>
              <a:t>Issue - threshold is an added parameter</a:t>
            </a:r>
          </a:p>
          <a:p>
            <a:pPr marL="342900" indent="-342900" fontAlgn="base">
              <a:buFont typeface="Arial" panose="020B0604020202020204" pitchFamily="34" charset="0"/>
              <a:buChar char="•"/>
            </a:pPr>
            <a:r>
              <a:rPr lang="en-US" sz="2000">
                <a:latin typeface="Cambria"/>
                <a:ea typeface="Cambria"/>
              </a:rPr>
              <a:t>Probability Average - choose regime with maximum exponential weighted average probability</a:t>
            </a:r>
          </a:p>
          <a:p>
            <a:pPr marL="800100" lvl="1" indent="-342900" fontAlgn="base">
              <a:buFont typeface="Arial" panose="020B0604020202020204" pitchFamily="34" charset="0"/>
              <a:buChar char="•"/>
            </a:pPr>
            <a:r>
              <a:rPr lang="en-US" sz="2000">
                <a:latin typeface="Cambria"/>
                <a:ea typeface="Cambria"/>
              </a:rPr>
              <a:t>Issue - smoothing factor alpha for exponential weighted average is an added parameter</a:t>
            </a:r>
          </a:p>
          <a:p>
            <a:pPr marL="342900" indent="-342900" fontAlgn="base">
              <a:buFont typeface="Arial" panose="020B0604020202020204" pitchFamily="34" charset="0"/>
              <a:buChar char="•"/>
            </a:pPr>
            <a:r>
              <a:rPr lang="en-US" sz="2000">
                <a:latin typeface="Cambria"/>
                <a:ea typeface="Cambria"/>
              </a:rPr>
              <a:t>Rolling Window Majority – chose regime as the majority regime in past 5 days (1 trading week)</a:t>
            </a:r>
          </a:p>
          <a:p>
            <a:pPr marL="800100" lvl="1" indent="-342900" fontAlgn="base">
              <a:buFont typeface="Arial" panose="020B0604020202020204" pitchFamily="34" charset="0"/>
              <a:buChar char="•"/>
            </a:pPr>
            <a:r>
              <a:rPr lang="en-US" sz="2000">
                <a:latin typeface="Cambria"/>
                <a:ea typeface="Cambria"/>
              </a:rPr>
              <a:t>No issues</a:t>
            </a:r>
          </a:p>
          <a:p>
            <a:pPr marL="342900" indent="-342900" fontAlgn="base">
              <a:buFont typeface="Arial" panose="020B0604020202020204" pitchFamily="34" charset="0"/>
              <a:buChar char="•"/>
            </a:pPr>
            <a:r>
              <a:rPr lang="en-US" sz="2000">
                <a:latin typeface="Cambria"/>
                <a:ea typeface="Cambria"/>
              </a:rPr>
              <a:t>All performs same - choose </a:t>
            </a:r>
            <a:r>
              <a:rPr lang="en-US" sz="2000" b="1">
                <a:latin typeface="Cambria"/>
                <a:ea typeface="Cambria"/>
              </a:rPr>
              <a:t>Rolling Window Majority</a:t>
            </a:r>
            <a:r>
              <a:rPr lang="en-US" sz="2000">
                <a:latin typeface="Cambria"/>
                <a:ea typeface="Cambria"/>
              </a:rPr>
              <a:t> to avoid extra parameters (complex model)</a:t>
            </a:r>
          </a:p>
        </p:txBody>
      </p:sp>
    </p:spTree>
    <p:extLst>
      <p:ext uri="{BB962C8B-B14F-4D97-AF65-F5344CB8AC3E}">
        <p14:creationId xmlns:p14="http://schemas.microsoft.com/office/powerpoint/2010/main" val="1898625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Regime Smoothing</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grpSp>
        <p:nvGrpSpPr>
          <p:cNvPr id="21" name="Group 20">
            <a:extLst>
              <a:ext uri="{FF2B5EF4-FFF2-40B4-BE49-F238E27FC236}">
                <a16:creationId xmlns:a16="http://schemas.microsoft.com/office/drawing/2014/main" id="{5AE02590-805B-A7F8-FCFB-2F0E2E2E4B4C}"/>
              </a:ext>
            </a:extLst>
          </p:cNvPr>
          <p:cNvGrpSpPr/>
          <p:nvPr/>
        </p:nvGrpSpPr>
        <p:grpSpPr>
          <a:xfrm>
            <a:off x="416092" y="2321553"/>
            <a:ext cx="11441610" cy="3553374"/>
            <a:chOff x="443962" y="2457803"/>
            <a:chExt cx="11441610" cy="3553374"/>
          </a:xfrm>
        </p:grpSpPr>
        <p:grpSp>
          <p:nvGrpSpPr>
            <p:cNvPr id="18" name="Group 17">
              <a:extLst>
                <a:ext uri="{FF2B5EF4-FFF2-40B4-BE49-F238E27FC236}">
                  <a16:creationId xmlns:a16="http://schemas.microsoft.com/office/drawing/2014/main" id="{E5F29910-D4FF-B31E-DBDC-91DF83C39B6A}"/>
                </a:ext>
              </a:extLst>
            </p:cNvPr>
            <p:cNvGrpSpPr/>
            <p:nvPr/>
          </p:nvGrpSpPr>
          <p:grpSpPr>
            <a:xfrm>
              <a:off x="443962" y="2457803"/>
              <a:ext cx="11441610" cy="3553373"/>
              <a:chOff x="443962" y="2457803"/>
              <a:chExt cx="11441610" cy="3553373"/>
            </a:xfrm>
          </p:grpSpPr>
          <p:pic>
            <p:nvPicPr>
              <p:cNvPr id="16" name="Picture 15">
                <a:extLst>
                  <a:ext uri="{FF2B5EF4-FFF2-40B4-BE49-F238E27FC236}">
                    <a16:creationId xmlns:a16="http://schemas.microsoft.com/office/drawing/2014/main" id="{A9F5939C-DE6D-30F7-A728-886B33D2F5EF}"/>
                  </a:ext>
                </a:extLst>
              </p:cNvPr>
              <p:cNvPicPr>
                <a:picLocks noChangeAspect="1"/>
              </p:cNvPicPr>
              <p:nvPr/>
            </p:nvPicPr>
            <p:blipFill>
              <a:blip r:embed="rId5"/>
              <a:stretch>
                <a:fillRect/>
              </a:stretch>
            </p:blipFill>
            <p:spPr>
              <a:xfrm>
                <a:off x="471833" y="2457803"/>
                <a:ext cx="11385869" cy="1732958"/>
              </a:xfrm>
              <a:prstGeom prst="rect">
                <a:avLst/>
              </a:prstGeom>
            </p:spPr>
          </p:pic>
          <p:pic>
            <p:nvPicPr>
              <p:cNvPr id="17" name="Picture 16">
                <a:extLst>
                  <a:ext uri="{FF2B5EF4-FFF2-40B4-BE49-F238E27FC236}">
                    <a16:creationId xmlns:a16="http://schemas.microsoft.com/office/drawing/2014/main" id="{BA00D0C4-3604-D929-5517-AAEB661019BF}"/>
                  </a:ext>
                </a:extLst>
              </p:cNvPr>
              <p:cNvPicPr>
                <a:picLocks noChangeAspect="1"/>
              </p:cNvPicPr>
              <p:nvPr/>
            </p:nvPicPr>
            <p:blipFill>
              <a:blip r:embed="rId6"/>
              <a:stretch>
                <a:fillRect/>
              </a:stretch>
            </p:blipFill>
            <p:spPr>
              <a:xfrm>
                <a:off x="443962" y="4199994"/>
                <a:ext cx="11441610" cy="1811182"/>
              </a:xfrm>
              <a:prstGeom prst="rect">
                <a:avLst/>
              </a:prstGeom>
            </p:spPr>
          </p:pic>
        </p:grpSp>
        <p:sp>
          <p:nvSpPr>
            <p:cNvPr id="19" name="Rectangle 18">
              <a:extLst>
                <a:ext uri="{FF2B5EF4-FFF2-40B4-BE49-F238E27FC236}">
                  <a16:creationId xmlns:a16="http://schemas.microsoft.com/office/drawing/2014/main" id="{DE99C700-EFB7-99A3-5302-BD9798B2241A}"/>
                </a:ext>
              </a:extLst>
            </p:cNvPr>
            <p:cNvSpPr/>
            <p:nvPr/>
          </p:nvSpPr>
          <p:spPr>
            <a:xfrm>
              <a:off x="10108611" y="2474177"/>
              <a:ext cx="1003085" cy="3537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0" name="Rectangle 19">
              <a:extLst>
                <a:ext uri="{FF2B5EF4-FFF2-40B4-BE49-F238E27FC236}">
                  <a16:creationId xmlns:a16="http://schemas.microsoft.com/office/drawing/2014/main" id="{9FDC8C04-B80C-8AC7-1E17-C4313E125654}"/>
                </a:ext>
              </a:extLst>
            </p:cNvPr>
            <p:cNvSpPr/>
            <p:nvPr/>
          </p:nvSpPr>
          <p:spPr>
            <a:xfrm>
              <a:off x="2976623" y="2457803"/>
              <a:ext cx="1435261" cy="35533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3" name="TextBox 2">
            <a:extLst>
              <a:ext uri="{FF2B5EF4-FFF2-40B4-BE49-F238E27FC236}">
                <a16:creationId xmlns:a16="http://schemas.microsoft.com/office/drawing/2014/main" id="{C9741290-6226-AE55-8313-30FCC0C1F23D}"/>
              </a:ext>
            </a:extLst>
          </p:cNvPr>
          <p:cNvSpPr txBox="1"/>
          <p:nvPr/>
        </p:nvSpPr>
        <p:spPr>
          <a:xfrm>
            <a:off x="292608" y="1563905"/>
            <a:ext cx="11734149" cy="40011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a:latin typeface="Cambria"/>
              </a:rPr>
              <a:t>Original regimes (top) versus Rolling Window Majority smooth regimes (bottom)</a:t>
            </a:r>
            <a:endParaRPr lang="en-US" sz="2000">
              <a:cs typeface="Calibri" panose="020F0502020204030204"/>
            </a:endParaRPr>
          </a:p>
        </p:txBody>
      </p:sp>
    </p:spTree>
    <p:extLst>
      <p:ext uri="{BB962C8B-B14F-4D97-AF65-F5344CB8AC3E}">
        <p14:creationId xmlns:p14="http://schemas.microsoft.com/office/powerpoint/2010/main" val="337074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150553"/>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Regime Interpretation</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grpSp>
        <p:nvGrpSpPr>
          <p:cNvPr id="36" name="Group 35">
            <a:extLst>
              <a:ext uri="{FF2B5EF4-FFF2-40B4-BE49-F238E27FC236}">
                <a16:creationId xmlns:a16="http://schemas.microsoft.com/office/drawing/2014/main" id="{2A24249B-7100-875F-28E2-E882E76303DE}"/>
              </a:ext>
            </a:extLst>
          </p:cNvPr>
          <p:cNvGrpSpPr/>
          <p:nvPr/>
        </p:nvGrpSpPr>
        <p:grpSpPr>
          <a:xfrm>
            <a:off x="292608" y="1542375"/>
            <a:ext cx="11174895" cy="4148255"/>
            <a:chOff x="292608" y="1196066"/>
            <a:chExt cx="11174895" cy="4148255"/>
          </a:xfrm>
        </p:grpSpPr>
        <p:pic>
          <p:nvPicPr>
            <p:cNvPr id="27" name="Picture 26">
              <a:extLst>
                <a:ext uri="{FF2B5EF4-FFF2-40B4-BE49-F238E27FC236}">
                  <a16:creationId xmlns:a16="http://schemas.microsoft.com/office/drawing/2014/main" id="{5689131D-7666-2EE3-CBF2-9BAB787199C6}"/>
                </a:ext>
              </a:extLst>
            </p:cNvPr>
            <p:cNvPicPr>
              <a:picLocks noChangeAspect="1"/>
            </p:cNvPicPr>
            <p:nvPr/>
          </p:nvPicPr>
          <p:blipFill>
            <a:blip r:embed="rId5"/>
            <a:stretch>
              <a:fillRect/>
            </a:stretch>
          </p:blipFill>
          <p:spPr>
            <a:xfrm>
              <a:off x="292608" y="1196066"/>
              <a:ext cx="11174895" cy="4148255"/>
            </a:xfrm>
            <a:prstGeom prst="rect">
              <a:avLst/>
            </a:prstGeom>
          </p:spPr>
        </p:pic>
        <p:sp>
          <p:nvSpPr>
            <p:cNvPr id="28" name="Rectangle 27">
              <a:extLst>
                <a:ext uri="{FF2B5EF4-FFF2-40B4-BE49-F238E27FC236}">
                  <a16:creationId xmlns:a16="http://schemas.microsoft.com/office/drawing/2014/main" id="{17131EB2-9C38-4EC0-62D0-85E9F4A4B6B4}"/>
                </a:ext>
              </a:extLst>
            </p:cNvPr>
            <p:cNvSpPr/>
            <p:nvPr/>
          </p:nvSpPr>
          <p:spPr>
            <a:xfrm>
              <a:off x="1805651" y="1608881"/>
              <a:ext cx="682906" cy="368436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rgbClr val="00B0F0"/>
                </a:solidFill>
              </a:endParaRPr>
            </a:p>
          </p:txBody>
        </p:sp>
        <p:sp>
          <p:nvSpPr>
            <p:cNvPr id="29" name="Rectangle 28">
              <a:extLst>
                <a:ext uri="{FF2B5EF4-FFF2-40B4-BE49-F238E27FC236}">
                  <a16:creationId xmlns:a16="http://schemas.microsoft.com/office/drawing/2014/main" id="{50975905-1FC3-8509-A882-04FAC38AB6CC}"/>
                </a:ext>
              </a:extLst>
            </p:cNvPr>
            <p:cNvSpPr/>
            <p:nvPr/>
          </p:nvSpPr>
          <p:spPr>
            <a:xfrm>
              <a:off x="4423459" y="1622385"/>
              <a:ext cx="682906" cy="3684364"/>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bg2">
                    <a:lumMod val="50000"/>
                  </a:schemeClr>
                </a:solidFill>
              </a:endParaRPr>
            </a:p>
          </p:txBody>
        </p:sp>
        <p:sp>
          <p:nvSpPr>
            <p:cNvPr id="30" name="Rectangle 29">
              <a:extLst>
                <a:ext uri="{FF2B5EF4-FFF2-40B4-BE49-F238E27FC236}">
                  <a16:creationId xmlns:a16="http://schemas.microsoft.com/office/drawing/2014/main" id="{6C118E97-E6BC-2311-B9CC-20C4FA4AF096}"/>
                </a:ext>
              </a:extLst>
            </p:cNvPr>
            <p:cNvSpPr/>
            <p:nvPr/>
          </p:nvSpPr>
          <p:spPr>
            <a:xfrm>
              <a:off x="3571775" y="1875390"/>
              <a:ext cx="682906" cy="92126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Rectangle 30">
              <a:extLst>
                <a:ext uri="{FF2B5EF4-FFF2-40B4-BE49-F238E27FC236}">
                  <a16:creationId xmlns:a16="http://schemas.microsoft.com/office/drawing/2014/main" id="{EA87AC9F-EEB0-24F0-8A43-256FD524378A}"/>
                </a:ext>
              </a:extLst>
            </p:cNvPr>
            <p:cNvSpPr/>
            <p:nvPr/>
          </p:nvSpPr>
          <p:spPr>
            <a:xfrm>
              <a:off x="6844100" y="1899663"/>
              <a:ext cx="682906" cy="195521"/>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35" name="TextBox 34">
            <a:extLst>
              <a:ext uri="{FF2B5EF4-FFF2-40B4-BE49-F238E27FC236}">
                <a16:creationId xmlns:a16="http://schemas.microsoft.com/office/drawing/2014/main" id="{B617792C-AD6A-D63D-C2E1-0F665B54278E}"/>
              </a:ext>
            </a:extLst>
          </p:cNvPr>
          <p:cNvSpPr txBox="1"/>
          <p:nvPr/>
        </p:nvSpPr>
        <p:spPr>
          <a:xfrm>
            <a:off x="285515" y="5743268"/>
            <a:ext cx="6390593" cy="261610"/>
          </a:xfrm>
          <a:prstGeom prst="rect">
            <a:avLst/>
          </a:prstGeom>
          <a:noFill/>
        </p:spPr>
        <p:txBody>
          <a:bodyPr wrap="square" rtlCol="0">
            <a:spAutoFit/>
          </a:bodyPr>
          <a:lstStyle/>
          <a:p>
            <a:r>
              <a:rPr lang="en-CN" sz="1100">
                <a:solidFill>
                  <a:schemeClr val="bg1">
                    <a:lumMod val="50000"/>
                  </a:schemeClr>
                </a:solidFill>
                <a:latin typeface="Cambria" panose="02040503050406030204" pitchFamily="18" charset="0"/>
                <a:ea typeface="Cambria" panose="02040503050406030204" pitchFamily="18" charset="0"/>
              </a:rPr>
              <a:t>Calculation Based on Training set from 2002 to 201</a:t>
            </a:r>
            <a:r>
              <a:rPr lang="en-IN" sz="1100">
                <a:solidFill>
                  <a:schemeClr val="bg1">
                    <a:lumMod val="50000"/>
                  </a:schemeClr>
                </a:solidFill>
                <a:latin typeface="Cambria" panose="02040503050406030204" pitchFamily="18" charset="0"/>
                <a:ea typeface="Cambria" panose="02040503050406030204" pitchFamily="18" charset="0"/>
              </a:rPr>
              <a:t>4</a:t>
            </a:r>
            <a:endParaRPr lang="en-CN" sz="1100">
              <a:solidFill>
                <a:schemeClr val="bg1">
                  <a:lumMod val="50000"/>
                </a:schemeClr>
              </a:solidFill>
              <a:latin typeface="Cambria" panose="02040503050406030204" pitchFamily="18" charset="0"/>
              <a:ea typeface="Cambria" panose="02040503050406030204" pitchFamily="18" charset="0"/>
            </a:endParaRPr>
          </a:p>
        </p:txBody>
      </p:sp>
      <p:sp>
        <p:nvSpPr>
          <p:cNvPr id="15" name="Rectangle 14">
            <a:extLst>
              <a:ext uri="{FF2B5EF4-FFF2-40B4-BE49-F238E27FC236}">
                <a16:creationId xmlns:a16="http://schemas.microsoft.com/office/drawing/2014/main" id="{FD83EA63-23C0-3401-7C18-256D6CEA42EA}"/>
              </a:ext>
            </a:extLst>
          </p:cNvPr>
          <p:cNvSpPr/>
          <p:nvPr/>
        </p:nvSpPr>
        <p:spPr>
          <a:xfrm>
            <a:off x="2685725" y="3405439"/>
            <a:ext cx="612375" cy="2110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F8C188D4-5817-5AEF-C5DD-4B9CE0C55B6F}"/>
              </a:ext>
            </a:extLst>
          </p:cNvPr>
          <p:cNvSpPr/>
          <p:nvPr/>
        </p:nvSpPr>
        <p:spPr>
          <a:xfrm>
            <a:off x="2685725" y="3860462"/>
            <a:ext cx="612375" cy="2110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8" name="Rectangle 17">
            <a:extLst>
              <a:ext uri="{FF2B5EF4-FFF2-40B4-BE49-F238E27FC236}">
                <a16:creationId xmlns:a16="http://schemas.microsoft.com/office/drawing/2014/main" id="{25269D8F-0910-039C-1CDD-B30F909D2494}"/>
              </a:ext>
            </a:extLst>
          </p:cNvPr>
          <p:cNvSpPr/>
          <p:nvPr/>
        </p:nvSpPr>
        <p:spPr>
          <a:xfrm>
            <a:off x="7653643" y="1956121"/>
            <a:ext cx="682906" cy="3684363"/>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9" name="Rectangle 18">
            <a:extLst>
              <a:ext uri="{FF2B5EF4-FFF2-40B4-BE49-F238E27FC236}">
                <a16:creationId xmlns:a16="http://schemas.microsoft.com/office/drawing/2014/main" id="{FBF60992-9FB1-952D-C2CB-285C1311415E}"/>
              </a:ext>
            </a:extLst>
          </p:cNvPr>
          <p:cNvSpPr/>
          <p:nvPr/>
        </p:nvSpPr>
        <p:spPr>
          <a:xfrm>
            <a:off x="5229007" y="1969626"/>
            <a:ext cx="682906" cy="36843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0" name="Rectangle 19">
            <a:extLst>
              <a:ext uri="{FF2B5EF4-FFF2-40B4-BE49-F238E27FC236}">
                <a16:creationId xmlns:a16="http://schemas.microsoft.com/office/drawing/2014/main" id="{40A3FD8F-0D41-E731-44C0-A159583972EB}"/>
              </a:ext>
            </a:extLst>
          </p:cNvPr>
          <p:cNvSpPr/>
          <p:nvPr/>
        </p:nvSpPr>
        <p:spPr>
          <a:xfrm>
            <a:off x="2667555" y="5410225"/>
            <a:ext cx="612375" cy="2110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1" name="Rectangle 20">
            <a:extLst>
              <a:ext uri="{FF2B5EF4-FFF2-40B4-BE49-F238E27FC236}">
                <a16:creationId xmlns:a16="http://schemas.microsoft.com/office/drawing/2014/main" id="{D6BE6E5B-DE47-01D9-BD13-AB73E435BC0F}"/>
              </a:ext>
            </a:extLst>
          </p:cNvPr>
          <p:cNvSpPr/>
          <p:nvPr/>
        </p:nvSpPr>
        <p:spPr>
          <a:xfrm>
            <a:off x="3547381" y="5410225"/>
            <a:ext cx="682906" cy="211064"/>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 name="Rectangle 1">
            <a:extLst>
              <a:ext uri="{FF2B5EF4-FFF2-40B4-BE49-F238E27FC236}">
                <a16:creationId xmlns:a16="http://schemas.microsoft.com/office/drawing/2014/main" id="{C9209379-7B78-7786-2930-2E215CFFB185}"/>
              </a:ext>
            </a:extLst>
          </p:cNvPr>
          <p:cNvSpPr/>
          <p:nvPr/>
        </p:nvSpPr>
        <p:spPr>
          <a:xfrm>
            <a:off x="3533232" y="4175832"/>
            <a:ext cx="682906" cy="211064"/>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Rectangle 2">
            <a:extLst>
              <a:ext uri="{FF2B5EF4-FFF2-40B4-BE49-F238E27FC236}">
                <a16:creationId xmlns:a16="http://schemas.microsoft.com/office/drawing/2014/main" id="{3118E9FC-A753-65B0-0031-6E6F4F094FDC}"/>
              </a:ext>
            </a:extLst>
          </p:cNvPr>
          <p:cNvSpPr/>
          <p:nvPr/>
        </p:nvSpPr>
        <p:spPr>
          <a:xfrm>
            <a:off x="6841380" y="2681628"/>
            <a:ext cx="682906" cy="195521"/>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 name="Rectangle 3">
            <a:extLst>
              <a:ext uri="{FF2B5EF4-FFF2-40B4-BE49-F238E27FC236}">
                <a16:creationId xmlns:a16="http://schemas.microsoft.com/office/drawing/2014/main" id="{2A75E5AC-5CC0-1FA1-78E3-34F526CA5992}"/>
              </a:ext>
            </a:extLst>
          </p:cNvPr>
          <p:cNvSpPr/>
          <p:nvPr/>
        </p:nvSpPr>
        <p:spPr>
          <a:xfrm>
            <a:off x="6041270" y="2666085"/>
            <a:ext cx="612375" cy="2110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aphicFrame>
        <p:nvGraphicFramePr>
          <p:cNvPr id="6" name="Table 5">
            <a:extLst>
              <a:ext uri="{FF2B5EF4-FFF2-40B4-BE49-F238E27FC236}">
                <a16:creationId xmlns:a16="http://schemas.microsoft.com/office/drawing/2014/main" id="{2AE1AF72-EFC8-89AD-F25D-0C70093B0604}"/>
              </a:ext>
            </a:extLst>
          </p:cNvPr>
          <p:cNvGraphicFramePr>
            <a:graphicFrameLocks noGrp="1"/>
          </p:cNvGraphicFramePr>
          <p:nvPr>
            <p:extLst>
              <p:ext uri="{D42A27DB-BD31-4B8C-83A1-F6EECF244321}">
                <p14:modId xmlns:p14="http://schemas.microsoft.com/office/powerpoint/2010/main" val="1974387011"/>
              </p:ext>
            </p:extLst>
          </p:nvPr>
        </p:nvGraphicFramePr>
        <p:xfrm>
          <a:off x="8465906" y="1359436"/>
          <a:ext cx="3560852" cy="4575247"/>
        </p:xfrm>
        <a:graphic>
          <a:graphicData uri="http://schemas.openxmlformats.org/drawingml/2006/table">
            <a:tbl>
              <a:tblPr bandRow="1"/>
              <a:tblGrid>
                <a:gridCol w="888101">
                  <a:extLst>
                    <a:ext uri="{9D8B030D-6E8A-4147-A177-3AD203B41FA5}">
                      <a16:colId xmlns:a16="http://schemas.microsoft.com/office/drawing/2014/main" val="4168174"/>
                    </a:ext>
                  </a:extLst>
                </a:gridCol>
                <a:gridCol w="962095">
                  <a:extLst>
                    <a:ext uri="{9D8B030D-6E8A-4147-A177-3AD203B41FA5}">
                      <a16:colId xmlns:a16="http://schemas.microsoft.com/office/drawing/2014/main" val="3029937697"/>
                    </a:ext>
                  </a:extLst>
                </a:gridCol>
                <a:gridCol w="851907">
                  <a:extLst>
                    <a:ext uri="{9D8B030D-6E8A-4147-A177-3AD203B41FA5}">
                      <a16:colId xmlns:a16="http://schemas.microsoft.com/office/drawing/2014/main" val="3053343161"/>
                    </a:ext>
                  </a:extLst>
                </a:gridCol>
                <a:gridCol w="858749">
                  <a:extLst>
                    <a:ext uri="{9D8B030D-6E8A-4147-A177-3AD203B41FA5}">
                      <a16:colId xmlns:a16="http://schemas.microsoft.com/office/drawing/2014/main" val="3049473339"/>
                    </a:ext>
                  </a:extLst>
                </a:gridCol>
              </a:tblGrid>
              <a:tr h="1016802">
                <a:tc>
                  <a:txBody>
                    <a:bodyPr/>
                    <a:lstStyle/>
                    <a:p>
                      <a:pPr algn="ctr" rtl="0" fontAlgn="ctr"/>
                      <a:r>
                        <a:rPr lang="en-US" sz="1200" b="1" i="0" u="none" strike="noStrike">
                          <a:solidFill>
                            <a:schemeClr val="tx1"/>
                          </a:solidFill>
                          <a:effectLst/>
                          <a:latin typeface="Cambria" panose="02040503050406030204" pitchFamily="18" charset="0"/>
                          <a:ea typeface="Cambria" panose="02040503050406030204" pitchFamily="18" charset="0"/>
                        </a:rPr>
                        <a:t>Regime 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200" b="1" i="0" u="none" strike="noStrike">
                          <a:solidFill>
                            <a:schemeClr val="tx1"/>
                          </a:solidFill>
                          <a:effectLst/>
                          <a:latin typeface="Cambria" panose="02040503050406030204" pitchFamily="18" charset="0"/>
                          <a:ea typeface="Cambria" panose="02040503050406030204" pitchFamily="18" charset="0"/>
                        </a:rPr>
                        <a:t>Regime 2</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rtl="0" fontAlgn="ctr"/>
                      <a:r>
                        <a:rPr lang="en-US" sz="1200" b="1" i="0" u="none" strike="noStrike">
                          <a:solidFill>
                            <a:schemeClr val="tx1"/>
                          </a:solidFill>
                          <a:effectLst/>
                          <a:latin typeface="Cambria" panose="02040503050406030204" pitchFamily="18" charset="0"/>
                          <a:ea typeface="Cambria" panose="02040503050406030204" pitchFamily="18" charset="0"/>
                        </a:rPr>
                        <a:t>Regime 3</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200" b="1" i="0" u="none" strike="noStrike">
                          <a:solidFill>
                            <a:schemeClr val="tx1"/>
                          </a:solidFill>
                          <a:effectLst/>
                          <a:latin typeface="Cambria" panose="02040503050406030204" pitchFamily="18" charset="0"/>
                          <a:ea typeface="Cambria" panose="02040503050406030204" pitchFamily="18" charset="0"/>
                        </a:rPr>
                        <a:t>Regime 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647149873"/>
                  </a:ext>
                </a:extLst>
              </a:tr>
              <a:tr h="446825">
                <a:tc>
                  <a:txBody>
                    <a:bodyPr/>
                    <a:lstStyle/>
                    <a:p>
                      <a:pPr algn="ctr" rtl="0" fontAlgn="ctr"/>
                      <a:r>
                        <a:rPr lang="en-US" sz="1200" b="0" i="0" u="none" strike="noStrike">
                          <a:solidFill>
                            <a:srgbClr val="00B0F0"/>
                          </a:solidFill>
                          <a:effectLst/>
                          <a:latin typeface="Cambria" panose="02040503050406030204" pitchFamily="18" charset="0"/>
                          <a:ea typeface="Cambria" panose="02040503050406030204" pitchFamily="18" charset="0"/>
                        </a:rPr>
                        <a:t>Steady</a:t>
                      </a:r>
                    </a:p>
                    <a:p>
                      <a:pPr algn="ctr" rtl="0" fontAlgn="ctr"/>
                      <a:r>
                        <a:rPr lang="en-US" sz="1200" b="0" i="0" u="none" strike="noStrike">
                          <a:solidFill>
                            <a:srgbClr val="00B0F0"/>
                          </a:solidFill>
                          <a:effectLst/>
                          <a:latin typeface="Cambria" panose="02040503050406030204" pitchFamily="18" charset="0"/>
                          <a:ea typeface="Cambria" panose="02040503050406030204" pitchFamily="18" charset="0"/>
                        </a:rPr>
                        <a:t> State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200" b="0" i="0" u="none" strike="noStrike">
                          <a:solidFill>
                            <a:schemeClr val="accent2"/>
                          </a:solidFill>
                          <a:effectLst/>
                          <a:latin typeface="Cambria" panose="02040503050406030204" pitchFamily="18" charset="0"/>
                          <a:ea typeface="Cambria" panose="02040503050406030204" pitchFamily="18" charset="0"/>
                        </a:rPr>
                        <a:t>High Inflation</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ctr" rtl="0" fontAlgn="ctr"/>
                      <a:r>
                        <a:rPr lang="en-US" sz="1200" b="0" i="0" u="none" strike="noStrike">
                          <a:solidFill>
                            <a:schemeClr val="accent1">
                              <a:lumMod val="50000"/>
                            </a:schemeClr>
                          </a:solidFill>
                          <a:effectLst/>
                          <a:latin typeface="Cambria" panose="02040503050406030204" pitchFamily="18" charset="0"/>
                          <a:ea typeface="Cambria" panose="02040503050406030204" pitchFamily="18" charset="0"/>
                        </a:rPr>
                        <a:t>Walking </a:t>
                      </a:r>
                    </a:p>
                    <a:p>
                      <a:pPr algn="ctr" rtl="0" fontAlgn="ctr"/>
                      <a:r>
                        <a:rPr lang="en-US" sz="1200" b="0" i="0" u="none" strike="noStrike">
                          <a:solidFill>
                            <a:schemeClr val="accent1">
                              <a:lumMod val="50000"/>
                            </a:schemeClr>
                          </a:solidFill>
                          <a:effectLst/>
                          <a:latin typeface="Cambria" panose="02040503050406030204" pitchFamily="18" charset="0"/>
                          <a:ea typeface="Cambria" panose="02040503050406030204" pitchFamily="18" charset="0"/>
                        </a:rPr>
                        <a:t>on Ice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200" b="0" i="0" u="none" strike="noStrike">
                          <a:solidFill>
                            <a:schemeClr val="bg2">
                              <a:lumMod val="50000"/>
                            </a:schemeClr>
                          </a:solidFill>
                          <a:effectLst/>
                          <a:latin typeface="Cambria" panose="02040503050406030204" pitchFamily="18" charset="0"/>
                          <a:ea typeface="Cambria" panose="02040503050406030204" pitchFamily="18" charset="0"/>
                        </a:rPr>
                        <a:t>Crisis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235842564"/>
                  </a:ext>
                </a:extLst>
              </a:tr>
              <a:tr h="1697936">
                <a:tc>
                  <a:txBody>
                    <a:bodyPr/>
                    <a:lstStyle/>
                    <a:p>
                      <a:pPr algn="ctr" rtl="0" fontAlgn="ctr"/>
                      <a:r>
                        <a:rPr lang="en-US" sz="1200" b="0" i="0" u="none" strike="noStrike">
                          <a:solidFill>
                            <a:schemeClr val="tx1"/>
                          </a:solidFill>
                          <a:effectLst/>
                          <a:latin typeface="Cambria" panose="02040503050406030204" pitchFamily="18" charset="0"/>
                          <a:ea typeface="Cambria" panose="02040503050406030204" pitchFamily="18" charset="0"/>
                        </a:rPr>
                        <a:t>Almost all positive returns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endParaRPr lang="en-US" sz="1200" b="0" i="0" u="none" strike="noStrike">
                        <a:solidFill>
                          <a:schemeClr val="tx1"/>
                        </a:solidFill>
                        <a:effectLst/>
                        <a:latin typeface="Cambria" panose="02040503050406030204" pitchFamily="18" charset="0"/>
                        <a:ea typeface="Cambria" panose="02040503050406030204" pitchFamily="18" charset="0"/>
                      </a:endParaRPr>
                    </a:p>
                    <a:p>
                      <a:pPr algn="ctr" rtl="0" fontAlgn="ctr"/>
                      <a:r>
                        <a:rPr lang="en-US" sz="1200" b="0" i="0" u="none" strike="noStrike">
                          <a:solidFill>
                            <a:schemeClr val="tx1"/>
                          </a:solidFill>
                          <a:effectLst/>
                          <a:latin typeface="Cambria" panose="02040503050406030204" pitchFamily="18" charset="0"/>
                          <a:ea typeface="Cambria" panose="02040503050406030204" pitchFamily="18" charset="0"/>
                        </a:rPr>
                        <a:t>Most factors are negative, except FI, inflation and value</a:t>
                      </a:r>
                    </a:p>
                    <a:p>
                      <a:pPr algn="ctr" rtl="0" fontAlgn="ctr"/>
                      <a:endParaRPr lang="en-US" sz="1200" b="0" i="0" u="none" strike="noStrike">
                        <a:solidFill>
                          <a:schemeClr val="tx1"/>
                        </a:solidFill>
                        <a:effectLst/>
                        <a:latin typeface="Cambria" panose="02040503050406030204" pitchFamily="18" charset="0"/>
                        <a:ea typeface="Cambria" panose="020405030504060302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lvl="0" algn="ctr" rtl="0" fontAlgn="ctr"/>
                      <a:endParaRPr lang="en-US" sz="1200" b="0" i="0" u="none" strike="noStrike">
                        <a:solidFill>
                          <a:schemeClr val="tx1"/>
                        </a:solidFill>
                        <a:effectLst/>
                        <a:latin typeface="Cambria" panose="02040503050406030204" pitchFamily="18" charset="0"/>
                        <a:ea typeface="Cambria" panose="02040503050406030204" pitchFamily="18" charset="0"/>
                      </a:endParaRPr>
                    </a:p>
                    <a:p>
                      <a:pPr lvl="0" algn="ctr" rtl="0" fontAlgn="ctr"/>
                      <a:r>
                        <a:rPr lang="en-US" sz="1200" b="0" i="0" u="none" strike="noStrike">
                          <a:solidFill>
                            <a:schemeClr val="tx1"/>
                          </a:solidFill>
                          <a:effectLst/>
                          <a:latin typeface="Cambria" panose="02040503050406030204" pitchFamily="18" charset="0"/>
                          <a:ea typeface="Cambria" panose="02040503050406030204" pitchFamily="18" charset="0"/>
                        </a:rPr>
                        <a:t>High returns</a:t>
                      </a:r>
                    </a:p>
                    <a:p>
                      <a:pPr lvl="0" algn="ctr" rtl="0" fontAlgn="ctr"/>
                      <a:endParaRPr lang="en-US" sz="1200" b="0" i="0" u="none" strike="noStrike">
                        <a:solidFill>
                          <a:schemeClr val="tx1"/>
                        </a:solidFill>
                        <a:effectLst/>
                        <a:latin typeface="Cambria" panose="02040503050406030204" pitchFamily="18" charset="0"/>
                        <a:ea typeface="Cambria" panose="020405030504060302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200" b="0" i="0" u="none" strike="noStrike">
                          <a:solidFill>
                            <a:schemeClr val="tx1"/>
                          </a:solidFill>
                          <a:effectLst/>
                          <a:latin typeface="Cambria" panose="02040503050406030204" pitchFamily="18" charset="0"/>
                          <a:ea typeface="Cambria" panose="02040503050406030204" pitchFamily="18" charset="0"/>
                        </a:rPr>
                        <a:t>Almost all negative returns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506289696"/>
                  </a:ext>
                </a:extLst>
              </a:tr>
              <a:tr h="1403309">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Cambria" panose="02040503050406030204" pitchFamily="18" charset="0"/>
                          <a:ea typeface="Cambria" panose="02040503050406030204" pitchFamily="18" charset="0"/>
                        </a:rPr>
                        <a:t>Low  volatility for almost all</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ctr" rtl="0" fontAlgn="ctr"/>
                      <a:r>
                        <a:rPr lang="en-US" sz="1200" b="0" i="0" u="none" strike="noStrike">
                          <a:solidFill>
                            <a:schemeClr val="tx1"/>
                          </a:solidFill>
                          <a:effectLst/>
                          <a:latin typeface="Cambria" panose="02040503050406030204" pitchFamily="18" charset="0"/>
                          <a:ea typeface="Cambria" panose="02040503050406030204" pitchFamily="18" charset="0"/>
                        </a:rPr>
                        <a:t>High volatility in commodity</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Cambria" panose="02040503050406030204" pitchFamily="18" charset="0"/>
                          <a:ea typeface="Cambria" panose="02040503050406030204" pitchFamily="18" charset="0"/>
                        </a:rPr>
                        <a:t>High volatility</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a:solidFill>
                            <a:schemeClr val="tx1"/>
                          </a:solidFill>
                          <a:effectLst/>
                          <a:latin typeface="Cambria" panose="02040503050406030204" pitchFamily="18" charset="0"/>
                          <a:ea typeface="Cambria" panose="02040503050406030204" pitchFamily="18" charset="0"/>
                        </a:rPr>
                        <a:t>High volatility for almost all</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345912543"/>
                  </a:ext>
                </a:extLst>
              </a:tr>
            </a:tbl>
          </a:graphicData>
        </a:graphic>
      </p:graphicFrame>
    </p:spTree>
    <p:extLst>
      <p:ext uri="{BB962C8B-B14F-4D97-AF65-F5344CB8AC3E}">
        <p14:creationId xmlns:p14="http://schemas.microsoft.com/office/powerpoint/2010/main" val="183704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Markowitz Portfolios</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25" name="TextBox 24">
            <a:extLst>
              <a:ext uri="{FF2B5EF4-FFF2-40B4-BE49-F238E27FC236}">
                <a16:creationId xmlns:a16="http://schemas.microsoft.com/office/drawing/2014/main" id="{B79336CB-EE1E-72FA-1F7C-3843EB55B8B1}"/>
              </a:ext>
            </a:extLst>
          </p:cNvPr>
          <p:cNvSpPr txBox="1"/>
          <p:nvPr/>
        </p:nvSpPr>
        <p:spPr>
          <a:xfrm>
            <a:off x="285515" y="5743268"/>
            <a:ext cx="6390593" cy="261610"/>
          </a:xfrm>
          <a:prstGeom prst="rect">
            <a:avLst/>
          </a:prstGeom>
          <a:noFill/>
        </p:spPr>
        <p:txBody>
          <a:bodyPr wrap="square" rtlCol="0">
            <a:spAutoFit/>
          </a:bodyPr>
          <a:lstStyle/>
          <a:p>
            <a:r>
              <a:rPr lang="en-IN" sz="1100">
                <a:solidFill>
                  <a:schemeClr val="bg1">
                    <a:lumMod val="50000"/>
                  </a:schemeClr>
                </a:solidFill>
                <a:latin typeface="Cambria" panose="02040503050406030204" pitchFamily="18" charset="0"/>
                <a:ea typeface="Cambria" panose="02040503050406030204" pitchFamily="18" charset="0"/>
              </a:rPr>
              <a:t>Weights on train set of 2002-2014</a:t>
            </a:r>
            <a:endParaRPr lang="en-CN" sz="1100">
              <a:solidFill>
                <a:schemeClr val="bg1">
                  <a:lumMod val="50000"/>
                </a:schemeClr>
              </a:solidFill>
              <a:latin typeface="Cambria" panose="02040503050406030204" pitchFamily="18" charset="0"/>
              <a:ea typeface="Cambria" panose="02040503050406030204" pitchFamily="18" charset="0"/>
            </a:endParaRPr>
          </a:p>
        </p:txBody>
      </p:sp>
      <p:graphicFrame>
        <p:nvGraphicFramePr>
          <p:cNvPr id="26" name="Table 4">
            <a:extLst>
              <a:ext uri="{FF2B5EF4-FFF2-40B4-BE49-F238E27FC236}">
                <a16:creationId xmlns:a16="http://schemas.microsoft.com/office/drawing/2014/main" id="{6EB5962F-41D7-DBF4-C7CF-3E4FD6D70E09}"/>
              </a:ext>
            </a:extLst>
          </p:cNvPr>
          <p:cNvGraphicFramePr>
            <a:graphicFrameLocks noGrp="1"/>
          </p:cNvGraphicFramePr>
          <p:nvPr>
            <p:extLst>
              <p:ext uri="{D42A27DB-BD31-4B8C-83A1-F6EECF244321}">
                <p14:modId xmlns:p14="http://schemas.microsoft.com/office/powerpoint/2010/main" val="106124845"/>
              </p:ext>
            </p:extLst>
          </p:nvPr>
        </p:nvGraphicFramePr>
        <p:xfrm>
          <a:off x="285515" y="3165226"/>
          <a:ext cx="11545546" cy="2245360"/>
        </p:xfrm>
        <a:graphic>
          <a:graphicData uri="http://schemas.openxmlformats.org/drawingml/2006/table">
            <a:tbl>
              <a:tblPr firstRow="1" bandRow="1">
                <a:tableStyleId>{5C22544A-7EE6-4342-B048-85BDC9FD1C3A}</a:tableStyleId>
              </a:tblPr>
              <a:tblGrid>
                <a:gridCol w="721597">
                  <a:extLst>
                    <a:ext uri="{9D8B030D-6E8A-4147-A177-3AD203B41FA5}">
                      <a16:colId xmlns:a16="http://schemas.microsoft.com/office/drawing/2014/main" val="640149962"/>
                    </a:ext>
                  </a:extLst>
                </a:gridCol>
                <a:gridCol w="721597">
                  <a:extLst>
                    <a:ext uri="{9D8B030D-6E8A-4147-A177-3AD203B41FA5}">
                      <a16:colId xmlns:a16="http://schemas.microsoft.com/office/drawing/2014/main" val="1225102869"/>
                    </a:ext>
                  </a:extLst>
                </a:gridCol>
                <a:gridCol w="638703">
                  <a:extLst>
                    <a:ext uri="{9D8B030D-6E8A-4147-A177-3AD203B41FA5}">
                      <a16:colId xmlns:a16="http://schemas.microsoft.com/office/drawing/2014/main" val="2924607559"/>
                    </a:ext>
                  </a:extLst>
                </a:gridCol>
                <a:gridCol w="681711">
                  <a:extLst>
                    <a:ext uri="{9D8B030D-6E8A-4147-A177-3AD203B41FA5}">
                      <a16:colId xmlns:a16="http://schemas.microsoft.com/office/drawing/2014/main" val="2682941178"/>
                    </a:ext>
                  </a:extLst>
                </a:gridCol>
                <a:gridCol w="733355">
                  <a:extLst>
                    <a:ext uri="{9D8B030D-6E8A-4147-A177-3AD203B41FA5}">
                      <a16:colId xmlns:a16="http://schemas.microsoft.com/office/drawing/2014/main" val="1299539940"/>
                    </a:ext>
                  </a:extLst>
                </a:gridCol>
                <a:gridCol w="832617">
                  <a:extLst>
                    <a:ext uri="{9D8B030D-6E8A-4147-A177-3AD203B41FA5}">
                      <a16:colId xmlns:a16="http://schemas.microsoft.com/office/drawing/2014/main" val="3830860236"/>
                    </a:ext>
                  </a:extLst>
                </a:gridCol>
                <a:gridCol w="789026">
                  <a:extLst>
                    <a:ext uri="{9D8B030D-6E8A-4147-A177-3AD203B41FA5}">
                      <a16:colId xmlns:a16="http://schemas.microsoft.com/office/drawing/2014/main" val="2888986990"/>
                    </a:ext>
                  </a:extLst>
                </a:gridCol>
                <a:gridCol w="743685">
                  <a:extLst>
                    <a:ext uri="{9D8B030D-6E8A-4147-A177-3AD203B41FA5}">
                      <a16:colId xmlns:a16="http://schemas.microsoft.com/office/drawing/2014/main" val="4054170532"/>
                    </a:ext>
                  </a:extLst>
                </a:gridCol>
                <a:gridCol w="640394">
                  <a:extLst>
                    <a:ext uri="{9D8B030D-6E8A-4147-A177-3AD203B41FA5}">
                      <a16:colId xmlns:a16="http://schemas.microsoft.com/office/drawing/2014/main" val="2726533726"/>
                    </a:ext>
                  </a:extLst>
                </a:gridCol>
                <a:gridCol w="713281">
                  <a:extLst>
                    <a:ext uri="{9D8B030D-6E8A-4147-A177-3AD203B41FA5}">
                      <a16:colId xmlns:a16="http://schemas.microsoft.com/office/drawing/2014/main" val="2068370919"/>
                    </a:ext>
                  </a:extLst>
                </a:gridCol>
                <a:gridCol w="784416">
                  <a:extLst>
                    <a:ext uri="{9D8B030D-6E8A-4147-A177-3AD203B41FA5}">
                      <a16:colId xmlns:a16="http://schemas.microsoft.com/office/drawing/2014/main" val="3624399248"/>
                    </a:ext>
                  </a:extLst>
                </a:gridCol>
                <a:gridCol w="658777">
                  <a:extLst>
                    <a:ext uri="{9D8B030D-6E8A-4147-A177-3AD203B41FA5}">
                      <a16:colId xmlns:a16="http://schemas.microsoft.com/office/drawing/2014/main" val="2534685893"/>
                    </a:ext>
                  </a:extLst>
                </a:gridCol>
                <a:gridCol w="634022">
                  <a:extLst>
                    <a:ext uri="{9D8B030D-6E8A-4147-A177-3AD203B41FA5}">
                      <a16:colId xmlns:a16="http://schemas.microsoft.com/office/drawing/2014/main" val="69045903"/>
                    </a:ext>
                  </a:extLst>
                </a:gridCol>
                <a:gridCol w="934948">
                  <a:extLst>
                    <a:ext uri="{9D8B030D-6E8A-4147-A177-3AD203B41FA5}">
                      <a16:colId xmlns:a16="http://schemas.microsoft.com/office/drawing/2014/main" val="4051890231"/>
                    </a:ext>
                  </a:extLst>
                </a:gridCol>
                <a:gridCol w="667820">
                  <a:extLst>
                    <a:ext uri="{9D8B030D-6E8A-4147-A177-3AD203B41FA5}">
                      <a16:colId xmlns:a16="http://schemas.microsoft.com/office/drawing/2014/main" val="3289786963"/>
                    </a:ext>
                  </a:extLst>
                </a:gridCol>
                <a:gridCol w="649597">
                  <a:extLst>
                    <a:ext uri="{9D8B030D-6E8A-4147-A177-3AD203B41FA5}">
                      <a16:colId xmlns:a16="http://schemas.microsoft.com/office/drawing/2014/main" val="144059705"/>
                    </a:ext>
                  </a:extLst>
                </a:gridCol>
              </a:tblGrid>
              <a:tr h="370840">
                <a:tc>
                  <a:txBody>
                    <a:bodyPr/>
                    <a:lstStyle/>
                    <a:p>
                      <a:pPr algn="ctr" fontAlgn="b"/>
                      <a:endParaRPr lang="en-US" sz="1100" b="0" i="0" u="none" strike="noStrike">
                        <a:solidFill>
                          <a:srgbClr val="000000"/>
                        </a:solidFill>
                        <a:effectLst/>
                        <a:latin typeface="Cambria" panose="02040503050406030204" pitchFamily="18" charset="0"/>
                        <a:ea typeface="Cambria" panose="02040503050406030204" pitchFamily="18" charset="0"/>
                      </a:endParaRPr>
                    </a:p>
                  </a:txBody>
                  <a:tcPr anchor="ctr"/>
                </a:tc>
                <a:tc>
                  <a:txBody>
                    <a:bodyPr/>
                    <a:lstStyle/>
                    <a:p>
                      <a:pPr algn="ctr" fontAlgn="b"/>
                      <a:r>
                        <a:rPr lang="en-US" sz="1100" b="0" i="0" u="none" strike="noStrike">
                          <a:solidFill>
                            <a:schemeClr val="bg1"/>
                          </a:solidFill>
                          <a:effectLst/>
                          <a:latin typeface="Cambria"/>
                          <a:ea typeface="Cambria"/>
                        </a:rPr>
                        <a:t>Interest Rate</a:t>
                      </a:r>
                    </a:p>
                  </a:txBody>
                  <a:tcPr anchor="ctr"/>
                </a:tc>
                <a:tc>
                  <a:txBody>
                    <a:bodyPr/>
                    <a:lstStyle/>
                    <a:p>
                      <a:pPr algn="ctr" fontAlgn="b"/>
                      <a:r>
                        <a:rPr lang="en-US" sz="1100" b="0" i="0" u="none" strike="noStrike">
                          <a:solidFill>
                            <a:schemeClr val="bg1"/>
                          </a:solidFill>
                          <a:effectLst/>
                          <a:latin typeface="Cambria"/>
                          <a:ea typeface="Cambria"/>
                        </a:rPr>
                        <a:t>Equity</a:t>
                      </a:r>
                    </a:p>
                  </a:txBody>
                  <a:tcPr anchor="ctr"/>
                </a:tc>
                <a:tc>
                  <a:txBody>
                    <a:bodyPr/>
                    <a:lstStyle/>
                    <a:p>
                      <a:pPr algn="ctr" fontAlgn="b"/>
                      <a:r>
                        <a:rPr lang="en-US" sz="1100" b="0" i="0" u="none" strike="noStrike">
                          <a:solidFill>
                            <a:schemeClr val="bg1"/>
                          </a:solidFill>
                          <a:effectLst/>
                          <a:latin typeface="Cambria"/>
                          <a:ea typeface="Cambria"/>
                        </a:rPr>
                        <a:t>Credit</a:t>
                      </a:r>
                    </a:p>
                  </a:txBody>
                  <a:tcPr anchor="ctr"/>
                </a:tc>
                <a:tc>
                  <a:txBody>
                    <a:bodyPr/>
                    <a:lstStyle/>
                    <a:p>
                      <a:pPr algn="ctr" fontAlgn="b"/>
                      <a:r>
                        <a:rPr lang="en-US" sz="1100" b="0" i="0" u="none" strike="noStrike">
                          <a:solidFill>
                            <a:schemeClr val="bg1"/>
                          </a:solidFill>
                          <a:effectLst/>
                          <a:latin typeface="Cambria"/>
                          <a:ea typeface="Cambria"/>
                        </a:rPr>
                        <a:t>Commo-dities</a:t>
                      </a:r>
                    </a:p>
                  </a:txBody>
                  <a:tcPr anchor="ctr"/>
                </a:tc>
                <a:tc>
                  <a:txBody>
                    <a:bodyPr/>
                    <a:lstStyle/>
                    <a:p>
                      <a:pPr algn="ctr" fontAlgn="b"/>
                      <a:r>
                        <a:rPr lang="en-US" sz="1100" b="0" i="0" u="none" strike="noStrike">
                          <a:solidFill>
                            <a:schemeClr val="bg1"/>
                          </a:solidFill>
                          <a:effectLst/>
                          <a:latin typeface="Cambria"/>
                          <a:ea typeface="Cambria"/>
                        </a:rPr>
                        <a:t>Emerging Market</a:t>
                      </a:r>
                    </a:p>
                  </a:txBody>
                  <a:tcPr anchor="ctr"/>
                </a:tc>
                <a:tc>
                  <a:txBody>
                    <a:bodyPr/>
                    <a:lstStyle/>
                    <a:p>
                      <a:pPr algn="ctr" fontAlgn="b"/>
                      <a:r>
                        <a:rPr lang="en-US" sz="1100" b="0" i="0" u="none" strike="noStrike">
                          <a:solidFill>
                            <a:schemeClr val="bg1"/>
                          </a:solidFill>
                          <a:effectLst/>
                          <a:latin typeface="Cambria"/>
                          <a:ea typeface="Cambria"/>
                        </a:rPr>
                        <a:t>Foreign Currency</a:t>
                      </a:r>
                    </a:p>
                  </a:txBody>
                  <a:tcPr anchor="ctr"/>
                </a:tc>
                <a:tc>
                  <a:txBody>
                    <a:bodyPr/>
                    <a:lstStyle/>
                    <a:p>
                      <a:pPr algn="ctr" fontAlgn="b"/>
                      <a:r>
                        <a:rPr lang="en-US" sz="1100" b="0" i="0" u="none" strike="noStrike">
                          <a:solidFill>
                            <a:schemeClr val="bg1"/>
                          </a:solidFill>
                          <a:effectLst/>
                          <a:latin typeface="Cambria"/>
                          <a:ea typeface="Cambria"/>
                        </a:rPr>
                        <a:t>Local Inflation</a:t>
                      </a:r>
                    </a:p>
                  </a:txBody>
                  <a:tcPr anchor="ctr"/>
                </a:tc>
                <a:tc>
                  <a:txBody>
                    <a:bodyPr/>
                    <a:lstStyle/>
                    <a:p>
                      <a:pPr algn="ctr" fontAlgn="b"/>
                      <a:r>
                        <a:rPr lang="en-US" sz="1100" b="0" i="0" u="none" strike="noStrike">
                          <a:solidFill>
                            <a:schemeClr val="bg1"/>
                          </a:solidFill>
                          <a:effectLst/>
                          <a:latin typeface="Cambria"/>
                          <a:ea typeface="Cambria"/>
                        </a:rPr>
                        <a:t>Equity Short Vol.</a:t>
                      </a:r>
                    </a:p>
                  </a:txBody>
                  <a:tcPr anchor="ctr"/>
                </a:tc>
                <a:tc>
                  <a:txBody>
                    <a:bodyPr/>
                    <a:lstStyle/>
                    <a:p>
                      <a:pPr algn="ctr" fontAlgn="b"/>
                      <a:r>
                        <a:rPr lang="en-US" sz="1100" b="0" i="0" u="none" strike="noStrike">
                          <a:solidFill>
                            <a:schemeClr val="bg1"/>
                          </a:solidFill>
                          <a:effectLst/>
                          <a:latin typeface="Cambria"/>
                          <a:ea typeface="Cambria"/>
                        </a:rPr>
                        <a:t>Fixed Income Carry</a:t>
                      </a:r>
                    </a:p>
                  </a:txBody>
                  <a:tcPr anchor="ctr"/>
                </a:tc>
                <a:tc>
                  <a:txBody>
                    <a:bodyPr/>
                    <a:lstStyle/>
                    <a:p>
                      <a:pPr algn="ctr" fontAlgn="b"/>
                      <a:r>
                        <a:rPr lang="en-US" sz="1100" b="0" i="0" u="none" strike="noStrike">
                          <a:solidFill>
                            <a:schemeClr val="bg1"/>
                          </a:solidFill>
                          <a:effectLst/>
                          <a:latin typeface="Cambria"/>
                          <a:ea typeface="Cambria"/>
                        </a:rPr>
                        <a:t>Foreign Exchange Carry</a:t>
                      </a:r>
                    </a:p>
                  </a:txBody>
                  <a:tcPr anchor="ctr"/>
                </a:tc>
                <a:tc>
                  <a:txBody>
                    <a:bodyPr/>
                    <a:lstStyle/>
                    <a:p>
                      <a:pPr algn="ctr" fontAlgn="b"/>
                      <a:r>
                        <a:rPr lang="en-US" sz="1100" b="0" i="0" u="none" strike="noStrike">
                          <a:solidFill>
                            <a:schemeClr val="bg1"/>
                          </a:solidFill>
                          <a:effectLst/>
                          <a:latin typeface="Cambria"/>
                          <a:ea typeface="Cambria"/>
                        </a:rPr>
                        <a:t>Trend Follow</a:t>
                      </a:r>
                    </a:p>
                  </a:txBody>
                  <a:tcPr anchor="ctr"/>
                </a:tc>
                <a:tc>
                  <a:txBody>
                    <a:bodyPr/>
                    <a:lstStyle/>
                    <a:p>
                      <a:pPr algn="ctr" fontAlgn="b"/>
                      <a:r>
                        <a:rPr lang="en-US" sz="1100" b="0" i="0" u="none" strike="noStrike">
                          <a:solidFill>
                            <a:schemeClr val="bg1"/>
                          </a:solidFill>
                          <a:effectLst/>
                          <a:latin typeface="Cambria"/>
                          <a:ea typeface="Cambria"/>
                        </a:rPr>
                        <a:t>Low Risk</a:t>
                      </a:r>
                    </a:p>
                  </a:txBody>
                  <a:tcPr anchor="ctr"/>
                </a:tc>
                <a:tc>
                  <a:txBody>
                    <a:bodyPr/>
                    <a:lstStyle/>
                    <a:p>
                      <a:pPr algn="ctr" fontAlgn="b"/>
                      <a:r>
                        <a:rPr lang="en-US" sz="1100" b="0" i="0" u="none" strike="noStrike">
                          <a:solidFill>
                            <a:schemeClr val="bg1"/>
                          </a:solidFill>
                          <a:effectLst/>
                          <a:latin typeface="Cambria"/>
                          <a:ea typeface="Cambria"/>
                        </a:rPr>
                        <a:t>Momentum</a:t>
                      </a:r>
                    </a:p>
                  </a:txBody>
                  <a:tcPr anchor="ctr"/>
                </a:tc>
                <a:tc>
                  <a:txBody>
                    <a:bodyPr/>
                    <a:lstStyle/>
                    <a:p>
                      <a:pPr algn="ctr" fontAlgn="b"/>
                      <a:r>
                        <a:rPr lang="en-US" sz="1100" b="0" i="0" u="none" strike="noStrike">
                          <a:solidFill>
                            <a:schemeClr val="bg1"/>
                          </a:solidFill>
                          <a:effectLst/>
                          <a:latin typeface="Cambria"/>
                          <a:ea typeface="Cambria"/>
                        </a:rPr>
                        <a:t>Quality</a:t>
                      </a:r>
                    </a:p>
                  </a:txBody>
                  <a:tcPr anchor="ctr"/>
                </a:tc>
                <a:tc>
                  <a:txBody>
                    <a:bodyPr/>
                    <a:lstStyle/>
                    <a:p>
                      <a:pPr algn="ctr" fontAlgn="b"/>
                      <a:r>
                        <a:rPr lang="en-US" sz="1100" b="0" i="0" u="none" strike="noStrike">
                          <a:solidFill>
                            <a:schemeClr val="bg1"/>
                          </a:solidFill>
                          <a:effectLst/>
                          <a:latin typeface="Cambria"/>
                          <a:ea typeface="Cambria"/>
                        </a:rPr>
                        <a:t>Value</a:t>
                      </a:r>
                    </a:p>
                  </a:txBody>
                  <a:tcPr anchor="ctr"/>
                </a:tc>
                <a:extLst>
                  <a:ext uri="{0D108BD9-81ED-4DB2-BD59-A6C34878D82A}">
                    <a16:rowId xmlns:a16="http://schemas.microsoft.com/office/drawing/2014/main" val="751914714"/>
                  </a:ext>
                </a:extLst>
              </a:tr>
              <a:tr h="370840">
                <a:tc>
                  <a:txBody>
                    <a:bodyPr/>
                    <a:lstStyle/>
                    <a:p>
                      <a:pPr lvl="0" algn="ctr">
                        <a:buNone/>
                      </a:pPr>
                      <a:r>
                        <a:rPr lang="en-US" sz="1100" b="0" i="0" u="none" strike="noStrike" noProof="0">
                          <a:effectLst/>
                          <a:latin typeface="Cambria"/>
                        </a:rPr>
                        <a:t>Steady state</a:t>
                      </a:r>
                      <a:endParaRPr lang="en-US" sz="1100" b="0" i="0" u="none" strike="noStrike">
                        <a:solidFill>
                          <a:srgbClr val="000000"/>
                        </a:solidFill>
                        <a:effectLst/>
                        <a:latin typeface="Cambria"/>
                        <a:ea typeface="Cambria" panose="02040503050406030204" pitchFamily="18" charset="0"/>
                      </a:endParaRP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0.4862</a:t>
                      </a:r>
                    </a:p>
                  </a:txBody>
                  <a:tcPr anchor="ctr"/>
                </a:tc>
                <a:tc>
                  <a:txBody>
                    <a:bodyPr/>
                    <a:lstStyle/>
                    <a:p>
                      <a:pPr algn="ctr" fontAlgn="b"/>
                      <a:r>
                        <a:rPr lang="en-US" sz="1100" b="0" i="0" u="none" strike="noStrike">
                          <a:solidFill>
                            <a:srgbClr val="000000"/>
                          </a:solidFill>
                          <a:effectLst/>
                          <a:latin typeface="Cambria"/>
                          <a:ea typeface="Cambria"/>
                        </a:rPr>
                        <a:t>0.0041</a:t>
                      </a:r>
                    </a:p>
                  </a:txBody>
                  <a:tcPr anchor="ctr"/>
                </a:tc>
                <a:tc>
                  <a:txBody>
                    <a:bodyPr/>
                    <a:lstStyle/>
                    <a:p>
                      <a:pPr algn="ctr" fontAlgn="b"/>
                      <a:r>
                        <a:rPr lang="en-US" sz="1100" b="0" i="0" u="none" strike="noStrike">
                          <a:solidFill>
                            <a:srgbClr val="000000"/>
                          </a:solidFill>
                          <a:effectLst/>
                          <a:latin typeface="Cambria"/>
                          <a:ea typeface="Cambria"/>
                        </a:rPr>
                        <a:t>0.0173</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0.1217</a:t>
                      </a:r>
                    </a:p>
                  </a:txBody>
                  <a:tcPr anchor="ctr"/>
                </a:tc>
                <a:tc>
                  <a:txBody>
                    <a:bodyPr/>
                    <a:lstStyle/>
                    <a:p>
                      <a:pPr algn="ctr" fontAlgn="b"/>
                      <a:r>
                        <a:rPr lang="en-US" sz="1100" b="0" i="0" u="none" strike="noStrike">
                          <a:solidFill>
                            <a:srgbClr val="000000"/>
                          </a:solidFill>
                          <a:effectLst/>
                          <a:latin typeface="Cambria"/>
                          <a:ea typeface="Cambria"/>
                        </a:rPr>
                        <a:t>0.0506</a:t>
                      </a:r>
                    </a:p>
                  </a:txBody>
                  <a:tcPr anchor="ctr"/>
                </a:tc>
                <a:tc>
                  <a:txBody>
                    <a:bodyPr/>
                    <a:lstStyle/>
                    <a:p>
                      <a:pPr algn="ctr" fontAlgn="b"/>
                      <a:r>
                        <a:rPr lang="en-US" sz="1100" b="0" i="0" u="none" strike="noStrike">
                          <a:solidFill>
                            <a:srgbClr val="000000"/>
                          </a:solidFill>
                          <a:effectLst/>
                          <a:latin typeface="Cambria"/>
                          <a:ea typeface="Cambria"/>
                        </a:rPr>
                        <a:t>0.0387</a:t>
                      </a:r>
                    </a:p>
                  </a:txBody>
                  <a:tcPr anchor="ctr"/>
                </a:tc>
                <a:tc>
                  <a:txBody>
                    <a:bodyPr/>
                    <a:lstStyle/>
                    <a:p>
                      <a:pPr algn="ctr" fontAlgn="b"/>
                      <a:r>
                        <a:rPr lang="en-US" sz="1100" b="0" i="0" u="none" strike="noStrike">
                          <a:solidFill>
                            <a:srgbClr val="000000"/>
                          </a:solidFill>
                          <a:effectLst/>
                          <a:latin typeface="Cambria"/>
                          <a:ea typeface="Cambria"/>
                        </a:rPr>
                        <a:t>0.0363</a:t>
                      </a:r>
                    </a:p>
                  </a:txBody>
                  <a:tcPr anchor="ctr"/>
                </a:tc>
                <a:tc>
                  <a:txBody>
                    <a:bodyPr/>
                    <a:lstStyle/>
                    <a:p>
                      <a:pPr algn="ctr" fontAlgn="b"/>
                      <a:r>
                        <a:rPr lang="en-US" sz="1100" b="0" i="0" u="none" strike="noStrike">
                          <a:solidFill>
                            <a:srgbClr val="000000"/>
                          </a:solidFill>
                          <a:effectLst/>
                          <a:latin typeface="Cambria"/>
                          <a:ea typeface="Cambria"/>
                        </a:rPr>
                        <a:t>0.0597</a:t>
                      </a:r>
                    </a:p>
                  </a:txBody>
                  <a:tcPr anchor="ctr"/>
                </a:tc>
                <a:tc>
                  <a:txBody>
                    <a:bodyPr/>
                    <a:lstStyle/>
                    <a:p>
                      <a:pPr algn="ctr" fontAlgn="b"/>
                      <a:r>
                        <a:rPr lang="en-US" sz="1100" b="0" i="0" u="none" strike="noStrike">
                          <a:solidFill>
                            <a:srgbClr val="000000"/>
                          </a:solidFill>
                          <a:effectLst/>
                          <a:latin typeface="Cambria"/>
                          <a:ea typeface="Cambria"/>
                        </a:rPr>
                        <a:t>0.0506</a:t>
                      </a:r>
                    </a:p>
                  </a:txBody>
                  <a:tcPr anchor="ctr"/>
                </a:tc>
                <a:tc>
                  <a:txBody>
                    <a:bodyPr/>
                    <a:lstStyle/>
                    <a:p>
                      <a:pPr algn="ctr" fontAlgn="b"/>
                      <a:r>
                        <a:rPr lang="en-US" sz="1100" b="0" i="0" u="none" strike="noStrike">
                          <a:solidFill>
                            <a:srgbClr val="000000"/>
                          </a:solidFill>
                          <a:effectLst/>
                          <a:latin typeface="Cambria"/>
                          <a:ea typeface="Cambria"/>
                        </a:rPr>
                        <a:t>0.0580</a:t>
                      </a:r>
                    </a:p>
                  </a:txBody>
                  <a:tcPr anchor="ctr"/>
                </a:tc>
                <a:tc>
                  <a:txBody>
                    <a:bodyPr/>
                    <a:lstStyle/>
                    <a:p>
                      <a:pPr algn="ctr" fontAlgn="b"/>
                      <a:r>
                        <a:rPr lang="en-US" sz="1100" b="0" i="0" u="none" strike="noStrike">
                          <a:solidFill>
                            <a:srgbClr val="000000"/>
                          </a:solidFill>
                          <a:effectLst/>
                          <a:latin typeface="Cambria"/>
                          <a:ea typeface="Cambria"/>
                        </a:rPr>
                        <a:t>0.0763</a:t>
                      </a:r>
                    </a:p>
                  </a:txBody>
                  <a:tcPr anchor="ctr"/>
                </a:tc>
                <a:extLst>
                  <a:ext uri="{0D108BD9-81ED-4DB2-BD59-A6C34878D82A}">
                    <a16:rowId xmlns:a16="http://schemas.microsoft.com/office/drawing/2014/main" val="1020801009"/>
                  </a:ext>
                </a:extLst>
              </a:tr>
              <a:tr h="370840">
                <a:tc>
                  <a:txBody>
                    <a:bodyPr/>
                    <a:lstStyle/>
                    <a:p>
                      <a:pPr lvl="0" algn="ctr">
                        <a:buNone/>
                      </a:pPr>
                      <a:r>
                        <a:rPr lang="en-US" sz="1100" b="0" i="0" u="none" strike="noStrike" noProof="0">
                          <a:effectLst/>
                          <a:latin typeface="Cambria"/>
                        </a:rPr>
                        <a:t>High Inflation</a:t>
                      </a:r>
                      <a:endParaRPr lang="en-US" sz="1100" b="0" i="0" u="none" strike="noStrike">
                        <a:solidFill>
                          <a:srgbClr val="000000"/>
                        </a:solidFill>
                        <a:effectLst/>
                        <a:latin typeface="Cambria"/>
                        <a:ea typeface="Cambria" panose="02040503050406030204" pitchFamily="18" charset="0"/>
                      </a:endParaRP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0.3768</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0.0910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0.5321</a:t>
                      </a:r>
                    </a:p>
                  </a:txBody>
                  <a:tcPr anchor="ctr"/>
                </a:tc>
                <a:extLst>
                  <a:ext uri="{0D108BD9-81ED-4DB2-BD59-A6C34878D82A}">
                    <a16:rowId xmlns:a16="http://schemas.microsoft.com/office/drawing/2014/main" val="1065047987"/>
                  </a:ext>
                </a:extLst>
              </a:tr>
              <a:tr h="370840">
                <a:tc>
                  <a:txBody>
                    <a:bodyPr/>
                    <a:lstStyle/>
                    <a:p>
                      <a:pPr algn="ctr" fontAlgn="b"/>
                      <a:r>
                        <a:rPr lang="en-US" sz="1100" b="0" i="0" u="none" strike="noStrike">
                          <a:solidFill>
                            <a:srgbClr val="000000"/>
                          </a:solidFill>
                          <a:effectLst/>
                          <a:latin typeface="Cambria"/>
                          <a:ea typeface="Cambria"/>
                        </a:rPr>
                        <a:t>Walking on Ice</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0.1628</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0.1321</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0.0372</a:t>
                      </a:r>
                    </a:p>
                  </a:txBody>
                  <a:tcPr anchor="ctr"/>
                </a:tc>
                <a:tc>
                  <a:txBody>
                    <a:bodyPr/>
                    <a:lstStyle/>
                    <a:p>
                      <a:pPr algn="ctr" fontAlgn="b"/>
                      <a:r>
                        <a:rPr lang="en-US" sz="1100" b="0" i="0" u="none" strike="noStrike">
                          <a:solidFill>
                            <a:srgbClr val="000000"/>
                          </a:solidFill>
                          <a:effectLst/>
                          <a:latin typeface="Cambria"/>
                          <a:ea typeface="Cambria"/>
                        </a:rPr>
                        <a:t>0.3205</a:t>
                      </a:r>
                    </a:p>
                  </a:txBody>
                  <a:tcPr anchor="ctr"/>
                </a:tc>
                <a:tc>
                  <a:txBody>
                    <a:bodyPr/>
                    <a:lstStyle/>
                    <a:p>
                      <a:pPr algn="ctr" fontAlgn="b"/>
                      <a:r>
                        <a:rPr lang="en-US" sz="1100" b="0" i="0" u="none" strike="noStrike">
                          <a:solidFill>
                            <a:srgbClr val="000000"/>
                          </a:solidFill>
                          <a:effectLst/>
                          <a:latin typeface="Cambria"/>
                          <a:ea typeface="Cambria"/>
                        </a:rPr>
                        <a:t>0.0540</a:t>
                      </a:r>
                    </a:p>
                  </a:txBody>
                  <a:tcPr anchor="ctr"/>
                </a:tc>
                <a:tc>
                  <a:txBody>
                    <a:bodyPr/>
                    <a:lstStyle/>
                    <a:p>
                      <a:pPr algn="ctr" fontAlgn="b"/>
                      <a:r>
                        <a:rPr lang="en-US" sz="1100" b="0" i="0" u="none" strike="noStrike">
                          <a:solidFill>
                            <a:srgbClr val="000000"/>
                          </a:solidFill>
                          <a:effectLst/>
                          <a:latin typeface="Cambria"/>
                          <a:ea typeface="Cambria"/>
                        </a:rPr>
                        <a:t>0.0425</a:t>
                      </a:r>
                    </a:p>
                  </a:txBody>
                  <a:tcPr anchor="ctr"/>
                </a:tc>
                <a:tc>
                  <a:txBody>
                    <a:bodyPr/>
                    <a:lstStyle/>
                    <a:p>
                      <a:pPr algn="ctr" fontAlgn="b"/>
                      <a:r>
                        <a:rPr lang="en-US" sz="1100" b="0" i="0" u="none" strike="noStrike">
                          <a:solidFill>
                            <a:srgbClr val="000000"/>
                          </a:solidFill>
                          <a:effectLst/>
                          <a:latin typeface="Cambria"/>
                          <a:ea typeface="Cambria"/>
                        </a:rPr>
                        <a:t>0.0588</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0.0945</a:t>
                      </a:r>
                    </a:p>
                  </a:txBody>
                  <a:tcPr anchor="ctr"/>
                </a:tc>
                <a:tc>
                  <a:txBody>
                    <a:bodyPr/>
                    <a:lstStyle/>
                    <a:p>
                      <a:pPr algn="ctr" fontAlgn="b"/>
                      <a:r>
                        <a:rPr lang="en-US" sz="1100" b="0" i="0" u="none" strike="noStrike">
                          <a:solidFill>
                            <a:srgbClr val="000000"/>
                          </a:solidFill>
                          <a:effectLst/>
                          <a:latin typeface="Cambria"/>
                          <a:ea typeface="Cambria"/>
                        </a:rPr>
                        <a:t>0.0973</a:t>
                      </a:r>
                    </a:p>
                  </a:txBody>
                  <a:tcPr anchor="ctr"/>
                </a:tc>
                <a:extLst>
                  <a:ext uri="{0D108BD9-81ED-4DB2-BD59-A6C34878D82A}">
                    <a16:rowId xmlns:a16="http://schemas.microsoft.com/office/drawing/2014/main" val="2009577718"/>
                  </a:ext>
                </a:extLst>
              </a:tr>
              <a:tr h="370840">
                <a:tc>
                  <a:txBody>
                    <a:bodyPr/>
                    <a:lstStyle/>
                    <a:p>
                      <a:pPr algn="ctr" fontAlgn="b"/>
                      <a:r>
                        <a:rPr lang="en-US" sz="1100" b="0" i="0" u="none" strike="noStrike">
                          <a:solidFill>
                            <a:srgbClr val="000000"/>
                          </a:solidFill>
                          <a:effectLst/>
                          <a:latin typeface="Cambria"/>
                          <a:ea typeface="Cambria"/>
                        </a:rPr>
                        <a:t>Crisis</a:t>
                      </a:r>
                    </a:p>
                  </a:txBody>
                  <a:tcPr anchor="ctr"/>
                </a:tc>
                <a:tc>
                  <a:txBody>
                    <a:bodyPr/>
                    <a:lstStyle/>
                    <a:p>
                      <a:pPr algn="ctr" fontAlgn="b"/>
                      <a:r>
                        <a:rPr lang="en-US" sz="1100" b="0" i="0" u="none" strike="noStrike">
                          <a:solidFill>
                            <a:srgbClr val="000000"/>
                          </a:solidFill>
                          <a:effectLst/>
                          <a:latin typeface="Cambria"/>
                          <a:ea typeface="Cambria"/>
                        </a:rPr>
                        <a:t>0.4328</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0.5671</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tc>
                  <a:txBody>
                    <a:bodyPr/>
                    <a:lstStyle/>
                    <a:p>
                      <a:pPr algn="ctr" fontAlgn="b"/>
                      <a:r>
                        <a:rPr lang="en-US" sz="1100" b="0" i="0" u="none" strike="noStrike">
                          <a:solidFill>
                            <a:srgbClr val="000000"/>
                          </a:solidFill>
                          <a:effectLst/>
                          <a:latin typeface="Cambria"/>
                          <a:ea typeface="Cambria"/>
                        </a:rPr>
                        <a:t>0</a:t>
                      </a:r>
                    </a:p>
                  </a:txBody>
                  <a:tcPr anchor="ctr"/>
                </a:tc>
                <a:extLst>
                  <a:ext uri="{0D108BD9-81ED-4DB2-BD59-A6C34878D82A}">
                    <a16:rowId xmlns:a16="http://schemas.microsoft.com/office/drawing/2014/main" val="2347948051"/>
                  </a:ext>
                </a:extLst>
              </a:tr>
            </a:tbl>
          </a:graphicData>
        </a:graphic>
      </p:graphicFrame>
      <p:sp>
        <p:nvSpPr>
          <p:cNvPr id="27" name="Rectangle 26">
            <a:extLst>
              <a:ext uri="{FF2B5EF4-FFF2-40B4-BE49-F238E27FC236}">
                <a16:creationId xmlns:a16="http://schemas.microsoft.com/office/drawing/2014/main" id="{A3DE9E26-69C8-1065-B3D3-35D3D87E13D2}"/>
              </a:ext>
            </a:extLst>
          </p:cNvPr>
          <p:cNvSpPr/>
          <p:nvPr/>
        </p:nvSpPr>
        <p:spPr>
          <a:xfrm>
            <a:off x="6865921" y="4230669"/>
            <a:ext cx="612375" cy="28990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8" name="Rectangle 27">
            <a:extLst>
              <a:ext uri="{FF2B5EF4-FFF2-40B4-BE49-F238E27FC236}">
                <a16:creationId xmlns:a16="http://schemas.microsoft.com/office/drawing/2014/main" id="{FDA67019-C2C2-AA04-54C8-53D1355D070A}"/>
              </a:ext>
            </a:extLst>
          </p:cNvPr>
          <p:cNvSpPr/>
          <p:nvPr/>
        </p:nvSpPr>
        <p:spPr>
          <a:xfrm>
            <a:off x="5465852" y="4255731"/>
            <a:ext cx="612375" cy="28990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Rectangle 28">
            <a:extLst>
              <a:ext uri="{FF2B5EF4-FFF2-40B4-BE49-F238E27FC236}">
                <a16:creationId xmlns:a16="http://schemas.microsoft.com/office/drawing/2014/main" id="{221388CF-F117-8460-97DC-B2C9C26ADB24}"/>
              </a:ext>
            </a:extLst>
          </p:cNvPr>
          <p:cNvSpPr/>
          <p:nvPr/>
        </p:nvSpPr>
        <p:spPr>
          <a:xfrm>
            <a:off x="2407608" y="3832706"/>
            <a:ext cx="620266" cy="30565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rgbClr val="00B0F0"/>
              </a:solidFill>
            </a:endParaRPr>
          </a:p>
        </p:txBody>
      </p:sp>
      <p:sp>
        <p:nvSpPr>
          <p:cNvPr id="31" name="Rectangle 30">
            <a:extLst>
              <a:ext uri="{FF2B5EF4-FFF2-40B4-BE49-F238E27FC236}">
                <a16:creationId xmlns:a16="http://schemas.microsoft.com/office/drawing/2014/main" id="{5DCB9AF9-1BB2-837B-6539-4C7A628C5515}"/>
              </a:ext>
            </a:extLst>
          </p:cNvPr>
          <p:cNvSpPr/>
          <p:nvPr/>
        </p:nvSpPr>
        <p:spPr>
          <a:xfrm>
            <a:off x="2402667" y="4678663"/>
            <a:ext cx="630148" cy="29795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2" name="Rectangle 31">
            <a:extLst>
              <a:ext uri="{FF2B5EF4-FFF2-40B4-BE49-F238E27FC236}">
                <a16:creationId xmlns:a16="http://schemas.microsoft.com/office/drawing/2014/main" id="{F1617AFC-9DC0-C99F-07D5-64983FE3E4B5}"/>
              </a:ext>
            </a:extLst>
          </p:cNvPr>
          <p:cNvSpPr/>
          <p:nvPr/>
        </p:nvSpPr>
        <p:spPr>
          <a:xfrm>
            <a:off x="6865921" y="4644642"/>
            <a:ext cx="630148" cy="297951"/>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4" name="Rectangle 33">
            <a:extLst>
              <a:ext uri="{FF2B5EF4-FFF2-40B4-BE49-F238E27FC236}">
                <a16:creationId xmlns:a16="http://schemas.microsoft.com/office/drawing/2014/main" id="{B2373409-AB59-40AC-0F84-E132BDAD173E}"/>
              </a:ext>
            </a:extLst>
          </p:cNvPr>
          <p:cNvSpPr/>
          <p:nvPr/>
        </p:nvSpPr>
        <p:spPr>
          <a:xfrm>
            <a:off x="1086622" y="5090619"/>
            <a:ext cx="612375" cy="28990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5" name="TextBox 34">
            <a:extLst>
              <a:ext uri="{FF2B5EF4-FFF2-40B4-BE49-F238E27FC236}">
                <a16:creationId xmlns:a16="http://schemas.microsoft.com/office/drawing/2014/main" id="{5F599FD1-CCC5-A55B-BEAA-877C106FCE53}"/>
              </a:ext>
            </a:extLst>
          </p:cNvPr>
          <p:cNvSpPr txBox="1"/>
          <p:nvPr/>
        </p:nvSpPr>
        <p:spPr>
          <a:xfrm>
            <a:off x="292608" y="1563905"/>
            <a:ext cx="11734149" cy="1015663"/>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a:latin typeface="Cambria"/>
                <a:ea typeface="Cambria"/>
                <a:cs typeface="Calibri" panose="020F0502020204030204"/>
              </a:rPr>
              <a:t>Markowitz allocates weights to different factors at different regimes</a:t>
            </a:r>
          </a:p>
          <a:p>
            <a:pPr marL="342900" indent="-342900">
              <a:buFont typeface="Arial" panose="020B0604020202020204" pitchFamily="34" charset="0"/>
              <a:buChar char="•"/>
            </a:pPr>
            <a:r>
              <a:rPr lang="en-US" sz="2000">
                <a:latin typeface="Cambria"/>
                <a:ea typeface="Cambria"/>
                <a:cs typeface="Calibri" panose="020F0502020204030204"/>
              </a:rPr>
              <a:t>Certain factors have zero weights in certain regime; we could modify optimizing cost function to increase diversifications and to allocate a minimal weight</a:t>
            </a:r>
            <a:endParaRPr lang="en-US" sz="2000">
              <a:latin typeface="Cambria" panose="02040503050406030204" pitchFamily="18" charset="0"/>
              <a:ea typeface="Cambria" panose="02040503050406030204" pitchFamily="18" charset="0"/>
              <a:cs typeface="Calibri" panose="020F0502020204030204"/>
            </a:endParaRPr>
          </a:p>
        </p:txBody>
      </p:sp>
      <p:sp>
        <p:nvSpPr>
          <p:cNvPr id="36" name="Rectangle 35">
            <a:extLst>
              <a:ext uri="{FF2B5EF4-FFF2-40B4-BE49-F238E27FC236}">
                <a16:creationId xmlns:a16="http://schemas.microsoft.com/office/drawing/2014/main" id="{9F3052E1-F884-50A5-6C98-F2E10DDA6C7B}"/>
              </a:ext>
            </a:extLst>
          </p:cNvPr>
          <p:cNvSpPr/>
          <p:nvPr/>
        </p:nvSpPr>
        <p:spPr>
          <a:xfrm>
            <a:off x="11200913" y="4230669"/>
            <a:ext cx="612375" cy="28990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7" name="Rectangle 36">
            <a:extLst>
              <a:ext uri="{FF2B5EF4-FFF2-40B4-BE49-F238E27FC236}">
                <a16:creationId xmlns:a16="http://schemas.microsoft.com/office/drawing/2014/main" id="{1E2BB65D-CB03-507C-F32D-0E3456A8290E}"/>
              </a:ext>
            </a:extLst>
          </p:cNvPr>
          <p:cNvSpPr/>
          <p:nvPr/>
        </p:nvSpPr>
        <p:spPr>
          <a:xfrm>
            <a:off x="8317916" y="5080853"/>
            <a:ext cx="612375" cy="28990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753809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Long-only Portfolios</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graphicFrame>
        <p:nvGraphicFramePr>
          <p:cNvPr id="4" name="Table 5">
            <a:extLst>
              <a:ext uri="{FF2B5EF4-FFF2-40B4-BE49-F238E27FC236}">
                <a16:creationId xmlns:a16="http://schemas.microsoft.com/office/drawing/2014/main" id="{13DC54CF-5060-1DD7-CD67-15EC246AB980}"/>
              </a:ext>
            </a:extLst>
          </p:cNvPr>
          <p:cNvGraphicFramePr>
            <a:graphicFrameLocks noGrp="1"/>
          </p:cNvGraphicFramePr>
          <p:nvPr>
            <p:extLst>
              <p:ext uri="{D42A27DB-BD31-4B8C-83A1-F6EECF244321}">
                <p14:modId xmlns:p14="http://schemas.microsoft.com/office/powerpoint/2010/main" val="626365874"/>
              </p:ext>
            </p:extLst>
          </p:nvPr>
        </p:nvGraphicFramePr>
        <p:xfrm>
          <a:off x="485767" y="2609240"/>
          <a:ext cx="6627685" cy="3055156"/>
        </p:xfrm>
        <a:graphic>
          <a:graphicData uri="http://schemas.openxmlformats.org/drawingml/2006/table">
            <a:tbl>
              <a:tblPr firstRow="1" bandRow="1">
                <a:tableStyleId>{5C22544A-7EE6-4342-B048-85BDC9FD1C3A}</a:tableStyleId>
              </a:tblPr>
              <a:tblGrid>
                <a:gridCol w="1445775">
                  <a:extLst>
                    <a:ext uri="{9D8B030D-6E8A-4147-A177-3AD203B41FA5}">
                      <a16:colId xmlns:a16="http://schemas.microsoft.com/office/drawing/2014/main" val="3468268040"/>
                    </a:ext>
                  </a:extLst>
                </a:gridCol>
                <a:gridCol w="1205299">
                  <a:extLst>
                    <a:ext uri="{9D8B030D-6E8A-4147-A177-3AD203B41FA5}">
                      <a16:colId xmlns:a16="http://schemas.microsoft.com/office/drawing/2014/main" val="727302396"/>
                    </a:ext>
                  </a:extLst>
                </a:gridCol>
                <a:gridCol w="1325537">
                  <a:extLst>
                    <a:ext uri="{9D8B030D-6E8A-4147-A177-3AD203B41FA5}">
                      <a16:colId xmlns:a16="http://schemas.microsoft.com/office/drawing/2014/main" val="1543546965"/>
                    </a:ext>
                  </a:extLst>
                </a:gridCol>
                <a:gridCol w="1325537">
                  <a:extLst>
                    <a:ext uri="{9D8B030D-6E8A-4147-A177-3AD203B41FA5}">
                      <a16:colId xmlns:a16="http://schemas.microsoft.com/office/drawing/2014/main" val="694555784"/>
                    </a:ext>
                  </a:extLst>
                </a:gridCol>
                <a:gridCol w="1325537">
                  <a:extLst>
                    <a:ext uri="{9D8B030D-6E8A-4147-A177-3AD203B41FA5}">
                      <a16:colId xmlns:a16="http://schemas.microsoft.com/office/drawing/2014/main" val="4112936076"/>
                    </a:ext>
                  </a:extLst>
                </a:gridCol>
              </a:tblGrid>
              <a:tr h="900845">
                <a:tc>
                  <a:txBody>
                    <a:bodyPr/>
                    <a:lstStyle/>
                    <a:p>
                      <a:pPr algn="ct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Steady State</a:t>
                      </a:r>
                    </a:p>
                  </a:txBody>
                  <a:tcPr anchor="ctr"/>
                </a:tc>
                <a:tc>
                  <a:txBody>
                    <a:bodyPr/>
                    <a:lstStyle/>
                    <a:p>
                      <a:pPr algn="ctr"/>
                      <a:r>
                        <a:rPr lang="en-IN">
                          <a:latin typeface="Cambria"/>
                          <a:ea typeface="Cambria"/>
                        </a:rPr>
                        <a:t>High Inflation</a:t>
                      </a:r>
                    </a:p>
                  </a:txBody>
                  <a:tcPr anchor="ctr"/>
                </a:tc>
                <a:tc>
                  <a:txBody>
                    <a:bodyPr/>
                    <a:lstStyle/>
                    <a:p>
                      <a:pPr algn="ctr"/>
                      <a:r>
                        <a:rPr lang="en-IN">
                          <a:latin typeface="Cambria"/>
                          <a:ea typeface="Cambria"/>
                        </a:rPr>
                        <a:t>Walking on Ice</a:t>
                      </a:r>
                    </a:p>
                  </a:txBody>
                  <a:tcPr anchor="ctr"/>
                </a:tc>
                <a:tc>
                  <a:txBody>
                    <a:bodyPr/>
                    <a:lstStyle/>
                    <a:p>
                      <a:pPr algn="ctr"/>
                      <a:r>
                        <a:rPr lang="en-IN">
                          <a:latin typeface="Cambria"/>
                          <a:ea typeface="Cambria"/>
                        </a:rPr>
                        <a:t>Crisis</a:t>
                      </a:r>
                    </a:p>
                  </a:txBody>
                  <a:tcPr anchor="ctr"/>
                </a:tc>
                <a:extLst>
                  <a:ext uri="{0D108BD9-81ED-4DB2-BD59-A6C34878D82A}">
                    <a16:rowId xmlns:a16="http://schemas.microsoft.com/office/drawing/2014/main" val="4013162949"/>
                  </a:ext>
                </a:extLst>
              </a:tr>
              <a:tr h="936657">
                <a:tc>
                  <a:txBody>
                    <a:bodyPr/>
                    <a:lstStyle/>
                    <a:p>
                      <a:pPr algn="ctr"/>
                      <a:r>
                        <a:rPr lang="en-IN">
                          <a:latin typeface="Cambria"/>
                          <a:ea typeface="Cambria"/>
                        </a:rPr>
                        <a:t>Highest Sharpe Ratio</a:t>
                      </a:r>
                    </a:p>
                  </a:txBody>
                  <a:tcPr anchor="ctr"/>
                </a:tc>
                <a:tc>
                  <a:txBody>
                    <a:bodyPr/>
                    <a:lstStyle/>
                    <a:p>
                      <a:pPr lvl="0" algn="ctr">
                        <a:buNone/>
                      </a:pPr>
                      <a:r>
                        <a:rPr lang="en-IN">
                          <a:latin typeface="Cambria"/>
                          <a:ea typeface="Cambria"/>
                        </a:rPr>
                        <a:t>Credit</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Value</a:t>
                      </a:r>
                      <a:endParaRPr lang="en-IN">
                        <a:latin typeface="Cambria" panose="02040503050406030204" pitchFamily="18" charset="0"/>
                        <a:ea typeface="Cambria" panose="02040503050406030204" pitchFamily="18" charset="0"/>
                      </a:endParaRPr>
                    </a:p>
                  </a:txBody>
                  <a:tcPr anchor="ctr"/>
                </a:tc>
                <a:tc>
                  <a:txBody>
                    <a:bodyPr/>
                    <a:lstStyle/>
                    <a:p>
                      <a:pPr lvl="0" algn="ctr">
                        <a:buNone/>
                      </a:pPr>
                      <a:r>
                        <a:rPr lang="en-IN">
                          <a:latin typeface="Cambria"/>
                          <a:ea typeface="Cambria"/>
                        </a:rPr>
                        <a:t>Emerging Market</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Trend Following</a:t>
                      </a:r>
                      <a:endParaRPr lang="en-IN">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08286197"/>
                  </a:ext>
                </a:extLst>
              </a:tr>
              <a:tr h="1217654">
                <a:tc>
                  <a:txBody>
                    <a:bodyPr/>
                    <a:lstStyle/>
                    <a:p>
                      <a:pPr algn="ctr"/>
                      <a:r>
                        <a:rPr lang="en-IN">
                          <a:latin typeface="Cambria"/>
                          <a:ea typeface="Cambria"/>
                        </a:rPr>
                        <a:t>Second Highest Sharpe Ratio</a:t>
                      </a:r>
                    </a:p>
                  </a:txBody>
                  <a:tcPr anchor="ctr"/>
                </a:tc>
                <a:tc>
                  <a:txBody>
                    <a:bodyPr/>
                    <a:lstStyle/>
                    <a:p>
                      <a:pPr algn="ctr"/>
                      <a:r>
                        <a:rPr lang="en-IN">
                          <a:latin typeface="Cambria"/>
                          <a:ea typeface="Cambria"/>
                        </a:rPr>
                        <a:t>Emerging Market</a:t>
                      </a:r>
                      <a:endParaRPr lang="en-IN">
                        <a:latin typeface="Cambria" panose="02040503050406030204" pitchFamily="18" charset="0"/>
                        <a:ea typeface="Cambria" panose="02040503050406030204" pitchFamily="18" charset="0"/>
                      </a:endParaRPr>
                    </a:p>
                  </a:txBody>
                  <a:tcPr anchor="ctr"/>
                </a:tc>
                <a:tc>
                  <a:txBody>
                    <a:bodyPr/>
                    <a:lstStyle/>
                    <a:p>
                      <a:pPr lvl="0" algn="ctr">
                        <a:buNone/>
                      </a:pPr>
                      <a:r>
                        <a:rPr lang="en-IN">
                          <a:latin typeface="Cambria"/>
                          <a:ea typeface="Cambria"/>
                        </a:rPr>
                        <a:t>Local Inflation</a:t>
                      </a:r>
                      <a:endParaRPr lang="en-IN">
                        <a:latin typeface="Cambria" panose="02040503050406030204" pitchFamily="18" charset="0"/>
                        <a:ea typeface="Cambria" panose="02040503050406030204" pitchFamily="18" charset="0"/>
                      </a:endParaRPr>
                    </a:p>
                  </a:txBody>
                  <a:tcPr anchor="ctr"/>
                </a:tc>
                <a:tc>
                  <a:txBody>
                    <a:bodyPr/>
                    <a:lstStyle/>
                    <a:p>
                      <a:pPr lvl="0" algn="ctr">
                        <a:buNone/>
                      </a:pPr>
                      <a:r>
                        <a:rPr lang="en-IN">
                          <a:latin typeface="Cambria"/>
                          <a:ea typeface="Cambria"/>
                        </a:rPr>
                        <a:t>Value</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Interest Rate</a:t>
                      </a:r>
                      <a:endParaRPr lang="en-IN">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4237817549"/>
                  </a:ext>
                </a:extLst>
              </a:tr>
            </a:tbl>
          </a:graphicData>
        </a:graphic>
      </p:graphicFrame>
      <p:sp>
        <p:nvSpPr>
          <p:cNvPr id="2" name="TextBox 1">
            <a:extLst>
              <a:ext uri="{FF2B5EF4-FFF2-40B4-BE49-F238E27FC236}">
                <a16:creationId xmlns:a16="http://schemas.microsoft.com/office/drawing/2014/main" id="{DB03CA77-64E3-7C7D-8277-2E7A47EFE722}"/>
              </a:ext>
            </a:extLst>
          </p:cNvPr>
          <p:cNvSpPr txBox="1"/>
          <p:nvPr/>
        </p:nvSpPr>
        <p:spPr>
          <a:xfrm>
            <a:off x="285515" y="5743268"/>
            <a:ext cx="6390593" cy="261610"/>
          </a:xfrm>
          <a:prstGeom prst="rect">
            <a:avLst/>
          </a:prstGeom>
          <a:noFill/>
        </p:spPr>
        <p:txBody>
          <a:bodyPr wrap="square" rtlCol="0">
            <a:spAutoFit/>
          </a:bodyPr>
          <a:lstStyle/>
          <a:p>
            <a:r>
              <a:rPr lang="en-IN" sz="1100">
                <a:solidFill>
                  <a:schemeClr val="bg1">
                    <a:lumMod val="50000"/>
                  </a:schemeClr>
                </a:solidFill>
                <a:latin typeface="Cambria" panose="02040503050406030204" pitchFamily="18" charset="0"/>
                <a:ea typeface="Cambria" panose="02040503050406030204" pitchFamily="18" charset="0"/>
              </a:rPr>
              <a:t>Portfolios on train set of 2002-2014</a:t>
            </a:r>
            <a:endParaRPr lang="en-CN" sz="1100">
              <a:solidFill>
                <a:schemeClr val="bg1">
                  <a:lumMod val="50000"/>
                </a:schemeClr>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E1E6C1C0-81F9-D70E-7BC3-F2FF34B12AFF}"/>
              </a:ext>
            </a:extLst>
          </p:cNvPr>
          <p:cNvPicPr>
            <a:picLocks noChangeAspect="1"/>
          </p:cNvPicPr>
          <p:nvPr/>
        </p:nvPicPr>
        <p:blipFill rotWithShape="1">
          <a:blip r:embed="rId4"/>
          <a:srcRect r="87415"/>
          <a:stretch/>
        </p:blipFill>
        <p:spPr>
          <a:xfrm>
            <a:off x="7485389" y="1646690"/>
            <a:ext cx="1406389" cy="4148255"/>
          </a:xfrm>
          <a:prstGeom prst="rect">
            <a:avLst/>
          </a:prstGeom>
        </p:spPr>
      </p:pic>
      <p:pic>
        <p:nvPicPr>
          <p:cNvPr id="18" name="Picture 17">
            <a:extLst>
              <a:ext uri="{FF2B5EF4-FFF2-40B4-BE49-F238E27FC236}">
                <a16:creationId xmlns:a16="http://schemas.microsoft.com/office/drawing/2014/main" id="{847C4AA9-E1EA-3A66-9C01-B3AFC48B4107}"/>
              </a:ext>
            </a:extLst>
          </p:cNvPr>
          <p:cNvPicPr>
            <a:picLocks noChangeAspect="1"/>
          </p:cNvPicPr>
          <p:nvPr/>
        </p:nvPicPr>
        <p:blipFill rotWithShape="1">
          <a:blip r:embed="rId4"/>
          <a:srcRect l="72680"/>
          <a:stretch/>
        </p:blipFill>
        <p:spPr>
          <a:xfrm>
            <a:off x="8804734" y="1650126"/>
            <a:ext cx="3052968" cy="4148255"/>
          </a:xfrm>
          <a:prstGeom prst="rect">
            <a:avLst/>
          </a:prstGeom>
        </p:spPr>
      </p:pic>
      <p:sp>
        <p:nvSpPr>
          <p:cNvPr id="19" name="TextBox 18">
            <a:extLst>
              <a:ext uri="{FF2B5EF4-FFF2-40B4-BE49-F238E27FC236}">
                <a16:creationId xmlns:a16="http://schemas.microsoft.com/office/drawing/2014/main" id="{EF583315-C929-C7B8-6941-D6E4FA18981E}"/>
              </a:ext>
            </a:extLst>
          </p:cNvPr>
          <p:cNvSpPr txBox="1"/>
          <p:nvPr/>
        </p:nvSpPr>
        <p:spPr>
          <a:xfrm>
            <a:off x="292609" y="1563904"/>
            <a:ext cx="6788140" cy="707886"/>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a:latin typeface="Cambria"/>
                <a:ea typeface="Cambria"/>
              </a:rPr>
              <a:t>Long-only portfolios only focus on the best factors to long</a:t>
            </a:r>
          </a:p>
          <a:p>
            <a:pPr marL="342900" indent="-342900">
              <a:buFont typeface="Arial" panose="020B0604020202020204" pitchFamily="34" charset="0"/>
              <a:buChar char="•"/>
            </a:pPr>
            <a:r>
              <a:rPr lang="en-US" sz="2000">
                <a:latin typeface="Cambria"/>
                <a:ea typeface="Cambria"/>
              </a:rPr>
              <a:t>Choose highest Sharpe ratio factors in different regimes</a:t>
            </a:r>
            <a:endParaRPr lang="en-US" sz="2000">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a16="http://schemas.microsoft.com/office/drawing/2014/main" id="{8C1CB9C3-0A2C-DC84-2C96-B49F43A395A1}"/>
              </a:ext>
            </a:extLst>
          </p:cNvPr>
          <p:cNvSpPr/>
          <p:nvPr/>
        </p:nvSpPr>
        <p:spPr>
          <a:xfrm>
            <a:off x="8839995" y="2570299"/>
            <a:ext cx="682906" cy="195521"/>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1" name="Rectangle 20">
            <a:extLst>
              <a:ext uri="{FF2B5EF4-FFF2-40B4-BE49-F238E27FC236}">
                <a16:creationId xmlns:a16="http://schemas.microsoft.com/office/drawing/2014/main" id="{CFECD85C-DDDD-F84D-1BA0-E9B381C92E68}"/>
              </a:ext>
            </a:extLst>
          </p:cNvPr>
          <p:cNvSpPr/>
          <p:nvPr/>
        </p:nvSpPr>
        <p:spPr>
          <a:xfrm>
            <a:off x="8839995" y="3058000"/>
            <a:ext cx="682906" cy="195521"/>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2" name="Rectangle 21">
            <a:extLst>
              <a:ext uri="{FF2B5EF4-FFF2-40B4-BE49-F238E27FC236}">
                <a16:creationId xmlns:a16="http://schemas.microsoft.com/office/drawing/2014/main" id="{FAD01AF9-4A83-DDEC-AA23-1CC15C1725A5}"/>
              </a:ext>
            </a:extLst>
          </p:cNvPr>
          <p:cNvSpPr/>
          <p:nvPr/>
        </p:nvSpPr>
        <p:spPr>
          <a:xfrm>
            <a:off x="9648312" y="5551258"/>
            <a:ext cx="562811" cy="19060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accent2"/>
              </a:solidFill>
            </a:endParaRPr>
          </a:p>
        </p:txBody>
      </p:sp>
      <p:sp>
        <p:nvSpPr>
          <p:cNvPr id="23" name="Rectangle 22">
            <a:extLst>
              <a:ext uri="{FF2B5EF4-FFF2-40B4-BE49-F238E27FC236}">
                <a16:creationId xmlns:a16="http://schemas.microsoft.com/office/drawing/2014/main" id="{F6FB8490-3B3F-236B-06FF-9CDED6600703}"/>
              </a:ext>
            </a:extLst>
          </p:cNvPr>
          <p:cNvSpPr/>
          <p:nvPr/>
        </p:nvSpPr>
        <p:spPr>
          <a:xfrm>
            <a:off x="9648312" y="3506307"/>
            <a:ext cx="562811" cy="19060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4" name="Rectangle 23">
            <a:extLst>
              <a:ext uri="{FF2B5EF4-FFF2-40B4-BE49-F238E27FC236}">
                <a16:creationId xmlns:a16="http://schemas.microsoft.com/office/drawing/2014/main" id="{287A87F3-0F52-1A7B-C5BE-5A7EBFDB7B61}"/>
              </a:ext>
            </a:extLst>
          </p:cNvPr>
          <p:cNvSpPr/>
          <p:nvPr/>
        </p:nvSpPr>
        <p:spPr>
          <a:xfrm>
            <a:off x="10348848" y="3058000"/>
            <a:ext cx="682906" cy="195521"/>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Rectangle 24">
            <a:extLst>
              <a:ext uri="{FF2B5EF4-FFF2-40B4-BE49-F238E27FC236}">
                <a16:creationId xmlns:a16="http://schemas.microsoft.com/office/drawing/2014/main" id="{66C91F3E-3ADC-DFB0-68AA-ABF13B185D7A}"/>
              </a:ext>
            </a:extLst>
          </p:cNvPr>
          <p:cNvSpPr/>
          <p:nvPr/>
        </p:nvSpPr>
        <p:spPr>
          <a:xfrm>
            <a:off x="10348848" y="5546342"/>
            <a:ext cx="682906" cy="195521"/>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6" name="Rectangle 25">
            <a:extLst>
              <a:ext uri="{FF2B5EF4-FFF2-40B4-BE49-F238E27FC236}">
                <a16:creationId xmlns:a16="http://schemas.microsoft.com/office/drawing/2014/main" id="{06A2E97B-80B7-C814-132E-286FA61DDFE8}"/>
              </a:ext>
            </a:extLst>
          </p:cNvPr>
          <p:cNvSpPr/>
          <p:nvPr/>
        </p:nvSpPr>
        <p:spPr>
          <a:xfrm>
            <a:off x="11102408" y="4605714"/>
            <a:ext cx="682906" cy="195521"/>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7" name="Rectangle 26">
            <a:extLst>
              <a:ext uri="{FF2B5EF4-FFF2-40B4-BE49-F238E27FC236}">
                <a16:creationId xmlns:a16="http://schemas.microsoft.com/office/drawing/2014/main" id="{5C3FAEC6-FB83-7D85-E8E2-21CFD98B1FC7}"/>
              </a:ext>
            </a:extLst>
          </p:cNvPr>
          <p:cNvSpPr/>
          <p:nvPr/>
        </p:nvSpPr>
        <p:spPr>
          <a:xfrm>
            <a:off x="11102408" y="2104409"/>
            <a:ext cx="682906" cy="195521"/>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09377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Performance Testing </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2" name="Arrow: Right 1">
            <a:extLst>
              <a:ext uri="{FF2B5EF4-FFF2-40B4-BE49-F238E27FC236}">
                <a16:creationId xmlns:a16="http://schemas.microsoft.com/office/drawing/2014/main" id="{EE14D2F7-960C-F49F-2F9D-357BE270BFA3}"/>
              </a:ext>
            </a:extLst>
          </p:cNvPr>
          <p:cNvSpPr/>
          <p:nvPr/>
        </p:nvSpPr>
        <p:spPr>
          <a:xfrm>
            <a:off x="4700291" y="2310959"/>
            <a:ext cx="6590804" cy="484909"/>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AE0383-27DB-FE05-0D9A-CBDFD248290A}"/>
              </a:ext>
            </a:extLst>
          </p:cNvPr>
          <p:cNvSpPr txBox="1"/>
          <p:nvPr/>
        </p:nvSpPr>
        <p:spPr>
          <a:xfrm>
            <a:off x="4773857" y="1875392"/>
            <a:ext cx="78179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2002｜2003｜ ··· ｜2013｜2014｜2015｜2016｜</a:t>
            </a:r>
          </a:p>
        </p:txBody>
      </p:sp>
      <p:sp>
        <p:nvSpPr>
          <p:cNvPr id="6" name="Arrow: Curved Up 5">
            <a:extLst>
              <a:ext uri="{FF2B5EF4-FFF2-40B4-BE49-F238E27FC236}">
                <a16:creationId xmlns:a16="http://schemas.microsoft.com/office/drawing/2014/main" id="{901B4DCD-D616-ECF0-A8A7-76237B580D9D}"/>
              </a:ext>
            </a:extLst>
          </p:cNvPr>
          <p:cNvSpPr/>
          <p:nvPr/>
        </p:nvSpPr>
        <p:spPr>
          <a:xfrm>
            <a:off x="4940771" y="2705205"/>
            <a:ext cx="3117274" cy="4948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159A31-8FC4-0D17-80A5-57FD569F74E5}"/>
              </a:ext>
            </a:extLst>
          </p:cNvPr>
          <p:cNvSpPr txBox="1"/>
          <p:nvPr/>
        </p:nvSpPr>
        <p:spPr>
          <a:xfrm>
            <a:off x="5382467" y="3201470"/>
            <a:ext cx="3196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Dataset</a:t>
            </a:r>
          </a:p>
        </p:txBody>
      </p:sp>
      <p:sp>
        <p:nvSpPr>
          <p:cNvPr id="9" name="Arrow: Curved Up 8">
            <a:extLst>
              <a:ext uri="{FF2B5EF4-FFF2-40B4-BE49-F238E27FC236}">
                <a16:creationId xmlns:a16="http://schemas.microsoft.com/office/drawing/2014/main" id="{DEA0C84E-0CC9-DA0F-D744-E2F74D5B604A}"/>
              </a:ext>
            </a:extLst>
          </p:cNvPr>
          <p:cNvSpPr/>
          <p:nvPr/>
        </p:nvSpPr>
        <p:spPr>
          <a:xfrm>
            <a:off x="8022169" y="2708916"/>
            <a:ext cx="801585" cy="4898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9CD88B0-3D97-30BA-809E-09759121B7BC}"/>
              </a:ext>
            </a:extLst>
          </p:cNvPr>
          <p:cNvSpPr txBox="1"/>
          <p:nvPr/>
        </p:nvSpPr>
        <p:spPr>
          <a:xfrm>
            <a:off x="7861442" y="3196521"/>
            <a:ext cx="13161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Test Dataset</a:t>
            </a:r>
          </a:p>
        </p:txBody>
      </p:sp>
      <p:sp>
        <p:nvSpPr>
          <p:cNvPr id="16" name="Arrow: Right 15">
            <a:extLst>
              <a:ext uri="{FF2B5EF4-FFF2-40B4-BE49-F238E27FC236}">
                <a16:creationId xmlns:a16="http://schemas.microsoft.com/office/drawing/2014/main" id="{3BB6016E-F909-8510-133A-413C7939BEAD}"/>
              </a:ext>
            </a:extLst>
          </p:cNvPr>
          <p:cNvSpPr/>
          <p:nvPr/>
        </p:nvSpPr>
        <p:spPr>
          <a:xfrm>
            <a:off x="4705239" y="4027933"/>
            <a:ext cx="6583877" cy="484909"/>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1CB1D7D-9631-9F97-3BC5-47CC31F62BD4}"/>
              </a:ext>
            </a:extLst>
          </p:cNvPr>
          <p:cNvSpPr txBox="1"/>
          <p:nvPr/>
        </p:nvSpPr>
        <p:spPr>
          <a:xfrm>
            <a:off x="4778805" y="3592366"/>
            <a:ext cx="78179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2002｜2003｜ ··· ｜2013｜2014｜2015｜2016｜</a:t>
            </a:r>
          </a:p>
        </p:txBody>
      </p:sp>
      <p:sp>
        <p:nvSpPr>
          <p:cNvPr id="18" name="Arrow: Curved Up 17">
            <a:extLst>
              <a:ext uri="{FF2B5EF4-FFF2-40B4-BE49-F238E27FC236}">
                <a16:creationId xmlns:a16="http://schemas.microsoft.com/office/drawing/2014/main" id="{8A1F07CD-D42E-3A32-3DEA-4744F7976334}"/>
              </a:ext>
            </a:extLst>
          </p:cNvPr>
          <p:cNvSpPr/>
          <p:nvPr/>
        </p:nvSpPr>
        <p:spPr>
          <a:xfrm>
            <a:off x="5685667" y="4415304"/>
            <a:ext cx="3117274" cy="4948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23D606A-54B7-0404-25F2-C2EA6844A104}"/>
              </a:ext>
            </a:extLst>
          </p:cNvPr>
          <p:cNvSpPr txBox="1"/>
          <p:nvPr/>
        </p:nvSpPr>
        <p:spPr>
          <a:xfrm>
            <a:off x="6421558" y="4878860"/>
            <a:ext cx="3196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Dataset</a:t>
            </a:r>
          </a:p>
        </p:txBody>
      </p:sp>
      <p:sp>
        <p:nvSpPr>
          <p:cNvPr id="20" name="Arrow: Curved Up 19">
            <a:extLst>
              <a:ext uri="{FF2B5EF4-FFF2-40B4-BE49-F238E27FC236}">
                <a16:creationId xmlns:a16="http://schemas.microsoft.com/office/drawing/2014/main" id="{1F51D4DE-62EF-606E-779B-DDF7F6F174B0}"/>
              </a:ext>
            </a:extLst>
          </p:cNvPr>
          <p:cNvSpPr/>
          <p:nvPr/>
        </p:nvSpPr>
        <p:spPr>
          <a:xfrm>
            <a:off x="8749533" y="4425890"/>
            <a:ext cx="801585" cy="4898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BC0C65-EE45-60AB-8215-606A360F10A1}"/>
              </a:ext>
            </a:extLst>
          </p:cNvPr>
          <p:cNvSpPr txBox="1"/>
          <p:nvPr/>
        </p:nvSpPr>
        <p:spPr>
          <a:xfrm>
            <a:off x="8578909" y="4918443"/>
            <a:ext cx="13161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Test Dataset</a:t>
            </a:r>
          </a:p>
        </p:txBody>
      </p:sp>
      <p:sp>
        <p:nvSpPr>
          <p:cNvPr id="22" name="TextBox 21">
            <a:extLst>
              <a:ext uri="{FF2B5EF4-FFF2-40B4-BE49-F238E27FC236}">
                <a16:creationId xmlns:a16="http://schemas.microsoft.com/office/drawing/2014/main" id="{0A2A8F20-1BBE-A8D9-51DA-5351E1DFE8EE}"/>
              </a:ext>
            </a:extLst>
          </p:cNvPr>
          <p:cNvSpPr txBox="1"/>
          <p:nvPr/>
        </p:nvSpPr>
        <p:spPr>
          <a:xfrm>
            <a:off x="292609" y="1563905"/>
            <a:ext cx="3641973" cy="2862322"/>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a:latin typeface="Cambria" panose="02040503050406030204" pitchFamily="18" charset="0"/>
                <a:ea typeface="Cambria" panose="02040503050406030204" pitchFamily="18" charset="0"/>
              </a:rPr>
              <a:t>Rolling window testing</a:t>
            </a:r>
          </a:p>
          <a:p>
            <a:pPr marL="342900" indent="-342900">
              <a:buFont typeface="Arial" panose="020B0604020202020204" pitchFamily="34" charset="0"/>
              <a:buChar char="•"/>
            </a:pPr>
            <a:r>
              <a:rPr lang="en-US" sz="2000">
                <a:latin typeface="Cambria" panose="02040503050406030204" pitchFamily="18" charset="0"/>
                <a:ea typeface="Cambria" panose="02040503050406030204" pitchFamily="18" charset="0"/>
              </a:rPr>
              <a:t>Detect regimes on test data using trained parameters</a:t>
            </a:r>
          </a:p>
          <a:p>
            <a:pPr marL="342900" indent="-342900">
              <a:buFont typeface="Arial" panose="020B0604020202020204" pitchFamily="34" charset="0"/>
              <a:buChar char="•"/>
            </a:pPr>
            <a:r>
              <a:rPr lang="en-US" sz="2000">
                <a:latin typeface="Cambria" panose="02040503050406030204" pitchFamily="18" charset="0"/>
                <a:ea typeface="Cambria" panose="02040503050406030204" pitchFamily="18" charset="0"/>
              </a:rPr>
              <a:t>Smooth the test regimes by enforcing weekly rebalancing</a:t>
            </a:r>
          </a:p>
          <a:p>
            <a:pPr marL="342900" indent="-342900">
              <a:buFont typeface="Arial" panose="020B0604020202020204" pitchFamily="34" charset="0"/>
              <a:buChar char="•"/>
            </a:pPr>
            <a:r>
              <a:rPr lang="en-US" sz="2000">
                <a:latin typeface="Cambria" panose="02040503050406030204" pitchFamily="18" charset="0"/>
                <a:ea typeface="Cambria" panose="02040503050406030204" pitchFamily="18" charset="0"/>
              </a:rPr>
              <a:t>Use regime-wise portfolios built earlier to calculate PNL of different strategies</a:t>
            </a:r>
          </a:p>
        </p:txBody>
      </p:sp>
    </p:spTree>
    <p:extLst>
      <p:ext uri="{BB962C8B-B14F-4D97-AF65-F5344CB8AC3E}">
        <p14:creationId xmlns:p14="http://schemas.microsoft.com/office/powerpoint/2010/main" val="409842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Result Summary: Markowitz Portfolios</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graphicFrame>
        <p:nvGraphicFramePr>
          <p:cNvPr id="6" name="Table 7">
            <a:extLst>
              <a:ext uri="{FF2B5EF4-FFF2-40B4-BE49-F238E27FC236}">
                <a16:creationId xmlns:a16="http://schemas.microsoft.com/office/drawing/2014/main" id="{AA78FE7D-F388-FC64-47FE-9497D8F2D449}"/>
              </a:ext>
            </a:extLst>
          </p:cNvPr>
          <p:cNvGraphicFramePr>
            <a:graphicFrameLocks noGrp="1"/>
          </p:cNvGraphicFramePr>
          <p:nvPr>
            <p:extLst>
              <p:ext uri="{D42A27DB-BD31-4B8C-83A1-F6EECF244321}">
                <p14:modId xmlns:p14="http://schemas.microsoft.com/office/powerpoint/2010/main" val="911466586"/>
              </p:ext>
            </p:extLst>
          </p:nvPr>
        </p:nvGraphicFramePr>
        <p:xfrm>
          <a:off x="292608" y="2096537"/>
          <a:ext cx="6285170" cy="2886420"/>
        </p:xfrm>
        <a:graphic>
          <a:graphicData uri="http://schemas.openxmlformats.org/drawingml/2006/table">
            <a:tbl>
              <a:tblPr firstRow="1" bandRow="1">
                <a:tableStyleId>{5C22544A-7EE6-4342-B048-85BDC9FD1C3A}</a:tableStyleId>
              </a:tblPr>
              <a:tblGrid>
                <a:gridCol w="1260889">
                  <a:extLst>
                    <a:ext uri="{9D8B030D-6E8A-4147-A177-3AD203B41FA5}">
                      <a16:colId xmlns:a16="http://schemas.microsoft.com/office/drawing/2014/main" val="1461703672"/>
                    </a:ext>
                  </a:extLst>
                </a:gridCol>
                <a:gridCol w="1253179">
                  <a:extLst>
                    <a:ext uri="{9D8B030D-6E8A-4147-A177-3AD203B41FA5}">
                      <a16:colId xmlns:a16="http://schemas.microsoft.com/office/drawing/2014/main" val="368152699"/>
                    </a:ext>
                  </a:extLst>
                </a:gridCol>
                <a:gridCol w="1257034">
                  <a:extLst>
                    <a:ext uri="{9D8B030D-6E8A-4147-A177-3AD203B41FA5}">
                      <a16:colId xmlns:a16="http://schemas.microsoft.com/office/drawing/2014/main" val="430680175"/>
                    </a:ext>
                  </a:extLst>
                </a:gridCol>
                <a:gridCol w="1257034">
                  <a:extLst>
                    <a:ext uri="{9D8B030D-6E8A-4147-A177-3AD203B41FA5}">
                      <a16:colId xmlns:a16="http://schemas.microsoft.com/office/drawing/2014/main" val="1295230701"/>
                    </a:ext>
                  </a:extLst>
                </a:gridCol>
                <a:gridCol w="1257034">
                  <a:extLst>
                    <a:ext uri="{9D8B030D-6E8A-4147-A177-3AD203B41FA5}">
                      <a16:colId xmlns:a16="http://schemas.microsoft.com/office/drawing/2014/main" val="580574769"/>
                    </a:ext>
                  </a:extLst>
                </a:gridCol>
              </a:tblGrid>
              <a:tr h="278337">
                <a:tc>
                  <a:txBody>
                    <a:bodyPr/>
                    <a:lstStyle/>
                    <a:p>
                      <a:pPr algn="ctr"/>
                      <a:r>
                        <a:rPr lang="en-IN" sz="1600">
                          <a:latin typeface="Cambria" panose="02040503050406030204" pitchFamily="18" charset="0"/>
                          <a:ea typeface="Cambria" panose="02040503050406030204" pitchFamily="18" charset="0"/>
                        </a:rPr>
                        <a:t>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Annualized Return</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Sharpe Ratio</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Max Drawdown</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Calmar Ratio</a:t>
                      </a:r>
                    </a:p>
                    <a:p>
                      <a:pPr algn="ct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066505747"/>
                  </a:ext>
                </a:extLst>
              </a:tr>
              <a:tr h="515865">
                <a:tc>
                  <a:txBody>
                    <a:bodyPr/>
                    <a:lstStyle/>
                    <a:p>
                      <a:pPr algn="ctr"/>
                      <a:r>
                        <a:rPr lang="en-IN" sz="1600">
                          <a:latin typeface="Cambria" panose="02040503050406030204" pitchFamily="18" charset="0"/>
                          <a:ea typeface="Cambria" panose="02040503050406030204" pitchFamily="18" charset="0"/>
                        </a:rPr>
                        <a:t>3 Regime</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0.004732</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0.155483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0.108133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0.049032</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619673231"/>
                  </a:ext>
                </a:extLst>
              </a:tr>
              <a:tr h="515865">
                <a:tc>
                  <a:txBody>
                    <a:bodyPr/>
                    <a:lstStyle/>
                    <a:p>
                      <a:pPr algn="ctr"/>
                      <a:r>
                        <a:rPr lang="en-IN" sz="1600">
                          <a:latin typeface="Cambria" panose="02040503050406030204" pitchFamily="18" charset="0"/>
                          <a:ea typeface="Cambria" panose="02040503050406030204" pitchFamily="18" charset="0"/>
                        </a:rPr>
                        <a:t>4 Regime</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0.032221</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1.021803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0.067633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0.476273</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621336689"/>
                  </a:ext>
                </a:extLst>
              </a:tr>
              <a:tr h="515865">
                <a:tc>
                  <a:txBody>
                    <a:bodyPr/>
                    <a:lstStyle/>
                    <a:p>
                      <a:pPr algn="ctr"/>
                      <a:r>
                        <a:rPr lang="en-IN" sz="1600">
                          <a:latin typeface="Cambria" panose="02040503050406030204" pitchFamily="18" charset="0"/>
                          <a:ea typeface="Cambria" panose="02040503050406030204" pitchFamily="18" charset="0"/>
                        </a:rPr>
                        <a:t>5 Regime</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0.013950</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0.462056</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0.078559</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0.182483</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898588764"/>
                  </a:ext>
                </a:extLst>
              </a:tr>
              <a:tr h="515865">
                <a:tc>
                  <a:txBody>
                    <a:bodyPr/>
                    <a:lstStyle/>
                    <a:p>
                      <a:pPr algn="ctr"/>
                      <a:r>
                        <a:rPr lang="en-IN" sz="1600">
                          <a:latin typeface="Cambria" panose="02040503050406030204" pitchFamily="18" charset="0"/>
                          <a:ea typeface="Cambria" panose="02040503050406030204" pitchFamily="18" charset="0"/>
                        </a:rPr>
                        <a:t>No regime</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0.003186</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0.134913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0.111323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0.031645</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832046015"/>
                  </a:ext>
                </a:extLst>
              </a:tr>
            </a:tbl>
          </a:graphicData>
        </a:graphic>
      </p:graphicFrame>
      <p:sp>
        <p:nvSpPr>
          <p:cNvPr id="2" name="Rectangle 1">
            <a:extLst>
              <a:ext uri="{FF2B5EF4-FFF2-40B4-BE49-F238E27FC236}">
                <a16:creationId xmlns:a16="http://schemas.microsoft.com/office/drawing/2014/main" id="{6F01D1B7-CFE6-E00A-8DC7-BECA2E7B50E4}"/>
              </a:ext>
            </a:extLst>
          </p:cNvPr>
          <p:cNvSpPr/>
          <p:nvPr/>
        </p:nvSpPr>
        <p:spPr>
          <a:xfrm>
            <a:off x="169054" y="3429000"/>
            <a:ext cx="6536546" cy="42380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a:extLst>
              <a:ext uri="{FF2B5EF4-FFF2-40B4-BE49-F238E27FC236}">
                <a16:creationId xmlns:a16="http://schemas.microsoft.com/office/drawing/2014/main" id="{B88AA176-01CD-B3F1-0D03-CF44EDC2A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9154" y="2096537"/>
            <a:ext cx="4829577" cy="310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638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Result Summary: Long-only Portfolios</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graphicFrame>
        <p:nvGraphicFramePr>
          <p:cNvPr id="6" name="Table 7">
            <a:extLst>
              <a:ext uri="{FF2B5EF4-FFF2-40B4-BE49-F238E27FC236}">
                <a16:creationId xmlns:a16="http://schemas.microsoft.com/office/drawing/2014/main" id="{AA78FE7D-F388-FC64-47FE-9497D8F2D449}"/>
              </a:ext>
            </a:extLst>
          </p:cNvPr>
          <p:cNvGraphicFramePr>
            <a:graphicFrameLocks noGrp="1"/>
          </p:cNvGraphicFramePr>
          <p:nvPr>
            <p:extLst>
              <p:ext uri="{D42A27DB-BD31-4B8C-83A1-F6EECF244321}">
                <p14:modId xmlns:p14="http://schemas.microsoft.com/office/powerpoint/2010/main" val="1304599513"/>
              </p:ext>
            </p:extLst>
          </p:nvPr>
        </p:nvGraphicFramePr>
        <p:xfrm>
          <a:off x="292608" y="2096537"/>
          <a:ext cx="6285170" cy="2886420"/>
        </p:xfrm>
        <a:graphic>
          <a:graphicData uri="http://schemas.openxmlformats.org/drawingml/2006/table">
            <a:tbl>
              <a:tblPr firstRow="1" bandRow="1">
                <a:tableStyleId>{5C22544A-7EE6-4342-B048-85BDC9FD1C3A}</a:tableStyleId>
              </a:tblPr>
              <a:tblGrid>
                <a:gridCol w="1260889">
                  <a:extLst>
                    <a:ext uri="{9D8B030D-6E8A-4147-A177-3AD203B41FA5}">
                      <a16:colId xmlns:a16="http://schemas.microsoft.com/office/drawing/2014/main" val="1461703672"/>
                    </a:ext>
                  </a:extLst>
                </a:gridCol>
                <a:gridCol w="1253179">
                  <a:extLst>
                    <a:ext uri="{9D8B030D-6E8A-4147-A177-3AD203B41FA5}">
                      <a16:colId xmlns:a16="http://schemas.microsoft.com/office/drawing/2014/main" val="368152699"/>
                    </a:ext>
                  </a:extLst>
                </a:gridCol>
                <a:gridCol w="1257034">
                  <a:extLst>
                    <a:ext uri="{9D8B030D-6E8A-4147-A177-3AD203B41FA5}">
                      <a16:colId xmlns:a16="http://schemas.microsoft.com/office/drawing/2014/main" val="430680175"/>
                    </a:ext>
                  </a:extLst>
                </a:gridCol>
                <a:gridCol w="1257034">
                  <a:extLst>
                    <a:ext uri="{9D8B030D-6E8A-4147-A177-3AD203B41FA5}">
                      <a16:colId xmlns:a16="http://schemas.microsoft.com/office/drawing/2014/main" val="1295230701"/>
                    </a:ext>
                  </a:extLst>
                </a:gridCol>
                <a:gridCol w="1257034">
                  <a:extLst>
                    <a:ext uri="{9D8B030D-6E8A-4147-A177-3AD203B41FA5}">
                      <a16:colId xmlns:a16="http://schemas.microsoft.com/office/drawing/2014/main" val="580574769"/>
                    </a:ext>
                  </a:extLst>
                </a:gridCol>
              </a:tblGrid>
              <a:tr h="278337">
                <a:tc>
                  <a:txBody>
                    <a:bodyPr/>
                    <a:lstStyle/>
                    <a:p>
                      <a:pPr algn="ctr"/>
                      <a:r>
                        <a:rPr lang="en-IN" sz="1600">
                          <a:latin typeface="Cambria" panose="02040503050406030204" pitchFamily="18" charset="0"/>
                          <a:ea typeface="Cambria" panose="02040503050406030204" pitchFamily="18" charset="0"/>
                        </a:rPr>
                        <a:t>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Annualized Return</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Sharpe Ratio</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Max Drawdown</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Calmar Ratio</a:t>
                      </a:r>
                    </a:p>
                    <a:p>
                      <a:pPr algn="ct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066505747"/>
                  </a:ext>
                </a:extLst>
              </a:tr>
              <a:tr h="515865">
                <a:tc>
                  <a:txBody>
                    <a:bodyPr/>
                    <a:lstStyle/>
                    <a:p>
                      <a:pPr algn="ctr"/>
                      <a:r>
                        <a:rPr lang="en-IN" sz="1600">
                          <a:latin typeface="Cambria" panose="02040503050406030204" pitchFamily="18" charset="0"/>
                          <a:ea typeface="Cambria" panose="02040503050406030204" pitchFamily="18" charset="0"/>
                        </a:rPr>
                        <a:t>3 Regime</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0.015706</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0.324483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0.120656</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0.136886</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619673231"/>
                  </a:ext>
                </a:extLst>
              </a:tr>
              <a:tr h="515865">
                <a:tc>
                  <a:txBody>
                    <a:bodyPr/>
                    <a:lstStyle/>
                    <a:p>
                      <a:pPr algn="ctr"/>
                      <a:r>
                        <a:rPr lang="en-IN" sz="1600">
                          <a:latin typeface="Cambria" panose="02040503050406030204" pitchFamily="18" charset="0"/>
                          <a:ea typeface="Cambria" panose="02040503050406030204" pitchFamily="18" charset="0"/>
                        </a:rPr>
                        <a:t>4 Regime</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0.038395</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0.606952</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0.124493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0.318405</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621336689"/>
                  </a:ext>
                </a:extLst>
              </a:tr>
              <a:tr h="515865">
                <a:tc>
                  <a:txBody>
                    <a:bodyPr/>
                    <a:lstStyle/>
                    <a:p>
                      <a:pPr algn="ctr"/>
                      <a:r>
                        <a:rPr lang="en-IN" sz="1600">
                          <a:latin typeface="Cambria" panose="02040503050406030204" pitchFamily="18" charset="0"/>
                          <a:ea typeface="Cambria" panose="02040503050406030204" pitchFamily="18" charset="0"/>
                        </a:rPr>
                        <a:t>5 Regime</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0.033298</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0.479512</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0.214135</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0.163788</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898588764"/>
                  </a:ext>
                </a:extLst>
              </a:tr>
              <a:tr h="515865">
                <a:tc>
                  <a:txBody>
                    <a:bodyPr/>
                    <a:lstStyle/>
                    <a:p>
                      <a:pPr algn="ctr"/>
                      <a:r>
                        <a:rPr lang="en-IN" sz="1600">
                          <a:latin typeface="Cambria" panose="02040503050406030204" pitchFamily="18" charset="0"/>
                          <a:ea typeface="Cambria" panose="02040503050406030204" pitchFamily="18" charset="0"/>
                        </a:rPr>
                        <a:t>No regime</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-0.008206</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-0.194489</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0.139635</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-0.063436</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832046015"/>
                  </a:ext>
                </a:extLst>
              </a:tr>
            </a:tbl>
          </a:graphicData>
        </a:graphic>
      </p:graphicFrame>
      <p:sp>
        <p:nvSpPr>
          <p:cNvPr id="9" name="Rectangle 8">
            <a:extLst>
              <a:ext uri="{FF2B5EF4-FFF2-40B4-BE49-F238E27FC236}">
                <a16:creationId xmlns:a16="http://schemas.microsoft.com/office/drawing/2014/main" id="{7B7DFFCF-5297-B06A-D022-A9FCC3CB0BE7}"/>
              </a:ext>
            </a:extLst>
          </p:cNvPr>
          <p:cNvSpPr/>
          <p:nvPr/>
        </p:nvSpPr>
        <p:spPr>
          <a:xfrm>
            <a:off x="169054" y="3429000"/>
            <a:ext cx="6536546" cy="44435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2" name="Picture 8">
            <a:extLst>
              <a:ext uri="{FF2B5EF4-FFF2-40B4-BE49-F238E27FC236}">
                <a16:creationId xmlns:a16="http://schemas.microsoft.com/office/drawing/2014/main" id="{00956F07-F477-BF5F-FC2D-E1CEC713F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220" y="2096537"/>
            <a:ext cx="4556703" cy="300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395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Result Summary</a:t>
            </a:r>
            <a:endParaRPr lang="en-US" sz="4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graphicFrame>
        <p:nvGraphicFramePr>
          <p:cNvPr id="6" name="Table 7">
            <a:extLst>
              <a:ext uri="{FF2B5EF4-FFF2-40B4-BE49-F238E27FC236}">
                <a16:creationId xmlns:a16="http://schemas.microsoft.com/office/drawing/2014/main" id="{AA78FE7D-F388-FC64-47FE-9497D8F2D449}"/>
              </a:ext>
            </a:extLst>
          </p:cNvPr>
          <p:cNvGraphicFramePr>
            <a:graphicFrameLocks noGrp="1"/>
          </p:cNvGraphicFramePr>
          <p:nvPr>
            <p:extLst>
              <p:ext uri="{D42A27DB-BD31-4B8C-83A1-F6EECF244321}">
                <p14:modId xmlns:p14="http://schemas.microsoft.com/office/powerpoint/2010/main" val="1231205441"/>
              </p:ext>
            </p:extLst>
          </p:nvPr>
        </p:nvGraphicFramePr>
        <p:xfrm>
          <a:off x="292608" y="2096537"/>
          <a:ext cx="6285170" cy="2560320"/>
        </p:xfrm>
        <a:graphic>
          <a:graphicData uri="http://schemas.openxmlformats.org/drawingml/2006/table">
            <a:tbl>
              <a:tblPr firstRow="1" bandRow="1">
                <a:tableStyleId>{5C22544A-7EE6-4342-B048-85BDC9FD1C3A}</a:tableStyleId>
              </a:tblPr>
              <a:tblGrid>
                <a:gridCol w="1260889">
                  <a:extLst>
                    <a:ext uri="{9D8B030D-6E8A-4147-A177-3AD203B41FA5}">
                      <a16:colId xmlns:a16="http://schemas.microsoft.com/office/drawing/2014/main" val="1461703672"/>
                    </a:ext>
                  </a:extLst>
                </a:gridCol>
                <a:gridCol w="1253179">
                  <a:extLst>
                    <a:ext uri="{9D8B030D-6E8A-4147-A177-3AD203B41FA5}">
                      <a16:colId xmlns:a16="http://schemas.microsoft.com/office/drawing/2014/main" val="368152699"/>
                    </a:ext>
                  </a:extLst>
                </a:gridCol>
                <a:gridCol w="1257034">
                  <a:extLst>
                    <a:ext uri="{9D8B030D-6E8A-4147-A177-3AD203B41FA5}">
                      <a16:colId xmlns:a16="http://schemas.microsoft.com/office/drawing/2014/main" val="430680175"/>
                    </a:ext>
                  </a:extLst>
                </a:gridCol>
                <a:gridCol w="1257034">
                  <a:extLst>
                    <a:ext uri="{9D8B030D-6E8A-4147-A177-3AD203B41FA5}">
                      <a16:colId xmlns:a16="http://schemas.microsoft.com/office/drawing/2014/main" val="1295230701"/>
                    </a:ext>
                  </a:extLst>
                </a:gridCol>
                <a:gridCol w="1257034">
                  <a:extLst>
                    <a:ext uri="{9D8B030D-6E8A-4147-A177-3AD203B41FA5}">
                      <a16:colId xmlns:a16="http://schemas.microsoft.com/office/drawing/2014/main" val="580574769"/>
                    </a:ext>
                  </a:extLst>
                </a:gridCol>
              </a:tblGrid>
              <a:tr h="278337">
                <a:tc>
                  <a:txBody>
                    <a:bodyPr/>
                    <a:lstStyle/>
                    <a:p>
                      <a:pPr algn="ctr"/>
                      <a:r>
                        <a:rPr lang="en-IN" sz="1600">
                          <a:latin typeface="Cambria" panose="02040503050406030204" pitchFamily="18" charset="0"/>
                          <a:ea typeface="Cambria" panose="02040503050406030204" pitchFamily="18" charset="0"/>
                        </a:rPr>
                        <a:t>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Annualized Return</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Sharpe Ratio</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Max Drawdown</a:t>
                      </a:r>
                    </a:p>
                    <a:p>
                      <a:pPr algn="ctr"/>
                      <a:endParaRPr lang="en-IN" sz="160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latin typeface="Cambria" panose="02040503050406030204" pitchFamily="18" charset="0"/>
                          <a:ea typeface="Cambria" panose="02040503050406030204" pitchFamily="18" charset="0"/>
                        </a:rPr>
                        <a:t>Calmar Ratio</a:t>
                      </a:r>
                    </a:p>
                    <a:p>
                      <a:pPr algn="ct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066505747"/>
                  </a:ext>
                </a:extLst>
              </a:tr>
              <a:tr h="515865">
                <a:tc>
                  <a:txBody>
                    <a:bodyPr/>
                    <a:lstStyle/>
                    <a:p>
                      <a:pPr algn="ctr"/>
                      <a:r>
                        <a:rPr lang="en-IN" sz="1600">
                          <a:latin typeface="Cambria" panose="02040503050406030204" pitchFamily="18" charset="0"/>
                          <a:ea typeface="Cambria" panose="02040503050406030204" pitchFamily="18" charset="0"/>
                        </a:rPr>
                        <a:t>4 Regime Long only</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0.038395</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0.606952</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0.124493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0.318405</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619673231"/>
                  </a:ext>
                </a:extLst>
              </a:tr>
              <a:tr h="515865">
                <a:tc>
                  <a:txBody>
                    <a:bodyPr/>
                    <a:lstStyle/>
                    <a:p>
                      <a:pPr algn="ctr"/>
                      <a:r>
                        <a:rPr lang="en-IN" sz="1600">
                          <a:latin typeface="Cambria" panose="02040503050406030204" pitchFamily="18" charset="0"/>
                          <a:ea typeface="Cambria" panose="02040503050406030204" pitchFamily="18" charset="0"/>
                        </a:rPr>
                        <a:t>4 Regime Markowitz</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0.032221</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1.021803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0.067633</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0.476273</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621336689"/>
                  </a:ext>
                </a:extLst>
              </a:tr>
              <a:tr h="515865">
                <a:tc>
                  <a:txBody>
                    <a:bodyPr/>
                    <a:lstStyle/>
                    <a:p>
                      <a:pPr algn="ctr"/>
                      <a:r>
                        <a:rPr lang="en-IN" sz="1600">
                          <a:latin typeface="Cambria" panose="02040503050406030204" pitchFamily="18" charset="0"/>
                          <a:ea typeface="Cambria" panose="02040503050406030204" pitchFamily="18" charset="0"/>
                        </a:rPr>
                        <a:t>Equal Weight</a:t>
                      </a: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0.019000</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0.460638</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0.139632</a:t>
                      </a:r>
                      <a:endParaRPr lang="en-IN" sz="1600">
                        <a:latin typeface="Cambria" panose="02040503050406030204" pitchFamily="18" charset="0"/>
                        <a:ea typeface="Cambria" panose="02040503050406030204" pitchFamily="18" charset="0"/>
                      </a:endParaRPr>
                    </a:p>
                  </a:txBody>
                  <a:tcPr/>
                </a:tc>
                <a:tc>
                  <a:txBody>
                    <a:bodyPr/>
                    <a:lstStyle/>
                    <a:p>
                      <a:pPr algn="ctr"/>
                      <a:r>
                        <a:rPr lang="en-IN" sz="1600" b="0" i="0" kern="1200">
                          <a:solidFill>
                            <a:schemeClr val="dk1"/>
                          </a:solidFill>
                          <a:effectLst/>
                          <a:latin typeface="Cambria" panose="02040503050406030204" pitchFamily="18" charset="0"/>
                          <a:ea typeface="Cambria" panose="02040503050406030204" pitchFamily="18" charset="0"/>
                          <a:cs typeface="+mn-cs"/>
                        </a:rPr>
                        <a:t>0.141408</a:t>
                      </a:r>
                      <a:endParaRPr lang="en-IN" sz="16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898588764"/>
                  </a:ext>
                </a:extLst>
              </a:tr>
            </a:tbl>
          </a:graphicData>
        </a:graphic>
      </p:graphicFrame>
      <p:sp>
        <p:nvSpPr>
          <p:cNvPr id="9" name="Rectangle 8">
            <a:extLst>
              <a:ext uri="{FF2B5EF4-FFF2-40B4-BE49-F238E27FC236}">
                <a16:creationId xmlns:a16="http://schemas.microsoft.com/office/drawing/2014/main" id="{7B7DFFCF-5297-B06A-D022-A9FCC3CB0BE7}"/>
              </a:ext>
            </a:extLst>
          </p:cNvPr>
          <p:cNvSpPr/>
          <p:nvPr/>
        </p:nvSpPr>
        <p:spPr>
          <a:xfrm>
            <a:off x="169054" y="3442066"/>
            <a:ext cx="6497217" cy="616226"/>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a:extLst>
              <a:ext uri="{FF2B5EF4-FFF2-40B4-BE49-F238E27FC236}">
                <a16:creationId xmlns:a16="http://schemas.microsoft.com/office/drawing/2014/main" id="{4731BD9E-5238-38A8-1213-E6C0A92CFB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106" y="1962364"/>
            <a:ext cx="4461766" cy="321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13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What are Market Regimes?</a:t>
            </a:r>
          </a:p>
        </p:txBody>
      </p:sp>
      <p:sp>
        <p:nvSpPr>
          <p:cNvPr id="9" name="TextBox 8">
            <a:extLst>
              <a:ext uri="{FF2B5EF4-FFF2-40B4-BE49-F238E27FC236}">
                <a16:creationId xmlns:a16="http://schemas.microsoft.com/office/drawing/2014/main" id="{3E13E0A5-977B-DF41-A18D-8417F62F76EB}"/>
              </a:ext>
            </a:extLst>
          </p:cNvPr>
          <p:cNvSpPr txBox="1"/>
          <p:nvPr/>
        </p:nvSpPr>
        <p:spPr>
          <a:xfrm>
            <a:off x="292608" y="1563905"/>
            <a:ext cx="5496476" cy="4370427"/>
          </a:xfrm>
          <a:prstGeom prst="rect">
            <a:avLst/>
          </a:prstGeom>
          <a:noFill/>
        </p:spPr>
        <p:txBody>
          <a:bodyPr wrap="square" lIns="91440" tIns="45720" rIns="91440" bIns="45720" rtlCol="0" anchor="t">
            <a:spAutoFit/>
          </a:bodyPr>
          <a:lstStyle/>
          <a:p>
            <a:pPr marL="342900" indent="-342900" fontAlgn="base">
              <a:buFont typeface="Arial" panose="020B0604020202020204" pitchFamily="34" charset="0"/>
              <a:buChar char="•"/>
            </a:pPr>
            <a:r>
              <a:rPr lang="en-US" sz="2000">
                <a:latin typeface="Cambria"/>
                <a:ea typeface="Cambria"/>
              </a:rPr>
              <a:t>Initial thought - </a:t>
            </a:r>
            <a:r>
              <a:rPr lang="en-US" sz="2000">
                <a:solidFill>
                  <a:srgbClr val="00B050"/>
                </a:solidFill>
                <a:latin typeface="Cambria"/>
                <a:ea typeface="Cambria"/>
              </a:rPr>
              <a:t>Bull</a:t>
            </a:r>
            <a:r>
              <a:rPr lang="en-US" sz="2000">
                <a:latin typeface="Cambria"/>
                <a:ea typeface="Cambria"/>
              </a:rPr>
              <a:t> versus </a:t>
            </a:r>
            <a:r>
              <a:rPr lang="en-US" sz="2000">
                <a:solidFill>
                  <a:srgbClr val="FF0000"/>
                </a:solidFill>
                <a:latin typeface="Cambria"/>
                <a:ea typeface="Cambria"/>
              </a:rPr>
              <a:t>Bear</a:t>
            </a:r>
            <a:r>
              <a:rPr lang="en-US" sz="2000">
                <a:latin typeface="Cambria"/>
                <a:ea typeface="Cambria"/>
              </a:rPr>
              <a:t> Markets</a:t>
            </a:r>
          </a:p>
          <a:p>
            <a:pPr fontAlgn="base"/>
            <a:endParaRPr lang="en-US" sz="2000">
              <a:latin typeface="Cambria" panose="02040503050406030204" pitchFamily="18" charset="0"/>
              <a:ea typeface="Cambria" panose="02040503050406030204" pitchFamily="18" charset="0"/>
            </a:endParaRPr>
          </a:p>
          <a:p>
            <a:pPr marL="342900" indent="-342900" fontAlgn="base">
              <a:buFont typeface="Arial" panose="020B0604020202020204" pitchFamily="34" charset="0"/>
              <a:buChar char="•"/>
            </a:pPr>
            <a:r>
              <a:rPr lang="en-US" sz="2000">
                <a:latin typeface="Cambria"/>
                <a:ea typeface="Cambria"/>
              </a:rPr>
              <a:t>Any clusters of fairly persistent market conditions</a:t>
            </a:r>
          </a:p>
          <a:p>
            <a:pPr marL="800100" lvl="1" indent="-342900" fontAlgn="base">
              <a:buFont typeface="Arial" panose="020B0604020202020204" pitchFamily="34" charset="0"/>
              <a:buChar char="•"/>
            </a:pPr>
            <a:r>
              <a:rPr lang="en-US" sz="2000">
                <a:latin typeface="Cambria"/>
                <a:ea typeface="Cambria"/>
              </a:rPr>
              <a:t>Bull</a:t>
            </a:r>
          </a:p>
          <a:p>
            <a:pPr marL="800100" lvl="1" indent="-342900" fontAlgn="base">
              <a:buFont typeface="Arial" panose="020B0604020202020204" pitchFamily="34" charset="0"/>
              <a:buChar char="•"/>
            </a:pPr>
            <a:r>
              <a:rPr lang="en-US" sz="2000">
                <a:latin typeface="Cambria"/>
                <a:ea typeface="Cambria"/>
              </a:rPr>
              <a:t>Bear</a:t>
            </a:r>
          </a:p>
          <a:p>
            <a:pPr marL="800100" lvl="1" indent="-342900" fontAlgn="base">
              <a:buFont typeface="Arial" panose="020B0604020202020204" pitchFamily="34" charset="0"/>
              <a:buChar char="•"/>
            </a:pPr>
            <a:r>
              <a:rPr lang="en-US" sz="2000">
                <a:latin typeface="Cambria"/>
                <a:ea typeface="Cambria"/>
              </a:rPr>
              <a:t>Static</a:t>
            </a:r>
          </a:p>
          <a:p>
            <a:pPr marL="800100" lvl="1" indent="-342900" fontAlgn="base">
              <a:buFont typeface="Arial" panose="020B0604020202020204" pitchFamily="34" charset="0"/>
              <a:buChar char="•"/>
            </a:pPr>
            <a:r>
              <a:rPr lang="en-US" sz="2000">
                <a:latin typeface="Cambria"/>
                <a:ea typeface="Cambria"/>
              </a:rPr>
              <a:t>High Volatility</a:t>
            </a:r>
          </a:p>
          <a:p>
            <a:pPr marL="800100" lvl="1" indent="-342900" fontAlgn="base">
              <a:buFont typeface="Arial" panose="020B0604020202020204" pitchFamily="34" charset="0"/>
              <a:buChar char="•"/>
            </a:pPr>
            <a:r>
              <a:rPr lang="en-US" sz="2000">
                <a:latin typeface="Cambria"/>
                <a:ea typeface="Cambria"/>
              </a:rPr>
              <a:t>Crisis</a:t>
            </a:r>
          </a:p>
          <a:p>
            <a:pPr marL="800100" lvl="1" indent="-342900" fontAlgn="base">
              <a:buFont typeface="Arial" panose="020B0604020202020204" pitchFamily="34" charset="0"/>
              <a:buChar char="•"/>
            </a:pPr>
            <a:r>
              <a:rPr lang="en-US" sz="2000">
                <a:latin typeface="Cambria"/>
                <a:ea typeface="Cambria"/>
              </a:rPr>
              <a:t>Inflation</a:t>
            </a:r>
          </a:p>
          <a:p>
            <a:pPr lvl="1" fontAlgn="base"/>
            <a:endParaRPr lang="en-US" sz="2000">
              <a:latin typeface="Cambria" panose="02040503050406030204" pitchFamily="18" charset="0"/>
              <a:ea typeface="Cambria" panose="02040503050406030204" pitchFamily="18" charset="0"/>
            </a:endParaRPr>
          </a:p>
          <a:p>
            <a:pPr lvl="1" fontAlgn="base"/>
            <a:r>
              <a:rPr lang="en-US" sz="2000">
                <a:latin typeface="Cambria"/>
                <a:ea typeface="Cambria"/>
              </a:rPr>
              <a:t>and so on…</a:t>
            </a:r>
          </a:p>
          <a:p>
            <a:pPr marL="342900" indent="-342900" fontAlgn="base">
              <a:buFont typeface="Arial" panose="020B0604020202020204" pitchFamily="34" charset="0"/>
              <a:buChar char="•"/>
            </a:pPr>
            <a:endParaRPr lang="en-US">
              <a:latin typeface="Cambria" panose="02040503050406030204" pitchFamily="18" charset="0"/>
              <a:ea typeface="Cambria" panose="02040503050406030204" pitchFamily="18" charset="0"/>
            </a:endParaRPr>
          </a:p>
          <a:p>
            <a:endParaRPr lang="en-US" sz="200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3078" name="Picture 6" descr="bull and bear - bull market stock illustrations">
            <a:extLst>
              <a:ext uri="{FF2B5EF4-FFF2-40B4-BE49-F238E27FC236}">
                <a16:creationId xmlns:a16="http://schemas.microsoft.com/office/drawing/2014/main" id="{80FDB3B0-6B1D-AC2D-8A9F-47C167741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263" y="2021497"/>
            <a:ext cx="4454429" cy="296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738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F0121-847B-3C07-3714-DA0C72211399}"/>
              </a:ext>
            </a:extLst>
          </p:cNvPr>
          <p:cNvSpPr/>
          <p:nvPr/>
        </p:nvSpPr>
        <p:spPr>
          <a:xfrm>
            <a:off x="0" y="0"/>
            <a:ext cx="3566160" cy="6858000"/>
          </a:xfrm>
          <a:prstGeom prst="rect">
            <a:avLst/>
          </a:prstGeom>
          <a:gradFill>
            <a:gsLst>
              <a:gs pos="100000">
                <a:srgbClr val="FF5050"/>
              </a:gs>
              <a:gs pos="13000">
                <a:srgbClr val="92ADDD"/>
              </a:gs>
              <a:gs pos="24000">
                <a:schemeClr val="accent1">
                  <a:lumMod val="45000"/>
                  <a:lumOff val="55000"/>
                </a:schemeClr>
              </a:gs>
              <a:gs pos="61000">
                <a:schemeClr val="accent1">
                  <a:alpha val="0"/>
                  <a:lumMod val="0"/>
                  <a:lumOff val="100000"/>
                </a:schemeClr>
              </a:gs>
              <a:gs pos="11000">
                <a:schemeClr val="accent1">
                  <a:lumMod val="60000"/>
                  <a:lumOff val="40000"/>
                </a:schemeClr>
              </a:gs>
              <a:gs pos="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A5FC4D7-E48F-6107-0C25-A2F7C6E8B58F}"/>
              </a:ext>
            </a:extLst>
          </p:cNvPr>
          <p:cNvSpPr/>
          <p:nvPr/>
        </p:nvSpPr>
        <p:spPr>
          <a:xfrm>
            <a:off x="3566160" y="412949"/>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DF577A26-2098-37EF-4899-39FA6FD2DD06}"/>
              </a:ext>
            </a:extLst>
          </p:cNvPr>
          <p:cNvSpPr/>
          <p:nvPr/>
        </p:nvSpPr>
        <p:spPr>
          <a:xfrm>
            <a:off x="2971800" y="412949"/>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50DAEC8B-1F9C-23B8-DE47-553D1C5A86A5}"/>
              </a:ext>
            </a:extLst>
          </p:cNvPr>
          <p:cNvGrpSpPr/>
          <p:nvPr/>
        </p:nvGrpSpPr>
        <p:grpSpPr>
          <a:xfrm>
            <a:off x="2971800" y="2044120"/>
            <a:ext cx="7991168" cy="1188720"/>
            <a:chOff x="2971800" y="324464"/>
            <a:chExt cx="7991168" cy="1188720"/>
          </a:xfrm>
        </p:grpSpPr>
        <p:sp>
          <p:nvSpPr>
            <p:cNvPr id="15" name="Rectangle 14">
              <a:extLst>
                <a:ext uri="{FF2B5EF4-FFF2-40B4-BE49-F238E27FC236}">
                  <a16:creationId xmlns:a16="http://schemas.microsoft.com/office/drawing/2014/main" id="{748C9DE5-EA54-ACC8-E2ED-C0ACBE17302A}"/>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6F716500-5DF7-A824-6816-178F9B5467EF}"/>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42CC9E42-7EFF-C12E-BEFF-8A0F32D436C6}"/>
              </a:ext>
            </a:extLst>
          </p:cNvPr>
          <p:cNvGrpSpPr/>
          <p:nvPr/>
        </p:nvGrpSpPr>
        <p:grpSpPr>
          <a:xfrm>
            <a:off x="2971800" y="3557304"/>
            <a:ext cx="7991168" cy="1188720"/>
            <a:chOff x="2971800" y="324464"/>
            <a:chExt cx="7991168" cy="1188720"/>
          </a:xfrm>
        </p:grpSpPr>
        <p:sp>
          <p:nvSpPr>
            <p:cNvPr id="18" name="Rectangle 17">
              <a:extLst>
                <a:ext uri="{FF2B5EF4-FFF2-40B4-BE49-F238E27FC236}">
                  <a16:creationId xmlns:a16="http://schemas.microsoft.com/office/drawing/2014/main" id="{C7B0C510-5D3C-342B-1513-529B3BDE04E7}"/>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61B77895-9B31-87FE-2D0D-BDCB33FFF660}"/>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64E60ED3-2254-66F1-5370-182FF07E77B6}"/>
              </a:ext>
            </a:extLst>
          </p:cNvPr>
          <p:cNvGrpSpPr/>
          <p:nvPr/>
        </p:nvGrpSpPr>
        <p:grpSpPr>
          <a:xfrm>
            <a:off x="2971800" y="5070488"/>
            <a:ext cx="7991168" cy="1188720"/>
            <a:chOff x="2971800" y="324464"/>
            <a:chExt cx="7991168" cy="1188720"/>
          </a:xfrm>
        </p:grpSpPr>
        <p:sp>
          <p:nvSpPr>
            <p:cNvPr id="21" name="Rectangle 20">
              <a:extLst>
                <a:ext uri="{FF2B5EF4-FFF2-40B4-BE49-F238E27FC236}">
                  <a16:creationId xmlns:a16="http://schemas.microsoft.com/office/drawing/2014/main" id="{84BA76CC-EE00-631B-50D6-698DEB34510C}"/>
                </a:ext>
              </a:extLst>
            </p:cNvPr>
            <p:cNvSpPr/>
            <p:nvPr/>
          </p:nvSpPr>
          <p:spPr>
            <a:xfrm>
              <a:off x="3566160" y="324464"/>
              <a:ext cx="7396808" cy="118872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44345955-5592-30F4-5B22-FEB5F45B7E4C}"/>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050" name="Picture 2">
            <a:extLst>
              <a:ext uri="{FF2B5EF4-FFF2-40B4-BE49-F238E27FC236}">
                <a16:creationId xmlns:a16="http://schemas.microsoft.com/office/drawing/2014/main" id="{A505B7F0-34FD-8307-260E-4A6A173B4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114" y="3850551"/>
            <a:ext cx="602226" cy="602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33D00E-2592-77A9-E033-61A03CE14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114" y="5304742"/>
            <a:ext cx="751930" cy="7519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3746461-76C1-6EAD-E8CA-80A006087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109" y="2260410"/>
            <a:ext cx="698102" cy="69810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C7544C2-0E91-2E29-1CCE-F7FF70F34D9A}"/>
              </a:ext>
            </a:extLst>
          </p:cNvPr>
          <p:cNvSpPr txBox="1"/>
          <p:nvPr/>
        </p:nvSpPr>
        <p:spPr>
          <a:xfrm>
            <a:off x="715310" y="3075057"/>
            <a:ext cx="1896630" cy="707886"/>
          </a:xfrm>
          <a:prstGeom prst="rect">
            <a:avLst/>
          </a:prstGeom>
          <a:noFill/>
        </p:spPr>
        <p:txBody>
          <a:bodyPr wrap="square" rtlCol="0">
            <a:spAutoFit/>
          </a:bodyPr>
          <a:lstStyle/>
          <a:p>
            <a:r>
              <a:rPr lang="en-IN" sz="4000">
                <a:latin typeface="Cambria" panose="02040503050406030204" pitchFamily="18" charset="0"/>
                <a:ea typeface="Cambria" panose="02040503050406030204" pitchFamily="18" charset="0"/>
              </a:rPr>
              <a:t>Agenda</a:t>
            </a:r>
          </a:p>
        </p:txBody>
      </p:sp>
      <p:sp>
        <p:nvSpPr>
          <p:cNvPr id="27" name="TextBox 26">
            <a:extLst>
              <a:ext uri="{FF2B5EF4-FFF2-40B4-BE49-F238E27FC236}">
                <a16:creationId xmlns:a16="http://schemas.microsoft.com/office/drawing/2014/main" id="{FB9EA86B-7B53-F4CD-3ED6-FE5306C756F7}"/>
              </a:ext>
            </a:extLst>
          </p:cNvPr>
          <p:cNvSpPr txBox="1"/>
          <p:nvPr/>
        </p:nvSpPr>
        <p:spPr>
          <a:xfrm>
            <a:off x="4424517" y="834189"/>
            <a:ext cx="6027174" cy="523220"/>
          </a:xfrm>
          <a:prstGeom prst="rect">
            <a:avLst/>
          </a:prstGeom>
          <a:noFill/>
        </p:spPr>
        <p:txBody>
          <a:bodyPr wrap="square" rtlCol="0">
            <a:spAutoFit/>
          </a:bodyPr>
          <a:lstStyle/>
          <a:p>
            <a:r>
              <a:rPr lang="en-IN" sz="2800"/>
              <a:t>Background</a:t>
            </a:r>
          </a:p>
        </p:txBody>
      </p:sp>
      <p:sp>
        <p:nvSpPr>
          <p:cNvPr id="28" name="TextBox 27">
            <a:extLst>
              <a:ext uri="{FF2B5EF4-FFF2-40B4-BE49-F238E27FC236}">
                <a16:creationId xmlns:a16="http://schemas.microsoft.com/office/drawing/2014/main" id="{96DEE77C-372E-A448-2F57-169503224053}"/>
              </a:ext>
            </a:extLst>
          </p:cNvPr>
          <p:cNvSpPr txBox="1"/>
          <p:nvPr/>
        </p:nvSpPr>
        <p:spPr>
          <a:xfrm>
            <a:off x="4424517" y="2376870"/>
            <a:ext cx="6027174" cy="523220"/>
          </a:xfrm>
          <a:prstGeom prst="rect">
            <a:avLst/>
          </a:prstGeom>
          <a:noFill/>
        </p:spPr>
        <p:txBody>
          <a:bodyPr wrap="square" rtlCol="0">
            <a:spAutoFit/>
          </a:bodyPr>
          <a:lstStyle/>
          <a:p>
            <a:r>
              <a:rPr lang="en-IN" sz="2800"/>
              <a:t>Data</a:t>
            </a:r>
          </a:p>
        </p:txBody>
      </p:sp>
      <p:sp>
        <p:nvSpPr>
          <p:cNvPr id="29" name="TextBox 28">
            <a:extLst>
              <a:ext uri="{FF2B5EF4-FFF2-40B4-BE49-F238E27FC236}">
                <a16:creationId xmlns:a16="http://schemas.microsoft.com/office/drawing/2014/main" id="{BE6D0E8A-1992-1D8A-857A-358DE29EB1B9}"/>
              </a:ext>
            </a:extLst>
          </p:cNvPr>
          <p:cNvSpPr txBox="1"/>
          <p:nvPr/>
        </p:nvSpPr>
        <p:spPr>
          <a:xfrm>
            <a:off x="4424517" y="3890054"/>
            <a:ext cx="6027174" cy="523220"/>
          </a:xfrm>
          <a:prstGeom prst="rect">
            <a:avLst/>
          </a:prstGeom>
          <a:noFill/>
        </p:spPr>
        <p:txBody>
          <a:bodyPr wrap="square" rtlCol="0">
            <a:spAutoFit/>
          </a:bodyPr>
          <a:lstStyle/>
          <a:p>
            <a:r>
              <a:rPr lang="en-IN" sz="2800"/>
              <a:t>Methodology and Result</a:t>
            </a:r>
          </a:p>
        </p:txBody>
      </p:sp>
      <p:sp>
        <p:nvSpPr>
          <p:cNvPr id="30" name="TextBox 29">
            <a:extLst>
              <a:ext uri="{FF2B5EF4-FFF2-40B4-BE49-F238E27FC236}">
                <a16:creationId xmlns:a16="http://schemas.microsoft.com/office/drawing/2014/main" id="{3A2C3245-0126-8097-D0A5-7A96EA234C99}"/>
              </a:ext>
            </a:extLst>
          </p:cNvPr>
          <p:cNvSpPr txBox="1"/>
          <p:nvPr/>
        </p:nvSpPr>
        <p:spPr>
          <a:xfrm>
            <a:off x="4424517" y="5403238"/>
            <a:ext cx="6027174" cy="523220"/>
          </a:xfrm>
          <a:prstGeom prst="rect">
            <a:avLst/>
          </a:prstGeom>
          <a:noFill/>
        </p:spPr>
        <p:txBody>
          <a:bodyPr wrap="square" rtlCol="0">
            <a:spAutoFit/>
          </a:bodyPr>
          <a:lstStyle/>
          <a:p>
            <a:r>
              <a:rPr lang="en-IN" sz="2800" b="1"/>
              <a:t>Next Steps</a:t>
            </a:r>
          </a:p>
        </p:txBody>
      </p:sp>
      <p:pic>
        <p:nvPicPr>
          <p:cNvPr id="2056" name="Picture 8">
            <a:extLst>
              <a:ext uri="{FF2B5EF4-FFF2-40B4-BE49-F238E27FC236}">
                <a16:creationId xmlns:a16="http://schemas.microsoft.com/office/drawing/2014/main" id="{2A3DE8FD-C690-1B0C-B9E8-8455E4B87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109" y="715199"/>
            <a:ext cx="708912" cy="70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1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Next Steps</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cxnSp>
        <p:nvCxnSpPr>
          <p:cNvPr id="4" name="Straight Connector 3">
            <a:extLst>
              <a:ext uri="{FF2B5EF4-FFF2-40B4-BE49-F238E27FC236}">
                <a16:creationId xmlns:a16="http://schemas.microsoft.com/office/drawing/2014/main" id="{23518D17-6C43-C646-A545-D7F2C352185F}"/>
              </a:ext>
            </a:extLst>
          </p:cNvPr>
          <p:cNvCxnSpPr>
            <a:cxnSpLocks/>
          </p:cNvCxnSpPr>
          <p:nvPr/>
        </p:nvCxnSpPr>
        <p:spPr>
          <a:xfrm>
            <a:off x="688258" y="2969341"/>
            <a:ext cx="10304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43DE2A-E154-5809-9A73-EB99C772D3FE}"/>
              </a:ext>
            </a:extLst>
          </p:cNvPr>
          <p:cNvCxnSpPr>
            <a:cxnSpLocks/>
          </p:cNvCxnSpPr>
          <p:nvPr/>
        </p:nvCxnSpPr>
        <p:spPr>
          <a:xfrm>
            <a:off x="750987" y="2969341"/>
            <a:ext cx="1024147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7E36356-C24A-B3FD-9DF5-42CF42BC37DD}"/>
              </a:ext>
            </a:extLst>
          </p:cNvPr>
          <p:cNvSpPr/>
          <p:nvPr/>
        </p:nvSpPr>
        <p:spPr>
          <a:xfrm>
            <a:off x="4028299" y="2330228"/>
            <a:ext cx="914400" cy="914400"/>
          </a:xfrm>
          <a:prstGeom prst="ellipse">
            <a:avLst/>
          </a:prstGeom>
          <a:solidFill>
            <a:schemeClr val="bg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a:p>
        </p:txBody>
      </p:sp>
      <p:sp>
        <p:nvSpPr>
          <p:cNvPr id="15" name="Oval 14">
            <a:extLst>
              <a:ext uri="{FF2B5EF4-FFF2-40B4-BE49-F238E27FC236}">
                <a16:creationId xmlns:a16="http://schemas.microsoft.com/office/drawing/2014/main" id="{C695CDFC-6CEF-4D33-4CB8-F0B7CB38BBA1}"/>
              </a:ext>
            </a:extLst>
          </p:cNvPr>
          <p:cNvSpPr/>
          <p:nvPr/>
        </p:nvSpPr>
        <p:spPr>
          <a:xfrm>
            <a:off x="6798069" y="2330228"/>
            <a:ext cx="914400" cy="914400"/>
          </a:xfrm>
          <a:prstGeom prst="ellipse">
            <a:avLst/>
          </a:prstGeom>
          <a:solidFill>
            <a:schemeClr val="bg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a:p>
        </p:txBody>
      </p:sp>
      <p:sp>
        <p:nvSpPr>
          <p:cNvPr id="16" name="Oval 15">
            <a:extLst>
              <a:ext uri="{FF2B5EF4-FFF2-40B4-BE49-F238E27FC236}">
                <a16:creationId xmlns:a16="http://schemas.microsoft.com/office/drawing/2014/main" id="{5DDB2D76-E5D2-BF01-BC36-91E15AA53A4B}"/>
              </a:ext>
            </a:extLst>
          </p:cNvPr>
          <p:cNvSpPr/>
          <p:nvPr/>
        </p:nvSpPr>
        <p:spPr>
          <a:xfrm>
            <a:off x="9567839" y="2330228"/>
            <a:ext cx="914400" cy="914400"/>
          </a:xfrm>
          <a:prstGeom prst="ellipse">
            <a:avLst/>
          </a:prstGeom>
          <a:solidFill>
            <a:schemeClr val="bg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a:p>
        </p:txBody>
      </p:sp>
      <p:sp>
        <p:nvSpPr>
          <p:cNvPr id="6" name="Oval 5">
            <a:extLst>
              <a:ext uri="{FF2B5EF4-FFF2-40B4-BE49-F238E27FC236}">
                <a16:creationId xmlns:a16="http://schemas.microsoft.com/office/drawing/2014/main" id="{4ACAA083-F5EF-D4DF-65B5-8711FA9EE2C4}"/>
              </a:ext>
            </a:extLst>
          </p:cNvPr>
          <p:cNvSpPr/>
          <p:nvPr/>
        </p:nvSpPr>
        <p:spPr>
          <a:xfrm>
            <a:off x="1258529" y="2330228"/>
            <a:ext cx="914400" cy="914400"/>
          </a:xfrm>
          <a:prstGeom prst="ellipse">
            <a:avLst/>
          </a:prstGeom>
          <a:solidFill>
            <a:schemeClr val="bg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a:p>
        </p:txBody>
      </p:sp>
      <p:sp>
        <p:nvSpPr>
          <p:cNvPr id="17" name="TextBox 16">
            <a:extLst>
              <a:ext uri="{FF2B5EF4-FFF2-40B4-BE49-F238E27FC236}">
                <a16:creationId xmlns:a16="http://schemas.microsoft.com/office/drawing/2014/main" id="{A2AEC192-5F81-02EE-6343-AB034E6A0A9F}"/>
              </a:ext>
            </a:extLst>
          </p:cNvPr>
          <p:cNvSpPr txBox="1"/>
          <p:nvPr/>
        </p:nvSpPr>
        <p:spPr>
          <a:xfrm>
            <a:off x="860322" y="3510115"/>
            <a:ext cx="1710813" cy="1200329"/>
          </a:xfrm>
          <a:prstGeom prst="rect">
            <a:avLst/>
          </a:prstGeom>
          <a:noFill/>
        </p:spPr>
        <p:txBody>
          <a:bodyPr wrap="square" rtlCol="0">
            <a:spAutoFit/>
          </a:bodyPr>
          <a:lstStyle/>
          <a:p>
            <a:pPr algn="ctr"/>
            <a:r>
              <a:rPr lang="en-IN"/>
              <a:t>Dynamic number of regimes for each test year</a:t>
            </a:r>
          </a:p>
        </p:txBody>
      </p:sp>
      <p:sp>
        <p:nvSpPr>
          <p:cNvPr id="18" name="TextBox 17">
            <a:extLst>
              <a:ext uri="{FF2B5EF4-FFF2-40B4-BE49-F238E27FC236}">
                <a16:creationId xmlns:a16="http://schemas.microsoft.com/office/drawing/2014/main" id="{8D812924-9504-01E6-8B23-849793C22196}"/>
              </a:ext>
            </a:extLst>
          </p:cNvPr>
          <p:cNvSpPr txBox="1"/>
          <p:nvPr/>
        </p:nvSpPr>
        <p:spPr>
          <a:xfrm>
            <a:off x="3630092" y="3510115"/>
            <a:ext cx="1710813" cy="1200329"/>
          </a:xfrm>
          <a:prstGeom prst="rect">
            <a:avLst/>
          </a:prstGeom>
          <a:noFill/>
        </p:spPr>
        <p:txBody>
          <a:bodyPr wrap="square" rtlCol="0">
            <a:spAutoFit/>
          </a:bodyPr>
          <a:lstStyle/>
          <a:p>
            <a:pPr algn="ctr"/>
            <a:r>
              <a:rPr lang="en-IN"/>
              <a:t>Trading different strategies and factors</a:t>
            </a:r>
          </a:p>
        </p:txBody>
      </p:sp>
      <p:sp>
        <p:nvSpPr>
          <p:cNvPr id="19" name="TextBox 18">
            <a:extLst>
              <a:ext uri="{FF2B5EF4-FFF2-40B4-BE49-F238E27FC236}">
                <a16:creationId xmlns:a16="http://schemas.microsoft.com/office/drawing/2014/main" id="{3E25C89E-F71D-9BBA-5CCE-A1F081D9502F}"/>
              </a:ext>
            </a:extLst>
          </p:cNvPr>
          <p:cNvSpPr txBox="1"/>
          <p:nvPr/>
        </p:nvSpPr>
        <p:spPr>
          <a:xfrm>
            <a:off x="6399862" y="3510115"/>
            <a:ext cx="1710813" cy="1200329"/>
          </a:xfrm>
          <a:prstGeom prst="rect">
            <a:avLst/>
          </a:prstGeom>
          <a:noFill/>
        </p:spPr>
        <p:txBody>
          <a:bodyPr wrap="square" rtlCol="0">
            <a:spAutoFit/>
          </a:bodyPr>
          <a:lstStyle/>
          <a:p>
            <a:pPr algn="ctr"/>
            <a:r>
              <a:rPr lang="en-IN"/>
              <a:t>Adding other metrics for determining regimes</a:t>
            </a:r>
          </a:p>
        </p:txBody>
      </p:sp>
      <p:sp>
        <p:nvSpPr>
          <p:cNvPr id="20" name="TextBox 19">
            <a:extLst>
              <a:ext uri="{FF2B5EF4-FFF2-40B4-BE49-F238E27FC236}">
                <a16:creationId xmlns:a16="http://schemas.microsoft.com/office/drawing/2014/main" id="{19DB4D76-CA6A-76F9-F902-16F6CF76E52B}"/>
              </a:ext>
            </a:extLst>
          </p:cNvPr>
          <p:cNvSpPr txBox="1"/>
          <p:nvPr/>
        </p:nvSpPr>
        <p:spPr>
          <a:xfrm>
            <a:off x="9169632" y="3558864"/>
            <a:ext cx="1710813" cy="1200329"/>
          </a:xfrm>
          <a:prstGeom prst="rect">
            <a:avLst/>
          </a:prstGeom>
          <a:noFill/>
        </p:spPr>
        <p:txBody>
          <a:bodyPr wrap="square" rtlCol="0">
            <a:spAutoFit/>
          </a:bodyPr>
          <a:lstStyle/>
          <a:p>
            <a:pPr algn="ctr"/>
            <a:r>
              <a:rPr lang="en-IN"/>
              <a:t>Trying HMM and comparing with GMM performance</a:t>
            </a:r>
          </a:p>
        </p:txBody>
      </p:sp>
      <p:pic>
        <p:nvPicPr>
          <p:cNvPr id="4098" name="Picture 2" descr="Dynamic free icon">
            <a:extLst>
              <a:ext uri="{FF2B5EF4-FFF2-40B4-BE49-F238E27FC236}">
                <a16:creationId xmlns:a16="http://schemas.microsoft.com/office/drawing/2014/main" id="{EB3DE2F0-972F-634C-3F12-FC386947B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647" y="2497691"/>
            <a:ext cx="616227" cy="61622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F45C0B7-BA19-63EB-3A3D-2F2A43C1E9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220027" y="2540333"/>
            <a:ext cx="530942" cy="5309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FD3B5D8-2102-3FE5-E2D7-D5A57733BC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6635" y="2534009"/>
            <a:ext cx="537266" cy="53726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idden Markov Model. Elaborated with examples | Towards Data Science">
            <a:extLst>
              <a:ext uri="{FF2B5EF4-FFF2-40B4-BE49-F238E27FC236}">
                <a16:creationId xmlns:a16="http://schemas.microsoft.com/office/drawing/2014/main" id="{86BABB4F-0916-634E-5C61-890F8700D3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4149" y="2497691"/>
            <a:ext cx="701777" cy="54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189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AA3225-CED9-CB02-AE09-2C0CBB16AAB4}"/>
              </a:ext>
            </a:extLst>
          </p:cNvPr>
          <p:cNvSpPr/>
          <p:nvPr/>
        </p:nvSpPr>
        <p:spPr>
          <a:xfrm>
            <a:off x="0" y="0"/>
            <a:ext cx="12192000" cy="6858000"/>
          </a:xfrm>
          <a:prstGeom prst="rect">
            <a:avLst/>
          </a:prstGeom>
          <a:gradFill>
            <a:gsLst>
              <a:gs pos="100000">
                <a:srgbClr val="FF7C80"/>
              </a:gs>
              <a:gs pos="8000">
                <a:srgbClr val="92ADDD"/>
              </a:gs>
              <a:gs pos="16000">
                <a:schemeClr val="accent1">
                  <a:lumMod val="45000"/>
                  <a:lumOff val="55000"/>
                </a:schemeClr>
              </a:gs>
              <a:gs pos="73000">
                <a:schemeClr val="accent1">
                  <a:alpha val="0"/>
                  <a:lumMod val="0"/>
                  <a:lumOff val="100000"/>
                </a:schemeClr>
              </a:gs>
              <a:gs pos="3000">
                <a:schemeClr val="accent1">
                  <a:lumMod val="60000"/>
                  <a:lumOff val="40000"/>
                </a:schemeClr>
              </a:gs>
              <a:gs pos="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5C7544C2-0E91-2E29-1CCE-F7FF70F34D9A}"/>
              </a:ext>
            </a:extLst>
          </p:cNvPr>
          <p:cNvSpPr txBox="1"/>
          <p:nvPr/>
        </p:nvSpPr>
        <p:spPr>
          <a:xfrm>
            <a:off x="494679" y="2582614"/>
            <a:ext cx="11529391" cy="1692771"/>
          </a:xfrm>
          <a:prstGeom prst="rect">
            <a:avLst/>
          </a:prstGeom>
          <a:noFill/>
        </p:spPr>
        <p:txBody>
          <a:bodyPr wrap="square" rtlCol="0">
            <a:spAutoFit/>
          </a:bodyPr>
          <a:lstStyle/>
          <a:p>
            <a:pPr algn="ctr"/>
            <a:endParaRPr lang="en-US" sz="2400">
              <a:latin typeface="Cambria" panose="02040503050406030204" pitchFamily="18" charset="0"/>
              <a:ea typeface="Cambria" panose="02040503050406030204" pitchFamily="18" charset="0"/>
            </a:endParaRPr>
          </a:p>
          <a:p>
            <a:pPr algn="ctr"/>
            <a:r>
              <a:rPr lang="en-IN" sz="4000">
                <a:latin typeface="Cambria" panose="02040503050406030204" pitchFamily="18" charset="0"/>
                <a:ea typeface="Cambria" panose="02040503050406030204" pitchFamily="18" charset="0"/>
              </a:rPr>
              <a:t>QUESTIONS?</a:t>
            </a:r>
          </a:p>
          <a:p>
            <a:endParaRPr lang="en-IN" sz="40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6548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AA3225-CED9-CB02-AE09-2C0CBB16AAB4}"/>
              </a:ext>
            </a:extLst>
          </p:cNvPr>
          <p:cNvSpPr/>
          <p:nvPr/>
        </p:nvSpPr>
        <p:spPr>
          <a:xfrm>
            <a:off x="0" y="0"/>
            <a:ext cx="12192000" cy="6858000"/>
          </a:xfrm>
          <a:prstGeom prst="rect">
            <a:avLst/>
          </a:prstGeom>
          <a:gradFill>
            <a:gsLst>
              <a:gs pos="100000">
                <a:srgbClr val="FF7C80"/>
              </a:gs>
              <a:gs pos="8000">
                <a:srgbClr val="92ADDD"/>
              </a:gs>
              <a:gs pos="16000">
                <a:schemeClr val="accent1">
                  <a:lumMod val="45000"/>
                  <a:lumOff val="55000"/>
                </a:schemeClr>
              </a:gs>
              <a:gs pos="73000">
                <a:schemeClr val="accent1">
                  <a:alpha val="0"/>
                  <a:lumMod val="0"/>
                  <a:lumOff val="100000"/>
                </a:schemeClr>
              </a:gs>
              <a:gs pos="3000">
                <a:schemeClr val="accent1">
                  <a:lumMod val="60000"/>
                  <a:lumOff val="40000"/>
                </a:schemeClr>
              </a:gs>
              <a:gs pos="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5C7544C2-0E91-2E29-1CCE-F7FF70F34D9A}"/>
              </a:ext>
            </a:extLst>
          </p:cNvPr>
          <p:cNvSpPr txBox="1"/>
          <p:nvPr/>
        </p:nvSpPr>
        <p:spPr>
          <a:xfrm>
            <a:off x="494679" y="2582614"/>
            <a:ext cx="11529391" cy="1692771"/>
          </a:xfrm>
          <a:prstGeom prst="rect">
            <a:avLst/>
          </a:prstGeom>
          <a:noFill/>
        </p:spPr>
        <p:txBody>
          <a:bodyPr wrap="square" lIns="91440" tIns="45720" rIns="91440" bIns="45720" rtlCol="0" anchor="t">
            <a:spAutoFit/>
          </a:bodyPr>
          <a:lstStyle/>
          <a:p>
            <a:pPr algn="ctr"/>
            <a:endParaRPr lang="en-US" sz="2400">
              <a:latin typeface="Cambria" panose="02040503050406030204" pitchFamily="18" charset="0"/>
              <a:ea typeface="Cambria" panose="02040503050406030204" pitchFamily="18" charset="0"/>
            </a:endParaRPr>
          </a:p>
          <a:p>
            <a:pPr algn="ctr"/>
            <a:r>
              <a:rPr lang="en-IN" sz="4000">
                <a:latin typeface="Cambria"/>
                <a:ea typeface="Cambria"/>
              </a:rPr>
              <a:t>APPENDIX</a:t>
            </a:r>
          </a:p>
          <a:p>
            <a:endParaRPr lang="en-IN" sz="40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8605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Appendix 2.1</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60" name="Picture 59">
            <a:extLst>
              <a:ext uri="{FF2B5EF4-FFF2-40B4-BE49-F238E27FC236}">
                <a16:creationId xmlns:a16="http://schemas.microsoft.com/office/drawing/2014/main" id="{D9E335E2-C164-E4B6-60A7-F2F39CE889B9}"/>
              </a:ext>
            </a:extLst>
          </p:cNvPr>
          <p:cNvPicPr>
            <a:picLocks noChangeAspect="1"/>
          </p:cNvPicPr>
          <p:nvPr/>
        </p:nvPicPr>
        <p:blipFill rotWithShape="1">
          <a:blip r:embed="rId4"/>
          <a:srcRect l="2561" t="41532"/>
          <a:stretch/>
        </p:blipFill>
        <p:spPr>
          <a:xfrm>
            <a:off x="4835359" y="3299012"/>
            <a:ext cx="7264175" cy="2754303"/>
          </a:xfrm>
          <a:prstGeom prst="rect">
            <a:avLst/>
          </a:prstGeom>
        </p:spPr>
      </p:pic>
      <p:pic>
        <p:nvPicPr>
          <p:cNvPr id="58" name="Picture 57">
            <a:extLst>
              <a:ext uri="{FF2B5EF4-FFF2-40B4-BE49-F238E27FC236}">
                <a16:creationId xmlns:a16="http://schemas.microsoft.com/office/drawing/2014/main" id="{82B1C68B-16C0-75F9-2294-0421B0568D6F}"/>
              </a:ext>
            </a:extLst>
          </p:cNvPr>
          <p:cNvPicPr>
            <a:picLocks noChangeAspect="1"/>
          </p:cNvPicPr>
          <p:nvPr/>
        </p:nvPicPr>
        <p:blipFill rotWithShape="1">
          <a:blip r:embed="rId4"/>
          <a:srcRect l="6202" r="32902" b="55849"/>
          <a:stretch/>
        </p:blipFill>
        <p:spPr>
          <a:xfrm>
            <a:off x="169054" y="1273771"/>
            <a:ext cx="5418572" cy="2482441"/>
          </a:xfrm>
          <a:prstGeom prst="rect">
            <a:avLst/>
          </a:prstGeom>
        </p:spPr>
      </p:pic>
    </p:spTree>
    <p:extLst>
      <p:ext uri="{BB962C8B-B14F-4D97-AF65-F5344CB8AC3E}">
        <p14:creationId xmlns:p14="http://schemas.microsoft.com/office/powerpoint/2010/main" val="4188240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Appendix 2.2</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2" name="Picture 1">
            <a:extLst>
              <a:ext uri="{FF2B5EF4-FFF2-40B4-BE49-F238E27FC236}">
                <a16:creationId xmlns:a16="http://schemas.microsoft.com/office/drawing/2014/main" id="{A67FC92F-A9D2-135C-0544-9CBAFACF68A0}"/>
              </a:ext>
            </a:extLst>
          </p:cNvPr>
          <p:cNvPicPr>
            <a:picLocks noChangeAspect="1"/>
          </p:cNvPicPr>
          <p:nvPr/>
        </p:nvPicPr>
        <p:blipFill>
          <a:blip r:embed="rId4"/>
          <a:stretch>
            <a:fillRect/>
          </a:stretch>
        </p:blipFill>
        <p:spPr>
          <a:xfrm>
            <a:off x="530831" y="3367056"/>
            <a:ext cx="11368561" cy="2724165"/>
          </a:xfrm>
          <a:prstGeom prst="rect">
            <a:avLst/>
          </a:prstGeom>
        </p:spPr>
      </p:pic>
      <p:sp>
        <p:nvSpPr>
          <p:cNvPr id="4" name="TextBox 3">
            <a:extLst>
              <a:ext uri="{FF2B5EF4-FFF2-40B4-BE49-F238E27FC236}">
                <a16:creationId xmlns:a16="http://schemas.microsoft.com/office/drawing/2014/main" id="{C0F80B9B-4721-10F5-8FA4-E6F2B2665E07}"/>
              </a:ext>
            </a:extLst>
          </p:cNvPr>
          <p:cNvSpPr txBox="1"/>
          <p:nvPr/>
        </p:nvSpPr>
        <p:spPr>
          <a:xfrm>
            <a:off x="292608" y="1344182"/>
            <a:ext cx="11368561" cy="1938992"/>
          </a:xfrm>
          <a:prstGeom prst="rect">
            <a:avLst/>
          </a:prstGeom>
          <a:noFill/>
        </p:spPr>
        <p:txBody>
          <a:bodyPr wrap="square">
            <a:spAutoFit/>
          </a:bodyPr>
          <a:lstStyle/>
          <a:p>
            <a:pPr marL="285750"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Noticeable positive correlations (No noticeable negative correlations)</a:t>
            </a:r>
          </a:p>
          <a:p>
            <a:pPr fontAlgn="base"/>
            <a:endParaRPr lang="en-US" sz="2000">
              <a:latin typeface="Cambria" panose="02040503050406030204" pitchFamily="18" charset="0"/>
              <a:ea typeface="Cambria" panose="02040503050406030204" pitchFamily="18" charset="0"/>
            </a:endParaRP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80% - Equity and Equity Short Volatility</a:t>
            </a: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73% Equity and Emerging Market</a:t>
            </a: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59% Emerging Markets and Foreign Exchange Carry</a:t>
            </a: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57% - Interest Rate and Inflation</a:t>
            </a:r>
          </a:p>
        </p:txBody>
      </p:sp>
    </p:spTree>
    <p:extLst>
      <p:ext uri="{BB962C8B-B14F-4D97-AF65-F5344CB8AC3E}">
        <p14:creationId xmlns:p14="http://schemas.microsoft.com/office/powerpoint/2010/main" val="127057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Why do Market Regimes exist?</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1026" name="Picture 2" descr="Factors That Cause the Market to Go Up and Down">
            <a:extLst>
              <a:ext uri="{FF2B5EF4-FFF2-40B4-BE49-F238E27FC236}">
                <a16:creationId xmlns:a16="http://schemas.microsoft.com/office/drawing/2014/main" id="{C6184316-A2B0-1F97-EBDC-E880337936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123" b="8883"/>
          <a:stretch/>
        </p:blipFill>
        <p:spPr bwMode="auto">
          <a:xfrm>
            <a:off x="1471540" y="1287356"/>
            <a:ext cx="8826500" cy="47659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FC10999-D5E1-D22E-072C-F001831D09EB}"/>
              </a:ext>
            </a:extLst>
          </p:cNvPr>
          <p:cNvSpPr/>
          <p:nvPr/>
        </p:nvSpPr>
        <p:spPr>
          <a:xfrm>
            <a:off x="8030770" y="2277533"/>
            <a:ext cx="1828800" cy="32173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00829A3-4F35-9935-540C-7326F1E20041}"/>
              </a:ext>
            </a:extLst>
          </p:cNvPr>
          <p:cNvSpPr/>
          <p:nvPr/>
        </p:nvSpPr>
        <p:spPr>
          <a:xfrm>
            <a:off x="2061769" y="2336800"/>
            <a:ext cx="1684866" cy="32173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F635B67F-F1F3-8BBF-37D7-533C8C856DE6}"/>
              </a:ext>
            </a:extLst>
          </p:cNvPr>
          <p:cNvSpPr/>
          <p:nvPr/>
        </p:nvSpPr>
        <p:spPr>
          <a:xfrm>
            <a:off x="1824702" y="3762157"/>
            <a:ext cx="1921933" cy="53891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A543A90-2A3C-CFBD-50AF-BF715A93050D}"/>
              </a:ext>
            </a:extLst>
          </p:cNvPr>
          <p:cNvSpPr/>
          <p:nvPr/>
        </p:nvSpPr>
        <p:spPr>
          <a:xfrm>
            <a:off x="3947397" y="3770623"/>
            <a:ext cx="1814305" cy="53044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515DC2A3-4317-2612-BE82-B636820E8CDB}"/>
              </a:ext>
            </a:extLst>
          </p:cNvPr>
          <p:cNvSpPr txBox="1"/>
          <p:nvPr/>
        </p:nvSpPr>
        <p:spPr>
          <a:xfrm>
            <a:off x="10292435" y="2234416"/>
            <a:ext cx="1734322" cy="646331"/>
          </a:xfrm>
          <a:prstGeom prst="rect">
            <a:avLst/>
          </a:prstGeom>
          <a:noFill/>
        </p:spPr>
        <p:txBody>
          <a:bodyPr wrap="none" rtlCol="0">
            <a:spAutoFit/>
          </a:bodyPr>
          <a:lstStyle/>
          <a:p>
            <a:pPr algn="ctr"/>
            <a:r>
              <a:rPr lang="en-IN">
                <a:solidFill>
                  <a:srgbClr val="FF0000"/>
                </a:solidFill>
                <a:latin typeface="Cambria" panose="02040503050406030204" pitchFamily="18" charset="0"/>
                <a:ea typeface="Cambria" panose="02040503050406030204" pitchFamily="18" charset="0"/>
              </a:rPr>
              <a:t>Russia-Ukraine </a:t>
            </a:r>
          </a:p>
          <a:p>
            <a:pPr algn="ctr"/>
            <a:r>
              <a:rPr lang="en-IN">
                <a:solidFill>
                  <a:srgbClr val="FF0000"/>
                </a:solidFill>
                <a:latin typeface="Cambria" panose="02040503050406030204" pitchFamily="18" charset="0"/>
                <a:ea typeface="Cambria" panose="02040503050406030204" pitchFamily="18" charset="0"/>
              </a:rPr>
              <a:t>War</a:t>
            </a:r>
          </a:p>
        </p:txBody>
      </p:sp>
      <p:sp>
        <p:nvSpPr>
          <p:cNvPr id="19" name="TextBox 18">
            <a:extLst>
              <a:ext uri="{FF2B5EF4-FFF2-40B4-BE49-F238E27FC236}">
                <a16:creationId xmlns:a16="http://schemas.microsoft.com/office/drawing/2014/main" id="{74DD1471-556C-6232-C737-A136398EF35F}"/>
              </a:ext>
            </a:extLst>
          </p:cNvPr>
          <p:cNvSpPr txBox="1"/>
          <p:nvPr/>
        </p:nvSpPr>
        <p:spPr>
          <a:xfrm>
            <a:off x="35518" y="3762157"/>
            <a:ext cx="1436022" cy="646331"/>
          </a:xfrm>
          <a:prstGeom prst="rect">
            <a:avLst/>
          </a:prstGeom>
          <a:noFill/>
        </p:spPr>
        <p:txBody>
          <a:bodyPr wrap="square" rtlCol="0">
            <a:spAutoFit/>
          </a:bodyPr>
          <a:lstStyle/>
          <a:p>
            <a:pPr algn="ctr"/>
            <a:r>
              <a:rPr lang="en-IN">
                <a:solidFill>
                  <a:srgbClr val="FF0000"/>
                </a:solidFill>
                <a:latin typeface="Cambria" panose="02040503050406030204" pitchFamily="18" charset="0"/>
                <a:ea typeface="Cambria" panose="02040503050406030204" pitchFamily="18" charset="0"/>
              </a:rPr>
              <a:t>Rates hike by Fed </a:t>
            </a:r>
          </a:p>
        </p:txBody>
      </p:sp>
    </p:spTree>
    <p:extLst>
      <p:ext uri="{BB962C8B-B14F-4D97-AF65-F5344CB8AC3E}">
        <p14:creationId xmlns:p14="http://schemas.microsoft.com/office/powerpoint/2010/main" val="391674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Why is Market Regime Detection Important?</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2050" name="Picture 2" descr="Share Market Vector Images (over 28,000)">
            <a:extLst>
              <a:ext uri="{FF2B5EF4-FFF2-40B4-BE49-F238E27FC236}">
                <a16:creationId xmlns:a16="http://schemas.microsoft.com/office/drawing/2014/main" id="{DF3253F1-2770-E327-29BA-37B9420923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410"/>
          <a:stretch/>
        </p:blipFill>
        <p:spPr bwMode="auto">
          <a:xfrm>
            <a:off x="3752850" y="4229347"/>
            <a:ext cx="4504254" cy="17851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523F17-2475-A0F4-5073-040F28D09D1E}"/>
              </a:ext>
            </a:extLst>
          </p:cNvPr>
          <p:cNvSpPr txBox="1"/>
          <p:nvPr/>
        </p:nvSpPr>
        <p:spPr>
          <a:xfrm>
            <a:off x="292608" y="1563905"/>
            <a:ext cx="11565094" cy="2554545"/>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Why do we care? – important for portfolio asset allocation; not all assets do well in all market conditions</a:t>
            </a:r>
          </a:p>
          <a:p>
            <a:pPr fontAlgn="base"/>
            <a:endParaRPr lang="en-US" sz="2000">
              <a:latin typeface="Cambria" panose="02040503050406030204" pitchFamily="18" charset="0"/>
              <a:ea typeface="Cambria" panose="02040503050406030204" pitchFamily="18" charset="0"/>
            </a:endParaRPr>
          </a:p>
          <a:p>
            <a:pPr marL="285750"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Good thing about regime clusters? – identifiable in a scientifically robust manner</a:t>
            </a:r>
          </a:p>
          <a:p>
            <a:pPr fontAlgn="base"/>
            <a:endParaRPr lang="en-US" sz="2000">
              <a:latin typeface="Cambria" panose="02040503050406030204" pitchFamily="18" charset="0"/>
              <a:ea typeface="Cambria" panose="02040503050406030204" pitchFamily="18" charset="0"/>
            </a:endParaRPr>
          </a:p>
          <a:p>
            <a:pPr marL="285750"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Added advantages? – portfolio returns boosted by macroeconomics-driven investment decision and tail risk management</a:t>
            </a:r>
          </a:p>
          <a:p>
            <a:pPr marL="342900" indent="-342900" fontAlgn="base">
              <a:buFont typeface="Arial" panose="020B0604020202020204" pitchFamily="34" charset="0"/>
              <a:buChar char="•"/>
            </a:pPr>
            <a:endParaRPr lang="en-US" sz="20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2268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Previous Works</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sp>
        <p:nvSpPr>
          <p:cNvPr id="6" name="TextBox 5">
            <a:extLst>
              <a:ext uri="{FF2B5EF4-FFF2-40B4-BE49-F238E27FC236}">
                <a16:creationId xmlns:a16="http://schemas.microsoft.com/office/drawing/2014/main" id="{79523F17-2475-A0F4-5073-040F28D09D1E}"/>
              </a:ext>
            </a:extLst>
          </p:cNvPr>
          <p:cNvSpPr txBox="1"/>
          <p:nvPr/>
        </p:nvSpPr>
        <p:spPr>
          <a:xfrm>
            <a:off x="292608" y="1563905"/>
            <a:ext cx="6262304" cy="4093428"/>
          </a:xfrm>
          <a:prstGeom prst="rect">
            <a:avLst/>
          </a:prstGeom>
          <a:noFill/>
        </p:spPr>
        <p:txBody>
          <a:bodyPr wrap="square" lIns="91440" tIns="45720" rIns="91440" bIns="45720" rtlCol="0" anchor="t">
            <a:spAutoFit/>
          </a:bodyPr>
          <a:lstStyle/>
          <a:p>
            <a:pPr marL="285750" indent="-285750" fontAlgn="base">
              <a:buFont typeface="Arial" panose="020B0604020202020204" pitchFamily="34" charset="0"/>
              <a:buChar char="•"/>
            </a:pPr>
            <a:r>
              <a:rPr lang="en-US" sz="2000">
                <a:latin typeface="Cambria"/>
                <a:ea typeface="Cambria"/>
              </a:rPr>
              <a:t>Various approaches:</a:t>
            </a:r>
            <a:endParaRPr lang="en-US"/>
          </a:p>
          <a:p>
            <a:pPr marL="742950" lvl="1" indent="-285750">
              <a:buFont typeface="Arial" panose="020B0604020202020204" pitchFamily="34" charset="0"/>
              <a:buChar char="•"/>
            </a:pPr>
            <a:r>
              <a:rPr lang="en-US" sz="2000">
                <a:latin typeface="Cambria"/>
                <a:ea typeface="Cambria"/>
              </a:rPr>
              <a:t>Supervised Models: require labor intensive labeling of “true labels” for training data regimes</a:t>
            </a:r>
            <a:endParaRPr lang="en-US">
              <a:latin typeface="Calibri" panose="020F0502020204030204"/>
              <a:ea typeface="Cambria"/>
              <a:cs typeface="Calibri" panose="020F0502020204030204"/>
            </a:endParaRPr>
          </a:p>
          <a:p>
            <a:pPr marL="742950" lvl="1" indent="-285750">
              <a:buFont typeface="Arial" panose="020B0604020202020204" pitchFamily="34" charset="0"/>
              <a:buChar char="•"/>
            </a:pPr>
            <a:r>
              <a:rPr lang="en-US" sz="2000">
                <a:latin typeface="Cambria"/>
                <a:ea typeface="Cambria"/>
              </a:rPr>
              <a:t>Unsupervised Models: challenging to map the identified cluster to real-world regimes</a:t>
            </a:r>
          </a:p>
          <a:p>
            <a:pPr lvl="2"/>
            <a:endParaRPr lang="en-US" sz="2000">
              <a:latin typeface="Cambria"/>
              <a:ea typeface="Cambria"/>
            </a:endParaRPr>
          </a:p>
          <a:p>
            <a:pPr marL="285750" indent="-285750" fontAlgn="base">
              <a:buFont typeface="Arial" panose="020B0604020202020204" pitchFamily="34" charset="0"/>
              <a:buChar char="•"/>
            </a:pPr>
            <a:r>
              <a:rPr lang="en-US" sz="2000">
                <a:latin typeface="Cambria"/>
                <a:ea typeface="Cambria"/>
              </a:rPr>
              <a:t>Two Sigma's approach - Use unsupervised GMM for regime detection</a:t>
            </a:r>
          </a:p>
          <a:p>
            <a:pPr marL="285750" indent="-285750" fontAlgn="base">
              <a:buFont typeface="Arial" panose="020B0604020202020204" pitchFamily="34" charset="0"/>
              <a:buChar char="•"/>
            </a:pPr>
            <a:endParaRPr lang="en-US" sz="2000">
              <a:latin typeface="Cambria"/>
              <a:ea typeface="Cambria"/>
            </a:endParaRPr>
          </a:p>
          <a:p>
            <a:pPr marL="285750" indent="-285750" fontAlgn="base">
              <a:buFont typeface="Arial" panose="020B0604020202020204" pitchFamily="34" charset="0"/>
              <a:buChar char="•"/>
            </a:pPr>
            <a:r>
              <a:rPr lang="en-US" sz="2000">
                <a:latin typeface="Cambria"/>
                <a:ea typeface="Cambria"/>
              </a:rPr>
              <a:t>Our approach - Follow Two Sigma’s approach to detect regimes out of samples and to build trading strategies on</a:t>
            </a:r>
            <a:endParaRPr lang="en-US" sz="2000">
              <a:latin typeface="Cambria" panose="02040503050406030204" pitchFamily="18" charset="0"/>
              <a:ea typeface="Cambria" panose="02040503050406030204" pitchFamily="18" charset="0"/>
            </a:endParaRPr>
          </a:p>
          <a:p>
            <a:pPr marL="342900" indent="-342900" fontAlgn="base">
              <a:buFont typeface="Arial" panose="020B0604020202020204" pitchFamily="34" charset="0"/>
              <a:buChar char="•"/>
            </a:pPr>
            <a:endParaRPr lang="en-US" sz="2000">
              <a:latin typeface="Cambria" panose="02040503050406030204" pitchFamily="18" charset="0"/>
              <a:ea typeface="Cambria" panose="02040503050406030204" pitchFamily="18" charset="0"/>
            </a:endParaRPr>
          </a:p>
        </p:txBody>
      </p:sp>
      <p:pic>
        <p:nvPicPr>
          <p:cNvPr id="2" name="Picture 2">
            <a:extLst>
              <a:ext uri="{FF2B5EF4-FFF2-40B4-BE49-F238E27FC236}">
                <a16:creationId xmlns:a16="http://schemas.microsoft.com/office/drawing/2014/main" id="{13A28F27-5551-C7EF-8519-E1169754D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1589" y="2301756"/>
            <a:ext cx="4588268" cy="263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14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F0121-847B-3C07-3714-DA0C72211399}"/>
              </a:ext>
            </a:extLst>
          </p:cNvPr>
          <p:cNvSpPr/>
          <p:nvPr/>
        </p:nvSpPr>
        <p:spPr>
          <a:xfrm>
            <a:off x="0" y="0"/>
            <a:ext cx="3566160" cy="6858000"/>
          </a:xfrm>
          <a:prstGeom prst="rect">
            <a:avLst/>
          </a:prstGeom>
          <a:gradFill>
            <a:gsLst>
              <a:gs pos="100000">
                <a:srgbClr val="FF5050"/>
              </a:gs>
              <a:gs pos="13000">
                <a:srgbClr val="92ADDD"/>
              </a:gs>
              <a:gs pos="24000">
                <a:schemeClr val="accent1">
                  <a:lumMod val="45000"/>
                  <a:lumOff val="55000"/>
                </a:schemeClr>
              </a:gs>
              <a:gs pos="61000">
                <a:schemeClr val="accent1">
                  <a:alpha val="0"/>
                  <a:lumMod val="0"/>
                  <a:lumOff val="100000"/>
                </a:schemeClr>
              </a:gs>
              <a:gs pos="11000">
                <a:schemeClr val="accent1">
                  <a:lumMod val="60000"/>
                  <a:lumOff val="40000"/>
                </a:schemeClr>
              </a:gs>
              <a:gs pos="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nvGrpSpPr>
          <p:cNvPr id="14" name="Group 13">
            <a:extLst>
              <a:ext uri="{FF2B5EF4-FFF2-40B4-BE49-F238E27FC236}">
                <a16:creationId xmlns:a16="http://schemas.microsoft.com/office/drawing/2014/main" id="{50DAEC8B-1F9C-23B8-DE47-553D1C5A86A5}"/>
              </a:ext>
            </a:extLst>
          </p:cNvPr>
          <p:cNvGrpSpPr/>
          <p:nvPr/>
        </p:nvGrpSpPr>
        <p:grpSpPr>
          <a:xfrm>
            <a:off x="2971800" y="2044120"/>
            <a:ext cx="7991168" cy="1188720"/>
            <a:chOff x="2971800" y="324464"/>
            <a:chExt cx="7991168" cy="1188720"/>
          </a:xfrm>
        </p:grpSpPr>
        <p:sp>
          <p:nvSpPr>
            <p:cNvPr id="15" name="Rectangle 14">
              <a:extLst>
                <a:ext uri="{FF2B5EF4-FFF2-40B4-BE49-F238E27FC236}">
                  <a16:creationId xmlns:a16="http://schemas.microsoft.com/office/drawing/2014/main" id="{748C9DE5-EA54-ACC8-E2ED-C0ACBE17302A}"/>
                </a:ext>
              </a:extLst>
            </p:cNvPr>
            <p:cNvSpPr/>
            <p:nvPr/>
          </p:nvSpPr>
          <p:spPr>
            <a:xfrm>
              <a:off x="3566160" y="324464"/>
              <a:ext cx="7396808" cy="118872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6" name="Oval 15">
              <a:extLst>
                <a:ext uri="{FF2B5EF4-FFF2-40B4-BE49-F238E27FC236}">
                  <a16:creationId xmlns:a16="http://schemas.microsoft.com/office/drawing/2014/main" id="{6F716500-5DF7-A824-6816-178F9B5467EF}"/>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17" name="Group 16">
            <a:extLst>
              <a:ext uri="{FF2B5EF4-FFF2-40B4-BE49-F238E27FC236}">
                <a16:creationId xmlns:a16="http://schemas.microsoft.com/office/drawing/2014/main" id="{42CC9E42-7EFF-C12E-BEFF-8A0F32D436C6}"/>
              </a:ext>
            </a:extLst>
          </p:cNvPr>
          <p:cNvGrpSpPr/>
          <p:nvPr/>
        </p:nvGrpSpPr>
        <p:grpSpPr>
          <a:xfrm>
            <a:off x="2971800" y="3557304"/>
            <a:ext cx="7991168" cy="1188720"/>
            <a:chOff x="2971800" y="324464"/>
            <a:chExt cx="7991168" cy="1188720"/>
          </a:xfrm>
        </p:grpSpPr>
        <p:sp>
          <p:nvSpPr>
            <p:cNvPr id="18" name="Rectangle 17">
              <a:extLst>
                <a:ext uri="{FF2B5EF4-FFF2-40B4-BE49-F238E27FC236}">
                  <a16:creationId xmlns:a16="http://schemas.microsoft.com/office/drawing/2014/main" id="{C7B0C510-5D3C-342B-1513-529B3BDE04E7}"/>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9" name="Oval 18">
              <a:extLst>
                <a:ext uri="{FF2B5EF4-FFF2-40B4-BE49-F238E27FC236}">
                  <a16:creationId xmlns:a16="http://schemas.microsoft.com/office/drawing/2014/main" id="{61B77895-9B31-87FE-2D0D-BDCB33FFF660}"/>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grpSp>
        <p:nvGrpSpPr>
          <p:cNvPr id="20" name="Group 19">
            <a:extLst>
              <a:ext uri="{FF2B5EF4-FFF2-40B4-BE49-F238E27FC236}">
                <a16:creationId xmlns:a16="http://schemas.microsoft.com/office/drawing/2014/main" id="{64E60ED3-2254-66F1-5370-182FF07E77B6}"/>
              </a:ext>
            </a:extLst>
          </p:cNvPr>
          <p:cNvGrpSpPr/>
          <p:nvPr/>
        </p:nvGrpSpPr>
        <p:grpSpPr>
          <a:xfrm>
            <a:off x="2971800" y="5070488"/>
            <a:ext cx="7991168" cy="1188720"/>
            <a:chOff x="2971800" y="324464"/>
            <a:chExt cx="7991168" cy="1188720"/>
          </a:xfrm>
        </p:grpSpPr>
        <p:sp>
          <p:nvSpPr>
            <p:cNvPr id="21" name="Rectangle 20">
              <a:extLst>
                <a:ext uri="{FF2B5EF4-FFF2-40B4-BE49-F238E27FC236}">
                  <a16:creationId xmlns:a16="http://schemas.microsoft.com/office/drawing/2014/main" id="{84BA76CC-EE00-631B-50D6-698DEB34510C}"/>
                </a:ext>
              </a:extLst>
            </p:cNvPr>
            <p:cNvSpPr/>
            <p:nvPr/>
          </p:nvSpPr>
          <p:spPr>
            <a:xfrm>
              <a:off x="3566160" y="324464"/>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2" name="Oval 21">
              <a:extLst>
                <a:ext uri="{FF2B5EF4-FFF2-40B4-BE49-F238E27FC236}">
                  <a16:creationId xmlns:a16="http://schemas.microsoft.com/office/drawing/2014/main" id="{44345955-5592-30F4-5B22-FEB5F45B7E4C}"/>
                </a:ext>
              </a:extLst>
            </p:cNvPr>
            <p:cNvSpPr/>
            <p:nvPr/>
          </p:nvSpPr>
          <p:spPr>
            <a:xfrm>
              <a:off x="2971800" y="324464"/>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grpSp>
      <p:pic>
        <p:nvPicPr>
          <p:cNvPr id="2050" name="Picture 2">
            <a:extLst>
              <a:ext uri="{FF2B5EF4-FFF2-40B4-BE49-F238E27FC236}">
                <a16:creationId xmlns:a16="http://schemas.microsoft.com/office/drawing/2014/main" id="{A505B7F0-34FD-8307-260E-4A6A173B4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114" y="3850551"/>
            <a:ext cx="602226" cy="602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33D00E-2592-77A9-E033-61A03CE14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114" y="5304742"/>
            <a:ext cx="751930" cy="7519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3746461-76C1-6EAD-E8CA-80A006087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109" y="2260410"/>
            <a:ext cx="698102" cy="69810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C7544C2-0E91-2E29-1CCE-F7FF70F34D9A}"/>
              </a:ext>
            </a:extLst>
          </p:cNvPr>
          <p:cNvSpPr txBox="1"/>
          <p:nvPr/>
        </p:nvSpPr>
        <p:spPr>
          <a:xfrm>
            <a:off x="715310" y="3075057"/>
            <a:ext cx="1896630" cy="707886"/>
          </a:xfrm>
          <a:prstGeom prst="rect">
            <a:avLst/>
          </a:prstGeom>
          <a:noFill/>
        </p:spPr>
        <p:txBody>
          <a:bodyPr wrap="square" rtlCol="0">
            <a:spAutoFit/>
          </a:bodyPr>
          <a:lstStyle/>
          <a:p>
            <a:r>
              <a:rPr lang="en-IN" sz="4000">
                <a:latin typeface="Cambria" panose="02040503050406030204" pitchFamily="18" charset="0"/>
                <a:ea typeface="Cambria" panose="02040503050406030204" pitchFamily="18" charset="0"/>
              </a:rPr>
              <a:t>Agenda</a:t>
            </a:r>
          </a:p>
        </p:txBody>
      </p:sp>
      <p:sp>
        <p:nvSpPr>
          <p:cNvPr id="28" name="TextBox 27">
            <a:extLst>
              <a:ext uri="{FF2B5EF4-FFF2-40B4-BE49-F238E27FC236}">
                <a16:creationId xmlns:a16="http://schemas.microsoft.com/office/drawing/2014/main" id="{96DEE77C-372E-A448-2F57-169503224053}"/>
              </a:ext>
            </a:extLst>
          </p:cNvPr>
          <p:cNvSpPr txBox="1"/>
          <p:nvPr/>
        </p:nvSpPr>
        <p:spPr>
          <a:xfrm>
            <a:off x="4424517" y="2376870"/>
            <a:ext cx="6027174" cy="523220"/>
          </a:xfrm>
          <a:prstGeom prst="rect">
            <a:avLst/>
          </a:prstGeom>
          <a:noFill/>
        </p:spPr>
        <p:txBody>
          <a:bodyPr wrap="square" rtlCol="0">
            <a:spAutoFit/>
          </a:bodyPr>
          <a:lstStyle/>
          <a:p>
            <a:r>
              <a:rPr lang="en-IN" sz="2800" b="1">
                <a:latin typeface="Cambria" panose="02040503050406030204" pitchFamily="18" charset="0"/>
                <a:ea typeface="Cambria" panose="02040503050406030204" pitchFamily="18" charset="0"/>
              </a:rPr>
              <a:t>Data</a:t>
            </a:r>
          </a:p>
        </p:txBody>
      </p:sp>
      <p:sp>
        <p:nvSpPr>
          <p:cNvPr id="29" name="TextBox 28">
            <a:extLst>
              <a:ext uri="{FF2B5EF4-FFF2-40B4-BE49-F238E27FC236}">
                <a16:creationId xmlns:a16="http://schemas.microsoft.com/office/drawing/2014/main" id="{BE6D0E8A-1992-1D8A-857A-358DE29EB1B9}"/>
              </a:ext>
            </a:extLst>
          </p:cNvPr>
          <p:cNvSpPr txBox="1"/>
          <p:nvPr/>
        </p:nvSpPr>
        <p:spPr>
          <a:xfrm>
            <a:off x="4424517" y="3890054"/>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Methodology and Result</a:t>
            </a:r>
          </a:p>
        </p:txBody>
      </p:sp>
      <p:sp>
        <p:nvSpPr>
          <p:cNvPr id="30" name="TextBox 29">
            <a:extLst>
              <a:ext uri="{FF2B5EF4-FFF2-40B4-BE49-F238E27FC236}">
                <a16:creationId xmlns:a16="http://schemas.microsoft.com/office/drawing/2014/main" id="{3A2C3245-0126-8097-D0A5-7A96EA234C99}"/>
              </a:ext>
            </a:extLst>
          </p:cNvPr>
          <p:cNvSpPr txBox="1"/>
          <p:nvPr/>
        </p:nvSpPr>
        <p:spPr>
          <a:xfrm>
            <a:off x="4424517" y="5403238"/>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Next Steps</a:t>
            </a:r>
          </a:p>
        </p:txBody>
      </p:sp>
      <p:grpSp>
        <p:nvGrpSpPr>
          <p:cNvPr id="4" name="Group 3">
            <a:extLst>
              <a:ext uri="{FF2B5EF4-FFF2-40B4-BE49-F238E27FC236}">
                <a16:creationId xmlns:a16="http://schemas.microsoft.com/office/drawing/2014/main" id="{56120A06-13A4-F0BD-8213-84ED167A46C5}"/>
              </a:ext>
            </a:extLst>
          </p:cNvPr>
          <p:cNvGrpSpPr/>
          <p:nvPr/>
        </p:nvGrpSpPr>
        <p:grpSpPr>
          <a:xfrm>
            <a:off x="2971800" y="412949"/>
            <a:ext cx="7991168" cy="1188720"/>
            <a:chOff x="2971800" y="412949"/>
            <a:chExt cx="7991168" cy="1188720"/>
          </a:xfrm>
        </p:grpSpPr>
        <p:sp>
          <p:nvSpPr>
            <p:cNvPr id="8" name="Rectangle 7">
              <a:extLst>
                <a:ext uri="{FF2B5EF4-FFF2-40B4-BE49-F238E27FC236}">
                  <a16:creationId xmlns:a16="http://schemas.microsoft.com/office/drawing/2014/main" id="{EA5FC4D7-E48F-6107-0C25-A2F7C6E8B58F}"/>
                </a:ext>
              </a:extLst>
            </p:cNvPr>
            <p:cNvSpPr/>
            <p:nvPr/>
          </p:nvSpPr>
          <p:spPr>
            <a:xfrm>
              <a:off x="3566160" y="412949"/>
              <a:ext cx="7396808" cy="11887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 name="Oval 2">
              <a:extLst>
                <a:ext uri="{FF2B5EF4-FFF2-40B4-BE49-F238E27FC236}">
                  <a16:creationId xmlns:a16="http://schemas.microsoft.com/office/drawing/2014/main" id="{DF577A26-2098-37EF-4899-39FA6FD2DD06}"/>
                </a:ext>
              </a:extLst>
            </p:cNvPr>
            <p:cNvSpPr/>
            <p:nvPr/>
          </p:nvSpPr>
          <p:spPr>
            <a:xfrm>
              <a:off x="2971800" y="412949"/>
              <a:ext cx="1188720" cy="11887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FB9EA86B-7B53-F4CD-3ED6-FE5306C756F7}"/>
                </a:ext>
              </a:extLst>
            </p:cNvPr>
            <p:cNvSpPr txBox="1"/>
            <p:nvPr/>
          </p:nvSpPr>
          <p:spPr>
            <a:xfrm>
              <a:off x="4424517" y="834189"/>
              <a:ext cx="6027174" cy="523220"/>
            </a:xfrm>
            <a:prstGeom prst="rect">
              <a:avLst/>
            </a:prstGeom>
            <a:noFill/>
          </p:spPr>
          <p:txBody>
            <a:bodyPr wrap="square" rtlCol="0">
              <a:spAutoFit/>
            </a:bodyPr>
            <a:lstStyle/>
            <a:p>
              <a:r>
                <a:rPr lang="en-IN" sz="2800">
                  <a:latin typeface="Cambria" panose="02040503050406030204" pitchFamily="18" charset="0"/>
                  <a:ea typeface="Cambria" panose="02040503050406030204" pitchFamily="18" charset="0"/>
                </a:rPr>
                <a:t>Background</a:t>
              </a:r>
            </a:p>
          </p:txBody>
        </p:sp>
        <p:pic>
          <p:nvPicPr>
            <p:cNvPr id="2056" name="Picture 8">
              <a:extLst>
                <a:ext uri="{FF2B5EF4-FFF2-40B4-BE49-F238E27FC236}">
                  <a16:creationId xmlns:a16="http://schemas.microsoft.com/office/drawing/2014/main" id="{2A3DE8FD-C690-1B0C-B9E8-8455E4B87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109" y="715199"/>
              <a:ext cx="708912" cy="7089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5743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lIns="91440" tIns="45720" rIns="91440" bIns="45720" rtlCol="0" anchor="t">
            <a:spAutoFit/>
          </a:bodyPr>
          <a:lstStyle/>
          <a:p>
            <a:r>
              <a:rPr lang="en-US" sz="4000">
                <a:latin typeface="Cambria"/>
                <a:ea typeface="Cambria"/>
              </a:rPr>
              <a:t>Factor Data</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graphicFrame>
        <p:nvGraphicFramePr>
          <p:cNvPr id="4" name="Table 5">
            <a:extLst>
              <a:ext uri="{FF2B5EF4-FFF2-40B4-BE49-F238E27FC236}">
                <a16:creationId xmlns:a16="http://schemas.microsoft.com/office/drawing/2014/main" id="{6A4B5262-A0A6-CBC4-035B-1ABD69CDD8D7}"/>
              </a:ext>
            </a:extLst>
          </p:cNvPr>
          <p:cNvGraphicFramePr>
            <a:graphicFrameLocks noGrp="1"/>
          </p:cNvGraphicFramePr>
          <p:nvPr>
            <p:extLst>
              <p:ext uri="{D42A27DB-BD31-4B8C-83A1-F6EECF244321}">
                <p14:modId xmlns:p14="http://schemas.microsoft.com/office/powerpoint/2010/main" val="1295680073"/>
              </p:ext>
            </p:extLst>
          </p:nvPr>
        </p:nvGraphicFramePr>
        <p:xfrm>
          <a:off x="333375" y="1496785"/>
          <a:ext cx="9073624" cy="3750100"/>
        </p:xfrm>
        <a:graphic>
          <a:graphicData uri="http://schemas.openxmlformats.org/drawingml/2006/table">
            <a:tbl>
              <a:tblPr firstRow="1" bandRow="1">
                <a:tableStyleId>{5C22544A-7EE6-4342-B048-85BDC9FD1C3A}</a:tableStyleId>
              </a:tblPr>
              <a:tblGrid>
                <a:gridCol w="2030205">
                  <a:extLst>
                    <a:ext uri="{9D8B030D-6E8A-4147-A177-3AD203B41FA5}">
                      <a16:colId xmlns:a16="http://schemas.microsoft.com/office/drawing/2014/main" val="3360213563"/>
                    </a:ext>
                  </a:extLst>
                </a:gridCol>
                <a:gridCol w="2372807">
                  <a:extLst>
                    <a:ext uri="{9D8B030D-6E8A-4147-A177-3AD203B41FA5}">
                      <a16:colId xmlns:a16="http://schemas.microsoft.com/office/drawing/2014/main" val="659545963"/>
                    </a:ext>
                  </a:extLst>
                </a:gridCol>
                <a:gridCol w="2830494">
                  <a:extLst>
                    <a:ext uri="{9D8B030D-6E8A-4147-A177-3AD203B41FA5}">
                      <a16:colId xmlns:a16="http://schemas.microsoft.com/office/drawing/2014/main" val="2271290142"/>
                    </a:ext>
                  </a:extLst>
                </a:gridCol>
                <a:gridCol w="1840118">
                  <a:extLst>
                    <a:ext uri="{9D8B030D-6E8A-4147-A177-3AD203B41FA5}">
                      <a16:colId xmlns:a16="http://schemas.microsoft.com/office/drawing/2014/main" val="1469055515"/>
                    </a:ext>
                  </a:extLst>
                </a:gridCol>
              </a:tblGrid>
              <a:tr h="750020">
                <a:tc>
                  <a:txBody>
                    <a:bodyPr/>
                    <a:lstStyle/>
                    <a:p>
                      <a:pPr algn="ctr"/>
                      <a:r>
                        <a:rPr lang="en-IN" sz="2000">
                          <a:latin typeface="Cambria"/>
                          <a:ea typeface="Cambria"/>
                        </a:rPr>
                        <a:t>Core Macro</a:t>
                      </a:r>
                    </a:p>
                  </a:txBody>
                  <a:tcPr anchor="ctr"/>
                </a:tc>
                <a:tc>
                  <a:txBody>
                    <a:bodyPr/>
                    <a:lstStyle/>
                    <a:p>
                      <a:pPr algn="ctr"/>
                      <a:r>
                        <a:rPr lang="en-IN" sz="2000">
                          <a:latin typeface="Cambria"/>
                          <a:ea typeface="Cambria"/>
                        </a:rPr>
                        <a:t>Secondary Macro</a:t>
                      </a:r>
                    </a:p>
                  </a:txBody>
                  <a:tcPr anchor="ctr"/>
                </a:tc>
                <a:tc>
                  <a:txBody>
                    <a:bodyPr/>
                    <a:lstStyle/>
                    <a:p>
                      <a:pPr algn="ctr"/>
                      <a:r>
                        <a:rPr lang="en-IN" sz="2000">
                          <a:latin typeface="Cambria"/>
                          <a:ea typeface="Cambria"/>
                        </a:rPr>
                        <a:t>Macro Styles</a:t>
                      </a:r>
                    </a:p>
                  </a:txBody>
                  <a:tcPr anchor="ctr"/>
                </a:tc>
                <a:tc>
                  <a:txBody>
                    <a:bodyPr/>
                    <a:lstStyle/>
                    <a:p>
                      <a:pPr algn="ctr"/>
                      <a:r>
                        <a:rPr lang="en-IN" sz="2000">
                          <a:latin typeface="Cambria"/>
                          <a:ea typeface="Cambria"/>
                        </a:rPr>
                        <a:t>Equity Styles</a:t>
                      </a:r>
                    </a:p>
                  </a:txBody>
                  <a:tcPr anchor="ctr"/>
                </a:tc>
                <a:extLst>
                  <a:ext uri="{0D108BD9-81ED-4DB2-BD59-A6C34878D82A}">
                    <a16:rowId xmlns:a16="http://schemas.microsoft.com/office/drawing/2014/main" val="3125628548"/>
                  </a:ext>
                </a:extLst>
              </a:tr>
              <a:tr h="750020">
                <a:tc>
                  <a:txBody>
                    <a:bodyPr/>
                    <a:lstStyle/>
                    <a:p>
                      <a:pPr algn="ctr"/>
                      <a:r>
                        <a:rPr lang="en-IN">
                          <a:latin typeface="Cambria"/>
                          <a:ea typeface="Cambria"/>
                        </a:rPr>
                        <a:t>Interest Rate</a:t>
                      </a:r>
                    </a:p>
                  </a:txBody>
                  <a:tcPr anchor="ctr"/>
                </a:tc>
                <a:tc>
                  <a:txBody>
                    <a:bodyPr/>
                    <a:lstStyle/>
                    <a:p>
                      <a:pPr algn="ctr"/>
                      <a:r>
                        <a:rPr lang="en-IN">
                          <a:latin typeface="Cambria"/>
                          <a:ea typeface="Cambria"/>
                        </a:rPr>
                        <a:t>Foreign Currency</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Fixed Income Carry</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Low Risk</a:t>
                      </a:r>
                      <a:endParaRPr lang="en-IN">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560534136"/>
                  </a:ext>
                </a:extLst>
              </a:tr>
              <a:tr h="750020">
                <a:tc>
                  <a:txBody>
                    <a:bodyPr/>
                    <a:lstStyle/>
                    <a:p>
                      <a:pPr algn="ctr"/>
                      <a:r>
                        <a:rPr lang="en-IN">
                          <a:latin typeface="Cambria"/>
                          <a:ea typeface="Cambria"/>
                        </a:rPr>
                        <a:t>Equity</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Emerging Market</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Foreign Exchange Carry</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Momentum</a:t>
                      </a:r>
                      <a:endParaRPr lang="en-IN">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4092706484"/>
                  </a:ext>
                </a:extLst>
              </a:tr>
              <a:tr h="750020">
                <a:tc>
                  <a:txBody>
                    <a:bodyPr/>
                    <a:lstStyle/>
                    <a:p>
                      <a:pPr algn="ctr"/>
                      <a:r>
                        <a:rPr lang="en-IN">
                          <a:latin typeface="Cambria"/>
                          <a:ea typeface="Cambria"/>
                        </a:rPr>
                        <a:t>Credit</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Equity Long Short</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Trend Following</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Quality </a:t>
                      </a:r>
                      <a:endParaRPr lang="en-IN">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83497228"/>
                  </a:ext>
                </a:extLst>
              </a:tr>
              <a:tr h="750020">
                <a:tc>
                  <a:txBody>
                    <a:bodyPr/>
                    <a:lstStyle/>
                    <a:p>
                      <a:pPr algn="ctr"/>
                      <a:r>
                        <a:rPr lang="en-IN">
                          <a:latin typeface="Cambria"/>
                          <a:ea typeface="Cambria"/>
                        </a:rPr>
                        <a:t>Commodity</a:t>
                      </a: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Local Inflation</a:t>
                      </a:r>
                      <a:endParaRPr lang="en-IN">
                        <a:latin typeface="Cambria" panose="02040503050406030204" pitchFamily="18" charset="0"/>
                        <a:ea typeface="Cambria" panose="02040503050406030204" pitchFamily="18" charset="0"/>
                      </a:endParaRPr>
                    </a:p>
                  </a:txBody>
                  <a:tcPr anchor="ctr"/>
                </a:tc>
                <a:tc>
                  <a:txBody>
                    <a:bodyPr/>
                    <a:lstStyle/>
                    <a:p>
                      <a:pPr algn="ctr"/>
                      <a:endParaRPr lang="en-IN">
                        <a:latin typeface="Cambria" panose="02040503050406030204" pitchFamily="18" charset="0"/>
                        <a:ea typeface="Cambria" panose="02040503050406030204" pitchFamily="18" charset="0"/>
                      </a:endParaRPr>
                    </a:p>
                  </a:txBody>
                  <a:tcPr anchor="ctr"/>
                </a:tc>
                <a:tc>
                  <a:txBody>
                    <a:bodyPr/>
                    <a:lstStyle/>
                    <a:p>
                      <a:pPr algn="ctr"/>
                      <a:r>
                        <a:rPr lang="en-IN">
                          <a:latin typeface="Cambria"/>
                          <a:ea typeface="Cambria"/>
                        </a:rPr>
                        <a:t>Value</a:t>
                      </a:r>
                      <a:endParaRPr lang="en-IN">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3423172672"/>
                  </a:ext>
                </a:extLst>
              </a:tr>
            </a:tbl>
          </a:graphicData>
        </a:graphic>
      </p:graphicFrame>
      <p:sp>
        <p:nvSpPr>
          <p:cNvPr id="3" name="TextBox 2">
            <a:extLst>
              <a:ext uri="{FF2B5EF4-FFF2-40B4-BE49-F238E27FC236}">
                <a16:creationId xmlns:a16="http://schemas.microsoft.com/office/drawing/2014/main" id="{F94C5A6E-AEE6-75B8-9B96-AD9627F21586}"/>
              </a:ext>
            </a:extLst>
          </p:cNvPr>
          <p:cNvSpPr txBox="1"/>
          <p:nvPr/>
        </p:nvSpPr>
        <p:spPr>
          <a:xfrm>
            <a:off x="9515716" y="2250990"/>
            <a:ext cx="248373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000">
                <a:latin typeface="Cambria" panose="02040503050406030204" pitchFamily="18" charset="0"/>
                <a:ea typeface="Cambria" panose="02040503050406030204" pitchFamily="18" charset="0"/>
                <a:cs typeface="Calibri" panose="020F0502020204030204"/>
              </a:rPr>
              <a:t>Holistic</a:t>
            </a:r>
          </a:p>
          <a:p>
            <a:endParaRPr lang="en-US" sz="2000">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sz="2000">
                <a:latin typeface="Cambria" panose="02040503050406030204" pitchFamily="18" charset="0"/>
                <a:ea typeface="Cambria" panose="02040503050406030204" pitchFamily="18" charset="0"/>
                <a:cs typeface="Calibri" panose="020F0502020204030204"/>
              </a:rPr>
              <a:t>Parsimonious</a:t>
            </a:r>
          </a:p>
          <a:p>
            <a:endParaRPr lang="en-US" sz="2000">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sz="2000">
                <a:latin typeface="Cambria" panose="02040503050406030204" pitchFamily="18" charset="0"/>
                <a:ea typeface="Cambria" panose="02040503050406030204" pitchFamily="18" charset="0"/>
                <a:cs typeface="Calibri" panose="020F0502020204030204"/>
              </a:rPr>
              <a:t>Orthogonal</a:t>
            </a:r>
          </a:p>
          <a:p>
            <a:endParaRPr lang="en-US" sz="2000">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sz="2000">
                <a:latin typeface="Cambria" panose="02040503050406030204" pitchFamily="18" charset="0"/>
                <a:ea typeface="Cambria" panose="02040503050406030204" pitchFamily="18" charset="0"/>
                <a:cs typeface="Calibri" panose="020F0502020204030204"/>
              </a:rPr>
              <a:t>Actionable</a:t>
            </a:r>
          </a:p>
        </p:txBody>
      </p:sp>
      <p:sp>
        <p:nvSpPr>
          <p:cNvPr id="8" name="TextBox 7">
            <a:extLst>
              <a:ext uri="{FF2B5EF4-FFF2-40B4-BE49-F238E27FC236}">
                <a16:creationId xmlns:a16="http://schemas.microsoft.com/office/drawing/2014/main" id="{20425025-9D4D-5185-3888-9B57ED5F3106}"/>
              </a:ext>
            </a:extLst>
          </p:cNvPr>
          <p:cNvSpPr txBox="1"/>
          <p:nvPr/>
        </p:nvSpPr>
        <p:spPr>
          <a:xfrm>
            <a:off x="334298" y="5794944"/>
            <a:ext cx="11523404" cy="369331"/>
          </a:xfrm>
          <a:prstGeom prst="rect">
            <a:avLst/>
          </a:prstGeom>
          <a:noFill/>
        </p:spPr>
        <p:txBody>
          <a:bodyPr wrap="square" lIns="91440" tIns="45720" rIns="91440" bIns="45720" anchor="t">
            <a:spAutoFit/>
          </a:bodyPr>
          <a:lstStyle/>
          <a:p>
            <a:r>
              <a:rPr lang="en-US" sz="1800">
                <a:latin typeface="Cambria"/>
                <a:ea typeface="Cambria"/>
              </a:rPr>
              <a:t>*Refer Appendix 2.1 for details</a:t>
            </a:r>
            <a:endParaRPr lang="en-IN">
              <a:latin typeface="Cambria"/>
              <a:ea typeface="Cambria"/>
            </a:endParaRPr>
          </a:p>
        </p:txBody>
      </p:sp>
    </p:spTree>
    <p:extLst>
      <p:ext uri="{BB962C8B-B14F-4D97-AF65-F5344CB8AC3E}">
        <p14:creationId xmlns:p14="http://schemas.microsoft.com/office/powerpoint/2010/main" val="76183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2ABE4E-5936-84A3-A925-AF51B859A7AC}"/>
              </a:ext>
            </a:extLst>
          </p:cNvPr>
          <p:cNvSpPr/>
          <p:nvPr/>
        </p:nvSpPr>
        <p:spPr>
          <a:xfrm>
            <a:off x="292608" y="1063055"/>
            <a:ext cx="11565094" cy="91765"/>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F4802B3-D883-4B44-82DD-5424FF67A439}"/>
              </a:ext>
            </a:extLst>
          </p:cNvPr>
          <p:cNvSpPr txBox="1"/>
          <p:nvPr/>
        </p:nvSpPr>
        <p:spPr>
          <a:xfrm>
            <a:off x="169054" y="251412"/>
            <a:ext cx="11857703" cy="707886"/>
          </a:xfrm>
          <a:prstGeom prst="rect">
            <a:avLst/>
          </a:prstGeom>
          <a:noFill/>
        </p:spPr>
        <p:txBody>
          <a:bodyPr wrap="square" rtlCol="0">
            <a:spAutoFit/>
          </a:bodyPr>
          <a:lstStyle/>
          <a:p>
            <a:r>
              <a:rPr lang="en-US" sz="4000">
                <a:latin typeface="Cambria" panose="02040503050406030204" pitchFamily="18" charset="0"/>
                <a:ea typeface="Cambria" panose="02040503050406030204" pitchFamily="18" charset="0"/>
              </a:rPr>
              <a:t>Data Processing and Analysis</a:t>
            </a:r>
          </a:p>
        </p:txBody>
      </p:sp>
      <p:sp>
        <p:nvSpPr>
          <p:cNvPr id="10" name="Rectangle 9">
            <a:extLst>
              <a:ext uri="{FF2B5EF4-FFF2-40B4-BE49-F238E27FC236}">
                <a16:creationId xmlns:a16="http://schemas.microsoft.com/office/drawing/2014/main" id="{3CBF3AB4-2A3E-DE8F-D175-32F9F009F4B7}"/>
              </a:ext>
            </a:extLst>
          </p:cNvPr>
          <p:cNvSpPr/>
          <p:nvPr/>
        </p:nvSpPr>
        <p:spPr>
          <a:xfrm>
            <a:off x="0" y="6248837"/>
            <a:ext cx="12192000" cy="616226"/>
          </a:xfrm>
          <a:prstGeom prst="rect">
            <a:avLst/>
          </a:prstGeom>
          <a:gradFill flip="none" rotWithShape="1">
            <a:gsLst>
              <a:gs pos="0">
                <a:srgbClr val="FF0000"/>
              </a:gs>
              <a:gs pos="55000">
                <a:schemeClr val="accent1">
                  <a:lumMod val="45000"/>
                  <a:lumOff val="55000"/>
                </a:schemeClr>
              </a:gs>
              <a:gs pos="83000">
                <a:schemeClr val="accent1">
                  <a:lumMod val="45000"/>
                  <a:lumOff val="55000"/>
                </a:schemeClr>
              </a:gs>
              <a:gs pos="100000">
                <a:schemeClr val="accent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a:extLst>
              <a:ext uri="{FF2B5EF4-FFF2-40B4-BE49-F238E27FC236}">
                <a16:creationId xmlns:a16="http://schemas.microsoft.com/office/drawing/2014/main" id="{41FFF846-C6DB-57AE-837C-7A01B036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3872" y="6308444"/>
            <a:ext cx="482885" cy="4828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eutsche Bank Logo, symbol, meaning, history, PNG">
            <a:extLst>
              <a:ext uri="{FF2B5EF4-FFF2-40B4-BE49-F238E27FC236}">
                <a16:creationId xmlns:a16="http://schemas.microsoft.com/office/drawing/2014/main" id="{82A0B86F-C4D7-1486-77D4-DBFB2F27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98" y="6338115"/>
            <a:ext cx="752961" cy="4235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C84848F-BB10-1AC4-63A4-201B8C51C0FB}"/>
              </a:ext>
            </a:extLst>
          </p:cNvPr>
          <p:cNvSpPr txBox="1"/>
          <p:nvPr/>
        </p:nvSpPr>
        <p:spPr>
          <a:xfrm>
            <a:off x="92467" y="6367788"/>
            <a:ext cx="1606530" cy="369332"/>
          </a:xfrm>
          <a:prstGeom prst="rect">
            <a:avLst/>
          </a:prstGeom>
          <a:noFill/>
        </p:spPr>
        <p:txBody>
          <a:bodyPr wrap="none" rtlCol="0">
            <a:spAutoFit/>
          </a:bodyPr>
          <a:lstStyle/>
          <a:p>
            <a:r>
              <a:rPr lang="en-IN" b="1">
                <a:solidFill>
                  <a:schemeClr val="bg1"/>
                </a:solidFill>
              </a:rPr>
              <a:t>Deutsche Bank</a:t>
            </a:r>
          </a:p>
        </p:txBody>
      </p:sp>
      <p:sp>
        <p:nvSpPr>
          <p:cNvPr id="14" name="TextBox 13">
            <a:extLst>
              <a:ext uri="{FF2B5EF4-FFF2-40B4-BE49-F238E27FC236}">
                <a16:creationId xmlns:a16="http://schemas.microsoft.com/office/drawing/2014/main" id="{07198408-093C-182C-E0E4-91314F67820C}"/>
              </a:ext>
            </a:extLst>
          </p:cNvPr>
          <p:cNvSpPr txBox="1"/>
          <p:nvPr/>
        </p:nvSpPr>
        <p:spPr>
          <a:xfrm>
            <a:off x="7485389" y="6338115"/>
            <a:ext cx="4058483" cy="369332"/>
          </a:xfrm>
          <a:prstGeom prst="rect">
            <a:avLst/>
          </a:prstGeom>
          <a:noFill/>
        </p:spPr>
        <p:txBody>
          <a:bodyPr wrap="none" rtlCol="0">
            <a:spAutoFit/>
          </a:bodyPr>
          <a:lstStyle/>
          <a:p>
            <a:r>
              <a:rPr lang="en-IN" b="1">
                <a:solidFill>
                  <a:schemeClr val="bg1"/>
                </a:solidFill>
              </a:rPr>
              <a:t>Cornell Financial Engineering Manhattan</a:t>
            </a:r>
          </a:p>
        </p:txBody>
      </p:sp>
      <p:pic>
        <p:nvPicPr>
          <p:cNvPr id="2" name="Picture 2">
            <a:extLst>
              <a:ext uri="{FF2B5EF4-FFF2-40B4-BE49-F238E27FC236}">
                <a16:creationId xmlns:a16="http://schemas.microsoft.com/office/drawing/2014/main" id="{53C688EE-6E56-15ED-DE1D-F4F380179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223" y="1281619"/>
            <a:ext cx="6195479" cy="48833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7E3599-A8BE-6A6A-B5CD-2E8341D0092E}"/>
              </a:ext>
            </a:extLst>
          </p:cNvPr>
          <p:cNvSpPr txBox="1"/>
          <p:nvPr/>
        </p:nvSpPr>
        <p:spPr>
          <a:xfrm>
            <a:off x="334298" y="5794944"/>
            <a:ext cx="11523404" cy="369331"/>
          </a:xfrm>
          <a:prstGeom prst="rect">
            <a:avLst/>
          </a:prstGeom>
          <a:noFill/>
        </p:spPr>
        <p:txBody>
          <a:bodyPr wrap="square">
            <a:spAutoFit/>
          </a:bodyPr>
          <a:lstStyle/>
          <a:p>
            <a:r>
              <a:rPr lang="en-US" sz="1800">
                <a:latin typeface="Cambria" panose="02040503050406030204" pitchFamily="18" charset="0"/>
                <a:ea typeface="Cambria" panose="02040503050406030204" pitchFamily="18" charset="0"/>
              </a:rPr>
              <a:t>*Refer Appendix 2.2 for details</a:t>
            </a:r>
            <a:endParaRPr lang="en-IN"/>
          </a:p>
        </p:txBody>
      </p:sp>
      <p:sp>
        <p:nvSpPr>
          <p:cNvPr id="15" name="TextBox 14">
            <a:extLst>
              <a:ext uri="{FF2B5EF4-FFF2-40B4-BE49-F238E27FC236}">
                <a16:creationId xmlns:a16="http://schemas.microsoft.com/office/drawing/2014/main" id="{D6407C10-4FD9-7769-6160-B9FC15345A8A}"/>
              </a:ext>
            </a:extLst>
          </p:cNvPr>
          <p:cNvSpPr txBox="1"/>
          <p:nvPr/>
        </p:nvSpPr>
        <p:spPr>
          <a:xfrm>
            <a:off x="292608" y="1563905"/>
            <a:ext cx="6529432" cy="4678204"/>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Source</a:t>
            </a: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Bloomberg and DB Proprietary Indices</a:t>
            </a:r>
          </a:p>
          <a:p>
            <a:pPr lvl="1" fontAlgn="base"/>
            <a:endParaRPr lang="en-US" sz="2000">
              <a:latin typeface="Cambria" panose="02040503050406030204" pitchFamily="18" charset="0"/>
              <a:ea typeface="Cambria" panose="02040503050406030204" pitchFamily="18" charset="0"/>
            </a:endParaRPr>
          </a:p>
          <a:p>
            <a:pPr marL="285750"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Frequency and Duration:</a:t>
            </a: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Daily data from Jan 2002 to Aug 2022</a:t>
            </a:r>
          </a:p>
          <a:p>
            <a:pPr marL="285750" indent="-285750" fontAlgn="base">
              <a:buFont typeface="Arial" panose="020B0604020202020204" pitchFamily="34" charset="0"/>
              <a:buChar char="•"/>
            </a:pPr>
            <a:endParaRPr lang="en-US" sz="2000">
              <a:latin typeface="Cambria" panose="02040503050406030204" pitchFamily="18" charset="0"/>
              <a:ea typeface="Cambria" panose="02040503050406030204" pitchFamily="18" charset="0"/>
            </a:endParaRPr>
          </a:p>
          <a:p>
            <a:pPr marL="285750"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Preprocessing</a:t>
            </a: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Forward Fill Missing data</a:t>
            </a: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Log return of price series</a:t>
            </a:r>
          </a:p>
          <a:p>
            <a:pPr lvl="1" fontAlgn="base"/>
            <a:endParaRPr lang="en-US" sz="2000">
              <a:latin typeface="Cambria" panose="02040503050406030204" pitchFamily="18" charset="0"/>
              <a:ea typeface="Cambria" panose="02040503050406030204" pitchFamily="18" charset="0"/>
            </a:endParaRPr>
          </a:p>
          <a:p>
            <a:pPr marL="285750"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Correlation Analysis*</a:t>
            </a:r>
          </a:p>
          <a:p>
            <a:pPr marL="742950" lvl="1" indent="-285750" fontAlgn="base">
              <a:buFont typeface="Arial" panose="020B0604020202020204" pitchFamily="34" charset="0"/>
              <a:buChar char="•"/>
            </a:pPr>
            <a:r>
              <a:rPr lang="en-US" sz="2000">
                <a:latin typeface="Cambria" panose="02040503050406030204" pitchFamily="18" charset="0"/>
                <a:ea typeface="Cambria" panose="02040503050406030204" pitchFamily="18" charset="0"/>
              </a:rPr>
              <a:t>All factors relatively uncorrelated</a:t>
            </a:r>
          </a:p>
          <a:p>
            <a:pPr marL="742950" lvl="1" indent="-285750" fontAlgn="base">
              <a:buFont typeface="Arial" panose="020B0604020202020204" pitchFamily="34" charset="0"/>
              <a:buChar char="•"/>
            </a:pPr>
            <a:endParaRPr lang="en-US" sz="2000">
              <a:latin typeface="Cambria" panose="02040503050406030204" pitchFamily="18" charset="0"/>
              <a:ea typeface="Cambria" panose="02040503050406030204" pitchFamily="18" charset="0"/>
            </a:endParaRPr>
          </a:p>
          <a:p>
            <a:pPr lvl="1" fontAlgn="base"/>
            <a:br>
              <a:rPr lang="en-US">
                <a:latin typeface="Cambria" panose="02040503050406030204" pitchFamily="18" charset="0"/>
                <a:ea typeface="Cambria" panose="02040503050406030204" pitchFamily="18" charset="0"/>
              </a:rPr>
            </a:br>
            <a:endParaRPr lang="en-US" sz="20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016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83521E0D0F684EAB0B260DE92C85EB" ma:contentTypeVersion="2" ma:contentTypeDescription="Create a new document." ma:contentTypeScope="" ma:versionID="6a5bdd7a01f035b3caa56965d569292c">
  <xsd:schema xmlns:xsd="http://www.w3.org/2001/XMLSchema" xmlns:xs="http://www.w3.org/2001/XMLSchema" xmlns:p="http://schemas.microsoft.com/office/2006/metadata/properties" xmlns:ns3="3ccf95cd-d5b7-43e9-9d11-cd06fffda9c9" targetNamespace="http://schemas.microsoft.com/office/2006/metadata/properties" ma:root="true" ma:fieldsID="a42dfc93b5ef9462ac7eef6230d0c453" ns3:_="">
    <xsd:import namespace="3ccf95cd-d5b7-43e9-9d11-cd06fffda9c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cf95cd-d5b7-43e9-9d11-cd06fffda9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0C0595-C9B9-410A-A79A-9E2243B16600}">
  <ds:schemaRefs>
    <ds:schemaRef ds:uri="http://schemas.openxmlformats.org/package/2006/metadata/core-properties"/>
    <ds:schemaRef ds:uri="http://purl.org/dc/dcmitype/"/>
    <ds:schemaRef ds:uri="3ccf95cd-d5b7-43e9-9d11-cd06fffda9c9"/>
    <ds:schemaRef ds:uri="http://purl.org/dc/elements/1.1/"/>
    <ds:schemaRef ds:uri="http://schemas.microsoft.com/office/2006/documentManagement/types"/>
    <ds:schemaRef ds:uri="http://purl.org/dc/term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2A58E07-09B9-425E-82D1-8A35DD9066B8}">
  <ds:schemaRefs>
    <ds:schemaRef ds:uri="3ccf95cd-d5b7-43e9-9d11-cd06fffda9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44B8AA8-5016-439E-B0B0-5B39C5003E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2186</Words>
  <Application>Microsoft Office PowerPoint</Application>
  <PresentationFormat>Widescreen</PresentationFormat>
  <Paragraphs>571</Paragraphs>
  <Slides>35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-apple-system</vt:lpstr>
      <vt:lpstr>Arial</vt:lpstr>
      <vt:lpstr>Arial</vt:lpstr>
      <vt:lpstr>Calibri</vt:lpstr>
      <vt:lpstr>Calibri Light</vt:lpstr>
      <vt:lpstr>Cambria</vt:lpstr>
      <vt:lpstr>Cambria Math</vt:lpstr>
      <vt:lpstr>Lato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Kaileshkumar Dalsania</dc:creator>
  <cp:lastModifiedBy>Niharika Kaileshkumar Dalsania</cp:lastModifiedBy>
  <cp:revision>1</cp:revision>
  <dcterms:created xsi:type="dcterms:W3CDTF">2022-10-25T17:58:27Z</dcterms:created>
  <dcterms:modified xsi:type="dcterms:W3CDTF">2022-10-30T21:57:12Z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0x010100B083521E0D0F684EAB0B260DE92C85EB</vt:lpwstr>
  </property>
</Properties>
</file>