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sldIdLst>
    <p:sldId id="259" r:id="rId7"/>
    <p:sldId id="258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7304E-8F66-4D5E-96CB-E5120E02BA45}" v="754" dt="2022-12-10T04:32:45.141"/>
    <p1510:client id="{13139C98-B93C-488E-FD52-C2692864BDF6}" v="4" dt="2022-12-10T04:33:14.640"/>
    <p1510:client id="{1A50BBA7-AE1E-74D4-7095-CABC18B33556}" v="9" dt="2022-12-10T03:18:25.111"/>
    <p1510:client id="{260FB0EA-E6BB-E34C-5102-E294FF84BD86}" v="14" dt="2022-12-10T03:49:03.903"/>
    <p1510:client id="{62794618-CDC7-EC5D-4654-AD9F1B6A5D7C}" v="42" dt="2022-12-10T03:43:51.860"/>
    <p1510:client id="{6A682D68-996B-1458-D8CA-8594872E785A}" v="53" dt="2022-12-10T03:26:22.906"/>
    <p1510:client id="{A03EB7C4-9583-B211-5A0A-53D2673C36F8}" v="13" dt="2022-12-10T03:34:37.569"/>
    <p1510:client id="{C46B0D69-BF2D-31F5-5064-7B816AE9897E}" v="74" dt="2022-12-10T03:37:32.087"/>
    <p1510:client id="{D05A8D36-9BB8-D3AC-6F71-4E731F9CF142}" v="159" dt="2022-12-10T03:34:31.011"/>
    <p1510:client id="{D23190B5-4F47-5C82-3A57-98F3435D9474}" v="570" dt="2022-12-10T03:48:36.422"/>
    <p1510:client id="{FA7F3A1D-7411-C743-8127-245583CCE8D5}" v="5" dt="2022-12-10T03:40:49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F8C7-09EA-07C6-C435-06CE7C38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B5960-9881-B611-F2E8-A4AE7949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1D98-F797-16CD-4991-DDA7BC8C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9CF0-E4C7-60C4-6C62-733CDCE1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CB8F-A864-0F62-C97F-58497E33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5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3F18-D418-8D20-B998-478FA904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E7576-A7A9-505C-C1E9-3E6F8933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C7F2-92CF-7984-FC37-7F1831B1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AD2E-6F1D-4372-F9A4-40267258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57BF-1076-4A1A-9DCA-D4287E6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FD0EE-3BB2-1EAE-BC9D-0A8C7AEC5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ECB58-18AB-F109-1562-CFDD41CC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E4AE-BF5C-EFFC-A172-B33CA673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937A-5553-A110-0C3D-27014C1E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EE58-D611-641C-9381-6DFC4E94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3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F8C7-09EA-07C6-C435-06CE7C38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B5960-9881-B611-F2E8-A4AE7949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1D98-F797-16CD-4991-DDA7BC8C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9CF0-E4C7-60C4-6C62-733CDCE1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CB8F-A864-0F62-C97F-58497E33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5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FA44-ACA1-4720-B15A-3734F465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1A7F-F570-4700-E7E5-90544737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05C8-5515-6DBC-5568-074E1054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5BF3-0855-F5CA-C1E2-784EB4C4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211-6E37-4427-ADBB-6380D910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62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338F-6E89-FD32-C279-D80A496C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848A-BCEB-18F0-25E6-CB8B26C1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335D-D69A-1D07-44AA-28063C15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797B-5C5C-EF1F-3139-09DECDD0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CF9B-08AB-D829-3578-D74F5C8C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20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10B2-9FA5-DA2D-018A-36FC6E0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B361-8AF8-FB2B-7A83-2C1ECC098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5FD16-17A7-CD43-D06D-322ACB25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842C-D63C-25AC-7761-91266267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80B84-871F-3FB3-57B1-55409DB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47CD-76A6-D782-8F83-D275A805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3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56C2-A7BE-D595-4114-31FFCBD4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7169-EFE5-FB6C-66E1-07B95D37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D2A3E-7923-C395-1733-CC5F5906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7F233-9258-125C-1125-F9ABE2D0B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2EDB8-B91C-CA8B-3DED-5A1FDF413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0E57F-F02B-4D7B-D92A-77012686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F5D01-4CBD-5535-6724-8DE1EA39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795FC-4B71-F5CE-95AD-3CE8A9C2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02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EDF8-2C9B-7CDB-DB97-F9558E74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43D89-E13C-CE4F-AA49-3B78D128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A2334-D721-7E20-1B7F-0F2914DA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D85C2-F3FF-0DE2-2C7B-89923DE2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80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1EFDE-4E6F-AE14-6401-F667D0F7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53638-7296-E980-02CA-61800677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5742-EC7B-354C-85A2-B31D2DD2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4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F949-382F-C5D5-1AA9-B5B8CD38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B164-E0E4-C9E9-FA66-88F46D1D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C27E0-AEA2-92D4-ECC3-FE489CA0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98E8-2900-041B-3A39-6E02C44D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0777-060F-E09C-5E02-57FFC63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3B75-1211-8755-A6DF-1F0058B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6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FA44-ACA1-4720-B15A-3734F465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1A7F-F570-4700-E7E5-90544737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05C8-5515-6DBC-5568-074E1054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5BF3-0855-F5CA-C1E2-784EB4C4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211-6E37-4427-ADBB-6380D910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62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5F99-C4F0-D158-2D04-33C85DF5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B938E-CB7F-40BD-7481-0F788DB48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FD47-2046-4889-789E-8F3F95A1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BF463-B4A1-61C7-A4BB-BB3AB38A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A28D-4039-9AE1-21D1-9DC1C3E0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EE92-C129-4951-C1A8-40F39762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4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3F18-D418-8D20-B998-478FA904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E7576-A7A9-505C-C1E9-3E6F8933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C7F2-92CF-7984-FC37-7F1831B1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AD2E-6F1D-4372-F9A4-40267258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57BF-1076-4A1A-9DCA-D4287E6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22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FD0EE-3BB2-1EAE-BC9D-0A8C7AEC5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ECB58-18AB-F109-1562-CFDD41CC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E4AE-BF5C-EFFC-A172-B33CA673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937A-5553-A110-0C3D-27014C1E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EE58-D611-641C-9381-6DFC4E94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39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F48E-A1FB-4B48-D7CD-673206E8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75C4C-176E-F27F-B47C-303DEA70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3E66-3B7B-D98B-89D6-B1215EB0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03EE-6DB8-8D4A-936D-4AB401F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D9DF-6D5C-6763-A1F8-05DEBD1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5F63-C410-7D93-AFCF-1ED5A626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CC89-3B1B-D853-365B-3FD13659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3EAA-FF8D-EBE8-0CE4-48336637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D4E79-3DD4-B5B9-C874-6DD0C2EC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A324C-B5BC-F572-D089-0ED5B788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858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D050-E139-0190-0D25-D8623CE2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7AD66-ED42-9F24-4FB5-93E5B33D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31CC-FDE8-429B-92C3-66BFF379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5896-A1A9-FB19-FBD9-8F5A3CE5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0783-63AF-03F3-F13B-7E6CF056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89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6E9D-906C-B3F1-274A-4C825B8A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D9E-DBD2-6FE2-AB43-F39D1EF6D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CF03F-863C-47C9-E800-699FBA20D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6AD9-84E1-EF8B-8CF9-819B9B64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BD6E-BC95-E7E3-F477-10830E95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9BAA-5408-D145-781B-8C35AD9F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379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4506-57B8-7248-5D57-CBACD3D4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98EE0-533C-7B38-4F03-B82DC22F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486DA-9DB8-40F0-5117-B5280436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62901-5F24-F0C6-E74E-DC181A3B3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10B71-7251-C73E-D6D1-6E0574B51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BC0D4-5FCE-1208-DA69-9B5BD529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FFAC0-F8F7-84FD-BD53-C8EB26D7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5144B-AF29-68F9-808A-E18A39C8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22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30A6-182E-026D-E7D7-4A1DBAB8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DDF9-BA6B-624F-B100-3A0DEF31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8DAD6-CE75-5F2B-08F8-CD7D21A6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7E01C-B577-E80F-4B70-377784D8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28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1D59D-665E-BE32-57FF-4AA4B47F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38344-2974-67BA-313D-A7E46468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FD440-26BE-8C5E-3CA7-D4A6C84A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9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338F-6E89-FD32-C279-D80A496C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848A-BCEB-18F0-25E6-CB8B26C1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335D-D69A-1D07-44AA-28063C15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797B-5C5C-EF1F-3139-09DECDD0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CF9B-08AB-D829-3578-D74F5C8C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20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F075-6D06-1358-8324-C17E7585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67FF-D488-CAD6-16E4-65E6051E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CB349-7470-6B96-892A-237994FC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A5E16-F6BB-3898-B052-0C6A3186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9DC-F400-A806-3DE1-C28DDE01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A94E-8D95-261F-61A3-B235D5A9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11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09FC-5043-FEB9-7821-6923E127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486B6-D165-97AB-82FD-FEBF97248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63B3D-63B6-8743-E465-1966312D4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01DE5-DE01-71AE-B27F-59D1220D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3E40A-9E3F-638B-C49D-19A4A236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4EF9D-2060-541A-C110-F43066EF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469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9CF8-6D78-5A85-92EE-FA140F53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A9E6F-8494-ED36-08C7-948917E4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79AF-F691-85E1-58C5-5DF8ACB4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BE34-9B8F-6838-BEEC-BC58363B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0618-26F0-BE4A-E1B2-B531789C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13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9534-6324-96C4-7753-70D5E019A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9A4FD-C272-41C5-E002-CFDDAE246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2FEC-94DA-6B30-96A9-1B1D8A01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F772-F6B3-DB6B-2CE7-5FC93F4D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C6F2-ACAE-7EB4-E9EF-DAD9D32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7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10B2-9FA5-DA2D-018A-36FC6E0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B361-8AF8-FB2B-7A83-2C1ECC098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5FD16-17A7-CD43-D06D-322ACB25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842C-D63C-25AC-7761-91266267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80B84-871F-3FB3-57B1-55409DB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47CD-76A6-D782-8F83-D275A805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3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56C2-A7BE-D595-4114-31FFCBD4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7169-EFE5-FB6C-66E1-07B95D37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D2A3E-7923-C395-1733-CC5F5906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7F233-9258-125C-1125-F9ABE2D0B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2EDB8-B91C-CA8B-3DED-5A1FDF413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0E57F-F02B-4D7B-D92A-77012686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F5D01-4CBD-5535-6724-8DE1EA39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795FC-4B71-F5CE-95AD-3CE8A9C2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0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EDF8-2C9B-7CDB-DB97-F9558E74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43D89-E13C-CE4F-AA49-3B78D128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A2334-D721-7E20-1B7F-0F2914DA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D85C2-F3FF-0DE2-2C7B-89923DE2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8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1EFDE-4E6F-AE14-6401-F667D0F7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53638-7296-E980-02CA-61800677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5742-EC7B-354C-85A2-B31D2DD2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4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F949-382F-C5D5-1AA9-B5B8CD38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B164-E0E4-C9E9-FA66-88F46D1D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C27E0-AEA2-92D4-ECC3-FE489CA0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98E8-2900-041B-3A39-6E02C44D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0777-060F-E09C-5E02-57FFC63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3B75-1211-8755-A6DF-1F0058B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6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5F99-C4F0-D158-2D04-33C85DF5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B938E-CB7F-40BD-7481-0F788DB48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FD47-2046-4889-789E-8F3F95A1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BF463-B4A1-61C7-A4BB-BB3AB38A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A28D-4039-9AE1-21D1-9DC1C3E0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EE92-C129-4951-C1A8-40F39762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4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F37A0-E484-0BEA-E8E6-AEC2C635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BBB8-231A-64AE-8379-A7724F45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9892-C359-1600-F575-94098701E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9BEE-20BA-D5A9-95F7-01FC628B4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DD0-A290-C12C-E5C7-0F73467F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6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F37A0-E484-0BEA-E8E6-AEC2C635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BBB8-231A-64AE-8379-A7724F45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9892-C359-1600-F575-94098701E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34BA-F96D-4AE5-B9C5-5F2493340472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9BEE-20BA-D5A9-95F7-01FC628B4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DD0-A290-C12C-E5C7-0F73467F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6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11866-C504-E3CB-B6E0-9234784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9503D-2064-7854-101A-A9315F2F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6F4E-43DD-C244-75B9-D23B532D7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8ACE-61E4-48A0-98DA-B805B4ACEA1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A1B7-78E7-B989-FBE4-FC3F9C62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A2E1-C4CC-3BCA-290B-FEFC898F3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Cambria"/>
                <a:ea typeface="Cambria"/>
              </a:rPr>
              <a:t>REGIME DETECTION FOR PORTFOLIO OPTIMIZATION</a:t>
            </a:r>
          </a:p>
          <a:p>
            <a:endParaRPr lang="en-US" sz="4000">
              <a:latin typeface="Cambria"/>
              <a:ea typeface="Cambria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BA55A-800B-ACD9-E3CF-8A544837F952}"/>
              </a:ext>
            </a:extLst>
          </p:cNvPr>
          <p:cNvSpPr txBox="1"/>
          <p:nvPr/>
        </p:nvSpPr>
        <p:spPr>
          <a:xfrm>
            <a:off x="292607" y="1473676"/>
            <a:ext cx="11565093" cy="56323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Calibri"/>
              </a:rPr>
              <a:t>Regime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Calibri"/>
              </a:rPr>
              <a:t>What? - </a:t>
            </a:r>
            <a:r>
              <a:rPr lang="en-US">
                <a:latin typeface="Cambria"/>
                <a:ea typeface="Cambria"/>
                <a:cs typeface="+mn-lt"/>
              </a:rPr>
              <a:t>Identifying clusters with persistent market conditions</a:t>
            </a:r>
            <a:endParaRPr lang="en-US">
              <a:latin typeface="Cambria"/>
              <a:ea typeface="Cambria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Calibri"/>
              </a:rPr>
              <a:t>Why? - Capture superior performance of certain assets in certain regimes to boost portfolio performance</a:t>
            </a:r>
            <a:endParaRPr lang="en-US">
              <a:latin typeface="Cambria"/>
              <a:ea typeface="Cambria"/>
              <a:cs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Calibri"/>
              </a:rPr>
              <a:t>How? - I</a:t>
            </a:r>
            <a:r>
              <a:rPr lang="en-US">
                <a:latin typeface="Cambria"/>
                <a:ea typeface="Cambria"/>
              </a:rPr>
              <a:t>mprove portfolio asset allocation by identifying what assets do well in all what market conditions</a:t>
            </a:r>
            <a:endParaRPr lang="en-US">
              <a:latin typeface="Cambria"/>
              <a:ea typeface="Cambria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Calibri"/>
              </a:rPr>
              <a:t>Methodology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+mn-lt"/>
              </a:rPr>
              <a:t>Use Gaussian Mixture Model (GMM) to cluster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+mn-lt"/>
              </a:rPr>
              <a:t>Map clusters to real world regimes based on asset return characteristics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+mn-lt"/>
              </a:rPr>
              <a:t>Build regime-based optimal portfolios: </a:t>
            </a:r>
            <a:r>
              <a:rPr lang="en-US">
                <a:latin typeface="Cambria"/>
                <a:ea typeface="Cambria"/>
                <a:cs typeface="Calibri"/>
              </a:rPr>
              <a:t>Markowitz and Top Sharpe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Calibri"/>
              </a:rPr>
              <a:t>Backtest performance of regime-switching investment strategies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Calibri"/>
              </a:rPr>
              <a:t>Outcomes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Calibri"/>
              </a:rPr>
              <a:t>Regime-switching strategies can boost performance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Calibri"/>
              </a:rPr>
              <a:t>Very flexible and generalizable model, streamlined to allow different model settings and new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Calibri"/>
              </a:rPr>
              <a:t>Fixed vs dynamic number of regimes, rolling vs expanding training window, weekly vs daily data etc.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/>
                <a:ea typeface="Cambria"/>
                <a:cs typeface="Calibri"/>
              </a:rPr>
              <a:t>Global factors vs US factors-based portfolio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lvl="1"/>
            <a:endParaRPr lang="en-US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4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7DD88-662E-0CEA-0A0C-0D906A60E5DB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FE6EE-A8F2-7E38-8B1C-EC42EA98E227}"/>
              </a:ext>
            </a:extLst>
          </p:cNvPr>
          <p:cNvSpPr txBox="1"/>
          <p:nvPr/>
        </p:nvSpPr>
        <p:spPr>
          <a:xfrm>
            <a:off x="169054" y="251412"/>
            <a:ext cx="1185770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Cambria"/>
                <a:ea typeface="Cambria"/>
              </a:rPr>
              <a:t>PROJECT PIPELINE</a:t>
            </a:r>
            <a:endParaRPr lang="en-US" sz="3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86225-53A8-6F27-0A90-50AFC19A6363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B274411-3FF6-4F9B-F741-B9D73898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eutsche Bank Logo, symbol, meaning, history, PNG">
            <a:extLst>
              <a:ext uri="{FF2B5EF4-FFF2-40B4-BE49-F238E27FC236}">
                <a16:creationId xmlns:a16="http://schemas.microsoft.com/office/drawing/2014/main" id="{23E99C03-558F-32B0-356A-3CA3FFBCB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77BD5-F4E4-22DB-4495-E82061D29F49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08E1B-4CFC-9B8E-5E94-5AACC5F6CE43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CD9A0C-1783-CB42-B0DB-95464B5A8110}"/>
              </a:ext>
            </a:extLst>
          </p:cNvPr>
          <p:cNvSpPr/>
          <p:nvPr/>
        </p:nvSpPr>
        <p:spPr>
          <a:xfrm>
            <a:off x="648129" y="1766842"/>
            <a:ext cx="1613043" cy="1335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06F7AB-1F5D-5C58-0190-77ADB8668449}"/>
              </a:ext>
            </a:extLst>
          </p:cNvPr>
          <p:cNvSpPr/>
          <p:nvPr/>
        </p:nvSpPr>
        <p:spPr>
          <a:xfrm>
            <a:off x="648128" y="3879307"/>
            <a:ext cx="1613043" cy="1335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F6114-71AA-0096-1D4A-881E6749C4DB}"/>
              </a:ext>
            </a:extLst>
          </p:cNvPr>
          <p:cNvSpPr/>
          <p:nvPr/>
        </p:nvSpPr>
        <p:spPr>
          <a:xfrm>
            <a:off x="3184133" y="1766841"/>
            <a:ext cx="2333089" cy="1335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the GMM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CDEEC-729C-9446-D0A8-AF4E0FD1FBD6}"/>
              </a:ext>
            </a:extLst>
          </p:cNvPr>
          <p:cNvSpPr/>
          <p:nvPr/>
        </p:nvSpPr>
        <p:spPr>
          <a:xfrm>
            <a:off x="3147745" y="3879306"/>
            <a:ext cx="2405864" cy="1335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Detect regimes using trained GMM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49ACC-789C-8475-7999-F89DA3ABFFC0}"/>
              </a:ext>
            </a:extLst>
          </p:cNvPr>
          <p:cNvSpPr/>
          <p:nvPr/>
        </p:nvSpPr>
        <p:spPr>
          <a:xfrm>
            <a:off x="6624263" y="1761342"/>
            <a:ext cx="1613043" cy="133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Smooth regimes in train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7FB598-8B1D-DA4A-A0B6-34D70998CA09}"/>
              </a:ext>
            </a:extLst>
          </p:cNvPr>
          <p:cNvSpPr/>
          <p:nvPr/>
        </p:nvSpPr>
        <p:spPr>
          <a:xfrm>
            <a:off x="6611421" y="3895529"/>
            <a:ext cx="1613043" cy="133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Smooth regimes in test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618385-CABC-A559-CC2E-DEB17A87AC75}"/>
              </a:ext>
            </a:extLst>
          </p:cNvPr>
          <p:cNvSpPr/>
          <p:nvPr/>
        </p:nvSpPr>
        <p:spPr>
          <a:xfrm>
            <a:off x="9344347" y="1782204"/>
            <a:ext cx="2199525" cy="13356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 Construction and Analysis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3281EC-5C4F-3ADC-8EFC-9A7B0DC0405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517222" y="2429163"/>
            <a:ext cx="1107041" cy="54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9FEA36-AD8A-73E2-099C-A96C143EE34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261172" y="2434662"/>
            <a:ext cx="9229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BF8C60-9223-0E54-9E64-C3972CC32603}"/>
              </a:ext>
            </a:extLst>
          </p:cNvPr>
          <p:cNvCxnSpPr>
            <a:cxnSpLocks/>
          </p:cNvCxnSpPr>
          <p:nvPr/>
        </p:nvCxnSpPr>
        <p:spPr>
          <a:xfrm>
            <a:off x="8237306" y="2439697"/>
            <a:ext cx="1107041" cy="154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78DF82-8B1B-EF9B-B0B0-DD925CF3693B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553609" y="4547127"/>
            <a:ext cx="1057812" cy="162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DEA65-53FF-86B0-9C35-762D5EEAD257}"/>
              </a:ext>
            </a:extLst>
          </p:cNvPr>
          <p:cNvCxnSpPr>
            <a:cxnSpLocks/>
          </p:cNvCxnSpPr>
          <p:nvPr/>
        </p:nvCxnSpPr>
        <p:spPr>
          <a:xfrm>
            <a:off x="2261171" y="4487937"/>
            <a:ext cx="9229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4D8412-2009-F585-C40F-251844842BE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350677" y="3102482"/>
            <a:ext cx="1" cy="7768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61D107-A91D-DE82-26E3-34D2915D7A82}"/>
              </a:ext>
            </a:extLst>
          </p:cNvPr>
          <p:cNvCxnSpPr>
            <a:cxnSpLocks/>
          </p:cNvCxnSpPr>
          <p:nvPr/>
        </p:nvCxnSpPr>
        <p:spPr>
          <a:xfrm flipV="1">
            <a:off x="8224464" y="4559563"/>
            <a:ext cx="1107041" cy="12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BA12E2-916A-FD7E-C5CD-0EF416AA5A2D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flipH="1">
            <a:off x="10437689" y="3117845"/>
            <a:ext cx="6421" cy="775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FB6A2E8-5272-7E5A-F27B-F93D334C1805}"/>
              </a:ext>
            </a:extLst>
          </p:cNvPr>
          <p:cNvSpPr/>
          <p:nvPr/>
        </p:nvSpPr>
        <p:spPr>
          <a:xfrm>
            <a:off x="9331505" y="3893093"/>
            <a:ext cx="2212367" cy="13356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Evaluation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3C917D-FDDB-9D64-6292-BD928FEB03A7}"/>
              </a:ext>
            </a:extLst>
          </p:cNvPr>
          <p:cNvSpPr txBox="1"/>
          <p:nvPr/>
        </p:nvSpPr>
        <p:spPr>
          <a:xfrm>
            <a:off x="3002051" y="3199191"/>
            <a:ext cx="119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Trained </a:t>
            </a:r>
          </a:p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94009A-FA33-8D80-5C1E-A9A444770DDE}"/>
              </a:ext>
            </a:extLst>
          </p:cNvPr>
          <p:cNvSpPr txBox="1"/>
          <p:nvPr/>
        </p:nvSpPr>
        <p:spPr>
          <a:xfrm>
            <a:off x="8163207" y="3186261"/>
            <a:ext cx="2189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Optimal Markowitz </a:t>
            </a:r>
          </a:p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weights in each regime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9D6741-48B4-E7DE-AAA0-1DB3DEA4FD2D}"/>
              </a:ext>
            </a:extLst>
          </p:cNvPr>
          <p:cNvSpPr txBox="1"/>
          <p:nvPr/>
        </p:nvSpPr>
        <p:spPr>
          <a:xfrm>
            <a:off x="5553609" y="1766841"/>
            <a:ext cx="105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Detected regimes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B512C-7334-1F7F-4D2B-10BB2392BE34}"/>
              </a:ext>
            </a:extLst>
          </p:cNvPr>
          <p:cNvSpPr txBox="1"/>
          <p:nvPr/>
        </p:nvSpPr>
        <p:spPr>
          <a:xfrm>
            <a:off x="5511659" y="3879306"/>
            <a:ext cx="105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Detected regimes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A79E2-6A6C-B963-3B79-8BE018BD8CB6}"/>
              </a:ext>
            </a:extLst>
          </p:cNvPr>
          <p:cNvSpPr txBox="1"/>
          <p:nvPr/>
        </p:nvSpPr>
        <p:spPr>
          <a:xfrm>
            <a:off x="8273694" y="1266860"/>
            <a:ext cx="1057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Mean and variances of smooth regimes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FB4ED3-2E66-8188-5ED2-739BDC895D31}"/>
              </a:ext>
            </a:extLst>
          </p:cNvPr>
          <p:cNvCxnSpPr>
            <a:cxnSpLocks/>
          </p:cNvCxnSpPr>
          <p:nvPr/>
        </p:nvCxnSpPr>
        <p:spPr>
          <a:xfrm flipV="1">
            <a:off x="10450273" y="5224487"/>
            <a:ext cx="0" cy="5057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A22ED3-DBAE-5F38-8C4B-14CFC70C086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454649" y="5214948"/>
            <a:ext cx="1" cy="5152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AEF1B9-460F-6F12-DF8A-9F5678A2C0FF}"/>
              </a:ext>
            </a:extLst>
          </p:cNvPr>
          <p:cNvCxnSpPr>
            <a:cxnSpLocks/>
          </p:cNvCxnSpPr>
          <p:nvPr/>
        </p:nvCxnSpPr>
        <p:spPr>
          <a:xfrm>
            <a:off x="1416198" y="5747344"/>
            <a:ext cx="9064487" cy="107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1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BB2D3-6211-5BDD-94BE-70B59C5EEF9B}"/>
              </a:ext>
            </a:extLst>
          </p:cNvPr>
          <p:cNvSpPr/>
          <p:nvPr/>
        </p:nvSpPr>
        <p:spPr>
          <a:xfrm>
            <a:off x="0" y="6288166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3DC0-1BA4-84AA-DBD6-006E559265A3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B935A69-CF2B-BF08-3290-A02E0C36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eutsche Bank Logo, symbol, meaning, history, PNG">
            <a:extLst>
              <a:ext uri="{FF2B5EF4-FFF2-40B4-BE49-F238E27FC236}">
                <a16:creationId xmlns:a16="http://schemas.microsoft.com/office/drawing/2014/main" id="{43A3DFEC-62DA-60EC-82DB-4CE2FC7F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CC8B79-B3F7-21D2-05A2-18D54E542456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80A75-791E-FEC1-DC0E-CD82E7A65889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5A0067-6139-C7E7-26A6-54638354C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56473"/>
              </p:ext>
            </p:extLst>
          </p:nvPr>
        </p:nvGraphicFramePr>
        <p:xfrm>
          <a:off x="7304313" y="4829072"/>
          <a:ext cx="4315760" cy="1294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799">
                  <a:extLst>
                    <a:ext uri="{9D8B030D-6E8A-4147-A177-3AD203B41FA5}">
                      <a16:colId xmlns:a16="http://schemas.microsoft.com/office/drawing/2014/main" val="3491176285"/>
                    </a:ext>
                  </a:extLst>
                </a:gridCol>
                <a:gridCol w="897150">
                  <a:extLst>
                    <a:ext uri="{9D8B030D-6E8A-4147-A177-3AD203B41FA5}">
                      <a16:colId xmlns:a16="http://schemas.microsoft.com/office/drawing/2014/main" val="454235229"/>
                    </a:ext>
                  </a:extLst>
                </a:gridCol>
                <a:gridCol w="635106">
                  <a:extLst>
                    <a:ext uri="{9D8B030D-6E8A-4147-A177-3AD203B41FA5}">
                      <a16:colId xmlns:a16="http://schemas.microsoft.com/office/drawing/2014/main" val="2379706272"/>
                    </a:ext>
                  </a:extLst>
                </a:gridCol>
                <a:gridCol w="1093937">
                  <a:extLst>
                    <a:ext uri="{9D8B030D-6E8A-4147-A177-3AD203B41FA5}">
                      <a16:colId xmlns:a16="http://schemas.microsoft.com/office/drawing/2014/main" val="3175028581"/>
                    </a:ext>
                  </a:extLst>
                </a:gridCol>
                <a:gridCol w="823768">
                  <a:extLst>
                    <a:ext uri="{9D8B030D-6E8A-4147-A177-3AD203B41FA5}">
                      <a16:colId xmlns:a16="http://schemas.microsoft.com/office/drawing/2014/main" val="4193080596"/>
                    </a:ext>
                  </a:extLst>
                </a:gridCol>
              </a:tblGrid>
              <a:tr h="471489">
                <a:tc>
                  <a:txBody>
                    <a:bodyPr/>
                    <a:lstStyle/>
                    <a:p>
                      <a:pPr algn="ctr"/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Annualized Return (%)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Sharpe Ratio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Drawdown (%)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Calmar Ratio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9252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/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Regime Markowitz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10.30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54738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/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Regime Markowitz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2.92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1.21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6.21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93654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60C0687-A5C6-F527-28DE-043245C6B694}"/>
              </a:ext>
            </a:extLst>
          </p:cNvPr>
          <p:cNvSpPr/>
          <p:nvPr/>
        </p:nvSpPr>
        <p:spPr>
          <a:xfrm>
            <a:off x="299261" y="1218286"/>
            <a:ext cx="11567160" cy="17373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C8D4D9-F042-FEEF-FE47-DC6BEC709E81}"/>
              </a:ext>
            </a:extLst>
          </p:cNvPr>
          <p:cNvSpPr/>
          <p:nvPr/>
        </p:nvSpPr>
        <p:spPr>
          <a:xfrm>
            <a:off x="299261" y="2932458"/>
            <a:ext cx="11567160" cy="17373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F6108-C153-4D63-842D-F4A5BDB71367}"/>
              </a:ext>
            </a:extLst>
          </p:cNvPr>
          <p:cNvSpPr/>
          <p:nvPr/>
        </p:nvSpPr>
        <p:spPr>
          <a:xfrm>
            <a:off x="299261" y="4654733"/>
            <a:ext cx="11567160" cy="156982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659C740-B604-FD5F-D36A-CEC517545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 b="3639"/>
          <a:stretch/>
        </p:blipFill>
        <p:spPr bwMode="auto">
          <a:xfrm>
            <a:off x="478278" y="3072958"/>
            <a:ext cx="11141795" cy="148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42FB77BB-9F71-2608-64BD-03EF035DE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3" y="1282085"/>
            <a:ext cx="10700426" cy="15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0FEDCFA6-CF00-94F5-946C-0B734FA1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5" y="4767022"/>
            <a:ext cx="6784745" cy="141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E95DEC-C82E-CB5D-5D40-278214C4F07B}"/>
              </a:ext>
            </a:extLst>
          </p:cNvPr>
          <p:cNvSpPr txBox="1"/>
          <p:nvPr/>
        </p:nvSpPr>
        <p:spPr>
          <a:xfrm>
            <a:off x="169054" y="251412"/>
            <a:ext cx="1185770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Cambria"/>
                <a:ea typeface="Cambria"/>
              </a:rPr>
              <a:t>REGIME DETECTION CAN BOOST PERFORMANCE!</a:t>
            </a:r>
            <a:endParaRPr lang="en-US" sz="3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4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83521E0D0F684EAB0B260DE92C85EB" ma:contentTypeVersion="5" ma:contentTypeDescription="Create a new document." ma:contentTypeScope="" ma:versionID="3dce84d844dfa9d9eef5bc44c05e0267">
  <xsd:schema xmlns:xsd="http://www.w3.org/2001/XMLSchema" xmlns:xs="http://www.w3.org/2001/XMLSchema" xmlns:p="http://schemas.microsoft.com/office/2006/metadata/properties" xmlns:ns3="3ccf95cd-d5b7-43e9-9d11-cd06fffda9c9" xmlns:ns4="d6b90f0c-bfa6-461a-87ba-c893552b66f8" targetNamespace="http://schemas.microsoft.com/office/2006/metadata/properties" ma:root="true" ma:fieldsID="81bde11eb8d42d70420d94a744dbc435" ns3:_="" ns4:_="">
    <xsd:import namespace="3ccf95cd-d5b7-43e9-9d11-cd06fffda9c9"/>
    <xsd:import namespace="d6b90f0c-bfa6-461a-87ba-c893552b66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f95cd-d5b7-43e9-9d11-cd06fffda9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90f0c-bfa6-461a-87ba-c893552b66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22B2BA-3198-4906-8B59-C11BA4A5B978}">
  <ds:schemaRefs>
    <ds:schemaRef ds:uri="d6b90f0c-bfa6-461a-87ba-c893552b66f8"/>
    <ds:schemaRef ds:uri="http://purl.org/dc/dcmitype/"/>
    <ds:schemaRef ds:uri="3ccf95cd-d5b7-43e9-9d11-cd06fffda9c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C2F98B4-9493-4BA3-8824-05A178D585B5}">
  <ds:schemaRefs>
    <ds:schemaRef ds:uri="3ccf95cd-d5b7-43e9-9d11-cd06fffda9c9"/>
    <ds:schemaRef ds:uri="d6b90f0c-bfa6-461a-87ba-c893552b66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F6C8708-A8B9-41EE-99E8-FC51F9A614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Niharika Dalsania</dc:creator>
  <cp:lastModifiedBy>Niharika Kaileshkumar Dalsania</cp:lastModifiedBy>
  <cp:revision>2</cp:revision>
  <dcterms:created xsi:type="dcterms:W3CDTF">2022-12-10T03:13:24Z</dcterms:created>
  <dcterms:modified xsi:type="dcterms:W3CDTF">2022-12-11T22:52:12Z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0x010100B083521E0D0F684EAB0B260DE92C85EB</vt:lpwstr>
  </property>
</Properties>
</file>