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8" r:id="rId12"/>
    <p:sldId id="285" r:id="rId13"/>
    <p:sldId id="269" r:id="rId14"/>
    <p:sldId id="264" r:id="rId15"/>
    <p:sldId id="265" r:id="rId16"/>
    <p:sldId id="266" r:id="rId17"/>
    <p:sldId id="271" r:id="rId18"/>
    <p:sldId id="270" r:id="rId19"/>
    <p:sldId id="272" r:id="rId20"/>
    <p:sldId id="283" r:id="rId21"/>
    <p:sldId id="275" r:id="rId22"/>
    <p:sldId id="276" r:id="rId23"/>
    <p:sldId id="277" r:id="rId24"/>
    <p:sldId id="279" r:id="rId25"/>
    <p:sldId id="27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9D3"/>
    <a:srgbClr val="B45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EB3E3-F57B-48A3-BD5E-8DE148249A90}" v="4799" dt="2022-11-30T19:52:07.969"/>
    <p1510:client id="{E1F30B58-F65E-FD30-AA0C-A7F15C70F842}" v="35" dt="2022-11-30T19:52:24.968"/>
    <p1510:client id="{E8BFBBDC-98F1-46C4-B17F-976D31F3C979}" v="4762" vWet="4768" dt="2022-11-30T19:28:31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DF62-30BE-4C37-8B73-540C0C868F2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E391-E4A4-4874-B84A-185FDAFB0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CE391-E4A4-4874-B84A-185FDAFB00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3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FA1F-A383-C2A3-0613-09AD90BD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70B60-B515-C010-EA99-E442C3ACF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682E-C39A-2845-8ADD-068982E4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9554-076A-CBED-3DC3-A92D1E30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EE7A1-6B49-FE7B-8AC7-FFFD3618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A1DD-AD11-0CEE-F88C-857A5858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A395-B181-5F24-F7BB-84FFDF2DE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074A-4631-9C2C-B2CE-C2AB3905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E496-3C90-E810-70A6-59CFFFD6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D44E-747B-C626-D762-FC55143F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4F39-787D-DF71-7B6E-AC54BA9A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E2BA5-2065-F23C-CCCB-D7BDF6F63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A7B2-7436-D487-7C44-93686E17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4B8F-F86D-EBB1-C2AF-144784BD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D3D1-60DF-6C5C-2A52-7D2DCBB5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82C-531F-B69C-6B02-2D5D48F0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5CB0-82E1-58B3-9C96-64012B8F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D3A4B-7301-178B-C7BC-C27A8BC7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F668-4423-82B7-5DCA-C77FF3B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17D5-EF12-D0B1-232B-73C206F8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0215-CF4A-2FA1-3759-ACA664F5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E7C2-DD8F-7DDC-B1FE-BCB5DD49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078C-16AF-4E49-992F-8E9FAB51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F20A-1B5A-B5E5-63E1-90FC28A3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10AE-B043-1757-19C5-651EE7E3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F936-1D91-B71C-A08C-B37A90DD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A7C9-FFBC-2065-2DCF-42423ED1C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3074-0AD8-FB34-0889-EDC04B02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8FF62-1A7F-54D0-5F1C-233C9FA5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8553-87B9-C774-8525-00CB2040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CBD3-E6FB-62CD-5276-63B716A7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2FCB-E947-105F-7C66-FB08679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A092-E1A4-6DCC-14CC-34FBDE46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14AC-FCDF-8747-6D2F-18BCB3EB6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B8690-C22F-EF46-8618-968FB84B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F8B35-F559-8DB5-DDED-560EB7C87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8A035-3E83-8382-6FD3-7463D28E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CF36B-9328-9428-ADC1-64A5E6DA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A6C1F-E6DA-A7B5-1A29-77212EDB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D913-D423-C10F-E70A-4A6AE18F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B4D4F-7CAF-537D-6E28-D3283167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6134D-E8D7-23C1-B1D5-34F18B33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F0F32-3F32-53F2-9436-435AF620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30FD2-3992-B401-745E-FE47A679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580DD-EA53-F857-80CE-6193F4D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316D7-4CB8-62FF-6DB9-EAFC3EF4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6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E4BC-1EAA-9917-5132-92B588D8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9987-9C4E-79DD-7D6F-B6016F24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BEEE8-50CE-FB1D-95E9-4B732025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CE9C1-DA53-9197-22C9-4FAC31D5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6875-EF3E-AAA6-D80E-89AD56D2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F74E-941A-0C0D-0C15-58F76B8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9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F9A0-87DF-32A1-DF98-2395BABD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A5E0C-FE0E-696A-35B0-B807AD77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8111-D179-0BD3-F3C0-23373743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80A8-5BF5-9F9A-7FD5-DD54FC07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0ECEB-C4BE-FC7D-053B-B9A34ED0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D619-5EED-5533-83CF-B3268E55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1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584B5-6B32-2473-CAAE-55361502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623D-F3BD-E949-B16E-112121AD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49FF-8F16-A0F3-4A96-42E3D03DE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87DD-E682-4FB8-8D0D-12C1D4AC70B1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6FAA-974B-C112-6116-1950D141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0ABD-A825-E507-AE43-FFA39267D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CD13-E4F2-4073-B271-7D9391CCB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ext 10 Years of Impact Investment">
            <a:extLst>
              <a:ext uri="{FF2B5EF4-FFF2-40B4-BE49-F238E27FC236}">
                <a16:creationId xmlns:a16="http://schemas.microsoft.com/office/drawing/2014/main" id="{68736415-858C-F427-156D-3D2CED3C9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r="-24468"/>
          <a:stretch/>
        </p:blipFill>
        <p:spPr bwMode="auto">
          <a:xfrm>
            <a:off x="-1" y="0"/>
            <a:ext cx="78854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8D90C-CEBE-B9E5-59D4-B471A5091D98}"/>
              </a:ext>
            </a:extLst>
          </p:cNvPr>
          <p:cNvSpPr txBox="1"/>
          <p:nvPr/>
        </p:nvSpPr>
        <p:spPr>
          <a:xfrm>
            <a:off x="6354098" y="1649616"/>
            <a:ext cx="5574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>
                <a:solidFill>
                  <a:srgbClr val="B45F06"/>
                </a:solidFill>
                <a:latin typeface="Oswald" panose="020B0604020202020204" pitchFamily="2" charset="0"/>
              </a:rPr>
              <a:t>PORTFOLIOS WITH </a:t>
            </a:r>
          </a:p>
          <a:p>
            <a:pPr algn="ctr"/>
            <a:r>
              <a:rPr lang="en-IN" sz="4800">
                <a:solidFill>
                  <a:srgbClr val="B45F06"/>
                </a:solidFill>
                <a:latin typeface="Oswald" panose="020B0604020202020204" pitchFamily="2" charset="0"/>
              </a:rPr>
              <a:t>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A8341-FEA6-19C6-555D-D188CC314B39}"/>
              </a:ext>
            </a:extLst>
          </p:cNvPr>
          <p:cNvSpPr txBox="1"/>
          <p:nvPr/>
        </p:nvSpPr>
        <p:spPr>
          <a:xfrm>
            <a:off x="6634316" y="3607477"/>
            <a:ext cx="501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none" strike="noStrike">
                <a:solidFill>
                  <a:schemeClr val="accent6">
                    <a:lumMod val="75000"/>
                  </a:schemeClr>
                </a:solidFill>
                <a:effectLst/>
                <a:latin typeface="Oswald" panose="020B0604020202020204" pitchFamily="2" charset="0"/>
              </a:rPr>
              <a:t>Optimizing Portfolio Construction with ESG Considerations</a:t>
            </a:r>
            <a:endParaRPr lang="en-IN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FE02F-7600-D2DD-B9BF-26CDBD8263E9}"/>
              </a:ext>
            </a:extLst>
          </p:cNvPr>
          <p:cNvSpPr txBox="1"/>
          <p:nvPr/>
        </p:nvSpPr>
        <p:spPr>
          <a:xfrm>
            <a:off x="7685678" y="5032750"/>
            <a:ext cx="275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rgbClr val="B45F06"/>
                </a:solidFill>
                <a:latin typeface="Oswald" panose="00000500000000000000" pitchFamily="2" charset="0"/>
              </a:rPr>
              <a:t>Niharika Dalsania (nd322)</a:t>
            </a:r>
          </a:p>
          <a:p>
            <a:pPr algn="ctr"/>
            <a:r>
              <a:rPr lang="en-IN">
                <a:solidFill>
                  <a:srgbClr val="B45F06"/>
                </a:solidFill>
                <a:latin typeface="Oswald" panose="00000500000000000000" pitchFamily="2" charset="0"/>
              </a:rPr>
              <a:t>Joel Dsouza (jnd74)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BCBD9-FE6E-5E88-89CD-C4D8A58B73A6}"/>
              </a:ext>
            </a:extLst>
          </p:cNvPr>
          <p:cNvSpPr/>
          <p:nvPr/>
        </p:nvSpPr>
        <p:spPr>
          <a:xfrm>
            <a:off x="-1" y="0"/>
            <a:ext cx="5958349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0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WHICH STRATEGY REDUCES ESG RISK?</a:t>
            </a:r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278123-7C9F-7E5F-0152-BD7CCE700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" y="1690688"/>
            <a:ext cx="6874567" cy="35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AE63C1-C615-434B-8096-92794249CD78}"/>
              </a:ext>
            </a:extLst>
          </p:cNvPr>
          <p:cNvSpPr txBox="1">
            <a:spLocks/>
          </p:cNvSpPr>
          <p:nvPr/>
        </p:nvSpPr>
        <p:spPr>
          <a:xfrm>
            <a:off x="8229600" y="2196548"/>
            <a:ext cx="3318552" cy="4164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5000"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5000">
              <a:latin typeface="Droid Serif"/>
            </a:endParaRPr>
          </a:p>
          <a:p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67DC1-BCFE-9879-D2B5-5DE2C64D2D39}"/>
              </a:ext>
            </a:extLst>
          </p:cNvPr>
          <p:cNvSpPr txBox="1"/>
          <p:nvPr/>
        </p:nvSpPr>
        <p:spPr>
          <a:xfrm>
            <a:off x="7811038" y="1569667"/>
            <a:ext cx="37371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Semi ESG Top </a:t>
            </a:r>
            <a:r>
              <a:rPr lang="en-IN" sz="2000">
                <a:latin typeface="Droid Serif"/>
              </a:rPr>
              <a:t>strategy has 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Lowest ESG Risk score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000"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Semi ESG Bottom </a:t>
            </a:r>
            <a:r>
              <a:rPr lang="en-IN" sz="2000">
                <a:latin typeface="Droid Serif"/>
              </a:rPr>
              <a:t>strategy has 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Highest ESG Risk Score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All other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favouring strategies </a:t>
            </a:r>
            <a:r>
              <a:rPr lang="en-IN" sz="2000">
                <a:latin typeface="Droid Serif"/>
              </a:rPr>
              <a:t>have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Medium ESG Risk</a:t>
            </a:r>
            <a:r>
              <a:rPr lang="en-IN" sz="2000">
                <a:latin typeface="Droid Serif"/>
              </a:rPr>
              <a:t> score on average – lower than ESG Risk score of No ESG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3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PERFORMANCE SUMMARY</a:t>
            </a:r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445A2A-A32A-C464-AFEE-15784D70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55198"/>
              </p:ext>
            </p:extLst>
          </p:nvPr>
        </p:nvGraphicFramePr>
        <p:xfrm>
          <a:off x="1006866" y="1530849"/>
          <a:ext cx="8248886" cy="4992014"/>
        </p:xfrm>
        <a:graphic>
          <a:graphicData uri="http://schemas.openxmlformats.org/drawingml/2006/table">
            <a:tbl>
              <a:tblPr/>
              <a:tblGrid>
                <a:gridCol w="1238270">
                  <a:extLst>
                    <a:ext uri="{9D8B030D-6E8A-4147-A177-3AD203B41FA5}">
                      <a16:colId xmlns:a16="http://schemas.microsoft.com/office/drawing/2014/main" val="3423980477"/>
                    </a:ext>
                  </a:extLst>
                </a:gridCol>
                <a:gridCol w="1068218">
                  <a:extLst>
                    <a:ext uri="{9D8B030D-6E8A-4147-A177-3AD203B41FA5}">
                      <a16:colId xmlns:a16="http://schemas.microsoft.com/office/drawing/2014/main" val="3090365844"/>
                    </a:ext>
                  </a:extLst>
                </a:gridCol>
                <a:gridCol w="1153243">
                  <a:extLst>
                    <a:ext uri="{9D8B030D-6E8A-4147-A177-3AD203B41FA5}">
                      <a16:colId xmlns:a16="http://schemas.microsoft.com/office/drawing/2014/main" val="661092121"/>
                    </a:ext>
                  </a:extLst>
                </a:gridCol>
                <a:gridCol w="1153243">
                  <a:extLst>
                    <a:ext uri="{9D8B030D-6E8A-4147-A177-3AD203B41FA5}">
                      <a16:colId xmlns:a16="http://schemas.microsoft.com/office/drawing/2014/main" val="3962099774"/>
                    </a:ext>
                  </a:extLst>
                </a:gridCol>
                <a:gridCol w="608948">
                  <a:extLst>
                    <a:ext uri="{9D8B030D-6E8A-4147-A177-3AD203B41FA5}">
                      <a16:colId xmlns:a16="http://schemas.microsoft.com/office/drawing/2014/main" val="4283046011"/>
                    </a:ext>
                  </a:extLst>
                </a:gridCol>
                <a:gridCol w="608948">
                  <a:extLst>
                    <a:ext uri="{9D8B030D-6E8A-4147-A177-3AD203B41FA5}">
                      <a16:colId xmlns:a16="http://schemas.microsoft.com/office/drawing/2014/main" val="3347197414"/>
                    </a:ext>
                  </a:extLst>
                </a:gridCol>
                <a:gridCol w="1233520">
                  <a:extLst>
                    <a:ext uri="{9D8B030D-6E8A-4147-A177-3AD203B41FA5}">
                      <a16:colId xmlns:a16="http://schemas.microsoft.com/office/drawing/2014/main" val="1567727719"/>
                    </a:ext>
                  </a:extLst>
                </a:gridCol>
                <a:gridCol w="592248">
                  <a:extLst>
                    <a:ext uri="{9D8B030D-6E8A-4147-A177-3AD203B41FA5}">
                      <a16:colId xmlns:a16="http://schemas.microsoft.com/office/drawing/2014/main" val="3649836632"/>
                    </a:ext>
                  </a:extLst>
                </a:gridCol>
                <a:gridCol w="592248">
                  <a:extLst>
                    <a:ext uri="{9D8B030D-6E8A-4147-A177-3AD203B41FA5}">
                      <a16:colId xmlns:a16="http://schemas.microsoft.com/office/drawing/2014/main" val="2934597531"/>
                    </a:ext>
                  </a:extLst>
                </a:gridCol>
              </a:tblGrid>
              <a:tr h="554871">
                <a:tc rowSpan="3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No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Semi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Low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Full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00725"/>
                  </a:ext>
                </a:extLst>
              </a:tr>
              <a:tr h="6846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ctr"/>
                      <a:endParaRPr lang="en-IN" sz="1600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Top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Bottom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in objective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as constraint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for scaling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85385"/>
                  </a:ext>
                </a:extLst>
              </a:tr>
              <a:tr h="573540">
                <a:tc vMerge="1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Obj1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Obj2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Tilt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Mom.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08387"/>
                  </a:ext>
                </a:extLst>
              </a:tr>
              <a:tr h="5548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Returns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24.69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16.34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34.84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21.08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22.16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24.25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19.14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24.60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78167"/>
                  </a:ext>
                </a:extLst>
              </a:tr>
              <a:tr h="5548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Volatility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25.74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23.15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27.48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24.96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25.90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25.55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23.86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25.81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98312"/>
                  </a:ext>
                </a:extLst>
              </a:tr>
              <a:tr h="5548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Sharpe Ratio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0.98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0.77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1.22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0.97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63561"/>
                  </a:ext>
                </a:extLst>
              </a:tr>
              <a:tr h="700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Maximum Drawdown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32.39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32.90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25.36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33.02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32.97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32.57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32.44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32.48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24979"/>
                  </a:ext>
                </a:extLst>
              </a:tr>
              <a:tr h="5548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Risk score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35.97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18.25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54.68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26.99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27.31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34.25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33.24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35.90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743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E88FF18-3828-AB02-9F3D-196A24493495}"/>
              </a:ext>
            </a:extLst>
          </p:cNvPr>
          <p:cNvSpPr/>
          <p:nvPr/>
        </p:nvSpPr>
        <p:spPr>
          <a:xfrm>
            <a:off x="2295359" y="3929603"/>
            <a:ext cx="6960397" cy="614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B7A2F-9C12-43A2-9710-57354F13CD51}"/>
              </a:ext>
            </a:extLst>
          </p:cNvPr>
          <p:cNvSpPr/>
          <p:nvPr/>
        </p:nvSpPr>
        <p:spPr>
          <a:xfrm>
            <a:off x="5567680" y="5879354"/>
            <a:ext cx="1320800" cy="614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8140E-1FAA-36E0-9A9B-A0CECC622D1B}"/>
              </a:ext>
            </a:extLst>
          </p:cNvPr>
          <p:cNvSpPr/>
          <p:nvPr/>
        </p:nvSpPr>
        <p:spPr>
          <a:xfrm>
            <a:off x="5567680" y="3315240"/>
            <a:ext cx="1320800" cy="614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1ED3EE-174B-419F-56C6-1255D2AD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680" y="1610583"/>
            <a:ext cx="2232134" cy="4412748"/>
          </a:xfrm>
        </p:spPr>
        <p:txBody>
          <a:bodyPr>
            <a:normAutofit/>
          </a:bodyPr>
          <a:lstStyle/>
          <a:p>
            <a:r>
              <a:rPr lang="en-IN" sz="2000">
                <a:latin typeface="Droid Serif"/>
              </a:rPr>
              <a:t>Volatility similar for all portfolios with ESG considerations but returns vary</a:t>
            </a:r>
          </a:p>
          <a:p>
            <a:r>
              <a:rPr lang="en-IN" sz="2000">
                <a:latin typeface="Droid Serif"/>
              </a:rPr>
              <a:t>ESG in objective portfolios look like an attractive choice</a:t>
            </a: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60594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LOSE SOMETHING TO GAIN SOMETHING</a:t>
            </a:r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BC4D9F-A734-3E05-7C45-F0E503334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42396"/>
              </p:ext>
            </p:extLst>
          </p:nvPr>
        </p:nvGraphicFramePr>
        <p:xfrm>
          <a:off x="957171" y="1600423"/>
          <a:ext cx="7963309" cy="4174211"/>
        </p:xfrm>
        <a:graphic>
          <a:graphicData uri="http://schemas.openxmlformats.org/drawingml/2006/table">
            <a:tbl>
              <a:tblPr/>
              <a:tblGrid>
                <a:gridCol w="1024009">
                  <a:extLst>
                    <a:ext uri="{9D8B030D-6E8A-4147-A177-3AD203B41FA5}">
                      <a16:colId xmlns:a16="http://schemas.microsoft.com/office/drawing/2014/main" val="3423980477"/>
                    </a:ext>
                  </a:extLst>
                </a:gridCol>
                <a:gridCol w="837788">
                  <a:extLst>
                    <a:ext uri="{9D8B030D-6E8A-4147-A177-3AD203B41FA5}">
                      <a16:colId xmlns:a16="http://schemas.microsoft.com/office/drawing/2014/main" val="3090365844"/>
                    </a:ext>
                  </a:extLst>
                </a:gridCol>
                <a:gridCol w="978302">
                  <a:extLst>
                    <a:ext uri="{9D8B030D-6E8A-4147-A177-3AD203B41FA5}">
                      <a16:colId xmlns:a16="http://schemas.microsoft.com/office/drawing/2014/main" val="4283046011"/>
                    </a:ext>
                  </a:extLst>
                </a:gridCol>
                <a:gridCol w="1031600">
                  <a:extLst>
                    <a:ext uri="{9D8B030D-6E8A-4147-A177-3AD203B41FA5}">
                      <a16:colId xmlns:a16="http://schemas.microsoft.com/office/drawing/2014/main" val="4013369007"/>
                    </a:ext>
                  </a:extLst>
                </a:gridCol>
                <a:gridCol w="1031600">
                  <a:extLst>
                    <a:ext uri="{9D8B030D-6E8A-4147-A177-3AD203B41FA5}">
                      <a16:colId xmlns:a16="http://schemas.microsoft.com/office/drawing/2014/main" val="2374521494"/>
                    </a:ext>
                  </a:extLst>
                </a:gridCol>
                <a:gridCol w="1031600">
                  <a:extLst>
                    <a:ext uri="{9D8B030D-6E8A-4147-A177-3AD203B41FA5}">
                      <a16:colId xmlns:a16="http://schemas.microsoft.com/office/drawing/2014/main" val="4182809124"/>
                    </a:ext>
                  </a:extLst>
                </a:gridCol>
                <a:gridCol w="1014205">
                  <a:extLst>
                    <a:ext uri="{9D8B030D-6E8A-4147-A177-3AD203B41FA5}">
                      <a16:colId xmlns:a16="http://schemas.microsoft.com/office/drawing/2014/main" val="1973113098"/>
                    </a:ext>
                  </a:extLst>
                </a:gridCol>
                <a:gridCol w="1014205">
                  <a:extLst>
                    <a:ext uri="{9D8B030D-6E8A-4147-A177-3AD203B41FA5}">
                      <a16:colId xmlns:a16="http://schemas.microsoft.com/office/drawing/2014/main" val="3960565340"/>
                    </a:ext>
                  </a:extLst>
                </a:gridCol>
              </a:tblGrid>
              <a:tr h="1001683">
                <a:tc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No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Allow 5% less returns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Allow 10% less returns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Allow 15% less returns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Allow 5% more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Allow 10% more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Allow 15% more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00725"/>
                  </a:ext>
                </a:extLst>
              </a:tr>
              <a:tr h="7931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Returns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24.69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21.08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18.45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16.18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22.16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20.97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20.21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78167"/>
                  </a:ext>
                </a:extLst>
              </a:tr>
              <a:tr h="7931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Volatility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25.74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24.96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24.63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24.30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25.90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26.45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27.02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98312"/>
                  </a:ext>
                </a:extLst>
              </a:tr>
              <a:tr h="7931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Sharpe Ratio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0.98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0.81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0.73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0.90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0.85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0.81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63561"/>
                  </a:ext>
                </a:extLst>
              </a:tr>
              <a:tr h="7931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Risk score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35.97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26.99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23.53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20.96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27.31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24.59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22.98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743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23E932-B00F-9F76-5B6C-FBC0C2FA6A5D}"/>
              </a:ext>
            </a:extLst>
          </p:cNvPr>
          <p:cNvSpPr/>
          <p:nvPr/>
        </p:nvSpPr>
        <p:spPr>
          <a:xfrm>
            <a:off x="2814320" y="5020724"/>
            <a:ext cx="1002011" cy="753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544DF-3BDE-93BF-0E46-D500B4E43E4B}"/>
              </a:ext>
            </a:extLst>
          </p:cNvPr>
          <p:cNvSpPr/>
          <p:nvPr/>
        </p:nvSpPr>
        <p:spPr>
          <a:xfrm>
            <a:off x="5828011" y="5020724"/>
            <a:ext cx="1080789" cy="753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FB9FD0-65C1-DF90-1FBC-54422400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680" y="1600423"/>
            <a:ext cx="2232134" cy="4412748"/>
          </a:xfrm>
        </p:spPr>
        <p:txBody>
          <a:bodyPr>
            <a:normAutofit/>
          </a:bodyPr>
          <a:lstStyle/>
          <a:p>
            <a:r>
              <a:rPr lang="en-IN" sz="2000">
                <a:latin typeface="Droid Serif"/>
              </a:rPr>
              <a:t>Better ESG Rating with risk/returns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trade-off</a:t>
            </a:r>
          </a:p>
          <a:p>
            <a:r>
              <a:rPr lang="en-IN" sz="2000">
                <a:latin typeface="Droid Serif"/>
              </a:rPr>
              <a:t>Attractive for investors seeking portfolios with better ESG Risk rating</a:t>
            </a: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272E7-5D46-F4B0-576C-9918F118D0FC}"/>
              </a:ext>
            </a:extLst>
          </p:cNvPr>
          <p:cNvSpPr/>
          <p:nvPr/>
        </p:nvSpPr>
        <p:spPr>
          <a:xfrm>
            <a:off x="2814320" y="2601796"/>
            <a:ext cx="1002011" cy="753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81183-576B-6681-F443-6B34CC474232}"/>
              </a:ext>
            </a:extLst>
          </p:cNvPr>
          <p:cNvSpPr/>
          <p:nvPr/>
        </p:nvSpPr>
        <p:spPr>
          <a:xfrm>
            <a:off x="5853853" y="2601796"/>
            <a:ext cx="1002011" cy="753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7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INDEX TRACKING MARKOWITZ 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07FBEB0-C1A3-CA1C-88AF-C16A66286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841067"/>
                  </p:ext>
                </p:extLst>
              </p:nvPr>
            </p:nvGraphicFramePr>
            <p:xfrm>
              <a:off x="924815" y="1690688"/>
              <a:ext cx="9998290" cy="4155588"/>
            </p:xfrm>
            <a:graphic>
              <a:graphicData uri="http://schemas.openxmlformats.org/drawingml/2006/table">
                <a:tbl>
                  <a:tblPr/>
                  <a:tblGrid>
                    <a:gridCol w="4655468">
                      <a:extLst>
                        <a:ext uri="{9D8B030D-6E8A-4147-A177-3AD203B41FA5}">
                          <a16:colId xmlns:a16="http://schemas.microsoft.com/office/drawing/2014/main" val="3090365844"/>
                        </a:ext>
                      </a:extLst>
                    </a:gridCol>
                    <a:gridCol w="5342822">
                      <a:extLst>
                        <a:ext uri="{9D8B030D-6E8A-4147-A177-3AD203B41FA5}">
                          <a16:colId xmlns:a16="http://schemas.microsoft.com/office/drawing/2014/main" val="3962099774"/>
                        </a:ext>
                      </a:extLst>
                    </a:gridCol>
                  </a:tblGrid>
                  <a:tr h="1052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OPTIMIZATION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STRATEGIES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500725"/>
                      </a:ext>
                    </a:extLst>
                  </a:tr>
                  <a:tr h="10122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I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IN" sz="160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𝛴</m:t>
                                    </m:r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</m:func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en-IN" sz="1600" kern="1200">
                            <a:solidFill>
                              <a:schemeClr val="tx1"/>
                            </a:solidFill>
                            <a:latin typeface="Droid Serif"/>
                            <a:ea typeface="+mn-ea"/>
                            <a:cs typeface="+mn-cs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&gt;0, </m:t>
                                </m:r>
                                <m:sSup>
                                  <m:sSupPr>
                                    <m:ctrlPr>
                                      <a:rPr lang="en-IN" sz="16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=1,</m:t>
                                </m:r>
                                <m:sSup>
                                  <m:sSupPr>
                                    <m:ctrlPr>
                                      <a:rPr lang="en-IN" sz="1600" i="1" kern="1200" dirty="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600" kern="1200" dirty="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β</m:t>
                                    </m:r>
                                  </m:e>
                                  <m:sup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N" sz="1600" kern="1200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1600" kern="120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Droid Serif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No ESG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Semi ESG (Top/Bottom)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for Scaling (Tilt/Momentum)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8983523"/>
                      </a:ext>
                    </a:extLst>
                  </a:tr>
                  <a:tr h="1023518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I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IN" sz="160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𝛴</m:t>
                                    </m:r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</m:func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en-IN" sz="1600" kern="1200">
                            <a:solidFill>
                              <a:schemeClr val="tx1"/>
                            </a:solidFill>
                            <a:latin typeface="Droid Serif"/>
                            <a:ea typeface="+mn-ea"/>
                            <a:cs typeface="+mn-cs"/>
                          </a:endParaRPr>
                        </a:p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&gt;0, </m:t>
                                </m:r>
                                <m:sSup>
                                  <m:sSupPr>
                                    <m:ctrlPr>
                                      <a:rPr lang="en-IN" sz="16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=1,</m:t>
                                </m:r>
                              </m:oMath>
                            </m:oMathPara>
                          </a14:m>
                          <a:endParaRPr lang="en-IN" sz="1600" kern="1200">
                            <a:solidFill>
                              <a:schemeClr val="tx1"/>
                            </a:solidFill>
                            <a:latin typeface="Droid Serif"/>
                            <a:ea typeface="+mn-ea"/>
                            <a:cs typeface="+mn-cs"/>
                          </a:endParaRPr>
                        </a:p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kern="1200" dirty="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600" kern="1200" dirty="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β</m:t>
                                    </m:r>
                                  </m:e>
                                  <m:sup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N" sz="1600" kern="1200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  <m:r>
                                  <a:rPr lang="en-IN" sz="1600" kern="1200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𝐸𝑆𝐺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𝑅𝑖𝑠𝑘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𝑆𝑐𝑜𝑟𝑒</m:t>
                                </m:r>
                                <m:r>
                                  <a:rPr lang="en-IN" sz="1600" kern="1200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1600" kern="1200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esg</m:t>
                                </m:r>
                              </m:oMath>
                            </m:oMathPara>
                          </a14:m>
                          <a:endParaRPr lang="en-IN" sz="1600" kern="120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Droid Serif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IN" sz="1600" kern="1200">
                            <a:solidFill>
                              <a:schemeClr val="tx1"/>
                            </a:solidFill>
                            <a:latin typeface="Droid Serif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as Constraint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3719533"/>
                      </a:ext>
                    </a:extLst>
                  </a:tr>
                  <a:tr h="10235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𝐸𝑆𝐺</m:t>
                                    </m:r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𝑅𝑖𝑠𝑘</m:t>
                                    </m:r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IN" sz="1600" kern="1200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𝑆𝑐𝑜𝑟𝑒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N" sz="1600" kern="120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Droid Serif"/>
                            <a:ea typeface="+mn-ea"/>
                            <a:cs typeface="+mn-cs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 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&gt;0, </m:t>
                                </m:r>
                                <m:sSup>
                                  <m:sSupPr>
                                    <m:ctrlPr>
                                      <a:rPr lang="en-IN" sz="1600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=1,</m:t>
                                </m:r>
                                <m:sSup>
                                  <m:sSupPr>
                                    <m:ctrlPr>
                                      <a:rPr lang="en-IN" sz="16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600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β</m:t>
                                    </m:r>
                                  </m:e>
                                  <m:sup>
                                    <m:r>
                                      <a:rPr lang="en-IN" sz="1600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N" sz="16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lang="en-IN" sz="1600" kern="12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1600" kern="1200">
                            <a:solidFill>
                              <a:schemeClr val="tx1"/>
                            </a:solidFill>
                            <a:latin typeface="Droid Serif"/>
                            <a:ea typeface="+mn-ea"/>
                            <a:cs typeface="+mn-cs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>
                              <a:latin typeface="Droid Serif"/>
                            </a:rPr>
                            <a:t>ESG in Objective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7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07FBEB0-C1A3-CA1C-88AF-C16A66286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841067"/>
                  </p:ext>
                </p:extLst>
              </p:nvPr>
            </p:nvGraphicFramePr>
            <p:xfrm>
              <a:off x="924815" y="1690688"/>
              <a:ext cx="9998290" cy="4155588"/>
            </p:xfrm>
            <a:graphic>
              <a:graphicData uri="http://schemas.openxmlformats.org/drawingml/2006/table">
                <a:tbl>
                  <a:tblPr/>
                  <a:tblGrid>
                    <a:gridCol w="4655468">
                      <a:extLst>
                        <a:ext uri="{9D8B030D-6E8A-4147-A177-3AD203B41FA5}">
                          <a16:colId xmlns:a16="http://schemas.microsoft.com/office/drawing/2014/main" val="3090365844"/>
                        </a:ext>
                      </a:extLst>
                    </a:gridCol>
                    <a:gridCol w="5342822">
                      <a:extLst>
                        <a:ext uri="{9D8B030D-6E8A-4147-A177-3AD203B41FA5}">
                          <a16:colId xmlns:a16="http://schemas.microsoft.com/office/drawing/2014/main" val="3962099774"/>
                        </a:ext>
                      </a:extLst>
                    </a:gridCol>
                  </a:tblGrid>
                  <a:tr h="1052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OPTIMIZATION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8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STRATEGIES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500725"/>
                      </a:ext>
                    </a:extLst>
                  </a:tr>
                  <a:tr h="10122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" t="-104819" r="-115052" b="-2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No ESG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Semi ESG (Top/Bottom)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for Scaling (Tilt/Momentum)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8983523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" t="-193182" r="-115052" b="-9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as Constraint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3719533"/>
                      </a:ext>
                    </a:extLst>
                  </a:tr>
                  <a:tr h="1023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" t="-307143" r="-115052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>
                              <a:latin typeface="Droid Serif"/>
                            </a:rPr>
                            <a:t>ESG in Objective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7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481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WHICH STRATEGY WINS?</a:t>
            </a:r>
            <a:endParaRPr lang="en-IN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3C442E5-76CA-283A-30C9-7FFA505FB1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44835"/>
            <a:ext cx="7112973" cy="33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7ABE68-8090-7B7D-5D9F-7AEB8F36EEA8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318552" cy="370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5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5000">
                <a:latin typeface="Droid Serif"/>
              </a:rPr>
              <a:t>The </a:t>
            </a:r>
            <a:r>
              <a:rPr lang="en-IN" sz="5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Objective </a:t>
            </a:r>
            <a:r>
              <a:rPr lang="en-IN" sz="5000">
                <a:latin typeface="Droid Serif"/>
              </a:rPr>
              <a:t>strategy underperforms all the strategies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5000"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5000">
                <a:latin typeface="Droid Serif"/>
              </a:rPr>
              <a:t>The </a:t>
            </a:r>
            <a:r>
              <a:rPr lang="en-IN" sz="5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Semi ESG Top </a:t>
            </a:r>
            <a:r>
              <a:rPr lang="en-IN" sz="5000">
                <a:latin typeface="Droid Serif"/>
              </a:rPr>
              <a:t>performs better than benchmark pre Covid crisis but underperforms post Covid crisis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5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5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pPr>
              <a:lnSpc>
                <a:spcPct val="120000"/>
              </a:lnSpc>
            </a:pPr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2715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PERFORMANCE SUMMARY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3321E-A1CB-8B27-BF29-26C7DA70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97452"/>
              </p:ext>
            </p:extLst>
          </p:nvPr>
        </p:nvGraphicFramePr>
        <p:xfrm>
          <a:off x="800367" y="1494351"/>
          <a:ext cx="8873289" cy="5084610"/>
        </p:xfrm>
        <a:graphic>
          <a:graphicData uri="http://schemas.openxmlformats.org/drawingml/2006/table">
            <a:tbl>
              <a:tblPr/>
              <a:tblGrid>
                <a:gridCol w="1240539">
                  <a:extLst>
                    <a:ext uri="{9D8B030D-6E8A-4147-A177-3AD203B41FA5}">
                      <a16:colId xmlns:a16="http://schemas.microsoft.com/office/drawing/2014/main" val="3423980477"/>
                    </a:ext>
                  </a:extLst>
                </a:gridCol>
                <a:gridCol w="1240539">
                  <a:extLst>
                    <a:ext uri="{9D8B030D-6E8A-4147-A177-3AD203B41FA5}">
                      <a16:colId xmlns:a16="http://schemas.microsoft.com/office/drawing/2014/main" val="3090365844"/>
                    </a:ext>
                  </a:extLst>
                </a:gridCol>
                <a:gridCol w="1240539">
                  <a:extLst>
                    <a:ext uri="{9D8B030D-6E8A-4147-A177-3AD203B41FA5}">
                      <a16:colId xmlns:a16="http://schemas.microsoft.com/office/drawing/2014/main" val="661092121"/>
                    </a:ext>
                  </a:extLst>
                </a:gridCol>
                <a:gridCol w="1240539">
                  <a:extLst>
                    <a:ext uri="{9D8B030D-6E8A-4147-A177-3AD203B41FA5}">
                      <a16:colId xmlns:a16="http://schemas.microsoft.com/office/drawing/2014/main" val="3962099774"/>
                    </a:ext>
                  </a:extLst>
                </a:gridCol>
                <a:gridCol w="1310083">
                  <a:extLst>
                    <a:ext uri="{9D8B030D-6E8A-4147-A177-3AD203B41FA5}">
                      <a16:colId xmlns:a16="http://schemas.microsoft.com/office/drawing/2014/main" val="4283046011"/>
                    </a:ext>
                  </a:extLst>
                </a:gridCol>
                <a:gridCol w="1326892">
                  <a:extLst>
                    <a:ext uri="{9D8B030D-6E8A-4147-A177-3AD203B41FA5}">
                      <a16:colId xmlns:a16="http://schemas.microsoft.com/office/drawing/2014/main" val="1567727719"/>
                    </a:ext>
                  </a:extLst>
                </a:gridCol>
                <a:gridCol w="637079">
                  <a:extLst>
                    <a:ext uri="{9D8B030D-6E8A-4147-A177-3AD203B41FA5}">
                      <a16:colId xmlns:a16="http://schemas.microsoft.com/office/drawing/2014/main" val="3649836632"/>
                    </a:ext>
                  </a:extLst>
                </a:gridCol>
                <a:gridCol w="637079">
                  <a:extLst>
                    <a:ext uri="{9D8B030D-6E8A-4147-A177-3AD203B41FA5}">
                      <a16:colId xmlns:a16="http://schemas.microsoft.com/office/drawing/2014/main" val="1200439090"/>
                    </a:ext>
                  </a:extLst>
                </a:gridCol>
              </a:tblGrid>
              <a:tr h="537150">
                <a:tc rowSpan="3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No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Semi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Low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Full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00725"/>
                  </a:ext>
                </a:extLst>
              </a:tr>
              <a:tr h="7962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ctr"/>
                      <a:endParaRPr lang="en-IN" sz="1600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Top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Bottom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in objective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as constraint</a:t>
                      </a: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for scaling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85385"/>
                  </a:ext>
                </a:extLst>
              </a:tr>
              <a:tr h="796253">
                <a:tc vMerge="1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Obj1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Tilt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Mom.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673963"/>
                  </a:ext>
                </a:extLst>
              </a:tr>
              <a:tr h="5006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Returns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13.56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12.80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14.26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3.39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14.20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13.57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13.52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78167"/>
                  </a:ext>
                </a:extLst>
              </a:tr>
              <a:tr h="5006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Volatility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18.71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20.09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18.99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28.49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18.70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18.72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18.71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98312"/>
                  </a:ext>
                </a:extLst>
              </a:tr>
              <a:tr h="4803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Sharpe Ratio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0.77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0.70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63561"/>
                  </a:ext>
                </a:extLst>
              </a:tr>
              <a:tr h="6866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Maximum Drawdown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31.85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39.25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33.42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48.01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31.65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31.73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31.89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24979"/>
                  </a:ext>
                </a:extLst>
              </a:tr>
              <a:tr h="4803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Risk score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32.88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17.87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53.92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3.68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28.52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29.75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32.70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743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64FE08C-38A9-CE22-265C-A400D2FDFF83}"/>
              </a:ext>
            </a:extLst>
          </p:cNvPr>
          <p:cNvSpPr/>
          <p:nvPr/>
        </p:nvSpPr>
        <p:spPr>
          <a:xfrm>
            <a:off x="7051042" y="3578086"/>
            <a:ext cx="1364088" cy="606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2F32-4DA3-6D47-6836-AF365E48862D}"/>
              </a:ext>
            </a:extLst>
          </p:cNvPr>
          <p:cNvSpPr/>
          <p:nvPr/>
        </p:nvSpPr>
        <p:spPr>
          <a:xfrm>
            <a:off x="7051042" y="5930233"/>
            <a:ext cx="1364088" cy="614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07E8C-DC86-75D8-2FBD-1C2FBFCF8CF0}"/>
              </a:ext>
            </a:extLst>
          </p:cNvPr>
          <p:cNvSpPr/>
          <p:nvPr/>
        </p:nvSpPr>
        <p:spPr>
          <a:xfrm>
            <a:off x="3312160" y="3570389"/>
            <a:ext cx="1219200" cy="614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295CB-277E-2955-9F03-78FB4F8DB323}"/>
              </a:ext>
            </a:extLst>
          </p:cNvPr>
          <p:cNvSpPr/>
          <p:nvPr/>
        </p:nvSpPr>
        <p:spPr>
          <a:xfrm>
            <a:off x="3312160" y="5954490"/>
            <a:ext cx="1219200" cy="614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E8E228-4AA2-EFED-8281-9CF6A6FD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56" y="1494351"/>
            <a:ext cx="2232134" cy="4412748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Top </a:t>
            </a:r>
            <a:r>
              <a:rPr lang="en-IN" sz="2000">
                <a:latin typeface="Droid Serif"/>
              </a:rPr>
              <a:t>improves the ESG risk score dramatically along with tracking the index</a:t>
            </a:r>
          </a:p>
          <a:p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as constraint </a:t>
            </a:r>
            <a:r>
              <a:rPr lang="en-IN" sz="2000">
                <a:latin typeface="Droid Serif"/>
              </a:rPr>
              <a:t>gives higher returns with lower ESG score</a:t>
            </a: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94313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FE7113F9-345A-DFF0-3CD4-4B5FABCB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2" y="1744835"/>
            <a:ext cx="6625137" cy="33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WHICH STRATEGY REDUCES ESG RISK?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41516-7975-0D6E-8F6F-97AB638141A8}"/>
              </a:ext>
            </a:extLst>
          </p:cNvPr>
          <p:cNvSpPr txBox="1"/>
          <p:nvPr/>
        </p:nvSpPr>
        <p:spPr>
          <a:xfrm>
            <a:off x="7811038" y="1569667"/>
            <a:ext cx="37371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Objective </a:t>
            </a:r>
            <a:r>
              <a:rPr lang="en-IN" sz="2000">
                <a:latin typeface="Droid Serif"/>
              </a:rPr>
              <a:t>strategy has 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Lowest ESG Risk score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000"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Semi ESG Bottom </a:t>
            </a:r>
            <a:r>
              <a:rPr lang="en-IN" sz="2000">
                <a:latin typeface="Droid Serif"/>
              </a:rPr>
              <a:t>strategy has 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Highest ESG Risk Score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All other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favouring strategies </a:t>
            </a:r>
            <a:r>
              <a:rPr lang="en-IN" sz="2000">
                <a:latin typeface="Droid Serif"/>
              </a:rPr>
              <a:t>have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Lower</a:t>
            </a:r>
            <a:r>
              <a:rPr lang="en-IN" sz="2000">
                <a:latin typeface="Droid Serif"/>
              </a:rPr>
              <a:t>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Medium ESG Risk</a:t>
            </a:r>
            <a:r>
              <a:rPr lang="en-IN" sz="2000">
                <a:latin typeface="Droid Serif"/>
              </a:rPr>
              <a:t> score on average – lower than ESG Risk score of No ESG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3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E, S, G  - WHICH IS THE BEST?</a:t>
            </a:r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50F60F-AA40-81A6-E401-9692D7343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90525"/>
              </p:ext>
            </p:extLst>
          </p:nvPr>
        </p:nvGraphicFramePr>
        <p:xfrm>
          <a:off x="890007" y="1614360"/>
          <a:ext cx="8231659" cy="4627413"/>
        </p:xfrm>
        <a:graphic>
          <a:graphicData uri="http://schemas.openxmlformats.org/drawingml/2006/table">
            <a:tbl>
              <a:tblPr/>
              <a:tblGrid>
                <a:gridCol w="1396313">
                  <a:extLst>
                    <a:ext uri="{9D8B030D-6E8A-4147-A177-3AD203B41FA5}">
                      <a16:colId xmlns:a16="http://schemas.microsoft.com/office/drawing/2014/main" val="3423980477"/>
                    </a:ext>
                  </a:extLst>
                </a:gridCol>
                <a:gridCol w="766118">
                  <a:extLst>
                    <a:ext uri="{9D8B030D-6E8A-4147-A177-3AD203B41FA5}">
                      <a16:colId xmlns:a16="http://schemas.microsoft.com/office/drawing/2014/main" val="3090365844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4283046011"/>
                    </a:ext>
                  </a:extLst>
                </a:gridCol>
                <a:gridCol w="1025611">
                  <a:extLst>
                    <a:ext uri="{9D8B030D-6E8A-4147-A177-3AD203B41FA5}">
                      <a16:colId xmlns:a16="http://schemas.microsoft.com/office/drawing/2014/main" val="2374521494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3470543993"/>
                    </a:ext>
                  </a:extLst>
                </a:gridCol>
                <a:gridCol w="1007984">
                  <a:extLst>
                    <a:ext uri="{9D8B030D-6E8A-4147-A177-3AD203B41FA5}">
                      <a16:colId xmlns:a16="http://schemas.microsoft.com/office/drawing/2014/main" val="2245843802"/>
                    </a:ext>
                  </a:extLst>
                </a:gridCol>
                <a:gridCol w="1030881">
                  <a:extLst>
                    <a:ext uri="{9D8B030D-6E8A-4147-A177-3AD203B41FA5}">
                      <a16:colId xmlns:a16="http://schemas.microsoft.com/office/drawing/2014/main" val="3882436299"/>
                    </a:ext>
                  </a:extLst>
                </a:gridCol>
                <a:gridCol w="1077098">
                  <a:extLst>
                    <a:ext uri="{9D8B030D-6E8A-4147-A177-3AD203B41FA5}">
                      <a16:colId xmlns:a16="http://schemas.microsoft.com/office/drawing/2014/main" val="903085672"/>
                    </a:ext>
                  </a:extLst>
                </a:gridCol>
              </a:tblGrid>
              <a:tr h="962057">
                <a:tc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No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 in objective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 as constraint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 in  objective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 as constraint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G in  objective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G as constraint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00725"/>
                  </a:ext>
                </a:extLst>
              </a:tr>
              <a:tr h="580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Returns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24.69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25.50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Droid Serif"/>
                        </a:rPr>
                        <a:t>23.86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23.94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24.45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19.61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24.63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78167"/>
                  </a:ext>
                </a:extLst>
              </a:tr>
              <a:tr h="580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Volatility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25.74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25.12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25.46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25.01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25.42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24.47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25.71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98312"/>
                  </a:ext>
                </a:extLst>
              </a:tr>
              <a:tr h="580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Sharpe Ratio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0.98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1.03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0.96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0.96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0.98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0.84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0.98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63561"/>
                  </a:ext>
                </a:extLst>
              </a:tr>
              <a:tr h="9620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Maximum Drawdown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32.39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32.88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32.42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32.38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32.43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33.02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32.58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24979"/>
                  </a:ext>
                </a:extLst>
              </a:tr>
              <a:tr h="9620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E/S/G Risk score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32.97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2.10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4.86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9.33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14.34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10.01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15.00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7434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F03C-77F6-C2C1-D856-117E9631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2165" y="1614359"/>
            <a:ext cx="2522025" cy="4627414"/>
          </a:xfrm>
        </p:spPr>
        <p:txBody>
          <a:bodyPr>
            <a:normAutofit/>
          </a:bodyPr>
          <a:lstStyle/>
          <a:p>
            <a:r>
              <a:rPr lang="en-IN" sz="2000">
                <a:latin typeface="Droid Serif"/>
              </a:rPr>
              <a:t>Existence of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correlation amongst E, S, G</a:t>
            </a:r>
          </a:p>
          <a:p>
            <a:r>
              <a:rPr lang="en-IN" sz="2000">
                <a:latin typeface="Droid Serif"/>
              </a:rPr>
              <a:t>High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cosine similarity of weight vectors </a:t>
            </a:r>
            <a:r>
              <a:rPr lang="en-IN" sz="2000">
                <a:latin typeface="Droid Serif"/>
              </a:rPr>
              <a:t>(70% in objective, 99% in constraint)</a:t>
            </a:r>
          </a:p>
          <a:p>
            <a:r>
              <a:rPr lang="en-IN" sz="2000">
                <a:latin typeface="Droid Serif"/>
              </a:rPr>
              <a:t>Results depend on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data</a:t>
            </a:r>
          </a:p>
          <a:p>
            <a:r>
              <a:rPr lang="en-IN" sz="2000">
                <a:latin typeface="Droid Serif"/>
              </a:rPr>
              <a:t>Need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theme scores in addition to pillar scores </a:t>
            </a:r>
            <a:r>
              <a:rPr lang="en-IN" sz="2000">
                <a:latin typeface="Droid Serif"/>
              </a:rPr>
              <a:t>to identify alpha</a:t>
            </a: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3E664-E0CD-9708-0616-079759666EE9}"/>
              </a:ext>
            </a:extLst>
          </p:cNvPr>
          <p:cNvSpPr/>
          <p:nvPr/>
        </p:nvSpPr>
        <p:spPr>
          <a:xfrm>
            <a:off x="2326638" y="2610678"/>
            <a:ext cx="6795026" cy="11414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B8497-F7A9-5396-DB3E-F9E45D0AD10D}"/>
              </a:ext>
            </a:extLst>
          </p:cNvPr>
          <p:cNvSpPr/>
          <p:nvPr/>
        </p:nvSpPr>
        <p:spPr>
          <a:xfrm>
            <a:off x="2326639" y="4346713"/>
            <a:ext cx="6795025" cy="896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IS ESG A FACTOR?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7E6-C6D8-9D38-0541-CDCE4A11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885" y="2609397"/>
            <a:ext cx="5056415" cy="2677306"/>
          </a:xfrm>
        </p:spPr>
        <p:txBody>
          <a:bodyPr>
            <a:normAutofit/>
          </a:bodyPr>
          <a:lstStyle/>
          <a:p>
            <a:r>
              <a:rPr lang="en-IN" sz="2000">
                <a:latin typeface="Droid Serif"/>
              </a:rPr>
              <a:t>ESG: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Alpha vs Beta</a:t>
            </a:r>
            <a:endParaRPr lang="en-IN" sz="2000">
              <a:latin typeface="Droid Serif"/>
            </a:endParaRPr>
          </a:p>
          <a:p>
            <a:r>
              <a:rPr lang="en-IN" sz="2000">
                <a:latin typeface="Droid Serif"/>
              </a:rPr>
              <a:t>Evidence exists of ESG being a commonly adapted smart beta strategy in Europe, but not yet in USA</a:t>
            </a:r>
          </a:p>
          <a:p>
            <a:r>
              <a:rPr lang="en-IN" sz="2000">
                <a:latin typeface="Droid Serif"/>
              </a:rPr>
              <a:t>But it has potential of becoming one in coming years -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low correlation </a:t>
            </a:r>
            <a:r>
              <a:rPr lang="en-IN" sz="2000">
                <a:latin typeface="Droid Serif"/>
              </a:rPr>
              <a:t>with other traditional factors may add diversification benefits</a:t>
            </a: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  <a:p>
            <a:endParaRPr lang="en-IN" sz="2000">
              <a:latin typeface="Droid Serif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7879F-F5D1-6DF1-54CD-B7A428AE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24090"/>
              </p:ext>
            </p:extLst>
          </p:nvPr>
        </p:nvGraphicFramePr>
        <p:xfrm>
          <a:off x="1128801" y="2210762"/>
          <a:ext cx="4836569" cy="3569552"/>
        </p:xfrm>
        <a:graphic>
          <a:graphicData uri="http://schemas.openxmlformats.org/drawingml/2006/table">
            <a:tbl>
              <a:tblPr/>
              <a:tblGrid>
                <a:gridCol w="918230">
                  <a:extLst>
                    <a:ext uri="{9D8B030D-6E8A-4147-A177-3AD203B41FA5}">
                      <a16:colId xmlns:a16="http://schemas.microsoft.com/office/drawing/2014/main" val="3423980477"/>
                    </a:ext>
                  </a:extLst>
                </a:gridCol>
                <a:gridCol w="918230">
                  <a:extLst>
                    <a:ext uri="{9D8B030D-6E8A-4147-A177-3AD203B41FA5}">
                      <a16:colId xmlns:a16="http://schemas.microsoft.com/office/drawing/2014/main" val="3090365844"/>
                    </a:ext>
                  </a:extLst>
                </a:gridCol>
                <a:gridCol w="964987">
                  <a:extLst>
                    <a:ext uri="{9D8B030D-6E8A-4147-A177-3AD203B41FA5}">
                      <a16:colId xmlns:a16="http://schemas.microsoft.com/office/drawing/2014/main" val="4283046011"/>
                    </a:ext>
                  </a:extLst>
                </a:gridCol>
                <a:gridCol w="1017561">
                  <a:extLst>
                    <a:ext uri="{9D8B030D-6E8A-4147-A177-3AD203B41FA5}">
                      <a16:colId xmlns:a16="http://schemas.microsoft.com/office/drawing/2014/main" val="2374521494"/>
                    </a:ext>
                  </a:extLst>
                </a:gridCol>
                <a:gridCol w="1017561">
                  <a:extLst>
                    <a:ext uri="{9D8B030D-6E8A-4147-A177-3AD203B41FA5}">
                      <a16:colId xmlns:a16="http://schemas.microsoft.com/office/drawing/2014/main" val="3470543993"/>
                    </a:ext>
                  </a:extLst>
                </a:gridCol>
              </a:tblGrid>
              <a:tr h="669864">
                <a:tc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Mom.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00725"/>
                  </a:ext>
                </a:extLst>
              </a:tr>
              <a:tr h="72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0.39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78167"/>
                  </a:ext>
                </a:extLst>
              </a:tr>
              <a:tr h="72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98312"/>
                  </a:ext>
                </a:extLst>
              </a:tr>
              <a:tr h="72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Mom.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63561"/>
                  </a:ext>
                </a:extLst>
              </a:tr>
              <a:tr h="72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0.39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249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5B82685-817E-7F35-E69C-78EC4B3269EE}"/>
              </a:ext>
            </a:extLst>
          </p:cNvPr>
          <p:cNvSpPr/>
          <p:nvPr/>
        </p:nvSpPr>
        <p:spPr>
          <a:xfrm>
            <a:off x="2059511" y="5083086"/>
            <a:ext cx="3905859" cy="697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4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FACTOR PORTFOLIOS 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C111BC-4A5D-2298-375C-3233D47D4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62194"/>
              </p:ext>
            </p:extLst>
          </p:nvPr>
        </p:nvGraphicFramePr>
        <p:xfrm>
          <a:off x="4416287" y="1825625"/>
          <a:ext cx="6785114" cy="4187720"/>
        </p:xfrm>
        <a:graphic>
          <a:graphicData uri="http://schemas.openxmlformats.org/drawingml/2006/table">
            <a:tbl>
              <a:tblPr/>
              <a:tblGrid>
                <a:gridCol w="1210042">
                  <a:extLst>
                    <a:ext uri="{9D8B030D-6E8A-4147-A177-3AD203B41FA5}">
                      <a16:colId xmlns:a16="http://schemas.microsoft.com/office/drawing/2014/main" val="2616107005"/>
                    </a:ext>
                  </a:extLst>
                </a:gridCol>
                <a:gridCol w="2792115">
                  <a:extLst>
                    <a:ext uri="{9D8B030D-6E8A-4147-A177-3AD203B41FA5}">
                      <a16:colId xmlns:a16="http://schemas.microsoft.com/office/drawing/2014/main" val="3958706477"/>
                    </a:ext>
                  </a:extLst>
                </a:gridCol>
                <a:gridCol w="2782957">
                  <a:extLst>
                    <a:ext uri="{9D8B030D-6E8A-4147-A177-3AD203B41FA5}">
                      <a16:colId xmlns:a16="http://schemas.microsoft.com/office/drawing/2014/main" val="3426873708"/>
                    </a:ext>
                  </a:extLst>
                </a:gridCol>
              </a:tblGrid>
              <a:tr h="783973">
                <a:tc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Long portfolios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Short portfolios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3906"/>
                  </a:ext>
                </a:extLst>
              </a:tr>
              <a:tr h="848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Top 10 Good ESG companies 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(low ESG Risk score)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Bottom 10 Bad ESG companies                  (high ESG Risk score)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04776"/>
                  </a:ext>
                </a:extLst>
              </a:tr>
              <a:tr h="848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Top 10 High Value companies                                  (high book-to-market ratio)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Bottom 10 Low Value companies (low book-to-market ratio)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472025"/>
                  </a:ext>
                </a:extLst>
              </a:tr>
              <a:tr h="848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Momentum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Top 10 Small Size companies 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(low market capitalisation)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Bottom 10 Big Size companies 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(high market capitalisation)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82629"/>
                  </a:ext>
                </a:extLst>
              </a:tr>
              <a:tr h="848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Top 10 Up Momentum companies (high momentum)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Top 10 Down Momentum companies (low momentum)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2697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485ECD-E670-31E0-C90A-2F4486D8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43249" cy="4351338"/>
          </a:xfrm>
        </p:spPr>
        <p:txBody>
          <a:bodyPr/>
          <a:lstStyle/>
          <a:p>
            <a:r>
              <a:rPr lang="en-IN" sz="2000">
                <a:latin typeface="Droid Serif"/>
              </a:rPr>
              <a:t>Make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long-short</a:t>
            </a:r>
            <a:r>
              <a:rPr lang="en-IN" sz="2000">
                <a:latin typeface="Droid Serif"/>
              </a:rPr>
              <a:t> portfolios of all possible factor combinations</a:t>
            </a:r>
          </a:p>
          <a:p>
            <a:r>
              <a:rPr lang="en-IN" sz="2000">
                <a:latin typeface="Droid Serif"/>
              </a:rPr>
              <a:t>Multi-factor portfolios: take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union</a:t>
            </a:r>
            <a:r>
              <a:rPr lang="en-IN" sz="2000">
                <a:latin typeface="Droid Serif"/>
              </a:rPr>
              <a:t> of relevant long portfolios and short portfolios</a:t>
            </a:r>
          </a:p>
          <a:p>
            <a:r>
              <a:rPr lang="en-IN" sz="2000">
                <a:latin typeface="Droid Serif"/>
              </a:rPr>
              <a:t>Make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 frequency weighted </a:t>
            </a:r>
            <a:r>
              <a:rPr lang="en-IN" sz="2000">
                <a:latin typeface="Droid Serif"/>
              </a:rPr>
              <a:t>multifactor portfolios: if more than one factor suggest to long or short a stock then assign it a high weight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AGENDA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7E6-C6D8-9D38-0541-CDCE4A11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>
                <a:solidFill>
                  <a:srgbClr val="000000"/>
                </a:solidFill>
                <a:effectLst/>
                <a:latin typeface="Droid Serif"/>
              </a:rPr>
              <a:t>Background</a:t>
            </a:r>
          </a:p>
          <a:p>
            <a:r>
              <a:rPr lang="en-US" sz="2000">
                <a:solidFill>
                  <a:srgbClr val="000000"/>
                </a:solidFill>
                <a:latin typeface="Droid Serif"/>
              </a:rPr>
              <a:t>Data</a:t>
            </a:r>
            <a:endParaRPr lang="en-US" sz="2000" b="0" i="0" u="none" strike="noStrike">
              <a:solidFill>
                <a:srgbClr val="000000"/>
              </a:solidFill>
              <a:effectLst/>
              <a:latin typeface="Droid Serif"/>
            </a:endParaRPr>
          </a:p>
          <a:p>
            <a:r>
              <a:rPr lang="en-US" sz="2000">
                <a:solidFill>
                  <a:srgbClr val="000000"/>
                </a:solidFill>
                <a:latin typeface="Droid Serif"/>
              </a:rPr>
              <a:t>ESG Portfolio Construction</a:t>
            </a:r>
          </a:p>
          <a:p>
            <a:r>
              <a:rPr lang="en-US" sz="2000">
                <a:solidFill>
                  <a:srgbClr val="000000"/>
                </a:solidFill>
                <a:latin typeface="Droid Serif"/>
              </a:rPr>
              <a:t>Results and Analysis</a:t>
            </a:r>
          </a:p>
          <a:p>
            <a:r>
              <a:rPr lang="en-US" sz="2000">
                <a:solidFill>
                  <a:srgbClr val="000000"/>
                </a:solidFill>
                <a:latin typeface="Droid Serif"/>
              </a:rPr>
              <a:t>ESG as a factor</a:t>
            </a:r>
          </a:p>
          <a:p>
            <a:r>
              <a:rPr lang="en-US" sz="2000">
                <a:solidFill>
                  <a:srgbClr val="000000"/>
                </a:solidFill>
                <a:latin typeface="Droid Serif"/>
              </a:rPr>
              <a:t>Conclusion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712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ESG IS ICING ON THE CAKE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CA79CF-131A-94EC-FC1F-C2DB62A7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87247"/>
              </p:ext>
            </p:extLst>
          </p:nvPr>
        </p:nvGraphicFramePr>
        <p:xfrm>
          <a:off x="4200938" y="1825625"/>
          <a:ext cx="7489962" cy="3952240"/>
        </p:xfrm>
        <a:graphic>
          <a:graphicData uri="http://schemas.openxmlformats.org/drawingml/2006/table">
            <a:tbl>
              <a:tblPr/>
              <a:tblGrid>
                <a:gridCol w="1859710">
                  <a:extLst>
                    <a:ext uri="{9D8B030D-6E8A-4147-A177-3AD203B41FA5}">
                      <a16:colId xmlns:a16="http://schemas.microsoft.com/office/drawing/2014/main" val="3512202623"/>
                    </a:ext>
                  </a:extLst>
                </a:gridCol>
                <a:gridCol w="1365574">
                  <a:extLst>
                    <a:ext uri="{9D8B030D-6E8A-4147-A177-3AD203B41FA5}">
                      <a16:colId xmlns:a16="http://schemas.microsoft.com/office/drawing/2014/main" val="2214234382"/>
                    </a:ext>
                  </a:extLst>
                </a:gridCol>
                <a:gridCol w="1402086">
                  <a:extLst>
                    <a:ext uri="{9D8B030D-6E8A-4147-A177-3AD203B41FA5}">
                      <a16:colId xmlns:a16="http://schemas.microsoft.com/office/drawing/2014/main" val="2508040568"/>
                    </a:ext>
                  </a:extLst>
                </a:gridCol>
                <a:gridCol w="1416690">
                  <a:extLst>
                    <a:ext uri="{9D8B030D-6E8A-4147-A177-3AD203B41FA5}">
                      <a16:colId xmlns:a16="http://schemas.microsoft.com/office/drawing/2014/main" val="2803397483"/>
                    </a:ext>
                  </a:extLst>
                </a:gridCol>
                <a:gridCol w="1445902">
                  <a:extLst>
                    <a:ext uri="{9D8B030D-6E8A-4147-A177-3AD203B41FA5}">
                      <a16:colId xmlns:a16="http://schemas.microsoft.com/office/drawing/2014/main" val="996600325"/>
                    </a:ext>
                  </a:extLst>
                </a:gridCol>
              </a:tblGrid>
              <a:tr h="302194">
                <a:tc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Returns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Volatility (%)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144123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With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Without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With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Without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726656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-10.29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>
                        <a:effectLst/>
                        <a:latin typeface="Droid Serif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/>
                        <a:t>13.12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76265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-14.60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-19.51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14.57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21.33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03389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-12.11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>
                          <a:effectLst/>
                          <a:latin typeface="Droid Serif"/>
                        </a:rPr>
                        <a:t>-14.45</a:t>
                      </a:r>
                      <a:endParaRPr lang="en-IN" sz="1600" kern="1200">
                        <a:solidFill>
                          <a:schemeClr val="tx1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13.43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17.82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630353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Momentum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-5.90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-2.30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12.95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19.22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812592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Value, Size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-14.42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-16.79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23.94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25.84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78671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Value, Momentum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-10.34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-10.79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13.71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17.08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581115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Size, Momentum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-8.11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-8.61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12.91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15.54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508080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Value, Size, Momentum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-11.26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-11.84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13.86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16.05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625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0B7EDD6-6C3E-91F9-4FC7-AE9091775170}"/>
              </a:ext>
            </a:extLst>
          </p:cNvPr>
          <p:cNvSpPr/>
          <p:nvPr/>
        </p:nvSpPr>
        <p:spPr>
          <a:xfrm>
            <a:off x="6096000" y="3670852"/>
            <a:ext cx="2729948" cy="371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1D293E-2920-672F-A233-1AA0491F5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43249" cy="4351338"/>
          </a:xfrm>
        </p:spPr>
        <p:txBody>
          <a:bodyPr/>
          <a:lstStyle/>
          <a:p>
            <a:r>
              <a:rPr lang="en-IN" sz="2000">
                <a:latin typeface="Droid Serif"/>
              </a:rPr>
              <a:t>Returns do not drop as much by adding ESG</a:t>
            </a:r>
          </a:p>
          <a:p>
            <a:pPr lvl="1"/>
            <a:r>
              <a:rPr lang="en-IN" sz="2000">
                <a:latin typeface="Droid Serif"/>
              </a:rPr>
              <a:t>Not so in momentum</a:t>
            </a:r>
          </a:p>
          <a:p>
            <a:pPr marL="457200" lvl="1" indent="0">
              <a:buNone/>
            </a:pPr>
            <a:endParaRPr lang="en-IN" sz="1600">
              <a:latin typeface="Droid Serif"/>
            </a:endParaRPr>
          </a:p>
          <a:p>
            <a:r>
              <a:rPr lang="en-IN" sz="2000">
                <a:latin typeface="Droid Serif"/>
              </a:rPr>
              <a:t>Volatility decreases by adding ESG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0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COVID AS A CATALYST FOR ESG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7E6-C6D8-9D38-0541-CDCE4A11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>
                <a:latin typeface="Droid Serif"/>
              </a:rPr>
              <a:t>Increasing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importance of social and governance pillar</a:t>
            </a:r>
          </a:p>
          <a:p>
            <a:pPr lvl="1"/>
            <a:r>
              <a:rPr lang="en-IN" sz="2000">
                <a:latin typeface="Droid Serif"/>
              </a:rPr>
              <a:t>ESG criteria reweighted with more emphasis on the public health system and inequalities (income, education, etc.)</a:t>
            </a:r>
          </a:p>
          <a:p>
            <a:pPr lvl="1"/>
            <a:r>
              <a:rPr lang="en-IN" sz="2000">
                <a:latin typeface="Droid Serif"/>
              </a:rPr>
              <a:t>Social issues reconsidered at corporate level for defining ESG ratings (labour practices, workplace safety, employee benefits, etc.)</a:t>
            </a:r>
          </a:p>
          <a:p>
            <a:r>
              <a:rPr lang="en-IN" sz="2000">
                <a:latin typeface="Droid Serif"/>
              </a:rPr>
              <a:t>Change in view for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measurement of economic performance</a:t>
            </a:r>
          </a:p>
          <a:p>
            <a:pPr lvl="1"/>
            <a:r>
              <a:rPr lang="en-IN" sz="2000">
                <a:latin typeface="Droid Serif"/>
              </a:rPr>
              <a:t>Companies dependent on out of control factors shut down in covid (supply chain management, foreign workforce, workplace safety, etc.)</a:t>
            </a:r>
          </a:p>
          <a:p>
            <a:pPr lvl="1"/>
            <a:r>
              <a:rPr lang="en-IN" sz="2000">
                <a:latin typeface="Droid Serif"/>
              </a:rPr>
              <a:t>Important to focus on sustainable long-term economic performance integrating financial and extra-financial criteria with anticipated increase in supervision and regulation </a:t>
            </a:r>
          </a:p>
          <a:p>
            <a:r>
              <a:rPr lang="en-IN" sz="2000">
                <a:latin typeface="Droid Serif"/>
              </a:rPr>
              <a:t>Reinforcement of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shared common values</a:t>
            </a:r>
          </a:p>
          <a:p>
            <a:pPr lvl="1"/>
            <a:r>
              <a:rPr lang="en-IN" sz="2000">
                <a:latin typeface="Droid Serif"/>
              </a:rPr>
              <a:t>Might be a turning point leading to market for social bonds, like green bonds</a:t>
            </a:r>
          </a:p>
        </p:txBody>
      </p:sp>
    </p:spTree>
    <p:extLst>
      <p:ext uri="{BB962C8B-B14F-4D97-AF65-F5344CB8AC3E}">
        <p14:creationId xmlns:p14="http://schemas.microsoft.com/office/powerpoint/2010/main" val="424008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WHERE ARE WE HEADED?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7E6-C6D8-9D38-0541-CDCE4A11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>
            <a:normAutofit/>
          </a:bodyPr>
          <a:lstStyle/>
          <a:p>
            <a:r>
              <a:rPr lang="en-IN" sz="2000">
                <a:latin typeface="Droid Serif"/>
              </a:rPr>
              <a:t>Median ESG Risk score on border of being in Low risk category, Extreme high risk companies work on reducing ESG Risk score</a:t>
            </a:r>
          </a:p>
          <a:p>
            <a:r>
              <a:rPr lang="en-IN" sz="2000">
                <a:latin typeface="Droid Serif"/>
              </a:rPr>
              <a:t>Added value of ESG in terms of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diversification of multifactor portfolios</a:t>
            </a:r>
          </a:p>
          <a:p>
            <a:r>
              <a:rPr lang="en-IN" sz="2000">
                <a:latin typeface="Droid Serif"/>
              </a:rPr>
              <a:t>ESG as a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smart beta strategy</a:t>
            </a:r>
          </a:p>
          <a:p>
            <a:r>
              <a:rPr lang="en-IN" sz="2000">
                <a:latin typeface="Droid Serif"/>
              </a:rPr>
              <a:t>Post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covid impact </a:t>
            </a:r>
            <a:r>
              <a:rPr lang="en-IN" sz="2000">
                <a:latin typeface="Droid Serif"/>
              </a:rPr>
              <a:t>to strongly favour ESG based investment strategies</a:t>
            </a:r>
          </a:p>
          <a:p>
            <a:r>
              <a:rPr lang="en-IN" sz="2000">
                <a:latin typeface="Droid Serif"/>
              </a:rPr>
              <a:t>Shift from ESG as a long term metric to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short term risk measure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D444CE0C-E59D-AFF1-CA3D-FF27CD2A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86" y="1519019"/>
            <a:ext cx="4000114" cy="226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670D59CE-E5AD-CB81-1A75-FAD2CBAA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25" y="3909384"/>
            <a:ext cx="4000114" cy="226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4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THE FUTURE OF ESG INVESTING LOOKS BRIGHT!</a:t>
            </a:r>
            <a:endParaRPr lang="en-IN"/>
          </a:p>
        </p:txBody>
      </p:sp>
      <p:pic>
        <p:nvPicPr>
          <p:cNvPr id="4100" name="Picture 4" descr="Risk, Reward And Sustainability: Future-Proofing The ESG Economy | Seeking  Alpha">
            <a:extLst>
              <a:ext uri="{FF2B5EF4-FFF2-40B4-BE49-F238E27FC236}">
                <a16:creationId xmlns:a16="http://schemas.microsoft.com/office/drawing/2014/main" id="{5B30CE38-8B29-DE5D-8B35-E84A9C01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69" y="1690688"/>
            <a:ext cx="7980105" cy="44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7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WHAT IS ESG?</a:t>
            </a:r>
            <a:endParaRPr lang="en-IN"/>
          </a:p>
        </p:txBody>
      </p:sp>
      <p:pic>
        <p:nvPicPr>
          <p:cNvPr id="2060" name="Picture 12" descr="What ESG Reporting Is and How to Do It | A MovingWorlds Guide |  MovingWorlds.org">
            <a:extLst>
              <a:ext uri="{FF2B5EF4-FFF2-40B4-BE49-F238E27FC236}">
                <a16:creationId xmlns:a16="http://schemas.microsoft.com/office/drawing/2014/main" id="{8BE8A10A-256C-B07F-77AC-99F96970B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2" t="14158" r="10805" b="36845"/>
          <a:stretch/>
        </p:blipFill>
        <p:spPr bwMode="auto">
          <a:xfrm>
            <a:off x="1458929" y="2065107"/>
            <a:ext cx="9555697" cy="341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HOW TO INCLUDE ESG IN INVESTING?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7E6-C6D8-9D38-0541-CDCE4A11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7513"/>
            <a:ext cx="611549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Environmental</a:t>
            </a:r>
          </a:p>
          <a:p>
            <a:pPr marL="0" indent="0">
              <a:buNone/>
            </a:pPr>
            <a:r>
              <a:rPr lang="en-IN" sz="2000">
                <a:latin typeface="Droid Serif"/>
              </a:rPr>
              <a:t>Climate change, Greenhouse gas emissions, pollution, water waste, impact on biodiversity, etc.</a:t>
            </a: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Social</a:t>
            </a:r>
          </a:p>
          <a:p>
            <a:pPr marL="0" indent="0">
              <a:buNone/>
            </a:pPr>
            <a:r>
              <a:rPr lang="en-IN" sz="2000">
                <a:latin typeface="Droid Serif"/>
              </a:rPr>
              <a:t>Customer relations, labour, human rights, occupational health safety, supply chains, etc. </a:t>
            </a:r>
          </a:p>
          <a:p>
            <a:pPr marL="0" indent="0">
              <a:buNone/>
            </a:pPr>
            <a:endParaRPr lang="en-IN" sz="2000">
              <a:latin typeface="Droid Serif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Governance</a:t>
            </a:r>
          </a:p>
          <a:p>
            <a:pPr marL="0" indent="0">
              <a:buNone/>
            </a:pPr>
            <a:r>
              <a:rPr lang="en-IN" sz="2000">
                <a:latin typeface="Droid Serif"/>
              </a:rPr>
              <a:t>Board management practices, succession planning, compensation, compliance, data security, etc</a:t>
            </a:r>
          </a:p>
        </p:txBody>
      </p:sp>
      <p:pic>
        <p:nvPicPr>
          <p:cNvPr id="2050" name="Picture 2" descr="RepRisk's Competitors, Revenue, Number of Employees, Funding, Acquisitions  &amp; News - Owler Company Profile">
            <a:extLst>
              <a:ext uri="{FF2B5EF4-FFF2-40B4-BE49-F238E27FC236}">
                <a16:creationId xmlns:a16="http://schemas.microsoft.com/office/drawing/2014/main" id="{A5155531-000A-8179-F8E2-D7C52B39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84" y="2959903"/>
            <a:ext cx="3235116" cy="15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980876-DDFC-55BF-AD61-873EE25242B9}"/>
              </a:ext>
            </a:extLst>
          </p:cNvPr>
          <p:cNvCxnSpPr/>
          <p:nvPr/>
        </p:nvCxnSpPr>
        <p:spPr>
          <a:xfrm>
            <a:off x="7070650" y="3722336"/>
            <a:ext cx="729834" cy="0"/>
          </a:xfrm>
          <a:prstGeom prst="straightConnector1">
            <a:avLst/>
          </a:prstGeom>
          <a:ln w="76200">
            <a:solidFill>
              <a:srgbClr val="B45F0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8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IT’S ALL ABOUT DATA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7E6-C6D8-9D38-0541-CDCE4A11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3683" cy="4351338"/>
          </a:xfrm>
        </p:spPr>
        <p:txBody>
          <a:bodyPr>
            <a:normAutofit/>
          </a:bodyPr>
          <a:lstStyle/>
          <a:p>
            <a:r>
              <a:rPr lang="en-IN" sz="2000">
                <a:latin typeface="Droid Serif"/>
              </a:rPr>
              <a:t>Point in time data used get rid of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survivorship bias</a:t>
            </a:r>
          </a:p>
          <a:p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Price data</a:t>
            </a:r>
            <a:r>
              <a:rPr lang="en-IN" sz="2000">
                <a:latin typeface="Droid Serif"/>
              </a:rPr>
              <a:t>: Historical price of S&amp;P 100 constituents</a:t>
            </a:r>
          </a:p>
          <a:p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ESG data</a:t>
            </a:r>
            <a:r>
              <a:rPr lang="en-IN" sz="2000">
                <a:latin typeface="Droid Serif"/>
              </a:rPr>
              <a:t>: RepRisk ESG Risk Scores and ESG Trend Scores</a:t>
            </a:r>
          </a:p>
          <a:p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Factor data</a:t>
            </a:r>
            <a:r>
              <a:rPr lang="en-IN" sz="2000">
                <a:latin typeface="Droid Serif"/>
              </a:rPr>
              <a:t>: Historical Book to Market (value factor) and Market Capitalisation (size factor) of S&amp;P 100 constituents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A29DCB-8175-3608-6271-39778EA3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3024"/>
              </p:ext>
            </p:extLst>
          </p:nvPr>
        </p:nvGraphicFramePr>
        <p:xfrm>
          <a:off x="5889325" y="2061930"/>
          <a:ext cx="5675747" cy="2392763"/>
        </p:xfrm>
        <a:graphic>
          <a:graphicData uri="http://schemas.openxmlformats.org/drawingml/2006/table">
            <a:tbl>
              <a:tblPr/>
              <a:tblGrid>
                <a:gridCol w="1116987">
                  <a:extLst>
                    <a:ext uri="{9D8B030D-6E8A-4147-A177-3AD203B41FA5}">
                      <a16:colId xmlns:a16="http://schemas.microsoft.com/office/drawing/2014/main" val="3090365844"/>
                    </a:ext>
                  </a:extLst>
                </a:gridCol>
                <a:gridCol w="1116987">
                  <a:extLst>
                    <a:ext uri="{9D8B030D-6E8A-4147-A177-3AD203B41FA5}">
                      <a16:colId xmlns:a16="http://schemas.microsoft.com/office/drawing/2014/main" val="3962099774"/>
                    </a:ext>
                  </a:extLst>
                </a:gridCol>
                <a:gridCol w="1116987">
                  <a:extLst>
                    <a:ext uri="{9D8B030D-6E8A-4147-A177-3AD203B41FA5}">
                      <a16:colId xmlns:a16="http://schemas.microsoft.com/office/drawing/2014/main" val="4283046011"/>
                    </a:ext>
                  </a:extLst>
                </a:gridCol>
                <a:gridCol w="1162393">
                  <a:extLst>
                    <a:ext uri="{9D8B030D-6E8A-4147-A177-3AD203B41FA5}">
                      <a16:colId xmlns:a16="http://schemas.microsoft.com/office/drawing/2014/main" val="1524914097"/>
                    </a:ext>
                  </a:extLst>
                </a:gridCol>
                <a:gridCol w="1162393">
                  <a:extLst>
                    <a:ext uri="{9D8B030D-6E8A-4147-A177-3AD203B41FA5}">
                      <a16:colId xmlns:a16="http://schemas.microsoft.com/office/drawing/2014/main" val="2351584905"/>
                    </a:ext>
                  </a:extLst>
                </a:gridCol>
              </a:tblGrid>
              <a:tr h="1013495">
                <a:tc>
                  <a:txBody>
                    <a:bodyPr/>
                    <a:lstStyle/>
                    <a:p>
                      <a:pPr fontAlgn="ctr"/>
                      <a:br>
                        <a:rPr lang="en-IN" sz="1600" b="1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</a:br>
                      <a:endParaRPr lang="en-IN" sz="1600" b="1" kern="1200">
                        <a:solidFill>
                          <a:schemeClr val="tx1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Low      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Medium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High       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Extreme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00725"/>
                  </a:ext>
                </a:extLst>
              </a:tr>
              <a:tr h="6858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Letter grade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AAA, AA, 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BBB, BB, B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CCC, CC, C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983523"/>
                  </a:ext>
                </a:extLst>
              </a:tr>
              <a:tr h="69344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Risk Score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0 to 25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26 to 49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50 to 74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75 to 100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71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3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WHERE DOES ESG FIT IN THE PORTFOLIO?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F0D5A9-3482-DE6D-819D-FB72BAF7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55181"/>
              </p:ext>
            </p:extLst>
          </p:nvPr>
        </p:nvGraphicFramePr>
        <p:xfrm>
          <a:off x="1006867" y="1530849"/>
          <a:ext cx="10191966" cy="4777483"/>
        </p:xfrm>
        <a:graphic>
          <a:graphicData uri="http://schemas.openxmlformats.org/drawingml/2006/table">
            <a:tbl>
              <a:tblPr/>
              <a:tblGrid>
                <a:gridCol w="1424898">
                  <a:extLst>
                    <a:ext uri="{9D8B030D-6E8A-4147-A177-3AD203B41FA5}">
                      <a16:colId xmlns:a16="http://schemas.microsoft.com/office/drawing/2014/main" val="3423980477"/>
                    </a:ext>
                  </a:extLst>
                </a:gridCol>
                <a:gridCol w="1424898">
                  <a:extLst>
                    <a:ext uri="{9D8B030D-6E8A-4147-A177-3AD203B41FA5}">
                      <a16:colId xmlns:a16="http://schemas.microsoft.com/office/drawing/2014/main" val="3090365844"/>
                    </a:ext>
                  </a:extLst>
                </a:gridCol>
                <a:gridCol w="1424898">
                  <a:extLst>
                    <a:ext uri="{9D8B030D-6E8A-4147-A177-3AD203B41FA5}">
                      <a16:colId xmlns:a16="http://schemas.microsoft.com/office/drawing/2014/main" val="661092121"/>
                    </a:ext>
                  </a:extLst>
                </a:gridCol>
                <a:gridCol w="1424898">
                  <a:extLst>
                    <a:ext uri="{9D8B030D-6E8A-4147-A177-3AD203B41FA5}">
                      <a16:colId xmlns:a16="http://schemas.microsoft.com/office/drawing/2014/main" val="3962099774"/>
                    </a:ext>
                  </a:extLst>
                </a:gridCol>
                <a:gridCol w="1504777">
                  <a:extLst>
                    <a:ext uri="{9D8B030D-6E8A-4147-A177-3AD203B41FA5}">
                      <a16:colId xmlns:a16="http://schemas.microsoft.com/office/drawing/2014/main" val="4283046011"/>
                    </a:ext>
                  </a:extLst>
                </a:gridCol>
                <a:gridCol w="1524084">
                  <a:extLst>
                    <a:ext uri="{9D8B030D-6E8A-4147-A177-3AD203B41FA5}">
                      <a16:colId xmlns:a16="http://schemas.microsoft.com/office/drawing/2014/main" val="1567727719"/>
                    </a:ext>
                  </a:extLst>
                </a:gridCol>
                <a:gridCol w="1463513">
                  <a:extLst>
                    <a:ext uri="{9D8B030D-6E8A-4147-A177-3AD203B41FA5}">
                      <a16:colId xmlns:a16="http://schemas.microsoft.com/office/drawing/2014/main" val="3649836632"/>
                    </a:ext>
                  </a:extLst>
                </a:gridCol>
              </a:tblGrid>
              <a:tr h="549233">
                <a:tc rowSpan="2">
                  <a:txBody>
                    <a:bodyPr/>
                    <a:lstStyle/>
                    <a:p>
                      <a:pPr algn="ctr" fontAlgn="ctr"/>
                      <a:endParaRPr lang="en-IN" sz="1600" b="1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No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Semi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Low risk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Full ESG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C8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0500725"/>
                  </a:ext>
                </a:extLst>
              </a:tr>
              <a:tr h="7493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ctr"/>
                      <a:endParaRPr lang="en-IN" sz="1600" kern="1200">
                        <a:solidFill>
                          <a:srgbClr val="B45F06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Top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Bottom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in objective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as constraint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ESG for scaling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85385"/>
                  </a:ext>
                </a:extLst>
              </a:tr>
              <a:tr h="657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Stock selection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Droid Serif"/>
                          <a:ea typeface="+mn-ea"/>
                          <a:cs typeface="+mn-cs"/>
                        </a:rPr>
                        <a:t>No</a:t>
                      </a:r>
                      <a:endParaRPr lang="en-IN" sz="1600">
                        <a:effectLst/>
                        <a:latin typeface="Droid Serif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No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No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78167"/>
                  </a:ext>
                </a:extLst>
              </a:tr>
              <a:tr h="6594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Weight allocation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No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No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Droid Serif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98312"/>
                  </a:ext>
                </a:extLst>
              </a:tr>
              <a:tr h="21617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>
                          <a:solidFill>
                            <a:srgbClr val="B45F06"/>
                          </a:solidFill>
                          <a:latin typeface="Droid Serif"/>
                          <a:ea typeface="+mn-ea"/>
                          <a:cs typeface="+mn-cs"/>
                        </a:rPr>
                        <a:t>Methodology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effectLst/>
                          <a:latin typeface="Droid Serif"/>
                        </a:rPr>
                        <a:t>Markowitz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Droid Serif"/>
                        </a:rPr>
                        <a:t>Markowitz on top 25 stocks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Markowitz on bottom 25 stock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Modified Markowitz with </a:t>
                      </a:r>
                      <a:r>
                        <a:rPr lang="en-IN" sz="16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roid Serif"/>
                          <a:ea typeface="+mn-ea"/>
                          <a:cs typeface="+mn-cs"/>
                        </a:rPr>
                        <a:t>objective of minimizing ESG</a:t>
                      </a:r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 Risk score and constraint on min returns or max risk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Markowitz with extra </a:t>
                      </a:r>
                      <a:r>
                        <a:rPr lang="en-IN" sz="16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roid Serif"/>
                          <a:ea typeface="+mn-ea"/>
                          <a:cs typeface="+mn-cs"/>
                        </a:rPr>
                        <a:t>constraint on maximum ESG Risk score</a:t>
                      </a:r>
                      <a:b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</a:br>
                      <a:endParaRPr lang="en-IN" sz="1600" kern="1200">
                        <a:solidFill>
                          <a:schemeClr val="tx1"/>
                        </a:solidFill>
                        <a:latin typeface="Droid Serif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Markowitz </a:t>
                      </a:r>
                    </a:p>
                    <a:p>
                      <a:pPr algn="ctr"/>
                      <a:r>
                        <a:rPr lang="en-IN" sz="1600" kern="1200">
                          <a:solidFill>
                            <a:schemeClr val="tx1"/>
                          </a:solidFill>
                          <a:latin typeface="Droid Serif"/>
                          <a:ea typeface="+mn-ea"/>
                          <a:cs typeface="+mn-cs"/>
                        </a:rPr>
                        <a:t>weights are scaled up or down based on ESG Risk score or ESG Trend score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6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1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rgbClr val="B45F06"/>
                </a:solidFill>
                <a:latin typeface="Oswald" panose="020B0604020202020204" pitchFamily="2" charset="0"/>
              </a:rPr>
              <a:t>CLASSICAL MARKOWITZ OPTMIZATION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872E762-CEB5-1F11-1932-8543E6DEF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686990"/>
                  </p:ext>
                </p:extLst>
              </p:nvPr>
            </p:nvGraphicFramePr>
            <p:xfrm>
              <a:off x="974510" y="1601236"/>
              <a:ext cx="10047986" cy="4373544"/>
            </p:xfrm>
            <a:graphic>
              <a:graphicData uri="http://schemas.openxmlformats.org/drawingml/2006/table">
                <a:tbl>
                  <a:tblPr/>
                  <a:tblGrid>
                    <a:gridCol w="4537742">
                      <a:extLst>
                        <a:ext uri="{9D8B030D-6E8A-4147-A177-3AD203B41FA5}">
                          <a16:colId xmlns:a16="http://schemas.microsoft.com/office/drawing/2014/main" val="3090365844"/>
                        </a:ext>
                      </a:extLst>
                    </a:gridCol>
                    <a:gridCol w="5510244">
                      <a:extLst>
                        <a:ext uri="{9D8B030D-6E8A-4147-A177-3AD203B41FA5}">
                          <a16:colId xmlns:a16="http://schemas.microsoft.com/office/drawing/2014/main" val="3962099774"/>
                        </a:ext>
                      </a:extLst>
                    </a:gridCol>
                  </a:tblGrid>
                  <a:tr h="1052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Optimization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Strategies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500725"/>
                      </a:ext>
                    </a:extLst>
                  </a:tr>
                  <a:tr h="12735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16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IN" sz="1600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p>
                                      <m:sSupPr>
                                        <m:ctrlPr>
                                          <a:rPr lang="en-IN" sz="1600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𝛴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func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en-IN" sz="1600" b="0" i="1">
                            <a:latin typeface="Droid Serif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sSup>
                                <m:sSupPr>
                                  <m:ctrlPr>
                                    <a:rPr lang="en-IN" sz="16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sz="16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16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IN" sz="1600">
                              <a:latin typeface="Droid Serif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No ESG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Semi ESG (Top/Bottom)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for Scaling (Tilt/Momentum)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8983523"/>
                      </a:ext>
                    </a:extLst>
                  </a:tr>
                  <a:tr h="10235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16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IN" sz="1600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p>
                                      <m:sSupPr>
                                        <m:ctrlPr>
                                          <a:rPr lang="en-IN" sz="1600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I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𝛴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func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en-IN" sz="1600" b="0" i="1">
                            <a:latin typeface="Droid Serif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sSup>
                                <m:sSupPr>
                                  <m:ctrlPr>
                                    <a:rPr lang="en-IN" sz="16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sz="16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16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IN" sz="1600" b="0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𝐸𝑆𝐺</m:t>
                              </m:r>
                              <m:r>
                                <a:rPr lang="en-IN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𝑅𝑖𝑠𝑘</m:t>
                              </m:r>
                              <m:r>
                                <a:rPr lang="en-IN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  <m:r>
                                <a:rPr lang="en-IN" sz="1600" b="0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esg</m:t>
                              </m:r>
                              <m:r>
                                <a:rPr lang="en-IN" sz="1600" b="0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1600">
                              <a:highlight>
                                <a:srgbClr val="FFFF00"/>
                              </a:highlight>
                              <a:latin typeface="Droid Serif"/>
                            </a:rPr>
                            <a:t> </a:t>
                          </a:r>
                        </a:p>
                        <a:p>
                          <a:pPr algn="ctr"/>
                          <a:endParaRPr lang="en-IN" sz="1600">
                            <a:latin typeface="Droid Serif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as Constraint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3719533"/>
                      </a:ext>
                    </a:extLst>
                  </a:tr>
                  <a:tr h="10235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1600" b="0" i="0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IN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𝐸𝑆𝐺</m:t>
                                    </m:r>
                                    <m:r>
                                      <a:rPr lang="en-IN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𝑅𝑖𝑠𝑘</m:t>
                                    </m:r>
                                    <m:r>
                                      <a:rPr lang="en-IN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𝑆𝑐𝑜𝑟𝑒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N" sz="1600" b="0" i="1">
                            <a:highlight>
                              <a:srgbClr val="FFFF00"/>
                            </a:highlight>
                            <a:latin typeface="Droid Serif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sSup>
                                <m:sSup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IN" sz="1600" i="1">
                                      <a:solidFill>
                                        <a:srgbClr val="836967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IN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IN" sz="1600">
                              <a:highlight>
                                <a:srgbClr val="FFFF00"/>
                              </a:highlight>
                              <a:latin typeface="Droid Serif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dirty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IN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𝑟𝑒𝑡</m:t>
                              </m:r>
                              <m:r>
                                <a:rPr lang="en-IN" sz="1600" b="0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IN" sz="1600" i="1">
                                      <a:solidFill>
                                        <a:srgbClr val="836967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IN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n-IN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oMath>
                          </a14:m>
                          <a:endParaRPr lang="en-IN" sz="1600">
                            <a:highlight>
                              <a:srgbClr val="FFFF00"/>
                            </a:highlight>
                            <a:latin typeface="Droid Serif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>
                              <a:latin typeface="Droid Serif"/>
                            </a:rPr>
                            <a:t>ESG in Objective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7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872E762-CEB5-1F11-1932-8543E6DEF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686990"/>
                  </p:ext>
                </p:extLst>
              </p:nvPr>
            </p:nvGraphicFramePr>
            <p:xfrm>
              <a:off x="974510" y="1601236"/>
              <a:ext cx="10047986" cy="4373544"/>
            </p:xfrm>
            <a:graphic>
              <a:graphicData uri="http://schemas.openxmlformats.org/drawingml/2006/table">
                <a:tbl>
                  <a:tblPr/>
                  <a:tblGrid>
                    <a:gridCol w="4537742">
                      <a:extLst>
                        <a:ext uri="{9D8B030D-6E8A-4147-A177-3AD203B41FA5}">
                          <a16:colId xmlns:a16="http://schemas.microsoft.com/office/drawing/2014/main" val="3090365844"/>
                        </a:ext>
                      </a:extLst>
                    </a:gridCol>
                    <a:gridCol w="5510244">
                      <a:extLst>
                        <a:ext uri="{9D8B030D-6E8A-4147-A177-3AD203B41FA5}">
                          <a16:colId xmlns:a16="http://schemas.microsoft.com/office/drawing/2014/main" val="3962099774"/>
                        </a:ext>
                      </a:extLst>
                    </a:gridCol>
                  </a:tblGrid>
                  <a:tr h="1052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Optimization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kern="1200">
                              <a:solidFill>
                                <a:srgbClr val="B45F06"/>
                              </a:solidFill>
                              <a:latin typeface="Droid Serif"/>
                              <a:ea typeface="+mn-ea"/>
                              <a:cs typeface="+mn-cs"/>
                            </a:rPr>
                            <a:t>Strategies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E9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500725"/>
                      </a:ext>
                    </a:extLst>
                  </a:tr>
                  <a:tr h="1273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" t="-83254" r="-121745" b="-162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No ESG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Semi ESG (Top/Bottom)</a:t>
                          </a:r>
                        </a:p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for Scaling (Tilt/Momentum)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8983523"/>
                      </a:ext>
                    </a:extLst>
                  </a:tr>
                  <a:tr h="1023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" t="-226627" r="-121745" b="-100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latin typeface="Droid Serif"/>
                            </a:rPr>
                            <a:t>ESG as Constraint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3719533"/>
                      </a:ext>
                    </a:extLst>
                  </a:tr>
                  <a:tr h="1023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" t="-328571" r="-12174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>
                              <a:latin typeface="Droid Serif"/>
                            </a:rPr>
                            <a:t>ESG in Objective</a:t>
                          </a: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7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0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BEC35-A6D1-3BEF-7546-94A3AC0E07B8}"/>
              </a:ext>
            </a:extLst>
          </p:cNvPr>
          <p:cNvSpPr txBox="1">
            <a:spLocks/>
          </p:cNvSpPr>
          <p:nvPr/>
        </p:nvSpPr>
        <p:spPr>
          <a:xfrm>
            <a:off x="8280400" y="1860799"/>
            <a:ext cx="3637280" cy="4171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S&amp;P 100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index outperforms </a:t>
            </a:r>
            <a:r>
              <a:rPr lang="en-IN" sz="2000">
                <a:latin typeface="Droid Serif"/>
              </a:rPr>
              <a:t>all ESG based strategies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pre Covid crisis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A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major boom </a:t>
            </a:r>
            <a:r>
              <a:rPr lang="en-IN" sz="2000">
                <a:latin typeface="Droid Serif"/>
              </a:rPr>
              <a:t>observed in ESG based strategies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post Covid crisis</a:t>
            </a:r>
            <a:endParaRPr lang="en-IN" sz="2000">
              <a:latin typeface="Droid Serif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Semi ESG Bottom </a:t>
            </a:r>
            <a:r>
              <a:rPr lang="en-IN" sz="2000">
                <a:latin typeface="Droid Serif"/>
              </a:rPr>
              <a:t>strategy gives the </a:t>
            </a: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Droid Serif"/>
              </a:rPr>
              <a:t>best cumulative returns</a:t>
            </a:r>
          </a:p>
          <a:p>
            <a:pPr>
              <a:lnSpc>
                <a:spcPct val="120000"/>
              </a:lnSpc>
            </a:pPr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WHICH STRATEGY WINS?</a:t>
            </a:r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01A4D5-6C0D-F94B-9BDF-3D39E9C58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56671"/>
            <a:ext cx="7112972" cy="33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2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BEC35-A6D1-3BEF-7546-94A3AC0E07B8}"/>
              </a:ext>
            </a:extLst>
          </p:cNvPr>
          <p:cNvSpPr txBox="1">
            <a:spLocks/>
          </p:cNvSpPr>
          <p:nvPr/>
        </p:nvSpPr>
        <p:spPr>
          <a:xfrm>
            <a:off x="940904" y="1679803"/>
            <a:ext cx="4311690" cy="20440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Sectors mainly chosen by the bottom 25 companies portfolio posit covid crisis: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Healthcare - governance increased ESG risk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Technology - social/governance increased ESG risk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Financials - social/governance increased ESG risk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Droid Serif"/>
              </a:rPr>
              <a:t>Consumer Discretionary - in general high ESG risk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000">
              <a:latin typeface="Droid Serif"/>
            </a:endParaRPr>
          </a:p>
          <a:p>
            <a:pPr lvl="1">
              <a:lnSpc>
                <a:spcPct val="120000"/>
              </a:lnSpc>
            </a:pPr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  <a:p>
            <a:endParaRPr lang="en-IN" sz="2000">
              <a:solidFill>
                <a:schemeClr val="accent6">
                  <a:lumMod val="75000"/>
                </a:schemeClr>
              </a:solidFill>
              <a:latin typeface="Droid Serif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064B-7647-E23C-A511-0EEC7293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B45F06"/>
                </a:solidFill>
                <a:latin typeface="Oswald" panose="020B0604020202020204" pitchFamily="2" charset="0"/>
              </a:rPr>
              <a:t>SECTOR ANALYSIS</a:t>
            </a:r>
            <a:endParaRPr lang="en-IN"/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7602767-958A-1212-60B3-9D6AEE988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5"/>
          <a:stretch/>
        </p:blipFill>
        <p:spPr>
          <a:xfrm>
            <a:off x="5387641" y="1558310"/>
            <a:ext cx="6263216" cy="43311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091BFF-4025-1275-3082-F55B17841949}"/>
              </a:ext>
            </a:extLst>
          </p:cNvPr>
          <p:cNvSpPr/>
          <p:nvPr/>
        </p:nvSpPr>
        <p:spPr>
          <a:xfrm>
            <a:off x="5435801" y="4864753"/>
            <a:ext cx="2009511" cy="3758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99883-F8AF-F980-B6A5-23122844DACC}"/>
              </a:ext>
            </a:extLst>
          </p:cNvPr>
          <p:cNvSpPr/>
          <p:nvPr/>
        </p:nvSpPr>
        <p:spPr>
          <a:xfrm>
            <a:off x="9641346" y="4864753"/>
            <a:ext cx="2009511" cy="375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83521E0D0F684EAB0B260DE92C85EB" ma:contentTypeVersion="6" ma:contentTypeDescription="Create a new document." ma:contentTypeScope="" ma:versionID="df75224c0e16a91ac1758c71c814018b">
  <xsd:schema xmlns:xsd="http://www.w3.org/2001/XMLSchema" xmlns:xs="http://www.w3.org/2001/XMLSchema" xmlns:p="http://schemas.microsoft.com/office/2006/metadata/properties" xmlns:ns3="3ccf95cd-d5b7-43e9-9d11-cd06fffda9c9" xmlns:ns4="d6b90f0c-bfa6-461a-87ba-c893552b66f8" targetNamespace="http://schemas.microsoft.com/office/2006/metadata/properties" ma:root="true" ma:fieldsID="9534498b771a2c2d9f6af053c8b3a9fb" ns3:_="" ns4:_="">
    <xsd:import namespace="3ccf95cd-d5b7-43e9-9d11-cd06fffda9c9"/>
    <xsd:import namespace="d6b90f0c-bfa6-461a-87ba-c893552b66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f95cd-d5b7-43e9-9d11-cd06fffda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90f0c-bfa6-461a-87ba-c893552b66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F02BD6-5D5D-406B-8A2E-AA12AE760D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1A7762-1049-4FA3-9833-AFF41F17198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d6b90f0c-bfa6-461a-87ba-c893552b66f8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ccf95cd-d5b7-43e9-9d11-cd06fffda9c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66B423-61EB-4796-B02C-BF46F52B6495}">
  <ds:schemaRefs>
    <ds:schemaRef ds:uri="3ccf95cd-d5b7-43e9-9d11-cd06fffda9c9"/>
    <ds:schemaRef ds:uri="d6b90f0c-bfa6-461a-87ba-c893552b66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Widescreen</PresentationFormat>
  <Paragraphs>463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Droid Serif</vt:lpstr>
      <vt:lpstr>Oswald</vt:lpstr>
      <vt:lpstr>Office Theme</vt:lpstr>
      <vt:lpstr>PowerPoint Presentation</vt:lpstr>
      <vt:lpstr>AGENDA</vt:lpstr>
      <vt:lpstr>WHAT IS ESG?</vt:lpstr>
      <vt:lpstr>HOW TO INCLUDE ESG IN INVESTING?</vt:lpstr>
      <vt:lpstr>IT’S ALL ABOUT DATA</vt:lpstr>
      <vt:lpstr>WHERE DOES ESG FIT IN THE PORTFOLIO?</vt:lpstr>
      <vt:lpstr>CLASSICAL MARKOWITZ OPTMIZATION</vt:lpstr>
      <vt:lpstr>WHICH STRATEGY WINS?</vt:lpstr>
      <vt:lpstr>SECTOR ANALYSIS</vt:lpstr>
      <vt:lpstr>WHICH STRATEGY REDUCES ESG RISK?</vt:lpstr>
      <vt:lpstr>PERFORMANCE SUMMARY</vt:lpstr>
      <vt:lpstr>LOSE SOMETHING TO GAIN SOMETHING</vt:lpstr>
      <vt:lpstr>INDEX TRACKING MARKOWITZ </vt:lpstr>
      <vt:lpstr>WHICH STRATEGY WINS?</vt:lpstr>
      <vt:lpstr>PERFORMANCE SUMMARY</vt:lpstr>
      <vt:lpstr>WHICH STRATEGY REDUCES ESG RISK?</vt:lpstr>
      <vt:lpstr>E, S, G  - WHICH IS THE BEST?</vt:lpstr>
      <vt:lpstr>IS ESG A FACTOR?</vt:lpstr>
      <vt:lpstr>FACTOR PORTFOLIOS </vt:lpstr>
      <vt:lpstr>ESG IS ICING ON THE CAKE</vt:lpstr>
      <vt:lpstr>COVID AS A CATALYST FOR ESG</vt:lpstr>
      <vt:lpstr>WHERE ARE WE HEADED?</vt:lpstr>
      <vt:lpstr>THE FUTURE OF ESG INVESTING LOOKS BRIGHT!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Novello Dsouza</dc:creator>
  <cp:lastModifiedBy>Niharika Kaileshkumar Dalsania</cp:lastModifiedBy>
  <cp:revision>2</cp:revision>
  <dcterms:created xsi:type="dcterms:W3CDTF">2022-11-29T23:31:41Z</dcterms:created>
  <dcterms:modified xsi:type="dcterms:W3CDTF">2022-12-02T05:07:57Z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0x010100B083521E0D0F684EAB0B260DE92C85EB</vt:lpwstr>
  </property>
</Properties>
</file>