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80" r:id="rId2"/>
    <p:sldId id="257" r:id="rId3"/>
    <p:sldId id="258" r:id="rId4"/>
    <p:sldId id="259" r:id="rId5"/>
    <p:sldId id="260" r:id="rId6"/>
    <p:sldId id="261" r:id="rId7"/>
    <p:sldId id="262" r:id="rId8"/>
    <p:sldId id="263" r:id="rId9"/>
    <p:sldId id="264" r:id="rId10"/>
    <p:sldId id="265" r:id="rId11"/>
    <p:sldId id="266" r:id="rId12"/>
    <p:sldId id="269" r:id="rId13"/>
    <p:sldId id="271" r:id="rId14"/>
    <p:sldId id="284" r:id="rId15"/>
    <p:sldId id="287" r:id="rId16"/>
    <p:sldId id="267" r:id="rId17"/>
    <p:sldId id="268" r:id="rId18"/>
    <p:sldId id="290" r:id="rId19"/>
    <p:sldId id="283" r:id="rId20"/>
    <p:sldId id="272" r:id="rId21"/>
    <p:sldId id="288" r:id="rId22"/>
    <p:sldId id="289" r:id="rId23"/>
    <p:sldId id="273" r:id="rId24"/>
    <p:sldId id="291" r:id="rId25"/>
    <p:sldId id="274" r:id="rId26"/>
    <p:sldId id="275" r:id="rId27"/>
    <p:sldId id="276" r:id="rId28"/>
    <p:sldId id="285" r:id="rId29"/>
    <p:sldId id="277" r:id="rId30"/>
  </p:sldIdLst>
  <p:sldSz cx="9144000" cy="5143500" type="screen16x9"/>
  <p:notesSz cx="6858000" cy="9144000"/>
  <p:embeddedFontLst>
    <p:embeddedFont>
      <p:font typeface="Cambria Math" panose="02040503050406030204" pitchFamily="18" charset="0"/>
      <p:regular r:id="rId32"/>
    </p:embeddedFont>
    <p:embeddedFont>
      <p:font typeface="Helvetica" panose="020B06040202020202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Times" panose="02020603050405020304" pitchFamily="18"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FAD66-BDFE-09B4-66A2-494401D95BE2}" v="1361" dt="2021-12-03T07:24:44.635"/>
    <p1510:client id="{2A403EE8-DE8B-03B1-E90D-2C47D80F892D}" v="163" dt="2021-12-03T15:51:25.790"/>
    <p1510:client id="{581805BB-7B7D-41CF-ACEC-CCB4247AE891}" v="322" dt="2021-12-03T05:01:40.843"/>
    <p1510:client id="{67365CA7-2FFD-8378-62BE-F4C0A6C3020A}" v="23" dt="2021-12-03T13:20:04.084"/>
    <p1510:client id="{89E998AE-AE8D-8357-3BA0-131F1639FC80}" v="18" dt="2021-12-03T16:21:44.977"/>
    <p1510:client id="{9938CC79-663E-78B6-9CDE-EB4DA026D2C4}" v="1208" dt="2021-12-03T15:31:05.700"/>
    <p1510:client id="{A2A17987-CD1D-B04D-5640-9D48369D4EA3}" v="133" dt="2021-12-04T02:49:34.609"/>
    <p1510:client id="{C8C5DF60-BFF1-0376-9E2C-182F4D9194AF}" v="8" dt="2021-12-04T01:03:00.482"/>
    <p1510:client id="{C9B18883-E0BC-6EE9-978D-9A1C846C2A86}" v="2067" dt="2021-12-03T18:50:53.119"/>
    <p1510:client id="{D062F6F9-20E6-42CF-8B9F-78F0A866BA98}" v="1181" dt="2021-12-03T08:09:57.872"/>
    <p1510:client id="{EA0D8594-18C2-883F-BBA3-B3EC50437920}" v="953" dt="2021-12-03T18:42:16.803"/>
    <p1510:client id="{F89F2DE5-FDEB-62AE-B3CD-152E32E47EC1}" v="1280" dt="2021-12-04T02:08:04.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1A5D5-5798-4834-9585-1668D157B6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EC28044-E1D4-4D36-BE5B-D2637FF0F5AD}">
      <dgm:prSet/>
      <dgm:spPr/>
      <dgm:t>
        <a:bodyPr/>
        <a:lstStyle/>
        <a:p>
          <a:pPr rtl="0"/>
          <a:r>
            <a:rPr lang="en-US">
              <a:latin typeface="Times New Roman"/>
              <a:cs typeface="Times New Roman"/>
            </a:rPr>
            <a:t>Financial markets </a:t>
          </a:r>
        </a:p>
      </dgm:t>
    </dgm:pt>
    <dgm:pt modelId="{BF60364A-CBD2-4F1B-962C-C427BA5FA024}" type="parTrans" cxnId="{6F7CB9DF-7249-477C-8571-52E509B03B3E}">
      <dgm:prSet/>
      <dgm:spPr/>
      <dgm:t>
        <a:bodyPr/>
        <a:lstStyle/>
        <a:p>
          <a:endParaRPr lang="en-US"/>
        </a:p>
      </dgm:t>
    </dgm:pt>
    <dgm:pt modelId="{1AFBE4B0-912D-4006-8D18-2D623E67051A}" type="sibTrans" cxnId="{6F7CB9DF-7249-477C-8571-52E509B03B3E}">
      <dgm:prSet/>
      <dgm:spPr/>
      <dgm:t>
        <a:bodyPr/>
        <a:lstStyle/>
        <a:p>
          <a:endParaRPr lang="en-US"/>
        </a:p>
      </dgm:t>
    </dgm:pt>
    <dgm:pt modelId="{F336512B-851D-45DA-9F66-097270D2B3E1}">
      <dgm:prSet/>
      <dgm:spPr/>
      <dgm:t>
        <a:bodyPr/>
        <a:lstStyle/>
        <a:p>
          <a:pPr rtl="0">
            <a:buFont typeface="Arial" panose="020B0604020202020204" pitchFamily="34" charset="0"/>
            <a:buChar char="•"/>
          </a:pPr>
          <a:r>
            <a:rPr lang="en-US">
              <a:latin typeface="Times New Roman"/>
              <a:cs typeface="Times New Roman"/>
            </a:rPr>
            <a:t>Highly nonlinear (stochastic) </a:t>
          </a:r>
        </a:p>
      </dgm:t>
    </dgm:pt>
    <dgm:pt modelId="{F94F38E8-DE19-4546-B07E-1A88DC6A5E24}" type="parTrans" cxnId="{17AFA143-7A95-4120-B0BE-531484BB3898}">
      <dgm:prSet/>
      <dgm:spPr/>
      <dgm:t>
        <a:bodyPr/>
        <a:lstStyle/>
        <a:p>
          <a:endParaRPr lang="en-US"/>
        </a:p>
      </dgm:t>
    </dgm:pt>
    <dgm:pt modelId="{C6D6B309-E5D7-4C86-BB86-DDF92223F225}" type="sibTrans" cxnId="{17AFA143-7A95-4120-B0BE-531484BB3898}">
      <dgm:prSet/>
      <dgm:spPr/>
      <dgm:t>
        <a:bodyPr/>
        <a:lstStyle/>
        <a:p>
          <a:endParaRPr lang="en-US"/>
        </a:p>
      </dgm:t>
    </dgm:pt>
    <dgm:pt modelId="{24EF76E7-E0EC-4626-857C-50F15EF6BB8D}">
      <dgm:prSet/>
      <dgm:spPr/>
      <dgm:t>
        <a:bodyPr/>
        <a:lstStyle/>
        <a:p>
          <a:pPr rtl="0">
            <a:buFont typeface="Arial" panose="020B0604020202020204" pitchFamily="34" charset="0"/>
            <a:buChar char="•"/>
          </a:pPr>
          <a:r>
            <a:rPr lang="en-US">
              <a:latin typeface="Times New Roman"/>
              <a:cs typeface="Times New Roman"/>
            </a:rPr>
            <a:t>Low signal-to-noise ratio</a:t>
          </a:r>
        </a:p>
      </dgm:t>
    </dgm:pt>
    <dgm:pt modelId="{21D7A5DA-23C5-43F4-B0DF-0286574BCC86}" type="parTrans" cxnId="{CD533581-6B5D-46D0-A3A9-7B10FD9A1FE9}">
      <dgm:prSet/>
      <dgm:spPr/>
      <dgm:t>
        <a:bodyPr/>
        <a:lstStyle/>
        <a:p>
          <a:endParaRPr lang="en-US"/>
        </a:p>
      </dgm:t>
    </dgm:pt>
    <dgm:pt modelId="{8416F5B0-CB1C-46BF-BDAB-2AC502079526}" type="sibTrans" cxnId="{CD533581-6B5D-46D0-A3A9-7B10FD9A1FE9}">
      <dgm:prSet/>
      <dgm:spPr/>
      <dgm:t>
        <a:bodyPr/>
        <a:lstStyle/>
        <a:p>
          <a:endParaRPr lang="en-US"/>
        </a:p>
      </dgm:t>
    </dgm:pt>
    <dgm:pt modelId="{FB7806C6-D89B-43D4-BA83-8A351037534C}">
      <dgm:prSet phldr="0"/>
      <dgm:spPr/>
      <dgm:t>
        <a:bodyPr/>
        <a:lstStyle/>
        <a:p>
          <a:pPr rtl="0"/>
          <a:r>
            <a:rPr lang="en-US">
              <a:latin typeface="Times New Roman"/>
              <a:cs typeface="Times New Roman"/>
            </a:rPr>
            <a:t>Difficult to predict stock returns</a:t>
          </a:r>
        </a:p>
      </dgm:t>
    </dgm:pt>
    <dgm:pt modelId="{E258C866-7A9B-42EE-BCE5-B8B77BF8A915}" type="parTrans" cxnId="{953ADCFE-4038-40BA-9BE7-7C3DF99DF062}">
      <dgm:prSet/>
      <dgm:spPr/>
    </dgm:pt>
    <dgm:pt modelId="{65A2B608-B0C4-4324-83D3-1312A0E16CCC}" type="sibTrans" cxnId="{953ADCFE-4038-40BA-9BE7-7C3DF99DF062}">
      <dgm:prSet/>
      <dgm:spPr/>
    </dgm:pt>
    <dgm:pt modelId="{CC6F964D-DB3E-48A4-BD38-D565A6BDA04F}">
      <dgm:prSet phldr="0"/>
      <dgm:spPr/>
      <dgm:t>
        <a:bodyPr/>
        <a:lstStyle/>
        <a:p>
          <a:r>
            <a:rPr lang="en-US">
              <a:latin typeface="Times New Roman"/>
              <a:cs typeface="Times New Roman"/>
            </a:rPr>
            <a:t>Easier to predict volatility</a:t>
          </a:r>
        </a:p>
      </dgm:t>
    </dgm:pt>
    <dgm:pt modelId="{F907020C-2E49-4440-8891-5534EC8C1CD7}" type="parTrans" cxnId="{A8FC3CD9-BA5A-4782-AF58-FFF1A3D3565C}">
      <dgm:prSet/>
      <dgm:spPr/>
    </dgm:pt>
    <dgm:pt modelId="{56969D04-82DB-4208-8287-E8B5C66B1243}" type="sibTrans" cxnId="{A8FC3CD9-BA5A-4782-AF58-FFF1A3D3565C}">
      <dgm:prSet/>
      <dgm:spPr/>
    </dgm:pt>
    <dgm:pt modelId="{0FF5EA35-B08C-2B48-83B6-A7DB247A9EA9}" type="pres">
      <dgm:prSet presAssocID="{C3E1A5D5-5798-4834-9585-1668D157B60A}" presName="hierChild1" presStyleCnt="0">
        <dgm:presLayoutVars>
          <dgm:chPref val="1"/>
          <dgm:dir/>
          <dgm:animOne val="branch"/>
          <dgm:animLvl val="lvl"/>
          <dgm:resizeHandles/>
        </dgm:presLayoutVars>
      </dgm:prSet>
      <dgm:spPr/>
    </dgm:pt>
    <dgm:pt modelId="{6A50D302-2C00-4D44-97C1-EAB1D94202C7}" type="pres">
      <dgm:prSet presAssocID="{CEC28044-E1D4-4D36-BE5B-D2637FF0F5AD}" presName="hierRoot1" presStyleCnt="0"/>
      <dgm:spPr/>
    </dgm:pt>
    <dgm:pt modelId="{33757E9C-79EC-8040-B026-FB04F5F5E3D9}" type="pres">
      <dgm:prSet presAssocID="{CEC28044-E1D4-4D36-BE5B-D2637FF0F5AD}" presName="composite" presStyleCnt="0"/>
      <dgm:spPr/>
    </dgm:pt>
    <dgm:pt modelId="{399E0AEE-DE0C-894F-9F43-A672F30B4DED}" type="pres">
      <dgm:prSet presAssocID="{CEC28044-E1D4-4D36-BE5B-D2637FF0F5AD}" presName="background" presStyleLbl="node0" presStyleIdx="0" presStyleCnt="1"/>
      <dgm:spPr/>
    </dgm:pt>
    <dgm:pt modelId="{EDD69C74-5637-0A44-99F9-693164123C46}" type="pres">
      <dgm:prSet presAssocID="{CEC28044-E1D4-4D36-BE5B-D2637FF0F5AD}" presName="text" presStyleLbl="fgAcc0" presStyleIdx="0" presStyleCnt="1">
        <dgm:presLayoutVars>
          <dgm:chPref val="3"/>
        </dgm:presLayoutVars>
      </dgm:prSet>
      <dgm:spPr/>
    </dgm:pt>
    <dgm:pt modelId="{E71C4C3F-6828-1B45-A122-6EAEBC6BDB97}" type="pres">
      <dgm:prSet presAssocID="{CEC28044-E1D4-4D36-BE5B-D2637FF0F5AD}" presName="hierChild2" presStyleCnt="0"/>
      <dgm:spPr/>
    </dgm:pt>
    <dgm:pt modelId="{8CF1DBD7-72D8-664A-84B2-C8430F3E9B6A}" type="pres">
      <dgm:prSet presAssocID="{F94F38E8-DE19-4546-B07E-1A88DC6A5E24}" presName="Name10" presStyleLbl="parChTrans1D2" presStyleIdx="0" presStyleCnt="4"/>
      <dgm:spPr/>
    </dgm:pt>
    <dgm:pt modelId="{EDAE7057-06FD-844D-A263-FCA60BA2B725}" type="pres">
      <dgm:prSet presAssocID="{F336512B-851D-45DA-9F66-097270D2B3E1}" presName="hierRoot2" presStyleCnt="0"/>
      <dgm:spPr/>
    </dgm:pt>
    <dgm:pt modelId="{68F0EE5A-7359-DE4A-AAB8-C3F09E8C702B}" type="pres">
      <dgm:prSet presAssocID="{F336512B-851D-45DA-9F66-097270D2B3E1}" presName="composite2" presStyleCnt="0"/>
      <dgm:spPr/>
    </dgm:pt>
    <dgm:pt modelId="{AECBF88E-7D12-7E48-B20A-876270D62551}" type="pres">
      <dgm:prSet presAssocID="{F336512B-851D-45DA-9F66-097270D2B3E1}" presName="background2" presStyleLbl="node2" presStyleIdx="0" presStyleCnt="4"/>
      <dgm:spPr/>
    </dgm:pt>
    <dgm:pt modelId="{03AB4335-D802-A24C-A0C3-C16246646371}" type="pres">
      <dgm:prSet presAssocID="{F336512B-851D-45DA-9F66-097270D2B3E1}" presName="text2" presStyleLbl="fgAcc2" presStyleIdx="0" presStyleCnt="4">
        <dgm:presLayoutVars>
          <dgm:chPref val="3"/>
        </dgm:presLayoutVars>
      </dgm:prSet>
      <dgm:spPr/>
    </dgm:pt>
    <dgm:pt modelId="{C6298CA8-F559-4247-ACF2-22CB57B3BF58}" type="pres">
      <dgm:prSet presAssocID="{F336512B-851D-45DA-9F66-097270D2B3E1}" presName="hierChild3" presStyleCnt="0"/>
      <dgm:spPr/>
    </dgm:pt>
    <dgm:pt modelId="{F1A6202A-BC6B-0748-BCC9-6A5A116B37BC}" type="pres">
      <dgm:prSet presAssocID="{21D7A5DA-23C5-43F4-B0DF-0286574BCC86}" presName="Name10" presStyleLbl="parChTrans1D2" presStyleIdx="1" presStyleCnt="4"/>
      <dgm:spPr/>
    </dgm:pt>
    <dgm:pt modelId="{B8907133-8BD5-C74A-A549-5DFE1A0708CD}" type="pres">
      <dgm:prSet presAssocID="{24EF76E7-E0EC-4626-857C-50F15EF6BB8D}" presName="hierRoot2" presStyleCnt="0"/>
      <dgm:spPr/>
    </dgm:pt>
    <dgm:pt modelId="{9C5613D6-4A6C-E242-A322-C1EAB72E3B9F}" type="pres">
      <dgm:prSet presAssocID="{24EF76E7-E0EC-4626-857C-50F15EF6BB8D}" presName="composite2" presStyleCnt="0"/>
      <dgm:spPr/>
    </dgm:pt>
    <dgm:pt modelId="{93E3C7B7-3B33-104A-B788-060180576C99}" type="pres">
      <dgm:prSet presAssocID="{24EF76E7-E0EC-4626-857C-50F15EF6BB8D}" presName="background2" presStyleLbl="node2" presStyleIdx="1" presStyleCnt="4"/>
      <dgm:spPr/>
    </dgm:pt>
    <dgm:pt modelId="{BD3ADE1E-98DA-514F-9EDB-DAA34FEED970}" type="pres">
      <dgm:prSet presAssocID="{24EF76E7-E0EC-4626-857C-50F15EF6BB8D}" presName="text2" presStyleLbl="fgAcc2" presStyleIdx="1" presStyleCnt="4">
        <dgm:presLayoutVars>
          <dgm:chPref val="3"/>
        </dgm:presLayoutVars>
      </dgm:prSet>
      <dgm:spPr/>
    </dgm:pt>
    <dgm:pt modelId="{0E89ED46-86AE-7943-9672-EB51326A660D}" type="pres">
      <dgm:prSet presAssocID="{24EF76E7-E0EC-4626-857C-50F15EF6BB8D}" presName="hierChild3" presStyleCnt="0"/>
      <dgm:spPr/>
    </dgm:pt>
    <dgm:pt modelId="{2789C238-8ED5-4199-B51C-1178804F7B54}" type="pres">
      <dgm:prSet presAssocID="{E258C866-7A9B-42EE-BCE5-B8B77BF8A915}" presName="Name10" presStyleLbl="parChTrans1D2" presStyleIdx="2" presStyleCnt="4"/>
      <dgm:spPr/>
    </dgm:pt>
    <dgm:pt modelId="{48635A70-B38A-4FA3-8A1F-3F6E540E30D7}" type="pres">
      <dgm:prSet presAssocID="{FB7806C6-D89B-43D4-BA83-8A351037534C}" presName="hierRoot2" presStyleCnt="0"/>
      <dgm:spPr/>
    </dgm:pt>
    <dgm:pt modelId="{80E1DBE8-F838-46E3-81A2-69D5BDC875E5}" type="pres">
      <dgm:prSet presAssocID="{FB7806C6-D89B-43D4-BA83-8A351037534C}" presName="composite2" presStyleCnt="0"/>
      <dgm:spPr/>
    </dgm:pt>
    <dgm:pt modelId="{E171AACB-AA59-46DF-AF38-C117F71F1EE9}" type="pres">
      <dgm:prSet presAssocID="{FB7806C6-D89B-43D4-BA83-8A351037534C}" presName="background2" presStyleLbl="node2" presStyleIdx="2" presStyleCnt="4"/>
      <dgm:spPr/>
    </dgm:pt>
    <dgm:pt modelId="{1FFE9355-B08B-46B5-A094-1596F9A23E95}" type="pres">
      <dgm:prSet presAssocID="{FB7806C6-D89B-43D4-BA83-8A351037534C}" presName="text2" presStyleLbl="fgAcc2" presStyleIdx="2" presStyleCnt="4">
        <dgm:presLayoutVars>
          <dgm:chPref val="3"/>
        </dgm:presLayoutVars>
      </dgm:prSet>
      <dgm:spPr/>
    </dgm:pt>
    <dgm:pt modelId="{857F9401-E5A1-4D10-B9DF-2A1893531C2B}" type="pres">
      <dgm:prSet presAssocID="{FB7806C6-D89B-43D4-BA83-8A351037534C}" presName="hierChild3" presStyleCnt="0"/>
      <dgm:spPr/>
    </dgm:pt>
    <dgm:pt modelId="{FEBAA540-6CAB-4B4B-9317-CEEDC828FC87}" type="pres">
      <dgm:prSet presAssocID="{F907020C-2E49-4440-8891-5534EC8C1CD7}" presName="Name10" presStyleLbl="parChTrans1D2" presStyleIdx="3" presStyleCnt="4"/>
      <dgm:spPr/>
    </dgm:pt>
    <dgm:pt modelId="{ECDDD062-559C-427E-86D9-9E89878EAAB6}" type="pres">
      <dgm:prSet presAssocID="{CC6F964D-DB3E-48A4-BD38-D565A6BDA04F}" presName="hierRoot2" presStyleCnt="0"/>
      <dgm:spPr/>
    </dgm:pt>
    <dgm:pt modelId="{B8D66F37-97BD-4F3E-9FC2-73C30D5BC62F}" type="pres">
      <dgm:prSet presAssocID="{CC6F964D-DB3E-48A4-BD38-D565A6BDA04F}" presName="composite2" presStyleCnt="0"/>
      <dgm:spPr/>
    </dgm:pt>
    <dgm:pt modelId="{E0DCEC1F-DDD7-45BD-A6B9-407B3990AFCF}" type="pres">
      <dgm:prSet presAssocID="{CC6F964D-DB3E-48A4-BD38-D565A6BDA04F}" presName="background2" presStyleLbl="node2" presStyleIdx="3" presStyleCnt="4"/>
      <dgm:spPr/>
    </dgm:pt>
    <dgm:pt modelId="{5EFD979B-E30E-49F9-BE63-F28F23C575F7}" type="pres">
      <dgm:prSet presAssocID="{CC6F964D-DB3E-48A4-BD38-D565A6BDA04F}" presName="text2" presStyleLbl="fgAcc2" presStyleIdx="3" presStyleCnt="4">
        <dgm:presLayoutVars>
          <dgm:chPref val="3"/>
        </dgm:presLayoutVars>
      </dgm:prSet>
      <dgm:spPr/>
    </dgm:pt>
    <dgm:pt modelId="{9AE404EF-3707-44B9-839E-8AF5092E4188}" type="pres">
      <dgm:prSet presAssocID="{CC6F964D-DB3E-48A4-BD38-D565A6BDA04F}" presName="hierChild3" presStyleCnt="0"/>
      <dgm:spPr/>
    </dgm:pt>
  </dgm:ptLst>
  <dgm:cxnLst>
    <dgm:cxn modelId="{59358116-DC3D-4B62-913E-DBD26E3AA5BC}" type="presOf" srcId="{24EF76E7-E0EC-4626-857C-50F15EF6BB8D}" destId="{BD3ADE1E-98DA-514F-9EDB-DAA34FEED970}" srcOrd="0" destOrd="0" presId="urn:microsoft.com/office/officeart/2005/8/layout/hierarchy1"/>
    <dgm:cxn modelId="{A204A727-3D1E-4282-A34A-90FFFDE51C67}" type="presOf" srcId="{E258C866-7A9B-42EE-BCE5-B8B77BF8A915}" destId="{2789C238-8ED5-4199-B51C-1178804F7B54}" srcOrd="0" destOrd="0" presId="urn:microsoft.com/office/officeart/2005/8/layout/hierarchy1"/>
    <dgm:cxn modelId="{17AFA143-7A95-4120-B0BE-531484BB3898}" srcId="{CEC28044-E1D4-4D36-BE5B-D2637FF0F5AD}" destId="{F336512B-851D-45DA-9F66-097270D2B3E1}" srcOrd="0" destOrd="0" parTransId="{F94F38E8-DE19-4546-B07E-1A88DC6A5E24}" sibTransId="{C6D6B309-E5D7-4C86-BB86-DDF92223F225}"/>
    <dgm:cxn modelId="{07CA786F-1AE9-4C75-84DB-7414F75DA446}" type="presOf" srcId="{CC6F964D-DB3E-48A4-BD38-D565A6BDA04F}" destId="{5EFD979B-E30E-49F9-BE63-F28F23C575F7}" srcOrd="0" destOrd="0" presId="urn:microsoft.com/office/officeart/2005/8/layout/hierarchy1"/>
    <dgm:cxn modelId="{42F7AC7C-132C-4448-A434-9610E92556DA}" type="presOf" srcId="{F907020C-2E49-4440-8891-5534EC8C1CD7}" destId="{FEBAA540-6CAB-4B4B-9317-CEEDC828FC87}" srcOrd="0" destOrd="0" presId="urn:microsoft.com/office/officeart/2005/8/layout/hierarchy1"/>
    <dgm:cxn modelId="{CD533581-6B5D-46D0-A3A9-7B10FD9A1FE9}" srcId="{CEC28044-E1D4-4D36-BE5B-D2637FF0F5AD}" destId="{24EF76E7-E0EC-4626-857C-50F15EF6BB8D}" srcOrd="1" destOrd="0" parTransId="{21D7A5DA-23C5-43F4-B0DF-0286574BCC86}" sibTransId="{8416F5B0-CB1C-46BF-BDAB-2AC502079526}"/>
    <dgm:cxn modelId="{EA2A068A-A721-40A6-BA6C-97ADDE0349E1}" type="presOf" srcId="{F94F38E8-DE19-4546-B07E-1A88DC6A5E24}" destId="{8CF1DBD7-72D8-664A-84B2-C8430F3E9B6A}" srcOrd="0" destOrd="0" presId="urn:microsoft.com/office/officeart/2005/8/layout/hierarchy1"/>
    <dgm:cxn modelId="{05D7529D-215E-4ADC-8E27-17169E082E2F}" type="presOf" srcId="{F336512B-851D-45DA-9F66-097270D2B3E1}" destId="{03AB4335-D802-A24C-A0C3-C16246646371}" srcOrd="0" destOrd="0" presId="urn:microsoft.com/office/officeart/2005/8/layout/hierarchy1"/>
    <dgm:cxn modelId="{A8FC3CD9-BA5A-4782-AF58-FFF1A3D3565C}" srcId="{CEC28044-E1D4-4D36-BE5B-D2637FF0F5AD}" destId="{CC6F964D-DB3E-48A4-BD38-D565A6BDA04F}" srcOrd="3" destOrd="0" parTransId="{F907020C-2E49-4440-8891-5534EC8C1CD7}" sibTransId="{56969D04-82DB-4208-8287-E8B5C66B1243}"/>
    <dgm:cxn modelId="{6F7CB9DF-7249-477C-8571-52E509B03B3E}" srcId="{C3E1A5D5-5798-4834-9585-1668D157B60A}" destId="{CEC28044-E1D4-4D36-BE5B-D2637FF0F5AD}" srcOrd="0" destOrd="0" parTransId="{BF60364A-CBD2-4F1B-962C-C427BA5FA024}" sibTransId="{1AFBE4B0-912D-4006-8D18-2D623E67051A}"/>
    <dgm:cxn modelId="{4F3DD6E3-498B-4B7C-8AEE-56B81D8E725C}" type="presOf" srcId="{21D7A5DA-23C5-43F4-B0DF-0286574BCC86}" destId="{F1A6202A-BC6B-0748-BCC9-6A5A116B37BC}" srcOrd="0" destOrd="0" presId="urn:microsoft.com/office/officeart/2005/8/layout/hierarchy1"/>
    <dgm:cxn modelId="{4221B8EA-663E-41AB-B50B-AAFDE29D7ECC}" type="presOf" srcId="{FB7806C6-D89B-43D4-BA83-8A351037534C}" destId="{1FFE9355-B08B-46B5-A094-1596F9A23E95}" srcOrd="0" destOrd="0" presId="urn:microsoft.com/office/officeart/2005/8/layout/hierarchy1"/>
    <dgm:cxn modelId="{54308DEC-D68E-4614-A359-9AD70B3B26F4}" type="presOf" srcId="{CEC28044-E1D4-4D36-BE5B-D2637FF0F5AD}" destId="{EDD69C74-5637-0A44-99F9-693164123C46}" srcOrd="0" destOrd="0" presId="urn:microsoft.com/office/officeart/2005/8/layout/hierarchy1"/>
    <dgm:cxn modelId="{A23AFCFC-1AA8-A145-8A26-F5BA8FC21663}" type="presOf" srcId="{C3E1A5D5-5798-4834-9585-1668D157B60A}" destId="{0FF5EA35-B08C-2B48-83B6-A7DB247A9EA9}" srcOrd="0" destOrd="0" presId="urn:microsoft.com/office/officeart/2005/8/layout/hierarchy1"/>
    <dgm:cxn modelId="{953ADCFE-4038-40BA-9BE7-7C3DF99DF062}" srcId="{CEC28044-E1D4-4D36-BE5B-D2637FF0F5AD}" destId="{FB7806C6-D89B-43D4-BA83-8A351037534C}" srcOrd="2" destOrd="0" parTransId="{E258C866-7A9B-42EE-BCE5-B8B77BF8A915}" sibTransId="{65A2B608-B0C4-4324-83D3-1312A0E16CCC}"/>
    <dgm:cxn modelId="{8C852FD9-1C48-439C-B279-74570225F4C4}" type="presParOf" srcId="{0FF5EA35-B08C-2B48-83B6-A7DB247A9EA9}" destId="{6A50D302-2C00-4D44-97C1-EAB1D94202C7}" srcOrd="0" destOrd="0" presId="urn:microsoft.com/office/officeart/2005/8/layout/hierarchy1"/>
    <dgm:cxn modelId="{9FC280B6-4D26-4B2A-8B47-D9316A5565CB}" type="presParOf" srcId="{6A50D302-2C00-4D44-97C1-EAB1D94202C7}" destId="{33757E9C-79EC-8040-B026-FB04F5F5E3D9}" srcOrd="0" destOrd="0" presId="urn:microsoft.com/office/officeart/2005/8/layout/hierarchy1"/>
    <dgm:cxn modelId="{92B96A64-1FE2-4002-BEF5-B021C8541F2D}" type="presParOf" srcId="{33757E9C-79EC-8040-B026-FB04F5F5E3D9}" destId="{399E0AEE-DE0C-894F-9F43-A672F30B4DED}" srcOrd="0" destOrd="0" presId="urn:microsoft.com/office/officeart/2005/8/layout/hierarchy1"/>
    <dgm:cxn modelId="{567FD026-6AF1-4A88-B128-2CBBA2057946}" type="presParOf" srcId="{33757E9C-79EC-8040-B026-FB04F5F5E3D9}" destId="{EDD69C74-5637-0A44-99F9-693164123C46}" srcOrd="1" destOrd="0" presId="urn:microsoft.com/office/officeart/2005/8/layout/hierarchy1"/>
    <dgm:cxn modelId="{6CB51E50-68C0-4655-B9C4-B4AEFFFF5DC9}" type="presParOf" srcId="{6A50D302-2C00-4D44-97C1-EAB1D94202C7}" destId="{E71C4C3F-6828-1B45-A122-6EAEBC6BDB97}" srcOrd="1" destOrd="0" presId="urn:microsoft.com/office/officeart/2005/8/layout/hierarchy1"/>
    <dgm:cxn modelId="{FEF15854-DD09-47BC-AC90-5229CC177D9B}" type="presParOf" srcId="{E71C4C3F-6828-1B45-A122-6EAEBC6BDB97}" destId="{8CF1DBD7-72D8-664A-84B2-C8430F3E9B6A}" srcOrd="0" destOrd="0" presId="urn:microsoft.com/office/officeart/2005/8/layout/hierarchy1"/>
    <dgm:cxn modelId="{34CD7017-CAF3-48B4-99EB-536BFB7A1E79}" type="presParOf" srcId="{E71C4C3F-6828-1B45-A122-6EAEBC6BDB97}" destId="{EDAE7057-06FD-844D-A263-FCA60BA2B725}" srcOrd="1" destOrd="0" presId="urn:microsoft.com/office/officeart/2005/8/layout/hierarchy1"/>
    <dgm:cxn modelId="{FAE7E5FC-6714-412D-8FD5-A1171B04F0E4}" type="presParOf" srcId="{EDAE7057-06FD-844D-A263-FCA60BA2B725}" destId="{68F0EE5A-7359-DE4A-AAB8-C3F09E8C702B}" srcOrd="0" destOrd="0" presId="urn:microsoft.com/office/officeart/2005/8/layout/hierarchy1"/>
    <dgm:cxn modelId="{DDD2CE28-CE36-4001-BAD7-234F039FFFF7}" type="presParOf" srcId="{68F0EE5A-7359-DE4A-AAB8-C3F09E8C702B}" destId="{AECBF88E-7D12-7E48-B20A-876270D62551}" srcOrd="0" destOrd="0" presId="urn:microsoft.com/office/officeart/2005/8/layout/hierarchy1"/>
    <dgm:cxn modelId="{3EF8D917-7A32-413B-8549-FA59374C10E5}" type="presParOf" srcId="{68F0EE5A-7359-DE4A-AAB8-C3F09E8C702B}" destId="{03AB4335-D802-A24C-A0C3-C16246646371}" srcOrd="1" destOrd="0" presId="urn:microsoft.com/office/officeart/2005/8/layout/hierarchy1"/>
    <dgm:cxn modelId="{9E420F6E-FA6F-4DAD-AEB9-2E2E15EB2717}" type="presParOf" srcId="{EDAE7057-06FD-844D-A263-FCA60BA2B725}" destId="{C6298CA8-F559-4247-ACF2-22CB57B3BF58}" srcOrd="1" destOrd="0" presId="urn:microsoft.com/office/officeart/2005/8/layout/hierarchy1"/>
    <dgm:cxn modelId="{5BCF73F9-6E09-490B-B3D4-73F23FD33551}" type="presParOf" srcId="{E71C4C3F-6828-1B45-A122-6EAEBC6BDB97}" destId="{F1A6202A-BC6B-0748-BCC9-6A5A116B37BC}" srcOrd="2" destOrd="0" presId="urn:microsoft.com/office/officeart/2005/8/layout/hierarchy1"/>
    <dgm:cxn modelId="{89192141-8882-4A06-8F10-CCF703096FB1}" type="presParOf" srcId="{E71C4C3F-6828-1B45-A122-6EAEBC6BDB97}" destId="{B8907133-8BD5-C74A-A549-5DFE1A0708CD}" srcOrd="3" destOrd="0" presId="urn:microsoft.com/office/officeart/2005/8/layout/hierarchy1"/>
    <dgm:cxn modelId="{331B112B-87B4-4ACE-80A7-0B9BA29CB690}" type="presParOf" srcId="{B8907133-8BD5-C74A-A549-5DFE1A0708CD}" destId="{9C5613D6-4A6C-E242-A322-C1EAB72E3B9F}" srcOrd="0" destOrd="0" presId="urn:microsoft.com/office/officeart/2005/8/layout/hierarchy1"/>
    <dgm:cxn modelId="{14691A6F-DC64-4555-8921-4137B8FB379C}" type="presParOf" srcId="{9C5613D6-4A6C-E242-A322-C1EAB72E3B9F}" destId="{93E3C7B7-3B33-104A-B788-060180576C99}" srcOrd="0" destOrd="0" presId="urn:microsoft.com/office/officeart/2005/8/layout/hierarchy1"/>
    <dgm:cxn modelId="{698264A5-C33A-4602-96B8-85954E1D77FD}" type="presParOf" srcId="{9C5613D6-4A6C-E242-A322-C1EAB72E3B9F}" destId="{BD3ADE1E-98DA-514F-9EDB-DAA34FEED970}" srcOrd="1" destOrd="0" presId="urn:microsoft.com/office/officeart/2005/8/layout/hierarchy1"/>
    <dgm:cxn modelId="{975D9635-0C9C-4980-AC54-C35246AB34A1}" type="presParOf" srcId="{B8907133-8BD5-C74A-A549-5DFE1A0708CD}" destId="{0E89ED46-86AE-7943-9672-EB51326A660D}" srcOrd="1" destOrd="0" presId="urn:microsoft.com/office/officeart/2005/8/layout/hierarchy1"/>
    <dgm:cxn modelId="{A307A045-8726-4332-A961-4B10CB41F442}" type="presParOf" srcId="{E71C4C3F-6828-1B45-A122-6EAEBC6BDB97}" destId="{2789C238-8ED5-4199-B51C-1178804F7B54}" srcOrd="4" destOrd="0" presId="urn:microsoft.com/office/officeart/2005/8/layout/hierarchy1"/>
    <dgm:cxn modelId="{164F440F-FF00-4F3E-AF93-4E1942DE7871}" type="presParOf" srcId="{E71C4C3F-6828-1B45-A122-6EAEBC6BDB97}" destId="{48635A70-B38A-4FA3-8A1F-3F6E540E30D7}" srcOrd="5" destOrd="0" presId="urn:microsoft.com/office/officeart/2005/8/layout/hierarchy1"/>
    <dgm:cxn modelId="{34F03333-F88A-4660-9600-601190A9D788}" type="presParOf" srcId="{48635A70-B38A-4FA3-8A1F-3F6E540E30D7}" destId="{80E1DBE8-F838-46E3-81A2-69D5BDC875E5}" srcOrd="0" destOrd="0" presId="urn:microsoft.com/office/officeart/2005/8/layout/hierarchy1"/>
    <dgm:cxn modelId="{ED1624C7-DD9A-4847-9AA9-164401F9512D}" type="presParOf" srcId="{80E1DBE8-F838-46E3-81A2-69D5BDC875E5}" destId="{E171AACB-AA59-46DF-AF38-C117F71F1EE9}" srcOrd="0" destOrd="0" presId="urn:microsoft.com/office/officeart/2005/8/layout/hierarchy1"/>
    <dgm:cxn modelId="{B618D49B-81D4-4678-B565-A9E4E933A874}" type="presParOf" srcId="{80E1DBE8-F838-46E3-81A2-69D5BDC875E5}" destId="{1FFE9355-B08B-46B5-A094-1596F9A23E95}" srcOrd="1" destOrd="0" presId="urn:microsoft.com/office/officeart/2005/8/layout/hierarchy1"/>
    <dgm:cxn modelId="{0A73817A-0AE3-414A-8699-3BBC6BD2717F}" type="presParOf" srcId="{48635A70-B38A-4FA3-8A1F-3F6E540E30D7}" destId="{857F9401-E5A1-4D10-B9DF-2A1893531C2B}" srcOrd="1" destOrd="0" presId="urn:microsoft.com/office/officeart/2005/8/layout/hierarchy1"/>
    <dgm:cxn modelId="{641BF105-F30F-4425-9CC0-BD1C58F96962}" type="presParOf" srcId="{E71C4C3F-6828-1B45-A122-6EAEBC6BDB97}" destId="{FEBAA540-6CAB-4B4B-9317-CEEDC828FC87}" srcOrd="6" destOrd="0" presId="urn:microsoft.com/office/officeart/2005/8/layout/hierarchy1"/>
    <dgm:cxn modelId="{A9EAC427-4B70-49DA-8F2E-805933FD4255}" type="presParOf" srcId="{E71C4C3F-6828-1B45-A122-6EAEBC6BDB97}" destId="{ECDDD062-559C-427E-86D9-9E89878EAAB6}" srcOrd="7" destOrd="0" presId="urn:microsoft.com/office/officeart/2005/8/layout/hierarchy1"/>
    <dgm:cxn modelId="{5D15B98C-5BE5-459A-9BFE-4DCAF5DF4A21}" type="presParOf" srcId="{ECDDD062-559C-427E-86D9-9E89878EAAB6}" destId="{B8D66F37-97BD-4F3E-9FC2-73C30D5BC62F}" srcOrd="0" destOrd="0" presId="urn:microsoft.com/office/officeart/2005/8/layout/hierarchy1"/>
    <dgm:cxn modelId="{F63DCAE8-8B63-4A0A-BC01-1BA30760C877}" type="presParOf" srcId="{B8D66F37-97BD-4F3E-9FC2-73C30D5BC62F}" destId="{E0DCEC1F-DDD7-45BD-A6B9-407B3990AFCF}" srcOrd="0" destOrd="0" presId="urn:microsoft.com/office/officeart/2005/8/layout/hierarchy1"/>
    <dgm:cxn modelId="{4A8BDFCD-6A96-4536-A62C-B240BE8D32B2}" type="presParOf" srcId="{B8D66F37-97BD-4F3E-9FC2-73C30D5BC62F}" destId="{5EFD979B-E30E-49F9-BE63-F28F23C575F7}" srcOrd="1" destOrd="0" presId="urn:microsoft.com/office/officeart/2005/8/layout/hierarchy1"/>
    <dgm:cxn modelId="{4005E53C-4263-4959-9925-7243C6362040}" type="presParOf" srcId="{ECDDD062-559C-427E-86D9-9E89878EAAB6}" destId="{9AE404EF-3707-44B9-839E-8AF5092E41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2B08CE-0D0C-47A2-890D-D767D67BF79C}" type="doc">
      <dgm:prSet loTypeId="urn:microsoft.com/office/officeart/2016/7/layout/ChevronBlockProcess" loCatId="process" qsTypeId="urn:microsoft.com/office/officeart/2005/8/quickstyle/simple4" qsCatId="simple" csTypeId="urn:microsoft.com/office/officeart/2005/8/colors/accent2_2" csCatId="accent2" phldr="1"/>
      <dgm:spPr/>
      <dgm:t>
        <a:bodyPr/>
        <a:lstStyle/>
        <a:p>
          <a:endParaRPr lang="en-US"/>
        </a:p>
      </dgm:t>
    </dgm:pt>
    <dgm:pt modelId="{3704F058-5754-43D9-8A24-7738BAB765ED}">
      <dgm:prSet/>
      <dgm:spPr/>
      <dgm:t>
        <a:bodyPr/>
        <a:lstStyle/>
        <a:p>
          <a:pPr rtl="0"/>
          <a:r>
            <a:rPr lang="en-US">
              <a:latin typeface="Times New Roman"/>
              <a:cs typeface="Times New Roman"/>
            </a:rPr>
            <a:t>Feature Engineering and build models</a:t>
          </a:r>
        </a:p>
      </dgm:t>
    </dgm:pt>
    <dgm:pt modelId="{73D3C95B-4829-4106-8552-679921109958}" type="parTrans" cxnId="{438C67D4-ECD4-4FD1-BED7-1AAC4377CC4E}">
      <dgm:prSet/>
      <dgm:spPr/>
      <dgm:t>
        <a:bodyPr/>
        <a:lstStyle/>
        <a:p>
          <a:endParaRPr lang="en-US"/>
        </a:p>
      </dgm:t>
    </dgm:pt>
    <dgm:pt modelId="{9D8A587A-661A-4EB8-A4DD-5F924DB62441}" type="sibTrans" cxnId="{438C67D4-ECD4-4FD1-BED7-1AAC4377CC4E}">
      <dgm:prSet/>
      <dgm:spPr/>
      <dgm:t>
        <a:bodyPr/>
        <a:lstStyle/>
        <a:p>
          <a:endParaRPr lang="en-US"/>
        </a:p>
      </dgm:t>
    </dgm:pt>
    <dgm:pt modelId="{B2D097DA-888E-49FF-9F6F-B2E138B53FB3}">
      <dgm:prSet/>
      <dgm:spPr/>
      <dgm:t>
        <a:bodyPr/>
        <a:lstStyle/>
        <a:p>
          <a:pPr rtl="0"/>
          <a:r>
            <a:rPr lang="en-US">
              <a:latin typeface="Times New Roman"/>
              <a:cs typeface="Times New Roman"/>
            </a:rPr>
            <a:t>1. Fill missing data in the time series and standardize the data feature matrix.</a:t>
          </a:r>
        </a:p>
      </dgm:t>
    </dgm:pt>
    <dgm:pt modelId="{B0BB031E-4DA8-41B5-84B9-405800D177D9}" type="parTrans" cxnId="{9C6493B5-6182-4064-9F12-CB66144F9795}">
      <dgm:prSet/>
      <dgm:spPr/>
      <dgm:t>
        <a:bodyPr/>
        <a:lstStyle/>
        <a:p>
          <a:endParaRPr lang="en-US"/>
        </a:p>
      </dgm:t>
    </dgm:pt>
    <dgm:pt modelId="{5477692E-FF47-47C4-91A9-129E09403EFE}" type="sibTrans" cxnId="{9C6493B5-6182-4064-9F12-CB66144F9795}">
      <dgm:prSet/>
      <dgm:spPr/>
      <dgm:t>
        <a:bodyPr/>
        <a:lstStyle/>
        <a:p>
          <a:endParaRPr lang="en-US"/>
        </a:p>
      </dgm:t>
    </dgm:pt>
    <dgm:pt modelId="{E99C3C43-49A0-43B7-82D5-DC74471666E1}">
      <dgm:prSet/>
      <dgm:spPr/>
      <dgm:t>
        <a:bodyPr/>
        <a:lstStyle/>
        <a:p>
          <a:pPr rtl="0"/>
          <a:r>
            <a:rPr lang="en-US">
              <a:latin typeface="Times New Roman"/>
              <a:cs typeface="Times New Roman"/>
            </a:rPr>
            <a:t>Outline scope of future improvement</a:t>
          </a:r>
        </a:p>
      </dgm:t>
    </dgm:pt>
    <dgm:pt modelId="{77F0FE92-5541-4CE3-A128-513588A78528}" type="parTrans" cxnId="{B7D3837E-9D4B-493A-BEF1-223180A0062E}">
      <dgm:prSet/>
      <dgm:spPr/>
      <dgm:t>
        <a:bodyPr/>
        <a:lstStyle/>
        <a:p>
          <a:endParaRPr lang="en-US"/>
        </a:p>
      </dgm:t>
    </dgm:pt>
    <dgm:pt modelId="{372907FD-55BB-4309-B8B0-D08B22A9ADA5}" type="sibTrans" cxnId="{B7D3837E-9D4B-493A-BEF1-223180A0062E}">
      <dgm:prSet/>
      <dgm:spPr/>
      <dgm:t>
        <a:bodyPr/>
        <a:lstStyle/>
        <a:p>
          <a:endParaRPr lang="en-US"/>
        </a:p>
      </dgm:t>
    </dgm:pt>
    <dgm:pt modelId="{3BFD9A48-3B34-49B3-8993-0AAF874AB412}">
      <dgm:prSet/>
      <dgm:spPr/>
      <dgm:t>
        <a:bodyPr/>
        <a:lstStyle/>
        <a:p>
          <a:pPr rtl="0"/>
          <a:r>
            <a:rPr lang="en-US">
              <a:latin typeface="Times New Roman"/>
              <a:cs typeface="Times New Roman"/>
            </a:rPr>
            <a:t>1. Explore additional complex models using stacking, meta-learning and dynamically adjusting models for superior out of sample performance.</a:t>
          </a:r>
        </a:p>
      </dgm:t>
    </dgm:pt>
    <dgm:pt modelId="{F3FEEA4B-1D11-47BE-8023-A79A2AE1A477}" type="parTrans" cxnId="{65634CB3-0D37-4BEC-8DD4-A555691A5949}">
      <dgm:prSet/>
      <dgm:spPr/>
      <dgm:t>
        <a:bodyPr/>
        <a:lstStyle/>
        <a:p>
          <a:endParaRPr lang="en-US"/>
        </a:p>
      </dgm:t>
    </dgm:pt>
    <dgm:pt modelId="{205A4BD4-48AC-44B3-912F-4EBDA99F78D8}" type="sibTrans" cxnId="{65634CB3-0D37-4BEC-8DD4-A555691A5949}">
      <dgm:prSet/>
      <dgm:spPr/>
      <dgm:t>
        <a:bodyPr/>
        <a:lstStyle/>
        <a:p>
          <a:endParaRPr lang="en-US"/>
        </a:p>
      </dgm:t>
    </dgm:pt>
    <dgm:pt modelId="{2B9D8668-5E04-4F8C-BAB5-3815FCB7433B}">
      <dgm:prSet phldr="0"/>
      <dgm:spPr/>
      <dgm:t>
        <a:bodyPr/>
        <a:lstStyle/>
        <a:p>
          <a:pPr rtl="0"/>
          <a:r>
            <a:rPr lang="en-US">
              <a:latin typeface="Times New Roman"/>
              <a:cs typeface="Times New Roman"/>
            </a:rPr>
            <a:t>1. Predict daily realized volatility of S&amp;P 500 Index using different models and compare the predictions with the GARCH model (benchmark).</a:t>
          </a:r>
        </a:p>
      </dgm:t>
    </dgm:pt>
    <dgm:pt modelId="{37ADC1A4-7EC3-42E0-87E3-769D2E894595}" type="parTrans" cxnId="{CB3406D3-788B-4EC6-8F5F-24DA3DF61ECF}">
      <dgm:prSet/>
      <dgm:spPr/>
    </dgm:pt>
    <dgm:pt modelId="{D4DF8AAB-0D9B-424D-81E7-4EA3166A0E78}" type="sibTrans" cxnId="{CB3406D3-788B-4EC6-8F5F-24DA3DF61ECF}">
      <dgm:prSet/>
      <dgm:spPr/>
    </dgm:pt>
    <dgm:pt modelId="{B7B41B66-A465-4E2F-A5C2-218624FBB427}">
      <dgm:prSet phldr="0"/>
      <dgm:spPr/>
      <dgm:t>
        <a:bodyPr/>
        <a:lstStyle/>
        <a:p>
          <a:pPr rtl="0"/>
          <a:r>
            <a:rPr lang="en-US">
              <a:latin typeface="Times New Roman"/>
              <a:cs typeface="Times New Roman"/>
            </a:rPr>
            <a:t>Predict and identify the best model</a:t>
          </a:r>
        </a:p>
      </dgm:t>
    </dgm:pt>
    <dgm:pt modelId="{989FC9C6-6116-40DA-B93B-6A0D8868FF15}" type="parTrans" cxnId="{655FB2B9-431D-40F6-8E01-08FE46D30B53}">
      <dgm:prSet/>
      <dgm:spPr/>
    </dgm:pt>
    <dgm:pt modelId="{D7759BAB-092C-4AE2-886B-9E90E3E099FA}" type="sibTrans" cxnId="{655FB2B9-431D-40F6-8E01-08FE46D30B53}">
      <dgm:prSet/>
      <dgm:spPr/>
    </dgm:pt>
    <dgm:pt modelId="{3A0816CB-D146-44FD-B324-CB3D6034E785}">
      <dgm:prSet phldr="0"/>
      <dgm:spPr/>
      <dgm:t>
        <a:bodyPr/>
        <a:lstStyle/>
        <a:p>
          <a:pPr rtl="0"/>
          <a:r>
            <a:rPr lang="en-US">
              <a:latin typeface="Times New Roman"/>
              <a:cs typeface="Times New Roman"/>
            </a:rPr>
            <a:t> 1. Review academic literature and identify relevant features.</a:t>
          </a:r>
        </a:p>
      </dgm:t>
    </dgm:pt>
    <dgm:pt modelId="{38B45D66-FBEE-401C-8F3E-ED5D94306D13}" type="parTrans" cxnId="{9153C2F8-C7FC-4DCA-8085-61E29241A9BF}">
      <dgm:prSet/>
      <dgm:spPr/>
    </dgm:pt>
    <dgm:pt modelId="{F23F3420-1238-4CE0-99B7-25C87F0BF97D}" type="sibTrans" cxnId="{9153C2F8-C7FC-4DCA-8085-61E29241A9BF}">
      <dgm:prSet/>
      <dgm:spPr/>
    </dgm:pt>
    <dgm:pt modelId="{2A14E1B3-D973-4F47-B5CE-0837D57BEF7F}">
      <dgm:prSet phldr="0"/>
      <dgm:spPr/>
      <dgm:t>
        <a:bodyPr/>
        <a:lstStyle/>
        <a:p>
          <a:pPr rtl="0"/>
          <a:r>
            <a:rPr lang="en-US">
              <a:latin typeface="Times New Roman"/>
              <a:cs typeface="Times New Roman"/>
            </a:rPr>
            <a:t>Identify features and collect data</a:t>
          </a:r>
        </a:p>
      </dgm:t>
    </dgm:pt>
    <dgm:pt modelId="{28FCC0F8-0C09-47CF-AD83-8312423A2E10}" type="parTrans" cxnId="{7BDAEBF9-36B9-4CB3-9DE8-A5ADDFDA2EE9}">
      <dgm:prSet/>
      <dgm:spPr/>
    </dgm:pt>
    <dgm:pt modelId="{966E90DD-95AA-43B6-A642-D9C3972F5562}" type="sibTrans" cxnId="{7BDAEBF9-36B9-4CB3-9DE8-A5ADDFDA2EE9}">
      <dgm:prSet/>
      <dgm:spPr/>
    </dgm:pt>
    <dgm:pt modelId="{76212D80-6BCB-46D4-A2C2-682406E2B2A8}">
      <dgm:prSet phldr="0"/>
      <dgm:spPr/>
      <dgm:t>
        <a:bodyPr/>
        <a:lstStyle/>
        <a:p>
          <a:pPr rtl="0"/>
          <a:r>
            <a:rPr lang="en-US">
              <a:latin typeface="Times New Roman"/>
              <a:cs typeface="Times New Roman"/>
            </a:rPr>
            <a:t>2. Collect time series data for each of the features and combine them in a single table.</a:t>
          </a:r>
        </a:p>
      </dgm:t>
    </dgm:pt>
    <dgm:pt modelId="{CD92CCF8-FB4C-437E-9518-482B50EB3F00}" type="parTrans" cxnId="{56648C38-8055-43B0-AF49-0571DCEC8F53}">
      <dgm:prSet/>
      <dgm:spPr/>
    </dgm:pt>
    <dgm:pt modelId="{B3FDF75B-801F-46C1-945B-725CD4B1882F}" type="sibTrans" cxnId="{56648C38-8055-43B0-AF49-0571DCEC8F53}">
      <dgm:prSet/>
      <dgm:spPr/>
    </dgm:pt>
    <dgm:pt modelId="{C906DE4D-423B-4FF6-A34B-9546A831615C}">
      <dgm:prSet phldr="0"/>
      <dgm:spPr/>
      <dgm:t>
        <a:bodyPr/>
        <a:lstStyle/>
        <a:p>
          <a:pPr rtl="0"/>
          <a:r>
            <a:rPr lang="en-US">
              <a:latin typeface="Times New Roman"/>
              <a:cs typeface="Times New Roman"/>
            </a:rPr>
            <a:t>3. Build linear and non-linear models (with hyperparameter tuning) for prediction of realized volatility.</a:t>
          </a:r>
        </a:p>
      </dgm:t>
    </dgm:pt>
    <dgm:pt modelId="{F8E1D036-0866-4468-9BDC-BACA11F1F85D}" type="parTrans" cxnId="{6E8EBAD2-6C58-4F4B-9C35-65E375C4A0C4}">
      <dgm:prSet/>
      <dgm:spPr/>
    </dgm:pt>
    <dgm:pt modelId="{CCA2DC52-2EB7-4ACB-BA94-C674FE774494}" type="sibTrans" cxnId="{6E8EBAD2-6C58-4F4B-9C35-65E375C4A0C4}">
      <dgm:prSet/>
      <dgm:spPr/>
    </dgm:pt>
    <dgm:pt modelId="{9DB2251B-7DCB-4B32-8309-A45D9F6220CF}">
      <dgm:prSet phldr="0"/>
      <dgm:spPr/>
      <dgm:t>
        <a:bodyPr/>
        <a:lstStyle/>
        <a:p>
          <a:pPr rtl="0"/>
          <a:r>
            <a:rPr lang="en-US">
              <a:latin typeface="Times New Roman"/>
              <a:cs typeface="Times New Roman"/>
            </a:rPr>
            <a:t>2. Formulate a benchmark GARCH model for modelling volatility.</a:t>
          </a:r>
        </a:p>
      </dgm:t>
    </dgm:pt>
    <dgm:pt modelId="{6765A2D7-4855-421C-844D-C339B2317DE3}" type="parTrans" cxnId="{0991714D-5246-4831-A833-DF5EC9D03372}">
      <dgm:prSet/>
      <dgm:spPr/>
    </dgm:pt>
    <dgm:pt modelId="{6ED8175C-5077-4811-8243-0DB3EF3415A6}" type="sibTrans" cxnId="{0991714D-5246-4831-A833-DF5EC9D03372}">
      <dgm:prSet/>
      <dgm:spPr/>
    </dgm:pt>
    <dgm:pt modelId="{D42DD246-AEBC-452C-88E1-B963C4016631}">
      <dgm:prSet phldr="0"/>
      <dgm:spPr/>
      <dgm:t>
        <a:bodyPr/>
        <a:lstStyle/>
        <a:p>
          <a:pPr rtl="0"/>
          <a:r>
            <a:rPr lang="en-US">
              <a:latin typeface="Times New Roman"/>
              <a:cs typeface="Times New Roman"/>
            </a:rPr>
            <a:t>2. Break the full dataset over different market regimes and build separate models for each time period.</a:t>
          </a:r>
          <a:endParaRPr lang="en-US"/>
        </a:p>
      </dgm:t>
    </dgm:pt>
    <dgm:pt modelId="{C2B4C574-68D4-4A50-B7A6-C18FEBB7628C}" type="parTrans" cxnId="{0E1A92C8-1AB7-4DE0-9D44-52A4960F91BC}">
      <dgm:prSet/>
      <dgm:spPr/>
    </dgm:pt>
    <dgm:pt modelId="{90AE5E6E-133A-49FF-95DB-EBBBD98DF1F9}" type="sibTrans" cxnId="{0E1A92C8-1AB7-4DE0-9D44-52A4960F91BC}">
      <dgm:prSet/>
      <dgm:spPr/>
    </dgm:pt>
    <dgm:pt modelId="{F139D16F-191F-4879-8F41-1E4204A7F9CC}">
      <dgm:prSet phldr="0"/>
      <dgm:spPr/>
      <dgm:t>
        <a:bodyPr/>
        <a:lstStyle/>
        <a:p>
          <a:pPr rtl="0"/>
          <a:r>
            <a:rPr lang="en-US">
              <a:latin typeface="Times New Roman"/>
              <a:cs typeface="Times New Roman"/>
            </a:rPr>
            <a:t>2. Provide a design for select future models.</a:t>
          </a:r>
        </a:p>
      </dgm:t>
    </dgm:pt>
    <dgm:pt modelId="{9922E6F3-BF0D-4219-817C-65FFD89C1D44}" type="parTrans" cxnId="{F2CBB27C-7FC8-4C13-82B3-532B5979DF0A}">
      <dgm:prSet/>
      <dgm:spPr/>
    </dgm:pt>
    <dgm:pt modelId="{21C8703A-4B95-4B40-A189-C84CEA12D76D}" type="sibTrans" cxnId="{F2CBB27C-7FC8-4C13-82B3-532B5979DF0A}">
      <dgm:prSet/>
      <dgm:spPr/>
    </dgm:pt>
    <dgm:pt modelId="{F50DF930-3601-DE4D-AEF8-4455D8D7A72C}" type="pres">
      <dgm:prSet presAssocID="{192B08CE-0D0C-47A2-890D-D767D67BF79C}" presName="Name0" presStyleCnt="0">
        <dgm:presLayoutVars>
          <dgm:dir/>
          <dgm:animLvl val="lvl"/>
          <dgm:resizeHandles val="exact"/>
        </dgm:presLayoutVars>
      </dgm:prSet>
      <dgm:spPr/>
    </dgm:pt>
    <dgm:pt modelId="{CF4FE915-233C-4B34-854E-F00C3412BE97}" type="pres">
      <dgm:prSet presAssocID="{2A14E1B3-D973-4F47-B5CE-0837D57BEF7F}" presName="composite" presStyleCnt="0"/>
      <dgm:spPr/>
    </dgm:pt>
    <dgm:pt modelId="{1444B475-B0EA-4939-98F9-D8C173944FA4}" type="pres">
      <dgm:prSet presAssocID="{2A14E1B3-D973-4F47-B5CE-0837D57BEF7F}" presName="parTx" presStyleLbl="alignNode1" presStyleIdx="0" presStyleCnt="4">
        <dgm:presLayoutVars>
          <dgm:chMax val="0"/>
          <dgm:chPref val="0"/>
        </dgm:presLayoutVars>
      </dgm:prSet>
      <dgm:spPr/>
    </dgm:pt>
    <dgm:pt modelId="{E1995BFA-65DF-4004-B7BD-2E2A26CF2C69}" type="pres">
      <dgm:prSet presAssocID="{2A14E1B3-D973-4F47-B5CE-0837D57BEF7F}" presName="desTx" presStyleLbl="alignAccFollowNode1" presStyleIdx="0" presStyleCnt="4">
        <dgm:presLayoutVars/>
      </dgm:prSet>
      <dgm:spPr/>
    </dgm:pt>
    <dgm:pt modelId="{73808EF0-B147-4AE9-B102-6FBA6C802349}" type="pres">
      <dgm:prSet presAssocID="{966E90DD-95AA-43B6-A642-D9C3972F5562}" presName="space" presStyleCnt="0"/>
      <dgm:spPr/>
    </dgm:pt>
    <dgm:pt modelId="{0D46E6A9-280F-B749-9EB4-5AC2A5B08829}" type="pres">
      <dgm:prSet presAssocID="{3704F058-5754-43D9-8A24-7738BAB765ED}" presName="composite" presStyleCnt="0"/>
      <dgm:spPr/>
    </dgm:pt>
    <dgm:pt modelId="{8606AD91-7117-AB48-B158-907A4F94E1EF}" type="pres">
      <dgm:prSet presAssocID="{3704F058-5754-43D9-8A24-7738BAB765ED}" presName="parTx" presStyleLbl="alignNode1" presStyleIdx="1" presStyleCnt="4">
        <dgm:presLayoutVars>
          <dgm:chMax val="0"/>
          <dgm:chPref val="0"/>
        </dgm:presLayoutVars>
      </dgm:prSet>
      <dgm:spPr/>
    </dgm:pt>
    <dgm:pt modelId="{733768EB-605B-804E-9369-348DE2852A48}" type="pres">
      <dgm:prSet presAssocID="{3704F058-5754-43D9-8A24-7738BAB765ED}" presName="desTx" presStyleLbl="alignAccFollowNode1" presStyleIdx="1" presStyleCnt="4">
        <dgm:presLayoutVars/>
      </dgm:prSet>
      <dgm:spPr/>
    </dgm:pt>
    <dgm:pt modelId="{3952563C-FFF4-3943-89AE-70B6166599D7}" type="pres">
      <dgm:prSet presAssocID="{9D8A587A-661A-4EB8-A4DD-5F924DB62441}" presName="space" presStyleCnt="0"/>
      <dgm:spPr/>
    </dgm:pt>
    <dgm:pt modelId="{F8EBF6F6-F7CA-4F07-B69F-CAFD87D5A4CD}" type="pres">
      <dgm:prSet presAssocID="{B7B41B66-A465-4E2F-A5C2-218624FBB427}" presName="composite" presStyleCnt="0"/>
      <dgm:spPr/>
    </dgm:pt>
    <dgm:pt modelId="{6ACB26BE-1812-44C5-9F8D-5626DC67C1B6}" type="pres">
      <dgm:prSet presAssocID="{B7B41B66-A465-4E2F-A5C2-218624FBB427}" presName="parTx" presStyleLbl="alignNode1" presStyleIdx="2" presStyleCnt="4">
        <dgm:presLayoutVars>
          <dgm:chMax val="0"/>
          <dgm:chPref val="0"/>
        </dgm:presLayoutVars>
      </dgm:prSet>
      <dgm:spPr/>
    </dgm:pt>
    <dgm:pt modelId="{EED0856D-5650-4992-A68C-F52096617CBC}" type="pres">
      <dgm:prSet presAssocID="{B7B41B66-A465-4E2F-A5C2-218624FBB427}" presName="desTx" presStyleLbl="alignAccFollowNode1" presStyleIdx="2" presStyleCnt="4">
        <dgm:presLayoutVars/>
      </dgm:prSet>
      <dgm:spPr/>
    </dgm:pt>
    <dgm:pt modelId="{7DB9BEB1-26C4-4892-9C93-A0E70D4471B3}" type="pres">
      <dgm:prSet presAssocID="{D7759BAB-092C-4AE2-886B-9E90E3E099FA}" presName="space" presStyleCnt="0"/>
      <dgm:spPr/>
    </dgm:pt>
    <dgm:pt modelId="{9A529DF4-F545-5C40-8977-8E3E88690F4E}" type="pres">
      <dgm:prSet presAssocID="{E99C3C43-49A0-43B7-82D5-DC74471666E1}" presName="composite" presStyleCnt="0"/>
      <dgm:spPr/>
    </dgm:pt>
    <dgm:pt modelId="{B7C1BED2-891C-A84C-8505-D7F7BA83ECB6}" type="pres">
      <dgm:prSet presAssocID="{E99C3C43-49A0-43B7-82D5-DC74471666E1}" presName="parTx" presStyleLbl="alignNode1" presStyleIdx="3" presStyleCnt="4">
        <dgm:presLayoutVars>
          <dgm:chMax val="0"/>
          <dgm:chPref val="0"/>
        </dgm:presLayoutVars>
      </dgm:prSet>
      <dgm:spPr/>
    </dgm:pt>
    <dgm:pt modelId="{0BBA653D-40F2-1545-9E45-5A735CA05F71}" type="pres">
      <dgm:prSet presAssocID="{E99C3C43-49A0-43B7-82D5-DC74471666E1}" presName="desTx" presStyleLbl="alignAccFollowNode1" presStyleIdx="3" presStyleCnt="4">
        <dgm:presLayoutVars/>
      </dgm:prSet>
      <dgm:spPr/>
    </dgm:pt>
  </dgm:ptLst>
  <dgm:cxnLst>
    <dgm:cxn modelId="{C828CB0A-0421-439E-BA3E-A0CF374F5DD8}" type="presOf" srcId="{F139D16F-191F-4879-8F41-1E4204A7F9CC}" destId="{0BBA653D-40F2-1545-9E45-5A735CA05F71}" srcOrd="0" destOrd="1" presId="urn:microsoft.com/office/officeart/2016/7/layout/ChevronBlockProcess"/>
    <dgm:cxn modelId="{AEFE581C-D745-4C0F-A874-78B002BEC49C}" type="presOf" srcId="{B7B41B66-A465-4E2F-A5C2-218624FBB427}" destId="{6ACB26BE-1812-44C5-9F8D-5626DC67C1B6}" srcOrd="0" destOrd="0" presId="urn:microsoft.com/office/officeart/2016/7/layout/ChevronBlockProcess"/>
    <dgm:cxn modelId="{DD80FF32-E92B-4623-9649-B779045D3373}" type="presOf" srcId="{3A0816CB-D146-44FD-B324-CB3D6034E785}" destId="{E1995BFA-65DF-4004-B7BD-2E2A26CF2C69}" srcOrd="0" destOrd="0" presId="urn:microsoft.com/office/officeart/2016/7/layout/ChevronBlockProcess"/>
    <dgm:cxn modelId="{56648C38-8055-43B0-AF49-0571DCEC8F53}" srcId="{2A14E1B3-D973-4F47-B5CE-0837D57BEF7F}" destId="{76212D80-6BCB-46D4-A2C2-682406E2B2A8}" srcOrd="1" destOrd="0" parTransId="{CD92CCF8-FB4C-437E-9518-482B50EB3F00}" sibTransId="{B3FDF75B-801F-46C1-945B-725CD4B1882F}"/>
    <dgm:cxn modelId="{D915C83B-B78F-9F4B-92C9-CE761BFE74F9}" type="presOf" srcId="{192B08CE-0D0C-47A2-890D-D767D67BF79C}" destId="{F50DF930-3601-DE4D-AEF8-4455D8D7A72C}" srcOrd="0" destOrd="0" presId="urn:microsoft.com/office/officeart/2016/7/layout/ChevronBlockProcess"/>
    <dgm:cxn modelId="{024E0D43-8EF5-44BB-A101-94005971E2D6}" type="presOf" srcId="{E99C3C43-49A0-43B7-82D5-DC74471666E1}" destId="{B7C1BED2-891C-A84C-8505-D7F7BA83ECB6}" srcOrd="0" destOrd="0" presId="urn:microsoft.com/office/officeart/2016/7/layout/ChevronBlockProcess"/>
    <dgm:cxn modelId="{0991714D-5246-4831-A833-DF5EC9D03372}" srcId="{3704F058-5754-43D9-8A24-7738BAB765ED}" destId="{9DB2251B-7DCB-4B32-8309-A45D9F6220CF}" srcOrd="1" destOrd="0" parTransId="{6765A2D7-4855-421C-844D-C339B2317DE3}" sibTransId="{6ED8175C-5077-4811-8243-0DB3EF3415A6}"/>
    <dgm:cxn modelId="{D6CC3375-729B-4AA7-8031-E0DD84C71CA9}" type="presOf" srcId="{2B9D8668-5E04-4F8C-BAB5-3815FCB7433B}" destId="{EED0856D-5650-4992-A68C-F52096617CBC}" srcOrd="0" destOrd="0" presId="urn:microsoft.com/office/officeart/2016/7/layout/ChevronBlockProcess"/>
    <dgm:cxn modelId="{F8AAFB5A-51A9-434C-862E-A437A3843734}" type="presOf" srcId="{3704F058-5754-43D9-8A24-7738BAB765ED}" destId="{8606AD91-7117-AB48-B158-907A4F94E1EF}" srcOrd="0" destOrd="0" presId="urn:microsoft.com/office/officeart/2016/7/layout/ChevronBlockProcess"/>
    <dgm:cxn modelId="{F2CBB27C-7FC8-4C13-82B3-532B5979DF0A}" srcId="{E99C3C43-49A0-43B7-82D5-DC74471666E1}" destId="{F139D16F-191F-4879-8F41-1E4204A7F9CC}" srcOrd="1" destOrd="0" parTransId="{9922E6F3-BF0D-4219-817C-65FFD89C1D44}" sibTransId="{21C8703A-4B95-4B40-A189-C84CEA12D76D}"/>
    <dgm:cxn modelId="{B7D3837E-9D4B-493A-BEF1-223180A0062E}" srcId="{192B08CE-0D0C-47A2-890D-D767D67BF79C}" destId="{E99C3C43-49A0-43B7-82D5-DC74471666E1}" srcOrd="3" destOrd="0" parTransId="{77F0FE92-5541-4CE3-A128-513588A78528}" sibTransId="{372907FD-55BB-4309-B8B0-D08B22A9ADA5}"/>
    <dgm:cxn modelId="{1BB1B38A-B0E5-441B-A00F-29E4708A7103}" type="presOf" srcId="{2A14E1B3-D973-4F47-B5CE-0837D57BEF7F}" destId="{1444B475-B0EA-4939-98F9-D8C173944FA4}" srcOrd="0" destOrd="0" presId="urn:microsoft.com/office/officeart/2016/7/layout/ChevronBlockProcess"/>
    <dgm:cxn modelId="{65634CB3-0D37-4BEC-8DD4-A555691A5949}" srcId="{E99C3C43-49A0-43B7-82D5-DC74471666E1}" destId="{3BFD9A48-3B34-49B3-8993-0AAF874AB412}" srcOrd="0" destOrd="0" parTransId="{F3FEEA4B-1D11-47BE-8023-A79A2AE1A477}" sibTransId="{205A4BD4-48AC-44B3-912F-4EBDA99F78D8}"/>
    <dgm:cxn modelId="{D333E4B4-C29C-4D7F-92E6-710076056351}" type="presOf" srcId="{C906DE4D-423B-4FF6-A34B-9546A831615C}" destId="{733768EB-605B-804E-9369-348DE2852A48}" srcOrd="0" destOrd="2" presId="urn:microsoft.com/office/officeart/2016/7/layout/ChevronBlockProcess"/>
    <dgm:cxn modelId="{9C6493B5-6182-4064-9F12-CB66144F9795}" srcId="{3704F058-5754-43D9-8A24-7738BAB765ED}" destId="{B2D097DA-888E-49FF-9F6F-B2E138B53FB3}" srcOrd="0" destOrd="0" parTransId="{B0BB031E-4DA8-41B5-84B9-405800D177D9}" sibTransId="{5477692E-FF47-47C4-91A9-129E09403EFE}"/>
    <dgm:cxn modelId="{70F27BB9-A87F-4D9E-AEFC-2C11574F6012}" type="presOf" srcId="{76212D80-6BCB-46D4-A2C2-682406E2B2A8}" destId="{E1995BFA-65DF-4004-B7BD-2E2A26CF2C69}" srcOrd="0" destOrd="1" presId="urn:microsoft.com/office/officeart/2016/7/layout/ChevronBlockProcess"/>
    <dgm:cxn modelId="{655FB2B9-431D-40F6-8E01-08FE46D30B53}" srcId="{192B08CE-0D0C-47A2-890D-D767D67BF79C}" destId="{B7B41B66-A465-4E2F-A5C2-218624FBB427}" srcOrd="2" destOrd="0" parTransId="{989FC9C6-6116-40DA-B93B-6A0D8868FF15}" sibTransId="{D7759BAB-092C-4AE2-886B-9E90E3E099FA}"/>
    <dgm:cxn modelId="{9DF006BD-1070-481F-A71F-0AF92CDE4041}" type="presOf" srcId="{D42DD246-AEBC-452C-88E1-B963C4016631}" destId="{EED0856D-5650-4992-A68C-F52096617CBC}" srcOrd="0" destOrd="1" presId="urn:microsoft.com/office/officeart/2016/7/layout/ChevronBlockProcess"/>
    <dgm:cxn modelId="{67D412C5-55AF-4723-A667-B2BD967E402A}" type="presOf" srcId="{9DB2251B-7DCB-4B32-8309-A45D9F6220CF}" destId="{733768EB-605B-804E-9369-348DE2852A48}" srcOrd="0" destOrd="1" presId="urn:microsoft.com/office/officeart/2016/7/layout/ChevronBlockProcess"/>
    <dgm:cxn modelId="{1C8343C7-35C8-4B76-9940-72BDD6158B23}" type="presOf" srcId="{B2D097DA-888E-49FF-9F6F-B2E138B53FB3}" destId="{733768EB-605B-804E-9369-348DE2852A48}" srcOrd="0" destOrd="0" presId="urn:microsoft.com/office/officeart/2016/7/layout/ChevronBlockProcess"/>
    <dgm:cxn modelId="{0E1A92C8-1AB7-4DE0-9D44-52A4960F91BC}" srcId="{B7B41B66-A465-4E2F-A5C2-218624FBB427}" destId="{D42DD246-AEBC-452C-88E1-B963C4016631}" srcOrd="1" destOrd="0" parTransId="{C2B4C574-68D4-4A50-B7A6-C18FEBB7628C}" sibTransId="{90AE5E6E-133A-49FF-95DB-EBBBD98DF1F9}"/>
    <dgm:cxn modelId="{6E8EBAD2-6C58-4F4B-9C35-65E375C4A0C4}" srcId="{3704F058-5754-43D9-8A24-7738BAB765ED}" destId="{C906DE4D-423B-4FF6-A34B-9546A831615C}" srcOrd="2" destOrd="0" parTransId="{F8E1D036-0866-4468-9BDC-BACA11F1F85D}" sibTransId="{CCA2DC52-2EB7-4ACB-BA94-C674FE774494}"/>
    <dgm:cxn modelId="{CB3406D3-788B-4EC6-8F5F-24DA3DF61ECF}" srcId="{B7B41B66-A465-4E2F-A5C2-218624FBB427}" destId="{2B9D8668-5E04-4F8C-BAB5-3815FCB7433B}" srcOrd="0" destOrd="0" parTransId="{37ADC1A4-7EC3-42E0-87E3-769D2E894595}" sibTransId="{D4DF8AAB-0D9B-424D-81E7-4EA3166A0E78}"/>
    <dgm:cxn modelId="{438C67D4-ECD4-4FD1-BED7-1AAC4377CC4E}" srcId="{192B08CE-0D0C-47A2-890D-D767D67BF79C}" destId="{3704F058-5754-43D9-8A24-7738BAB765ED}" srcOrd="1" destOrd="0" parTransId="{73D3C95B-4829-4106-8552-679921109958}" sibTransId="{9D8A587A-661A-4EB8-A4DD-5F924DB62441}"/>
    <dgm:cxn modelId="{E77044DF-3439-4733-89CA-F08C2AF3405A}" type="presOf" srcId="{3BFD9A48-3B34-49B3-8993-0AAF874AB412}" destId="{0BBA653D-40F2-1545-9E45-5A735CA05F71}" srcOrd="0" destOrd="0" presId="urn:microsoft.com/office/officeart/2016/7/layout/ChevronBlockProcess"/>
    <dgm:cxn modelId="{9153C2F8-C7FC-4DCA-8085-61E29241A9BF}" srcId="{2A14E1B3-D973-4F47-B5CE-0837D57BEF7F}" destId="{3A0816CB-D146-44FD-B324-CB3D6034E785}" srcOrd="0" destOrd="0" parTransId="{38B45D66-FBEE-401C-8F3E-ED5D94306D13}" sibTransId="{F23F3420-1238-4CE0-99B7-25C87F0BF97D}"/>
    <dgm:cxn modelId="{7BDAEBF9-36B9-4CB3-9DE8-A5ADDFDA2EE9}" srcId="{192B08CE-0D0C-47A2-890D-D767D67BF79C}" destId="{2A14E1B3-D973-4F47-B5CE-0837D57BEF7F}" srcOrd="0" destOrd="0" parTransId="{28FCC0F8-0C09-47CF-AD83-8312423A2E10}" sibTransId="{966E90DD-95AA-43B6-A642-D9C3972F5562}"/>
    <dgm:cxn modelId="{48C332D2-0267-476C-9778-92CA51C5A6DB}" type="presParOf" srcId="{F50DF930-3601-DE4D-AEF8-4455D8D7A72C}" destId="{CF4FE915-233C-4B34-854E-F00C3412BE97}" srcOrd="0" destOrd="0" presId="urn:microsoft.com/office/officeart/2016/7/layout/ChevronBlockProcess"/>
    <dgm:cxn modelId="{C8643C3A-EEE9-43A9-B4CE-F6892AAD327D}" type="presParOf" srcId="{CF4FE915-233C-4B34-854E-F00C3412BE97}" destId="{1444B475-B0EA-4939-98F9-D8C173944FA4}" srcOrd="0" destOrd="0" presId="urn:microsoft.com/office/officeart/2016/7/layout/ChevronBlockProcess"/>
    <dgm:cxn modelId="{3AFF6FF8-623A-49FD-BFA2-DC49014FD5A2}" type="presParOf" srcId="{CF4FE915-233C-4B34-854E-F00C3412BE97}" destId="{E1995BFA-65DF-4004-B7BD-2E2A26CF2C69}" srcOrd="1" destOrd="0" presId="urn:microsoft.com/office/officeart/2016/7/layout/ChevronBlockProcess"/>
    <dgm:cxn modelId="{97C40231-4659-4305-93A3-C3F07F227834}" type="presParOf" srcId="{F50DF930-3601-DE4D-AEF8-4455D8D7A72C}" destId="{73808EF0-B147-4AE9-B102-6FBA6C802349}" srcOrd="1" destOrd="0" presId="urn:microsoft.com/office/officeart/2016/7/layout/ChevronBlockProcess"/>
    <dgm:cxn modelId="{45CB3A3C-34F2-4875-8574-089C2F7FEEFA}" type="presParOf" srcId="{F50DF930-3601-DE4D-AEF8-4455D8D7A72C}" destId="{0D46E6A9-280F-B749-9EB4-5AC2A5B08829}" srcOrd="2" destOrd="0" presId="urn:microsoft.com/office/officeart/2016/7/layout/ChevronBlockProcess"/>
    <dgm:cxn modelId="{D84FD115-CD2A-42C2-A71F-BDF9C5EC1D75}" type="presParOf" srcId="{0D46E6A9-280F-B749-9EB4-5AC2A5B08829}" destId="{8606AD91-7117-AB48-B158-907A4F94E1EF}" srcOrd="0" destOrd="0" presId="urn:microsoft.com/office/officeart/2016/7/layout/ChevronBlockProcess"/>
    <dgm:cxn modelId="{20EC8ACE-1A0E-46CF-971A-2EF250136034}" type="presParOf" srcId="{0D46E6A9-280F-B749-9EB4-5AC2A5B08829}" destId="{733768EB-605B-804E-9369-348DE2852A48}" srcOrd="1" destOrd="0" presId="urn:microsoft.com/office/officeart/2016/7/layout/ChevronBlockProcess"/>
    <dgm:cxn modelId="{8FD25CDB-D7FE-455C-AE35-84B319167FCF}" type="presParOf" srcId="{F50DF930-3601-DE4D-AEF8-4455D8D7A72C}" destId="{3952563C-FFF4-3943-89AE-70B6166599D7}" srcOrd="3" destOrd="0" presId="urn:microsoft.com/office/officeart/2016/7/layout/ChevronBlockProcess"/>
    <dgm:cxn modelId="{E0CCDA51-338C-45C8-BB0B-D4FE4E38BB9B}" type="presParOf" srcId="{F50DF930-3601-DE4D-AEF8-4455D8D7A72C}" destId="{F8EBF6F6-F7CA-4F07-B69F-CAFD87D5A4CD}" srcOrd="4" destOrd="0" presId="urn:microsoft.com/office/officeart/2016/7/layout/ChevronBlockProcess"/>
    <dgm:cxn modelId="{C8509BFB-1127-42B4-9293-85CD5B6B1984}" type="presParOf" srcId="{F8EBF6F6-F7CA-4F07-B69F-CAFD87D5A4CD}" destId="{6ACB26BE-1812-44C5-9F8D-5626DC67C1B6}" srcOrd="0" destOrd="0" presId="urn:microsoft.com/office/officeart/2016/7/layout/ChevronBlockProcess"/>
    <dgm:cxn modelId="{231EABCA-9DC2-4066-AD51-721FE8C0BEC1}" type="presParOf" srcId="{F8EBF6F6-F7CA-4F07-B69F-CAFD87D5A4CD}" destId="{EED0856D-5650-4992-A68C-F52096617CBC}" srcOrd="1" destOrd="0" presId="urn:microsoft.com/office/officeart/2016/7/layout/ChevronBlockProcess"/>
    <dgm:cxn modelId="{55BB5BD7-C654-4791-8356-64454EE66779}" type="presParOf" srcId="{F50DF930-3601-DE4D-AEF8-4455D8D7A72C}" destId="{7DB9BEB1-26C4-4892-9C93-A0E70D4471B3}" srcOrd="5" destOrd="0" presId="urn:microsoft.com/office/officeart/2016/7/layout/ChevronBlockProcess"/>
    <dgm:cxn modelId="{5F4CCDA5-B4E9-45BB-A64A-CCD0ABEE62A9}" type="presParOf" srcId="{F50DF930-3601-DE4D-AEF8-4455D8D7A72C}" destId="{9A529DF4-F545-5C40-8977-8E3E88690F4E}" srcOrd="6" destOrd="0" presId="urn:microsoft.com/office/officeart/2016/7/layout/ChevronBlockProcess"/>
    <dgm:cxn modelId="{ED1932AF-085E-432B-9DDD-056139B5DE96}" type="presParOf" srcId="{9A529DF4-F545-5C40-8977-8E3E88690F4E}" destId="{B7C1BED2-891C-A84C-8505-D7F7BA83ECB6}" srcOrd="0" destOrd="0" presId="urn:microsoft.com/office/officeart/2016/7/layout/ChevronBlockProcess"/>
    <dgm:cxn modelId="{48A9C61A-5EA2-4456-A835-D1240180262D}" type="presParOf" srcId="{9A529DF4-F545-5C40-8977-8E3E88690F4E}" destId="{0BBA653D-40F2-1545-9E45-5A735CA05F71}"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FDA972-FBB7-4747-BA10-3BAE03399C1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79A96E8-1359-4767-81C1-0CCD2FB3D7D7}">
      <dgm:prSet/>
      <dgm:spPr/>
      <dgm:t>
        <a:bodyPr/>
        <a:lstStyle/>
        <a:p>
          <a:pPr rtl="0"/>
          <a:r>
            <a:rPr lang="en-US" b="1" u="sng">
              <a:latin typeface="Times New Roman"/>
              <a:cs typeface="Times New Roman"/>
            </a:rPr>
            <a:t>1. Fill missing values and standardize the data</a:t>
          </a:r>
          <a:endParaRPr lang="en-US"/>
        </a:p>
      </dgm:t>
    </dgm:pt>
    <dgm:pt modelId="{255BE5BA-A1F6-4E9B-B7DE-4A0DF6C67F35}" type="parTrans" cxnId="{9EBAFD12-AE61-43D9-ABD8-1A07F0CA7BFA}">
      <dgm:prSet/>
      <dgm:spPr/>
      <dgm:t>
        <a:bodyPr/>
        <a:lstStyle/>
        <a:p>
          <a:endParaRPr lang="en-US"/>
        </a:p>
      </dgm:t>
    </dgm:pt>
    <dgm:pt modelId="{08D377E4-4FC9-45EB-A878-1A5E59A88A03}" type="sibTrans" cxnId="{9EBAFD12-AE61-43D9-ABD8-1A07F0CA7BFA}">
      <dgm:prSet/>
      <dgm:spPr/>
      <dgm:t>
        <a:bodyPr/>
        <a:lstStyle/>
        <a:p>
          <a:endParaRPr lang="en-US"/>
        </a:p>
      </dgm:t>
    </dgm:pt>
    <dgm:pt modelId="{F8CE5FE1-C278-42D1-B98B-978BBCACB435}">
      <dgm:prSet/>
      <dgm:spPr/>
      <dgm:t>
        <a:bodyPr/>
        <a:lstStyle/>
        <a:p>
          <a:pPr rtl="0"/>
          <a:r>
            <a:rPr lang="en-US" b="1" u="sng">
              <a:latin typeface="Times New Roman"/>
              <a:cs typeface="Times New Roman"/>
            </a:rPr>
            <a:t>2. Split the data into train and test set</a:t>
          </a:r>
          <a:endParaRPr lang="en-US"/>
        </a:p>
      </dgm:t>
    </dgm:pt>
    <dgm:pt modelId="{63843861-46CB-40BD-A593-18B26663E5A2}" type="parTrans" cxnId="{310DAE17-BD9D-49D1-8AFD-0236E2637F93}">
      <dgm:prSet/>
      <dgm:spPr/>
      <dgm:t>
        <a:bodyPr/>
        <a:lstStyle/>
        <a:p>
          <a:endParaRPr lang="en-US"/>
        </a:p>
      </dgm:t>
    </dgm:pt>
    <dgm:pt modelId="{163E3AF7-F713-4EB9-B512-F3A1AF167187}" type="sibTrans" cxnId="{310DAE17-BD9D-49D1-8AFD-0236E2637F93}">
      <dgm:prSet/>
      <dgm:spPr/>
      <dgm:t>
        <a:bodyPr/>
        <a:lstStyle/>
        <a:p>
          <a:endParaRPr lang="en-US"/>
        </a:p>
      </dgm:t>
    </dgm:pt>
    <dgm:pt modelId="{72B7501B-3DDC-4DFA-B3B4-3CD31AABF397}">
      <dgm:prSet phldr="0"/>
      <dgm:spPr/>
      <dgm:t>
        <a:bodyPr/>
        <a:lstStyle/>
        <a:p>
          <a:pPr rtl="0"/>
          <a:r>
            <a:rPr lang="en-US">
              <a:latin typeface="Times New Roman"/>
              <a:cs typeface="Times New Roman"/>
            </a:rPr>
            <a:t>Missing values in returns/index values: Holiday treatment (different for US, China and Taiwan).</a:t>
          </a:r>
          <a:endParaRPr lang="en-US"/>
        </a:p>
      </dgm:t>
    </dgm:pt>
    <dgm:pt modelId="{87E885D2-43CF-4A04-AB19-1793B7394887}" type="parTrans" cxnId="{EA014BE9-CB9D-4D1C-B51D-17EB235A3020}">
      <dgm:prSet/>
      <dgm:spPr/>
    </dgm:pt>
    <dgm:pt modelId="{5752D378-5380-4E03-8B2C-F2EAF2C7358F}" type="sibTrans" cxnId="{EA014BE9-CB9D-4D1C-B51D-17EB235A3020}">
      <dgm:prSet/>
      <dgm:spPr/>
      <dgm:t>
        <a:bodyPr/>
        <a:lstStyle/>
        <a:p>
          <a:endParaRPr lang="en-US"/>
        </a:p>
      </dgm:t>
    </dgm:pt>
    <dgm:pt modelId="{039352D3-F38C-4B40-9652-39801C6B2FBA}">
      <dgm:prSet phldr="0"/>
      <dgm:spPr/>
      <dgm:t>
        <a:bodyPr/>
        <a:lstStyle/>
        <a:p>
          <a:pPr rtl="0"/>
          <a:r>
            <a:rPr lang="en-US">
              <a:latin typeface="Times New Roman"/>
              <a:cs typeface="Times New Roman"/>
            </a:rPr>
            <a:t>Combine data with varying frequencies: Monthly data needs to be joined with daily data</a:t>
          </a:r>
          <a:endParaRPr lang="en-US"/>
        </a:p>
      </dgm:t>
    </dgm:pt>
    <dgm:pt modelId="{60226CF2-CDF2-49B2-B626-6846AD4BF25E}" type="parTrans" cxnId="{1C86E203-6AA2-408B-A37C-B47B4DE543DF}">
      <dgm:prSet/>
      <dgm:spPr/>
    </dgm:pt>
    <dgm:pt modelId="{9AF5A610-FD98-4077-8481-A297DA95444D}" type="sibTrans" cxnId="{1C86E203-6AA2-408B-A37C-B47B4DE543DF}">
      <dgm:prSet/>
      <dgm:spPr/>
    </dgm:pt>
    <dgm:pt modelId="{511B6950-08BE-4084-98E9-DF77224A9365}">
      <dgm:prSet phldr="0"/>
      <dgm:spPr/>
      <dgm:t>
        <a:bodyPr/>
        <a:lstStyle/>
        <a:p>
          <a:pPr rtl="0"/>
          <a:r>
            <a:rPr lang="en-US">
              <a:latin typeface="Times New Roman"/>
              <a:cs typeface="Times New Roman"/>
            </a:rPr>
            <a:t>Boolean Features: For the recession and dividend payout features, we convert them to a Boolean value and realign them to join with daily data.</a:t>
          </a:r>
        </a:p>
      </dgm:t>
    </dgm:pt>
    <dgm:pt modelId="{8457A192-CF58-4380-9D0B-595CB8BA0115}" type="parTrans" cxnId="{D91E65E3-8ECA-4B32-8792-228D75E74A14}">
      <dgm:prSet/>
      <dgm:spPr/>
    </dgm:pt>
    <dgm:pt modelId="{8146F7F8-DF0E-44B0-9E92-865BCCD6CA5D}" type="sibTrans" cxnId="{D91E65E3-8ECA-4B32-8792-228D75E74A14}">
      <dgm:prSet/>
      <dgm:spPr/>
    </dgm:pt>
    <dgm:pt modelId="{DF84A608-5C95-499A-8784-E1CDBE812333}">
      <dgm:prSet phldr="0"/>
      <dgm:spPr/>
      <dgm:t>
        <a:bodyPr/>
        <a:lstStyle/>
        <a:p>
          <a:pPr rtl="0"/>
          <a:r>
            <a:rPr lang="en-US">
              <a:latin typeface="Times New Roman"/>
              <a:cs typeface="Times New Roman"/>
            </a:rPr>
            <a:t>Finally, standardize the data: We use the industry standard z-score standardizing technique to de-mean data to bring them on a uniform scale.</a:t>
          </a:r>
          <a:endParaRPr lang="en-US"/>
        </a:p>
      </dgm:t>
    </dgm:pt>
    <dgm:pt modelId="{05FCCFAE-BF34-401A-8202-36040F059064}" type="parTrans" cxnId="{3936E250-1E1A-445C-B35B-72041AB1A045}">
      <dgm:prSet/>
      <dgm:spPr/>
    </dgm:pt>
    <dgm:pt modelId="{CED75E5E-4994-4689-95B2-C6E7FE12FD29}" type="sibTrans" cxnId="{3936E250-1E1A-445C-B35B-72041AB1A045}">
      <dgm:prSet/>
      <dgm:spPr/>
    </dgm:pt>
    <dgm:pt modelId="{4BD90286-5C7D-4719-BE91-6970ACD1EB97}">
      <dgm:prSet phldr="0"/>
      <dgm:spPr/>
      <dgm:t>
        <a:bodyPr/>
        <a:lstStyle/>
        <a:p>
          <a:endParaRPr lang="en-US"/>
        </a:p>
      </dgm:t>
    </dgm:pt>
    <dgm:pt modelId="{C164CCA2-8CA6-4148-904A-9CBDEA3EAC7D}" type="parTrans" cxnId="{2331408E-077F-4030-B59C-83A51C33F792}">
      <dgm:prSet/>
      <dgm:spPr/>
    </dgm:pt>
    <dgm:pt modelId="{3038CA0C-308F-413A-BB58-E6E18689345D}" type="sibTrans" cxnId="{2331408E-077F-4030-B59C-83A51C33F792}">
      <dgm:prSet/>
      <dgm:spPr/>
    </dgm:pt>
    <dgm:pt modelId="{95EE3B98-6C00-4394-8FAD-7294FB1B0EB0}">
      <dgm:prSet phldr="0"/>
      <dgm:spPr/>
      <dgm:t>
        <a:bodyPr/>
        <a:lstStyle/>
        <a:p>
          <a:endParaRPr lang="en-US"/>
        </a:p>
      </dgm:t>
    </dgm:pt>
    <dgm:pt modelId="{8FC157BE-3B13-4BB2-A986-7227F06E0166}" type="parTrans" cxnId="{BA13ADC1-135B-4C1A-B0E3-E6AA0B9BBE7A}">
      <dgm:prSet/>
      <dgm:spPr/>
    </dgm:pt>
    <dgm:pt modelId="{49E28ED8-EFD1-4490-8C88-B965CF6220B5}" type="sibTrans" cxnId="{BA13ADC1-135B-4C1A-B0E3-E6AA0B9BBE7A}">
      <dgm:prSet/>
      <dgm:spPr/>
    </dgm:pt>
    <dgm:pt modelId="{05F5FAB7-42FF-485A-B58C-5A4F4091B439}">
      <dgm:prSet phldr="0"/>
      <dgm:spPr/>
      <dgm:t>
        <a:bodyPr/>
        <a:lstStyle/>
        <a:p>
          <a:endParaRPr lang="en-US">
            <a:latin typeface="Times New Roman"/>
            <a:cs typeface="Times New Roman"/>
          </a:endParaRPr>
        </a:p>
      </dgm:t>
    </dgm:pt>
    <dgm:pt modelId="{9B1C6A91-3982-42D8-9D54-30B7EA69D232}" type="parTrans" cxnId="{961B17B6-7C7C-4F3D-BE25-E4436776EBE1}">
      <dgm:prSet/>
      <dgm:spPr/>
    </dgm:pt>
    <dgm:pt modelId="{F8B2C9C6-C596-404C-A20E-87F5252E126C}" type="sibTrans" cxnId="{961B17B6-7C7C-4F3D-BE25-E4436776EBE1}">
      <dgm:prSet/>
      <dgm:spPr/>
    </dgm:pt>
    <dgm:pt modelId="{C36F1726-80D3-4414-83BB-BCAEBEFED834}">
      <dgm:prSet phldr="0"/>
      <dgm:spPr/>
      <dgm:t>
        <a:bodyPr/>
        <a:lstStyle/>
        <a:p>
          <a:pPr rtl="0"/>
          <a:r>
            <a:rPr lang="en-US" b="0" u="none">
              <a:latin typeface="Times New Roman"/>
              <a:cs typeface="Times New Roman"/>
            </a:rPr>
            <a:t>Time series data cannot be split into random train/test sets (using built in </a:t>
          </a:r>
          <a:r>
            <a:rPr lang="en-US" b="0" u="none" err="1">
              <a:latin typeface="Times New Roman"/>
              <a:cs typeface="Times New Roman"/>
            </a:rPr>
            <a:t>sklearn</a:t>
          </a:r>
          <a:r>
            <a:rPr lang="en-US" b="0" u="none">
              <a:latin typeface="Times New Roman"/>
              <a:cs typeface="Times New Roman"/>
            </a:rPr>
            <a:t> API). </a:t>
          </a:r>
          <a:br>
            <a:rPr lang="en-US" b="0" u="none">
              <a:solidFill>
                <a:srgbClr val="010000"/>
              </a:solidFill>
              <a:latin typeface="Times New Roman"/>
              <a:cs typeface="Times New Roman"/>
            </a:rPr>
          </a:br>
          <a:br>
            <a:rPr lang="en-US" b="0" u="none">
              <a:latin typeface="Times New Roman"/>
              <a:cs typeface="Times New Roman"/>
            </a:rPr>
          </a:br>
          <a:r>
            <a:rPr lang="en-US" b="0" u="none">
              <a:latin typeface="Times New Roman"/>
              <a:cs typeface="Times New Roman"/>
            </a:rPr>
            <a:t>Thus, we split the data such that historical data (2008- 2018 roughly) is our training set and the recent data from 2019 onwards is our </a:t>
          </a:r>
          <a:r>
            <a:rPr lang="en-US">
              <a:latin typeface="Times New Roman"/>
              <a:cs typeface="Times New Roman"/>
            </a:rPr>
            <a:t>test set.</a:t>
          </a:r>
          <a:endParaRPr lang="en-US">
            <a:latin typeface="Helvetica"/>
          </a:endParaRPr>
        </a:p>
      </dgm:t>
    </dgm:pt>
    <dgm:pt modelId="{55AEFF8E-4AE7-43E8-94F5-25A59A44DAFC}" type="parTrans" cxnId="{5DCDFD6E-41F9-4130-A80C-B57E296E288E}">
      <dgm:prSet/>
      <dgm:spPr/>
    </dgm:pt>
    <dgm:pt modelId="{83BEF609-47B5-4820-A084-626AA0E71B44}" type="sibTrans" cxnId="{5DCDFD6E-41F9-4130-A80C-B57E296E288E}">
      <dgm:prSet/>
      <dgm:spPr/>
    </dgm:pt>
    <dgm:pt modelId="{A463E28B-75B4-4A19-8AEE-68C2590AE011}">
      <dgm:prSet phldr="0"/>
      <dgm:spPr/>
      <dgm:t>
        <a:bodyPr/>
        <a:lstStyle/>
        <a:p>
          <a:pPr rtl="0"/>
          <a:r>
            <a:rPr lang="en-US">
              <a:latin typeface="Times New Roman"/>
              <a:cs typeface="Times New Roman"/>
            </a:rPr>
            <a:t>We have not specified an explicit validation set. </a:t>
          </a:r>
          <a:br>
            <a:rPr lang="en-US">
              <a:solidFill>
                <a:srgbClr val="010000"/>
              </a:solidFill>
              <a:latin typeface="Times New Roman"/>
              <a:cs typeface="Times New Roman"/>
            </a:rPr>
          </a:br>
          <a:br>
            <a:rPr lang="en-US">
              <a:solidFill>
                <a:srgbClr val="010000"/>
              </a:solidFill>
              <a:latin typeface="Times New Roman"/>
              <a:cs typeface="Times New Roman"/>
            </a:rPr>
          </a:br>
          <a:r>
            <a:rPr lang="en-US">
              <a:latin typeface="Times New Roman"/>
              <a:cs typeface="Times New Roman"/>
            </a:rPr>
            <a:t>However, for hyperparameter tuning using random search, we utilized a novel approach to making cross validation folds which retains the time series structure.</a:t>
          </a:r>
        </a:p>
      </dgm:t>
    </dgm:pt>
    <dgm:pt modelId="{386FAC07-5949-443C-BAC9-2323349BA035}" type="parTrans" cxnId="{9FE982D5-4DC4-4117-BCF4-708A02CAECC6}">
      <dgm:prSet/>
      <dgm:spPr/>
    </dgm:pt>
    <dgm:pt modelId="{B4827E19-C51A-4DB2-8A7F-29F435233117}" type="sibTrans" cxnId="{9FE982D5-4DC4-4117-BCF4-708A02CAECC6}">
      <dgm:prSet/>
      <dgm:spPr/>
    </dgm:pt>
    <dgm:pt modelId="{2EAA00FB-CCA5-4DEF-9C43-67FF3A7F3164}">
      <dgm:prSet phldr="0"/>
      <dgm:spPr/>
      <dgm:t>
        <a:bodyPr/>
        <a:lstStyle/>
        <a:p>
          <a:endParaRPr lang="en-US">
            <a:latin typeface="Times New Roman"/>
            <a:cs typeface="Times New Roman"/>
          </a:endParaRPr>
        </a:p>
      </dgm:t>
    </dgm:pt>
    <dgm:pt modelId="{17414882-B41F-47BD-9F12-02699412C2B8}" type="parTrans" cxnId="{DD976F72-AE8A-46F7-95B4-3C35CF6E1955}">
      <dgm:prSet/>
      <dgm:spPr/>
    </dgm:pt>
    <dgm:pt modelId="{210C60AF-468C-4279-91CC-E7B6789EA651}" type="sibTrans" cxnId="{DD976F72-AE8A-46F7-95B4-3C35CF6E1955}">
      <dgm:prSet/>
      <dgm:spPr/>
    </dgm:pt>
    <dgm:pt modelId="{B470D42A-09A3-40D5-87CB-6247F8EB2F35}" type="pres">
      <dgm:prSet presAssocID="{41FDA972-FBB7-4747-BA10-3BAE03399C1A}" presName="diagram" presStyleCnt="0">
        <dgm:presLayoutVars>
          <dgm:dir/>
          <dgm:resizeHandles val="exact"/>
        </dgm:presLayoutVars>
      </dgm:prSet>
      <dgm:spPr/>
    </dgm:pt>
    <dgm:pt modelId="{F8E35954-947A-4B80-B86D-5892FA7882AD}" type="pres">
      <dgm:prSet presAssocID="{079A96E8-1359-4767-81C1-0CCD2FB3D7D7}" presName="node" presStyleLbl="node1" presStyleIdx="0" presStyleCnt="2">
        <dgm:presLayoutVars>
          <dgm:bulletEnabled val="1"/>
        </dgm:presLayoutVars>
      </dgm:prSet>
      <dgm:spPr>
        <a:solidFill>
          <a:schemeClr val="bg2">
            <a:lumMod val="50000"/>
          </a:schemeClr>
        </a:solidFill>
      </dgm:spPr>
    </dgm:pt>
    <dgm:pt modelId="{3DFD60F9-FC59-426D-9022-2E26BA550DDB}" type="pres">
      <dgm:prSet presAssocID="{08D377E4-4FC9-45EB-A878-1A5E59A88A03}" presName="sibTrans" presStyleCnt="0"/>
      <dgm:spPr/>
    </dgm:pt>
    <dgm:pt modelId="{FBD65CFA-17D0-4F37-A75E-C4624CECCEA9}" type="pres">
      <dgm:prSet presAssocID="{F8CE5FE1-C278-42D1-B98B-978BBCACB435}" presName="node" presStyleLbl="node1" presStyleIdx="1" presStyleCnt="2">
        <dgm:presLayoutVars>
          <dgm:bulletEnabled val="1"/>
        </dgm:presLayoutVars>
      </dgm:prSet>
      <dgm:spPr>
        <a:solidFill>
          <a:schemeClr val="bg2">
            <a:lumMod val="50000"/>
          </a:schemeClr>
        </a:solidFill>
      </dgm:spPr>
    </dgm:pt>
  </dgm:ptLst>
  <dgm:cxnLst>
    <dgm:cxn modelId="{1C86E203-6AA2-408B-A37C-B47B4DE543DF}" srcId="{079A96E8-1359-4767-81C1-0CCD2FB3D7D7}" destId="{039352D3-F38C-4B40-9652-39801C6B2FBA}" srcOrd="2" destOrd="0" parTransId="{60226CF2-CDF2-49B2-B626-6846AD4BF25E}" sibTransId="{9AF5A610-FD98-4077-8481-A297DA95444D}"/>
    <dgm:cxn modelId="{1CE48A0D-6F0F-4687-B542-3F3E31EFB7F1}" type="presOf" srcId="{41FDA972-FBB7-4747-BA10-3BAE03399C1A}" destId="{B470D42A-09A3-40D5-87CB-6247F8EB2F35}" srcOrd="0" destOrd="0" presId="urn:microsoft.com/office/officeart/2005/8/layout/default"/>
    <dgm:cxn modelId="{A18A8312-678B-425D-B912-4F84DD42AB9E}" type="presOf" srcId="{C36F1726-80D3-4414-83BB-BCAEBEFED834}" destId="{FBD65CFA-17D0-4F37-A75E-C4624CECCEA9}" srcOrd="0" destOrd="1" presId="urn:microsoft.com/office/officeart/2005/8/layout/default"/>
    <dgm:cxn modelId="{9EBAFD12-AE61-43D9-ABD8-1A07F0CA7BFA}" srcId="{41FDA972-FBB7-4747-BA10-3BAE03399C1A}" destId="{079A96E8-1359-4767-81C1-0CCD2FB3D7D7}" srcOrd="0" destOrd="0" parTransId="{255BE5BA-A1F6-4E9B-B7DE-4A0DF6C67F35}" sibTransId="{08D377E4-4FC9-45EB-A878-1A5E59A88A03}"/>
    <dgm:cxn modelId="{EB671D14-FAE7-431B-97DB-D02991CCCA78}" type="presOf" srcId="{DF84A608-5C95-499A-8784-E1CDBE812333}" destId="{F8E35954-947A-4B80-B86D-5892FA7882AD}" srcOrd="0" destOrd="7" presId="urn:microsoft.com/office/officeart/2005/8/layout/default"/>
    <dgm:cxn modelId="{310DAE17-BD9D-49D1-8AFD-0236E2637F93}" srcId="{41FDA972-FBB7-4747-BA10-3BAE03399C1A}" destId="{F8CE5FE1-C278-42D1-B98B-978BBCACB435}" srcOrd="1" destOrd="0" parTransId="{63843861-46CB-40BD-A593-18B26663E5A2}" sibTransId="{163E3AF7-F713-4EB9-B512-F3A1AF167187}"/>
    <dgm:cxn modelId="{049CF225-EA05-4B69-8D85-C0CCEA3C8E49}" type="presOf" srcId="{F8CE5FE1-C278-42D1-B98B-978BBCACB435}" destId="{FBD65CFA-17D0-4F37-A75E-C4624CECCEA9}" srcOrd="0" destOrd="0" presId="urn:microsoft.com/office/officeart/2005/8/layout/default"/>
    <dgm:cxn modelId="{CC166926-2938-4800-9618-A89F17B7EEE5}" type="presOf" srcId="{2EAA00FB-CCA5-4DEF-9C43-67FF3A7F3164}" destId="{FBD65CFA-17D0-4F37-A75E-C4624CECCEA9}" srcOrd="0" destOrd="2" presId="urn:microsoft.com/office/officeart/2005/8/layout/default"/>
    <dgm:cxn modelId="{A1152C64-6FFA-473F-94AC-BC5D7BAD6EA8}" type="presOf" srcId="{079A96E8-1359-4767-81C1-0CCD2FB3D7D7}" destId="{F8E35954-947A-4B80-B86D-5892FA7882AD}" srcOrd="0" destOrd="0" presId="urn:microsoft.com/office/officeart/2005/8/layout/default"/>
    <dgm:cxn modelId="{A21E626B-B957-47B0-A47A-FB810195A735}" type="presOf" srcId="{A463E28B-75B4-4A19-8AEE-68C2590AE011}" destId="{FBD65CFA-17D0-4F37-A75E-C4624CECCEA9}" srcOrd="0" destOrd="3" presId="urn:microsoft.com/office/officeart/2005/8/layout/default"/>
    <dgm:cxn modelId="{6951A54B-8880-4FED-BA7A-E98B228134B6}" type="presOf" srcId="{511B6950-08BE-4084-98E9-DF77224A9365}" destId="{F8E35954-947A-4B80-B86D-5892FA7882AD}" srcOrd="0" destOrd="5" presId="urn:microsoft.com/office/officeart/2005/8/layout/default"/>
    <dgm:cxn modelId="{5DCDFD6E-41F9-4130-A80C-B57E296E288E}" srcId="{F8CE5FE1-C278-42D1-B98B-978BBCACB435}" destId="{C36F1726-80D3-4414-83BB-BCAEBEFED834}" srcOrd="0" destOrd="0" parTransId="{55AEFF8E-4AE7-43E8-94F5-25A59A44DAFC}" sibTransId="{83BEF609-47B5-4820-A084-626AA0E71B44}"/>
    <dgm:cxn modelId="{3936E250-1E1A-445C-B35B-72041AB1A045}" srcId="{079A96E8-1359-4767-81C1-0CCD2FB3D7D7}" destId="{DF84A608-5C95-499A-8784-E1CDBE812333}" srcOrd="6" destOrd="0" parTransId="{05FCCFAE-BF34-401A-8202-36040F059064}" sibTransId="{CED75E5E-4994-4689-95B2-C6E7FE12FD29}"/>
    <dgm:cxn modelId="{DD976F72-AE8A-46F7-95B4-3C35CF6E1955}" srcId="{F8CE5FE1-C278-42D1-B98B-978BBCACB435}" destId="{2EAA00FB-CCA5-4DEF-9C43-67FF3A7F3164}" srcOrd="1" destOrd="0" parTransId="{17414882-B41F-47BD-9F12-02699412C2B8}" sibTransId="{210C60AF-468C-4279-91CC-E7B6789EA651}"/>
    <dgm:cxn modelId="{FA96FA78-50FC-4F96-8402-1A1006FE2D24}" type="presOf" srcId="{4BD90286-5C7D-4719-BE91-6970ACD1EB97}" destId="{F8E35954-947A-4B80-B86D-5892FA7882AD}" srcOrd="0" destOrd="2" presId="urn:microsoft.com/office/officeart/2005/8/layout/default"/>
    <dgm:cxn modelId="{2331408E-077F-4030-B59C-83A51C33F792}" srcId="{079A96E8-1359-4767-81C1-0CCD2FB3D7D7}" destId="{4BD90286-5C7D-4719-BE91-6970ACD1EB97}" srcOrd="1" destOrd="0" parTransId="{C164CCA2-8CA6-4148-904A-9CBDEA3EAC7D}" sibTransId="{3038CA0C-308F-413A-BB58-E6E18689345D}"/>
    <dgm:cxn modelId="{5ED256B1-684C-4703-B72E-77D41FCA1810}" type="presOf" srcId="{039352D3-F38C-4B40-9652-39801C6B2FBA}" destId="{F8E35954-947A-4B80-B86D-5892FA7882AD}" srcOrd="0" destOrd="3" presId="urn:microsoft.com/office/officeart/2005/8/layout/default"/>
    <dgm:cxn modelId="{961B17B6-7C7C-4F3D-BE25-E4436776EBE1}" srcId="{079A96E8-1359-4767-81C1-0CCD2FB3D7D7}" destId="{05F5FAB7-42FF-485A-B58C-5A4F4091B439}" srcOrd="5" destOrd="0" parTransId="{9B1C6A91-3982-42D8-9D54-30B7EA69D232}" sibTransId="{F8B2C9C6-C596-404C-A20E-87F5252E126C}"/>
    <dgm:cxn modelId="{E91CAEBE-2CAE-4F79-BDBF-BFCDD25B4CC7}" type="presOf" srcId="{05F5FAB7-42FF-485A-B58C-5A4F4091B439}" destId="{F8E35954-947A-4B80-B86D-5892FA7882AD}" srcOrd="0" destOrd="6" presId="urn:microsoft.com/office/officeart/2005/8/layout/default"/>
    <dgm:cxn modelId="{F8978AC1-27E6-47E9-9909-F278C5B08FE2}" type="presOf" srcId="{95EE3B98-6C00-4394-8FAD-7294FB1B0EB0}" destId="{F8E35954-947A-4B80-B86D-5892FA7882AD}" srcOrd="0" destOrd="4" presId="urn:microsoft.com/office/officeart/2005/8/layout/default"/>
    <dgm:cxn modelId="{BA13ADC1-135B-4C1A-B0E3-E6AA0B9BBE7A}" srcId="{079A96E8-1359-4767-81C1-0CCD2FB3D7D7}" destId="{95EE3B98-6C00-4394-8FAD-7294FB1B0EB0}" srcOrd="3" destOrd="0" parTransId="{8FC157BE-3B13-4BB2-A986-7227F06E0166}" sibTransId="{49E28ED8-EFD1-4490-8C88-B965CF6220B5}"/>
    <dgm:cxn modelId="{37664BC9-5917-48D0-9614-DF4BAE438CB7}" type="presOf" srcId="{72B7501B-3DDC-4DFA-B3B4-3CD31AABF397}" destId="{F8E35954-947A-4B80-B86D-5892FA7882AD}" srcOrd="0" destOrd="1" presId="urn:microsoft.com/office/officeart/2005/8/layout/default"/>
    <dgm:cxn modelId="{9FE982D5-4DC4-4117-BCF4-708A02CAECC6}" srcId="{F8CE5FE1-C278-42D1-B98B-978BBCACB435}" destId="{A463E28B-75B4-4A19-8AEE-68C2590AE011}" srcOrd="2" destOrd="0" parTransId="{386FAC07-5949-443C-BAC9-2323349BA035}" sibTransId="{B4827E19-C51A-4DB2-8A7F-29F435233117}"/>
    <dgm:cxn modelId="{D91E65E3-8ECA-4B32-8792-228D75E74A14}" srcId="{079A96E8-1359-4767-81C1-0CCD2FB3D7D7}" destId="{511B6950-08BE-4084-98E9-DF77224A9365}" srcOrd="4" destOrd="0" parTransId="{8457A192-CF58-4380-9D0B-595CB8BA0115}" sibTransId="{8146F7F8-DF0E-44B0-9E92-865BCCD6CA5D}"/>
    <dgm:cxn modelId="{EA014BE9-CB9D-4D1C-B51D-17EB235A3020}" srcId="{079A96E8-1359-4767-81C1-0CCD2FB3D7D7}" destId="{72B7501B-3DDC-4DFA-B3B4-3CD31AABF397}" srcOrd="0" destOrd="0" parTransId="{87E885D2-43CF-4A04-AB19-1793B7394887}" sibTransId="{5752D378-5380-4E03-8B2C-F2EAF2C7358F}"/>
    <dgm:cxn modelId="{A52C3F33-33E1-4FB4-B610-72AB9CC18A1F}" type="presParOf" srcId="{B470D42A-09A3-40D5-87CB-6247F8EB2F35}" destId="{F8E35954-947A-4B80-B86D-5892FA7882AD}" srcOrd="0" destOrd="0" presId="urn:microsoft.com/office/officeart/2005/8/layout/default"/>
    <dgm:cxn modelId="{1B1CD7E7-3BF1-49E8-89BB-0EB425556DA5}" type="presParOf" srcId="{B470D42A-09A3-40D5-87CB-6247F8EB2F35}" destId="{3DFD60F9-FC59-426D-9022-2E26BA550DDB}" srcOrd="1" destOrd="0" presId="urn:microsoft.com/office/officeart/2005/8/layout/default"/>
    <dgm:cxn modelId="{7D8BD974-14DF-44BC-B778-2AA67EF62908}" type="presParOf" srcId="{B470D42A-09A3-40D5-87CB-6247F8EB2F35}" destId="{FBD65CFA-17D0-4F37-A75E-C4624CECCEA9}"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AA540-6CAB-4B4B-9317-CEEDC828FC87}">
      <dsp:nvSpPr>
        <dsp:cNvPr id="0" name=""/>
        <dsp:cNvSpPr/>
      </dsp:nvSpPr>
      <dsp:spPr>
        <a:xfrm>
          <a:off x="3647018" y="1414431"/>
          <a:ext cx="2863795" cy="454302"/>
        </a:xfrm>
        <a:custGeom>
          <a:avLst/>
          <a:gdLst/>
          <a:ahLst/>
          <a:cxnLst/>
          <a:rect l="0" t="0" r="0" b="0"/>
          <a:pathLst>
            <a:path>
              <a:moveTo>
                <a:pt x="0" y="0"/>
              </a:moveTo>
              <a:lnTo>
                <a:pt x="0" y="309593"/>
              </a:lnTo>
              <a:lnTo>
                <a:pt x="2863795" y="309593"/>
              </a:lnTo>
              <a:lnTo>
                <a:pt x="2863795" y="454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9C238-8ED5-4199-B51C-1178804F7B54}">
      <dsp:nvSpPr>
        <dsp:cNvPr id="0" name=""/>
        <dsp:cNvSpPr/>
      </dsp:nvSpPr>
      <dsp:spPr>
        <a:xfrm>
          <a:off x="3647018" y="1414431"/>
          <a:ext cx="954598" cy="454302"/>
        </a:xfrm>
        <a:custGeom>
          <a:avLst/>
          <a:gdLst/>
          <a:ahLst/>
          <a:cxnLst/>
          <a:rect l="0" t="0" r="0" b="0"/>
          <a:pathLst>
            <a:path>
              <a:moveTo>
                <a:pt x="0" y="0"/>
              </a:moveTo>
              <a:lnTo>
                <a:pt x="0" y="309593"/>
              </a:lnTo>
              <a:lnTo>
                <a:pt x="954598" y="309593"/>
              </a:lnTo>
              <a:lnTo>
                <a:pt x="954598" y="454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6202A-BC6B-0748-BCC9-6A5A116B37BC}">
      <dsp:nvSpPr>
        <dsp:cNvPr id="0" name=""/>
        <dsp:cNvSpPr/>
      </dsp:nvSpPr>
      <dsp:spPr>
        <a:xfrm>
          <a:off x="2692419" y="1414431"/>
          <a:ext cx="954598" cy="454302"/>
        </a:xfrm>
        <a:custGeom>
          <a:avLst/>
          <a:gdLst/>
          <a:ahLst/>
          <a:cxnLst/>
          <a:rect l="0" t="0" r="0" b="0"/>
          <a:pathLst>
            <a:path>
              <a:moveTo>
                <a:pt x="954598" y="0"/>
              </a:moveTo>
              <a:lnTo>
                <a:pt x="954598" y="309593"/>
              </a:lnTo>
              <a:lnTo>
                <a:pt x="0" y="309593"/>
              </a:lnTo>
              <a:lnTo>
                <a:pt x="0" y="454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F1DBD7-72D8-664A-84B2-C8430F3E9B6A}">
      <dsp:nvSpPr>
        <dsp:cNvPr id="0" name=""/>
        <dsp:cNvSpPr/>
      </dsp:nvSpPr>
      <dsp:spPr>
        <a:xfrm>
          <a:off x="783222" y="1414431"/>
          <a:ext cx="2863795" cy="454302"/>
        </a:xfrm>
        <a:custGeom>
          <a:avLst/>
          <a:gdLst/>
          <a:ahLst/>
          <a:cxnLst/>
          <a:rect l="0" t="0" r="0" b="0"/>
          <a:pathLst>
            <a:path>
              <a:moveTo>
                <a:pt x="2863795" y="0"/>
              </a:moveTo>
              <a:lnTo>
                <a:pt x="2863795" y="309593"/>
              </a:lnTo>
              <a:lnTo>
                <a:pt x="0" y="309593"/>
              </a:lnTo>
              <a:lnTo>
                <a:pt x="0" y="454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9E0AEE-DE0C-894F-9F43-A672F30B4DED}">
      <dsp:nvSpPr>
        <dsp:cNvPr id="0" name=""/>
        <dsp:cNvSpPr/>
      </dsp:nvSpPr>
      <dsp:spPr>
        <a:xfrm>
          <a:off x="2865983" y="422516"/>
          <a:ext cx="1562070" cy="991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69C74-5637-0A44-99F9-693164123C46}">
      <dsp:nvSpPr>
        <dsp:cNvPr id="0" name=""/>
        <dsp:cNvSpPr/>
      </dsp:nvSpPr>
      <dsp:spPr>
        <a:xfrm>
          <a:off x="3039546" y="587401"/>
          <a:ext cx="1562070" cy="991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Financial markets </a:t>
          </a:r>
        </a:p>
      </dsp:txBody>
      <dsp:txXfrm>
        <a:off x="3068598" y="616453"/>
        <a:ext cx="1503966" cy="933810"/>
      </dsp:txXfrm>
    </dsp:sp>
    <dsp:sp modelId="{AECBF88E-7D12-7E48-B20A-876270D62551}">
      <dsp:nvSpPr>
        <dsp:cNvPr id="0" name=""/>
        <dsp:cNvSpPr/>
      </dsp:nvSpPr>
      <dsp:spPr>
        <a:xfrm>
          <a:off x="2187" y="1868733"/>
          <a:ext cx="1562070" cy="991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B4335-D802-A24C-A0C3-C16246646371}">
      <dsp:nvSpPr>
        <dsp:cNvPr id="0" name=""/>
        <dsp:cNvSpPr/>
      </dsp:nvSpPr>
      <dsp:spPr>
        <a:xfrm>
          <a:off x="175751" y="2033618"/>
          <a:ext cx="1562070" cy="991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Font typeface="Arial" panose="020B0604020202020204" pitchFamily="34" charset="0"/>
            <a:buNone/>
          </a:pPr>
          <a:r>
            <a:rPr lang="en-US" sz="1900" kern="1200">
              <a:latin typeface="Times New Roman"/>
              <a:cs typeface="Times New Roman"/>
            </a:rPr>
            <a:t>Highly nonlinear (stochastic) </a:t>
          </a:r>
        </a:p>
      </dsp:txBody>
      <dsp:txXfrm>
        <a:off x="204803" y="2062670"/>
        <a:ext cx="1503966" cy="933810"/>
      </dsp:txXfrm>
    </dsp:sp>
    <dsp:sp modelId="{93E3C7B7-3B33-104A-B788-060180576C99}">
      <dsp:nvSpPr>
        <dsp:cNvPr id="0" name=""/>
        <dsp:cNvSpPr/>
      </dsp:nvSpPr>
      <dsp:spPr>
        <a:xfrm>
          <a:off x="1911384" y="1868733"/>
          <a:ext cx="1562070" cy="991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ADE1E-98DA-514F-9EDB-DAA34FEED970}">
      <dsp:nvSpPr>
        <dsp:cNvPr id="0" name=""/>
        <dsp:cNvSpPr/>
      </dsp:nvSpPr>
      <dsp:spPr>
        <a:xfrm>
          <a:off x="2084948" y="2033618"/>
          <a:ext cx="1562070" cy="991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Font typeface="Arial" panose="020B0604020202020204" pitchFamily="34" charset="0"/>
            <a:buNone/>
          </a:pPr>
          <a:r>
            <a:rPr lang="en-US" sz="1900" kern="1200">
              <a:latin typeface="Times New Roman"/>
              <a:cs typeface="Times New Roman"/>
            </a:rPr>
            <a:t>Low signal-to-noise ratio</a:t>
          </a:r>
        </a:p>
      </dsp:txBody>
      <dsp:txXfrm>
        <a:off x="2114000" y="2062670"/>
        <a:ext cx="1503966" cy="933810"/>
      </dsp:txXfrm>
    </dsp:sp>
    <dsp:sp modelId="{E171AACB-AA59-46DF-AF38-C117F71F1EE9}">
      <dsp:nvSpPr>
        <dsp:cNvPr id="0" name=""/>
        <dsp:cNvSpPr/>
      </dsp:nvSpPr>
      <dsp:spPr>
        <a:xfrm>
          <a:off x="3820581" y="1868733"/>
          <a:ext cx="1562070" cy="991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E9355-B08B-46B5-A094-1596F9A23E95}">
      <dsp:nvSpPr>
        <dsp:cNvPr id="0" name=""/>
        <dsp:cNvSpPr/>
      </dsp:nvSpPr>
      <dsp:spPr>
        <a:xfrm>
          <a:off x="3994145" y="2033618"/>
          <a:ext cx="1562070" cy="991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Difficult to predict stock returns</a:t>
          </a:r>
        </a:p>
      </dsp:txBody>
      <dsp:txXfrm>
        <a:off x="4023197" y="2062670"/>
        <a:ext cx="1503966" cy="933810"/>
      </dsp:txXfrm>
    </dsp:sp>
    <dsp:sp modelId="{E0DCEC1F-DDD7-45BD-A6B9-407B3990AFCF}">
      <dsp:nvSpPr>
        <dsp:cNvPr id="0" name=""/>
        <dsp:cNvSpPr/>
      </dsp:nvSpPr>
      <dsp:spPr>
        <a:xfrm>
          <a:off x="5729778" y="1868733"/>
          <a:ext cx="1562070" cy="991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D979B-E30E-49F9-BE63-F28F23C575F7}">
      <dsp:nvSpPr>
        <dsp:cNvPr id="0" name=""/>
        <dsp:cNvSpPr/>
      </dsp:nvSpPr>
      <dsp:spPr>
        <a:xfrm>
          <a:off x="5903341" y="2033618"/>
          <a:ext cx="1562070" cy="991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a:cs typeface="Times New Roman"/>
            </a:rPr>
            <a:t>Easier to predict volatility</a:t>
          </a:r>
        </a:p>
      </dsp:txBody>
      <dsp:txXfrm>
        <a:off x="5932393" y="2062670"/>
        <a:ext cx="1503966" cy="933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4B475-B0EA-4939-98F9-D8C173944FA4}">
      <dsp:nvSpPr>
        <dsp:cNvPr id="0" name=""/>
        <dsp:cNvSpPr/>
      </dsp:nvSpPr>
      <dsp:spPr>
        <a:xfrm>
          <a:off x="4949" y="220342"/>
          <a:ext cx="1888729" cy="566618"/>
        </a:xfrm>
        <a:prstGeom prst="chevron">
          <a:avLst>
            <a:gd name="adj" fmla="val 3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962" tIns="69962" rIns="69962" bIns="69962"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New Roman"/>
              <a:cs typeface="Times New Roman"/>
            </a:rPr>
            <a:t>Identify features and collect data</a:t>
          </a:r>
        </a:p>
      </dsp:txBody>
      <dsp:txXfrm>
        <a:off x="174934" y="220342"/>
        <a:ext cx="1548759" cy="566618"/>
      </dsp:txXfrm>
    </dsp:sp>
    <dsp:sp modelId="{E1995BFA-65DF-4004-B7BD-2E2A26CF2C69}">
      <dsp:nvSpPr>
        <dsp:cNvPr id="0" name=""/>
        <dsp:cNvSpPr/>
      </dsp:nvSpPr>
      <dsp:spPr>
        <a:xfrm>
          <a:off x="4949" y="786961"/>
          <a:ext cx="1718744" cy="244074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819" tIns="135819" rIns="135819" bIns="271638" numCol="1" spcCol="1270" anchor="t" anchorCtr="0">
          <a:noAutofit/>
        </a:bodyPr>
        <a:lstStyle/>
        <a:p>
          <a:pPr marL="0" lvl="0" indent="0" algn="l" defTabSz="488950" rtl="0">
            <a:lnSpc>
              <a:spcPct val="90000"/>
            </a:lnSpc>
            <a:spcBef>
              <a:spcPct val="0"/>
            </a:spcBef>
            <a:spcAft>
              <a:spcPct val="35000"/>
            </a:spcAft>
            <a:buNone/>
          </a:pPr>
          <a:r>
            <a:rPr lang="en-US" sz="1100" kern="1200">
              <a:latin typeface="Times New Roman"/>
              <a:cs typeface="Times New Roman"/>
            </a:rPr>
            <a:t> 1. Review academic literature and identify relevant features.</a:t>
          </a:r>
        </a:p>
        <a:p>
          <a:pPr marL="0" lvl="0" indent="0" algn="l" defTabSz="488950" rtl="0">
            <a:lnSpc>
              <a:spcPct val="90000"/>
            </a:lnSpc>
            <a:spcBef>
              <a:spcPct val="0"/>
            </a:spcBef>
            <a:spcAft>
              <a:spcPct val="35000"/>
            </a:spcAft>
            <a:buNone/>
          </a:pPr>
          <a:r>
            <a:rPr lang="en-US" sz="1100" kern="1200">
              <a:latin typeface="Times New Roman"/>
              <a:cs typeface="Times New Roman"/>
            </a:rPr>
            <a:t>2. Collect time series data for each of the features and combine them in a single table.</a:t>
          </a:r>
        </a:p>
      </dsp:txBody>
      <dsp:txXfrm>
        <a:off x="4949" y="786961"/>
        <a:ext cx="1718744" cy="2440746"/>
      </dsp:txXfrm>
    </dsp:sp>
    <dsp:sp modelId="{8606AD91-7117-AB48-B158-907A4F94E1EF}">
      <dsp:nvSpPr>
        <dsp:cNvPr id="0" name=""/>
        <dsp:cNvSpPr/>
      </dsp:nvSpPr>
      <dsp:spPr>
        <a:xfrm>
          <a:off x="1856413" y="220342"/>
          <a:ext cx="1888729" cy="566618"/>
        </a:xfrm>
        <a:prstGeom prst="chevron">
          <a:avLst>
            <a:gd name="adj" fmla="val 3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962" tIns="69962" rIns="69962" bIns="69962"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New Roman"/>
              <a:cs typeface="Times New Roman"/>
            </a:rPr>
            <a:t>Feature Engineering and build models</a:t>
          </a:r>
        </a:p>
      </dsp:txBody>
      <dsp:txXfrm>
        <a:off x="2026398" y="220342"/>
        <a:ext cx="1548759" cy="566618"/>
      </dsp:txXfrm>
    </dsp:sp>
    <dsp:sp modelId="{733768EB-605B-804E-9369-348DE2852A48}">
      <dsp:nvSpPr>
        <dsp:cNvPr id="0" name=""/>
        <dsp:cNvSpPr/>
      </dsp:nvSpPr>
      <dsp:spPr>
        <a:xfrm>
          <a:off x="1856413" y="786961"/>
          <a:ext cx="1718744" cy="244074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819" tIns="135819" rIns="135819" bIns="271638" numCol="1" spcCol="1270" anchor="t" anchorCtr="0">
          <a:noAutofit/>
        </a:bodyPr>
        <a:lstStyle/>
        <a:p>
          <a:pPr marL="0" lvl="0" indent="0" algn="l" defTabSz="488950" rtl="0">
            <a:lnSpc>
              <a:spcPct val="90000"/>
            </a:lnSpc>
            <a:spcBef>
              <a:spcPct val="0"/>
            </a:spcBef>
            <a:spcAft>
              <a:spcPct val="35000"/>
            </a:spcAft>
            <a:buNone/>
          </a:pPr>
          <a:r>
            <a:rPr lang="en-US" sz="1100" kern="1200">
              <a:latin typeface="Times New Roman"/>
              <a:cs typeface="Times New Roman"/>
            </a:rPr>
            <a:t>1. Fill missing data in the time series and standardize the data feature matrix.</a:t>
          </a:r>
        </a:p>
        <a:p>
          <a:pPr marL="0" lvl="0" indent="0" algn="l" defTabSz="488950" rtl="0">
            <a:lnSpc>
              <a:spcPct val="90000"/>
            </a:lnSpc>
            <a:spcBef>
              <a:spcPct val="0"/>
            </a:spcBef>
            <a:spcAft>
              <a:spcPct val="35000"/>
            </a:spcAft>
            <a:buNone/>
          </a:pPr>
          <a:r>
            <a:rPr lang="en-US" sz="1100" kern="1200">
              <a:latin typeface="Times New Roman"/>
              <a:cs typeface="Times New Roman"/>
            </a:rPr>
            <a:t>2. Formulate a benchmark GARCH model for modelling volatility.</a:t>
          </a:r>
        </a:p>
        <a:p>
          <a:pPr marL="0" lvl="0" indent="0" algn="l" defTabSz="488950" rtl="0">
            <a:lnSpc>
              <a:spcPct val="90000"/>
            </a:lnSpc>
            <a:spcBef>
              <a:spcPct val="0"/>
            </a:spcBef>
            <a:spcAft>
              <a:spcPct val="35000"/>
            </a:spcAft>
            <a:buNone/>
          </a:pPr>
          <a:r>
            <a:rPr lang="en-US" sz="1100" kern="1200">
              <a:latin typeface="Times New Roman"/>
              <a:cs typeface="Times New Roman"/>
            </a:rPr>
            <a:t>3. Build linear and non-linear models (with hyperparameter tuning) for prediction of realized volatility.</a:t>
          </a:r>
        </a:p>
      </dsp:txBody>
      <dsp:txXfrm>
        <a:off x="1856413" y="786961"/>
        <a:ext cx="1718744" cy="2440746"/>
      </dsp:txXfrm>
    </dsp:sp>
    <dsp:sp modelId="{6ACB26BE-1812-44C5-9F8D-5626DC67C1B6}">
      <dsp:nvSpPr>
        <dsp:cNvPr id="0" name=""/>
        <dsp:cNvSpPr/>
      </dsp:nvSpPr>
      <dsp:spPr>
        <a:xfrm>
          <a:off x="3707878" y="220342"/>
          <a:ext cx="1888729" cy="566618"/>
        </a:xfrm>
        <a:prstGeom prst="chevron">
          <a:avLst>
            <a:gd name="adj" fmla="val 3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962" tIns="69962" rIns="69962" bIns="69962"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New Roman"/>
              <a:cs typeface="Times New Roman"/>
            </a:rPr>
            <a:t>Predict and identify the best model</a:t>
          </a:r>
        </a:p>
      </dsp:txBody>
      <dsp:txXfrm>
        <a:off x="3877863" y="220342"/>
        <a:ext cx="1548759" cy="566618"/>
      </dsp:txXfrm>
    </dsp:sp>
    <dsp:sp modelId="{EED0856D-5650-4992-A68C-F52096617CBC}">
      <dsp:nvSpPr>
        <dsp:cNvPr id="0" name=""/>
        <dsp:cNvSpPr/>
      </dsp:nvSpPr>
      <dsp:spPr>
        <a:xfrm>
          <a:off x="3707878" y="786961"/>
          <a:ext cx="1718744" cy="244074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819" tIns="135819" rIns="135819" bIns="271638" numCol="1" spcCol="1270" anchor="t" anchorCtr="0">
          <a:noAutofit/>
        </a:bodyPr>
        <a:lstStyle/>
        <a:p>
          <a:pPr marL="0" lvl="0" indent="0" algn="l" defTabSz="488950" rtl="0">
            <a:lnSpc>
              <a:spcPct val="90000"/>
            </a:lnSpc>
            <a:spcBef>
              <a:spcPct val="0"/>
            </a:spcBef>
            <a:spcAft>
              <a:spcPct val="35000"/>
            </a:spcAft>
            <a:buNone/>
          </a:pPr>
          <a:r>
            <a:rPr lang="en-US" sz="1100" kern="1200">
              <a:latin typeface="Times New Roman"/>
              <a:cs typeface="Times New Roman"/>
            </a:rPr>
            <a:t>1. Predict daily realized volatility of S&amp;P 500 Index using different models and compare the predictions with the GARCH model (benchmark).</a:t>
          </a:r>
        </a:p>
        <a:p>
          <a:pPr marL="0" lvl="0" indent="0" algn="l" defTabSz="488950" rtl="0">
            <a:lnSpc>
              <a:spcPct val="90000"/>
            </a:lnSpc>
            <a:spcBef>
              <a:spcPct val="0"/>
            </a:spcBef>
            <a:spcAft>
              <a:spcPct val="35000"/>
            </a:spcAft>
            <a:buNone/>
          </a:pPr>
          <a:r>
            <a:rPr lang="en-US" sz="1100" kern="1200">
              <a:latin typeface="Times New Roman"/>
              <a:cs typeface="Times New Roman"/>
            </a:rPr>
            <a:t>2. Break the full dataset over different market regimes and build separate models for each time period.</a:t>
          </a:r>
          <a:endParaRPr lang="en-US" sz="1100" kern="1200"/>
        </a:p>
      </dsp:txBody>
      <dsp:txXfrm>
        <a:off x="3707878" y="786961"/>
        <a:ext cx="1718744" cy="2440746"/>
      </dsp:txXfrm>
    </dsp:sp>
    <dsp:sp modelId="{B7C1BED2-891C-A84C-8505-D7F7BA83ECB6}">
      <dsp:nvSpPr>
        <dsp:cNvPr id="0" name=""/>
        <dsp:cNvSpPr/>
      </dsp:nvSpPr>
      <dsp:spPr>
        <a:xfrm>
          <a:off x="5559343" y="220342"/>
          <a:ext cx="1888729" cy="566618"/>
        </a:xfrm>
        <a:prstGeom prst="chevron">
          <a:avLst>
            <a:gd name="adj" fmla="val 3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9962" tIns="69962" rIns="69962" bIns="69962" numCol="1" spcCol="1270" anchor="ctr" anchorCtr="0">
          <a:noAutofit/>
        </a:bodyPr>
        <a:lstStyle/>
        <a:p>
          <a:pPr marL="0" lvl="0" indent="0" algn="ctr" defTabSz="622300" rtl="0">
            <a:lnSpc>
              <a:spcPct val="90000"/>
            </a:lnSpc>
            <a:spcBef>
              <a:spcPct val="0"/>
            </a:spcBef>
            <a:spcAft>
              <a:spcPct val="35000"/>
            </a:spcAft>
            <a:buNone/>
          </a:pPr>
          <a:r>
            <a:rPr lang="en-US" sz="1400" kern="1200">
              <a:latin typeface="Times New Roman"/>
              <a:cs typeface="Times New Roman"/>
            </a:rPr>
            <a:t>Outline scope of future improvement</a:t>
          </a:r>
        </a:p>
      </dsp:txBody>
      <dsp:txXfrm>
        <a:off x="5729328" y="220342"/>
        <a:ext cx="1548759" cy="566618"/>
      </dsp:txXfrm>
    </dsp:sp>
    <dsp:sp modelId="{0BBA653D-40F2-1545-9E45-5A735CA05F71}">
      <dsp:nvSpPr>
        <dsp:cNvPr id="0" name=""/>
        <dsp:cNvSpPr/>
      </dsp:nvSpPr>
      <dsp:spPr>
        <a:xfrm>
          <a:off x="5559343" y="786961"/>
          <a:ext cx="1718744" cy="2440746"/>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819" tIns="135819" rIns="135819" bIns="271638" numCol="1" spcCol="1270" anchor="t" anchorCtr="0">
          <a:noAutofit/>
        </a:bodyPr>
        <a:lstStyle/>
        <a:p>
          <a:pPr marL="0" lvl="0" indent="0" algn="l" defTabSz="488950" rtl="0">
            <a:lnSpc>
              <a:spcPct val="90000"/>
            </a:lnSpc>
            <a:spcBef>
              <a:spcPct val="0"/>
            </a:spcBef>
            <a:spcAft>
              <a:spcPct val="35000"/>
            </a:spcAft>
            <a:buNone/>
          </a:pPr>
          <a:r>
            <a:rPr lang="en-US" sz="1100" kern="1200">
              <a:latin typeface="Times New Roman"/>
              <a:cs typeface="Times New Roman"/>
            </a:rPr>
            <a:t>1. Explore additional complex models using stacking, meta-learning and dynamically adjusting models for superior out of sample performance.</a:t>
          </a:r>
        </a:p>
        <a:p>
          <a:pPr marL="0" lvl="0" indent="0" algn="l" defTabSz="488950" rtl="0">
            <a:lnSpc>
              <a:spcPct val="90000"/>
            </a:lnSpc>
            <a:spcBef>
              <a:spcPct val="0"/>
            </a:spcBef>
            <a:spcAft>
              <a:spcPct val="35000"/>
            </a:spcAft>
            <a:buNone/>
          </a:pPr>
          <a:r>
            <a:rPr lang="en-US" sz="1100" kern="1200">
              <a:latin typeface="Times New Roman"/>
              <a:cs typeface="Times New Roman"/>
            </a:rPr>
            <a:t>2. Provide a design for select future models.</a:t>
          </a:r>
        </a:p>
      </dsp:txBody>
      <dsp:txXfrm>
        <a:off x="5559343" y="786961"/>
        <a:ext cx="1718744" cy="2440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35954-947A-4B80-B86D-5892FA7882AD}">
      <dsp:nvSpPr>
        <dsp:cNvPr id="0" name=""/>
        <dsp:cNvSpPr/>
      </dsp:nvSpPr>
      <dsp:spPr>
        <a:xfrm>
          <a:off x="970" y="19779"/>
          <a:ext cx="3785336" cy="2271201"/>
        </a:xfrm>
        <a:prstGeom prst="rect">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u="sng" kern="1200">
              <a:latin typeface="Times New Roman"/>
              <a:cs typeface="Times New Roman"/>
            </a:rPr>
            <a:t>1. Fill missing values and standardize the data</a:t>
          </a:r>
          <a:endParaRPr lang="en-US" sz="1300" kern="1200"/>
        </a:p>
        <a:p>
          <a:pPr marL="57150" lvl="1" indent="-57150" algn="l" defTabSz="444500" rtl="0">
            <a:lnSpc>
              <a:spcPct val="90000"/>
            </a:lnSpc>
            <a:spcBef>
              <a:spcPct val="0"/>
            </a:spcBef>
            <a:spcAft>
              <a:spcPct val="15000"/>
            </a:spcAft>
            <a:buChar char="•"/>
          </a:pPr>
          <a:r>
            <a:rPr lang="en-US" sz="1000" kern="1200">
              <a:latin typeface="Times New Roman"/>
              <a:cs typeface="Times New Roman"/>
            </a:rPr>
            <a:t>Missing values in returns/index values: Holiday treatment (different for US, China and Taiwan).</a:t>
          </a:r>
          <a:endParaRPr lang="en-US" sz="1000" kern="1200"/>
        </a:p>
        <a:p>
          <a:pPr marL="57150" lvl="1" indent="-57150" algn="l" defTabSz="444500">
            <a:lnSpc>
              <a:spcPct val="90000"/>
            </a:lnSpc>
            <a:spcBef>
              <a:spcPct val="0"/>
            </a:spcBef>
            <a:spcAft>
              <a:spcPct val="15000"/>
            </a:spcAft>
            <a:buChar char="•"/>
          </a:pPr>
          <a:endParaRPr lang="en-US" sz="1000" kern="1200"/>
        </a:p>
        <a:p>
          <a:pPr marL="57150" lvl="1" indent="-57150" algn="l" defTabSz="444500" rtl="0">
            <a:lnSpc>
              <a:spcPct val="90000"/>
            </a:lnSpc>
            <a:spcBef>
              <a:spcPct val="0"/>
            </a:spcBef>
            <a:spcAft>
              <a:spcPct val="15000"/>
            </a:spcAft>
            <a:buChar char="•"/>
          </a:pPr>
          <a:r>
            <a:rPr lang="en-US" sz="1000" kern="1200">
              <a:latin typeface="Times New Roman"/>
              <a:cs typeface="Times New Roman"/>
            </a:rPr>
            <a:t>Combine data with varying frequencies: Monthly data needs to be joined with daily data</a:t>
          </a:r>
          <a:endParaRPr lang="en-US" sz="1000" kern="1200"/>
        </a:p>
        <a:p>
          <a:pPr marL="57150" lvl="1" indent="-57150" algn="l" defTabSz="444500">
            <a:lnSpc>
              <a:spcPct val="90000"/>
            </a:lnSpc>
            <a:spcBef>
              <a:spcPct val="0"/>
            </a:spcBef>
            <a:spcAft>
              <a:spcPct val="15000"/>
            </a:spcAft>
            <a:buChar char="•"/>
          </a:pPr>
          <a:endParaRPr lang="en-US" sz="1000" kern="1200"/>
        </a:p>
        <a:p>
          <a:pPr marL="57150" lvl="1" indent="-57150" algn="l" defTabSz="444500" rtl="0">
            <a:lnSpc>
              <a:spcPct val="90000"/>
            </a:lnSpc>
            <a:spcBef>
              <a:spcPct val="0"/>
            </a:spcBef>
            <a:spcAft>
              <a:spcPct val="15000"/>
            </a:spcAft>
            <a:buChar char="•"/>
          </a:pPr>
          <a:r>
            <a:rPr lang="en-US" sz="1000" kern="1200">
              <a:latin typeface="Times New Roman"/>
              <a:cs typeface="Times New Roman"/>
            </a:rPr>
            <a:t>Boolean Features: For the recession and dividend payout features, we convert them to a Boolean value and realign them to join with daily data.</a:t>
          </a:r>
        </a:p>
        <a:p>
          <a:pPr marL="57150" lvl="1" indent="-57150" algn="l" defTabSz="444500">
            <a:lnSpc>
              <a:spcPct val="90000"/>
            </a:lnSpc>
            <a:spcBef>
              <a:spcPct val="0"/>
            </a:spcBef>
            <a:spcAft>
              <a:spcPct val="15000"/>
            </a:spcAft>
            <a:buChar char="•"/>
          </a:pPr>
          <a:endParaRPr lang="en-US" sz="1000" kern="1200">
            <a:latin typeface="Times New Roman"/>
            <a:cs typeface="Times New Roman"/>
          </a:endParaRPr>
        </a:p>
        <a:p>
          <a:pPr marL="57150" lvl="1" indent="-57150" algn="l" defTabSz="444500" rtl="0">
            <a:lnSpc>
              <a:spcPct val="90000"/>
            </a:lnSpc>
            <a:spcBef>
              <a:spcPct val="0"/>
            </a:spcBef>
            <a:spcAft>
              <a:spcPct val="15000"/>
            </a:spcAft>
            <a:buChar char="•"/>
          </a:pPr>
          <a:r>
            <a:rPr lang="en-US" sz="1000" kern="1200">
              <a:latin typeface="Times New Roman"/>
              <a:cs typeface="Times New Roman"/>
            </a:rPr>
            <a:t>Finally, standardize the data: We use the industry standard z-score standardizing technique to de-mean data to bring them on a uniform scale.</a:t>
          </a:r>
          <a:endParaRPr lang="en-US" sz="1000" kern="1200"/>
        </a:p>
      </dsp:txBody>
      <dsp:txXfrm>
        <a:off x="970" y="19779"/>
        <a:ext cx="3785336" cy="2271201"/>
      </dsp:txXfrm>
    </dsp:sp>
    <dsp:sp modelId="{FBD65CFA-17D0-4F37-A75E-C4624CECCEA9}">
      <dsp:nvSpPr>
        <dsp:cNvPr id="0" name=""/>
        <dsp:cNvSpPr/>
      </dsp:nvSpPr>
      <dsp:spPr>
        <a:xfrm>
          <a:off x="4164840" y="19779"/>
          <a:ext cx="3785336" cy="2271201"/>
        </a:xfrm>
        <a:prstGeom prst="rect">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u="sng" kern="1200">
              <a:latin typeface="Times New Roman"/>
              <a:cs typeface="Times New Roman"/>
            </a:rPr>
            <a:t>2. Split the data into train and test set</a:t>
          </a:r>
          <a:endParaRPr lang="en-US" sz="1300" kern="1200"/>
        </a:p>
        <a:p>
          <a:pPr marL="57150" lvl="1" indent="-57150" algn="l" defTabSz="444500" rtl="0">
            <a:lnSpc>
              <a:spcPct val="90000"/>
            </a:lnSpc>
            <a:spcBef>
              <a:spcPct val="0"/>
            </a:spcBef>
            <a:spcAft>
              <a:spcPct val="15000"/>
            </a:spcAft>
            <a:buChar char="•"/>
          </a:pPr>
          <a:r>
            <a:rPr lang="en-US" sz="1000" b="0" u="none" kern="1200">
              <a:latin typeface="Times New Roman"/>
              <a:cs typeface="Times New Roman"/>
            </a:rPr>
            <a:t>Time series data cannot be split into random train/test sets (using built in </a:t>
          </a:r>
          <a:r>
            <a:rPr lang="en-US" sz="1000" b="0" u="none" kern="1200" err="1">
              <a:latin typeface="Times New Roman"/>
              <a:cs typeface="Times New Roman"/>
            </a:rPr>
            <a:t>sklearn</a:t>
          </a:r>
          <a:r>
            <a:rPr lang="en-US" sz="1000" b="0" u="none" kern="1200">
              <a:latin typeface="Times New Roman"/>
              <a:cs typeface="Times New Roman"/>
            </a:rPr>
            <a:t> API). </a:t>
          </a:r>
          <a:br>
            <a:rPr lang="en-US" sz="1000" b="0" u="none" kern="1200">
              <a:solidFill>
                <a:srgbClr val="010000"/>
              </a:solidFill>
              <a:latin typeface="Times New Roman"/>
              <a:cs typeface="Times New Roman"/>
            </a:rPr>
          </a:br>
          <a:br>
            <a:rPr lang="en-US" sz="1000" b="0" u="none" kern="1200">
              <a:latin typeface="Times New Roman"/>
              <a:cs typeface="Times New Roman"/>
            </a:rPr>
          </a:br>
          <a:r>
            <a:rPr lang="en-US" sz="1000" b="0" u="none" kern="1200">
              <a:latin typeface="Times New Roman"/>
              <a:cs typeface="Times New Roman"/>
            </a:rPr>
            <a:t>Thus, we split the data such that historical data (2008- 2018 roughly) is our training set and the recent data from 2019 onwards is our </a:t>
          </a:r>
          <a:r>
            <a:rPr lang="en-US" sz="1000" kern="1200">
              <a:latin typeface="Times New Roman"/>
              <a:cs typeface="Times New Roman"/>
            </a:rPr>
            <a:t>test set.</a:t>
          </a:r>
          <a:endParaRPr lang="en-US" sz="1000" kern="1200">
            <a:latin typeface="Helvetica"/>
          </a:endParaRPr>
        </a:p>
        <a:p>
          <a:pPr marL="57150" lvl="1" indent="-57150" algn="l" defTabSz="444500">
            <a:lnSpc>
              <a:spcPct val="90000"/>
            </a:lnSpc>
            <a:spcBef>
              <a:spcPct val="0"/>
            </a:spcBef>
            <a:spcAft>
              <a:spcPct val="15000"/>
            </a:spcAft>
            <a:buChar char="•"/>
          </a:pPr>
          <a:endParaRPr lang="en-US" sz="1000" kern="1200">
            <a:latin typeface="Times New Roman"/>
            <a:cs typeface="Times New Roman"/>
          </a:endParaRPr>
        </a:p>
        <a:p>
          <a:pPr marL="57150" lvl="1" indent="-57150" algn="l" defTabSz="444500" rtl="0">
            <a:lnSpc>
              <a:spcPct val="90000"/>
            </a:lnSpc>
            <a:spcBef>
              <a:spcPct val="0"/>
            </a:spcBef>
            <a:spcAft>
              <a:spcPct val="15000"/>
            </a:spcAft>
            <a:buChar char="•"/>
          </a:pPr>
          <a:r>
            <a:rPr lang="en-US" sz="1000" kern="1200">
              <a:latin typeface="Times New Roman"/>
              <a:cs typeface="Times New Roman"/>
            </a:rPr>
            <a:t>We have not specified an explicit validation set. </a:t>
          </a:r>
          <a:br>
            <a:rPr lang="en-US" sz="1000" kern="1200">
              <a:solidFill>
                <a:srgbClr val="010000"/>
              </a:solidFill>
              <a:latin typeface="Times New Roman"/>
              <a:cs typeface="Times New Roman"/>
            </a:rPr>
          </a:br>
          <a:br>
            <a:rPr lang="en-US" sz="1000" kern="1200">
              <a:solidFill>
                <a:srgbClr val="010000"/>
              </a:solidFill>
              <a:latin typeface="Times New Roman"/>
              <a:cs typeface="Times New Roman"/>
            </a:rPr>
          </a:br>
          <a:r>
            <a:rPr lang="en-US" sz="1000" kern="1200">
              <a:latin typeface="Times New Roman"/>
              <a:cs typeface="Times New Roman"/>
            </a:rPr>
            <a:t>However, for hyperparameter tuning using random search, we utilized a novel approach to making cross validation folds which retains the time series structure.</a:t>
          </a:r>
        </a:p>
      </dsp:txBody>
      <dsp:txXfrm>
        <a:off x="4164840" y="19779"/>
        <a:ext cx="3785336" cy="22712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8954b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8954b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5c0d8b82f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5c0d8b82f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5c0d8b82f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5c0d8b82f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53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39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5c0d8b82f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5c0d8b82f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5c0d8b82f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5c0d8b82f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5c0d8b82f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5c0d8b82f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96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414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5c0d8b82f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5c0d8b82f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5c0d8b82f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5c0d8b82f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937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5c0d8b82f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5c0d8b82f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466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5c0d8b82f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5c0d8b82f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c0d8b82f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c0d8b82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73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5c0d8b82f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5c0d8b82f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5c0d8b82f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5c0d8b82f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5c0d8b82f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5c0d8b82f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5c0d8b82f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5c0d8b82f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10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5c0d8b82f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5c0d8b82f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c0d8b82f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c0d8b82f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5c0d8b82f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5c0d8b82f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c0d8b82f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c0d8b82f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5c0d8b82f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5c0d8b82f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0d8b82f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0d8b82f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5c0d8b82f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5c0d8b82f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5c0d8b82f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5c0d8b82f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12/3/2021</a:t>
            </a:fld>
            <a:endParaRPr lang="en-US"/>
          </a:p>
        </p:txBody>
      </p:sp>
      <p:sp>
        <p:nvSpPr>
          <p:cNvPr id="5" name="Footer Placeholder 4"/>
          <p:cNvSpPr>
            <a:spLocks noGrp="1"/>
          </p:cNvSpPr>
          <p:nvPr>
            <p:ph type="ftr" sz="quarter" idx="11"/>
          </p:nvPr>
        </p:nvSpPr>
        <p:spPr/>
        <p:txBody>
          <a:bodyPr/>
          <a:lstStyle/>
          <a:p>
            <a:r>
              <a:rPr lang="en-US"/>
              <a:t>Learning with Big Messy Data (ORIE 5741)</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a:t>Click to add text</a:t>
            </a:r>
          </a:p>
        </p:txBody>
      </p:sp>
    </p:spTree>
    <p:extLst>
      <p:ext uri="{BB962C8B-B14F-4D97-AF65-F5344CB8AC3E}">
        <p14:creationId xmlns:p14="http://schemas.microsoft.com/office/powerpoint/2010/main" val="2598795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12/3/2021</a:t>
            </a:fld>
            <a:endParaRPr lang="en-US"/>
          </a:p>
        </p:txBody>
      </p:sp>
      <p:sp>
        <p:nvSpPr>
          <p:cNvPr id="5" name="Footer Placeholder 4"/>
          <p:cNvSpPr>
            <a:spLocks noGrp="1"/>
          </p:cNvSpPr>
          <p:nvPr>
            <p:ph type="ftr" sz="quarter" idx="11"/>
          </p:nvPr>
        </p:nvSpPr>
        <p:spPr/>
        <p:txBody>
          <a:bodyPr/>
          <a:lstStyle/>
          <a:p>
            <a:r>
              <a:rPr lang="en-US"/>
              <a:t>Learning with Big Messy Data (ORIE 5741)</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a:t>Click to add title</a:t>
            </a:r>
          </a:p>
        </p:txBody>
      </p:sp>
    </p:spTree>
    <p:extLst>
      <p:ext uri="{BB962C8B-B14F-4D97-AF65-F5344CB8AC3E}">
        <p14:creationId xmlns:p14="http://schemas.microsoft.com/office/powerpoint/2010/main" val="723391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12/3/2021</a:t>
            </a:fld>
            <a:endParaRPr lang="en-US"/>
          </a:p>
        </p:txBody>
      </p:sp>
      <p:sp>
        <p:nvSpPr>
          <p:cNvPr id="5" name="Footer Placeholder 4"/>
          <p:cNvSpPr>
            <a:spLocks noGrp="1"/>
          </p:cNvSpPr>
          <p:nvPr>
            <p:ph type="ftr" sz="quarter" idx="11"/>
          </p:nvPr>
        </p:nvSpPr>
        <p:spPr/>
        <p:txBody>
          <a:bodyPr/>
          <a:lstStyle/>
          <a:p>
            <a:r>
              <a:rPr lang="en-US"/>
              <a:t>Learning with Big Messy Data (ORIE 5741)</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a:t>Click to add list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a:t>Click to add text</a:t>
            </a:r>
          </a:p>
        </p:txBody>
      </p:sp>
      <p:sp>
        <p:nvSpPr>
          <p:cNvPr id="9" name="Rectangle 8">
            <a:extLst>
              <a:ext uri="{FF2B5EF4-FFF2-40B4-BE49-F238E27FC236}">
                <a16:creationId xmlns:a16="http://schemas.microsoft.com/office/drawing/2014/main" id="{7F3ACDC8-27DC-0145-A868-75822BC87982}"/>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59986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12/3/2021</a:t>
            </a:fld>
            <a:endParaRPr lang="en-US"/>
          </a:p>
        </p:txBody>
      </p:sp>
      <p:sp>
        <p:nvSpPr>
          <p:cNvPr id="4" name="Footer Placeholder 3"/>
          <p:cNvSpPr>
            <a:spLocks noGrp="1"/>
          </p:cNvSpPr>
          <p:nvPr>
            <p:ph type="ftr" sz="quarter" idx="11"/>
          </p:nvPr>
        </p:nvSpPr>
        <p:spPr/>
        <p:txBody>
          <a:bodyPr/>
          <a:lstStyle/>
          <a:p>
            <a:r>
              <a:rPr lang="en-US"/>
              <a:t>Learning with Big Messy Data (ORIE 5741)</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438726" y="3567547"/>
            <a:ext cx="8258850" cy="584775"/>
          </a:xfrm>
          <a:prstGeom prst="rect">
            <a:avLst/>
          </a:prstGeom>
          <a:noFill/>
        </p:spPr>
        <p:txBody>
          <a:bodyPr wrap="square" rtlCol="0">
            <a:spAutoFit/>
          </a:bodyPr>
          <a:lstStyle/>
          <a:p>
            <a:pPr lvl="0" algn="ctr"/>
            <a:r>
              <a:rPr lang="en-US" sz="3200">
                <a:solidFill>
                  <a:schemeClr val="bg1"/>
                </a:solidFill>
                <a:latin typeface="Helvetica"/>
                <a:cs typeface="Helvetica"/>
              </a:rPr>
              <a:t>Photos, illustrations, graphics here.</a:t>
            </a:r>
            <a:endParaRPr lang="en-US" sz="180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a:t>Click to edit list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2B375926-5564-7F41-982B-2CA540DB949F}"/>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a:t>Graphic</a:t>
            </a:r>
          </a:p>
        </p:txBody>
      </p:sp>
    </p:spTree>
    <p:extLst>
      <p:ext uri="{BB962C8B-B14F-4D97-AF65-F5344CB8AC3E}">
        <p14:creationId xmlns:p14="http://schemas.microsoft.com/office/powerpoint/2010/main" val="3351010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12/3/2021</a:t>
            </a:fld>
            <a:endParaRPr lang="en-US"/>
          </a:p>
        </p:txBody>
      </p:sp>
      <p:sp>
        <p:nvSpPr>
          <p:cNvPr id="4" name="Footer Placeholder 3"/>
          <p:cNvSpPr>
            <a:spLocks noGrp="1"/>
          </p:cNvSpPr>
          <p:nvPr>
            <p:ph type="ftr" sz="quarter" idx="11"/>
          </p:nvPr>
        </p:nvSpPr>
        <p:spPr/>
        <p:txBody>
          <a:bodyPr/>
          <a:lstStyle/>
          <a:p>
            <a:r>
              <a:rPr lang="en-US"/>
              <a:t>Learning with Big Messy Data (ORIE 5741)</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438726" y="3567547"/>
            <a:ext cx="8258850" cy="584775"/>
          </a:xfrm>
          <a:prstGeom prst="rect">
            <a:avLst/>
          </a:prstGeom>
          <a:noFill/>
        </p:spPr>
        <p:txBody>
          <a:bodyPr wrap="square" rtlCol="0">
            <a:spAutoFit/>
          </a:bodyPr>
          <a:lstStyle/>
          <a:p>
            <a:pPr lvl="0" algn="ctr"/>
            <a:r>
              <a:rPr lang="en-US" sz="3200">
                <a:solidFill>
                  <a:schemeClr val="bg1"/>
                </a:solidFill>
                <a:latin typeface="Helvetica"/>
                <a:cs typeface="Helvetica"/>
              </a:rPr>
              <a:t>Photos, illustrations, graphics here.</a:t>
            </a:r>
            <a:endParaRPr lang="en-US" sz="180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a:t>Click to add list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DFF9335A-E71C-3044-BC65-4FC387DA27B6}"/>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098228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12/3/2021</a:t>
            </a:fld>
            <a:endParaRPr lang="en-US"/>
          </a:p>
        </p:txBody>
      </p:sp>
      <p:sp>
        <p:nvSpPr>
          <p:cNvPr id="6" name="Footer Placeholder 5"/>
          <p:cNvSpPr>
            <a:spLocks noGrp="1"/>
          </p:cNvSpPr>
          <p:nvPr>
            <p:ph type="ftr" sz="quarter" idx="11"/>
          </p:nvPr>
        </p:nvSpPr>
        <p:spPr/>
        <p:txBody>
          <a:bodyPr/>
          <a:lstStyle/>
          <a:p>
            <a:r>
              <a:rPr lang="en-US"/>
              <a:t>Learning with Big Messy Data (ORIE 5741)</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hasCustomPrompt="1"/>
          </p:nvPr>
        </p:nvSpPr>
        <p:spPr>
          <a:xfrm>
            <a:off x="838200" y="569785"/>
            <a:ext cx="7467600" cy="403957"/>
          </a:xfrm>
        </p:spPr>
        <p:txBody>
          <a:bodyPr/>
          <a:lstStyle/>
          <a:p>
            <a:r>
              <a:rPr lang="en-US"/>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a:t>Graphic</a:t>
            </a:r>
          </a:p>
        </p:txBody>
      </p:sp>
      <p:sp>
        <p:nvSpPr>
          <p:cNvPr id="12" name="Rectangle 11">
            <a:extLst>
              <a:ext uri="{FF2B5EF4-FFF2-40B4-BE49-F238E27FC236}">
                <a16:creationId xmlns:a16="http://schemas.microsoft.com/office/drawing/2014/main" id="{04D4C3B8-C72A-234F-801D-62CC4EFC1473}"/>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3972297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12/3/2021</a:t>
            </a:fld>
            <a:endParaRPr lang="en-US"/>
          </a:p>
        </p:txBody>
      </p:sp>
      <p:sp>
        <p:nvSpPr>
          <p:cNvPr id="4" name="Footer Placeholder 3"/>
          <p:cNvSpPr>
            <a:spLocks noGrp="1"/>
          </p:cNvSpPr>
          <p:nvPr>
            <p:ph type="ftr" sz="quarter" idx="11"/>
          </p:nvPr>
        </p:nvSpPr>
        <p:spPr/>
        <p:txBody>
          <a:bodyPr/>
          <a:lstStyle/>
          <a:p>
            <a:r>
              <a:rPr lang="en-US"/>
              <a:t>Learning with Big Messy Data (ORIE 5741)</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963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6120778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751394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12/3/2021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Learning with Big Messy Data (ORIE 5741)</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8971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06FD-1B29-6E4A-8AC6-3E6EAB4B042C}"/>
              </a:ext>
            </a:extLst>
          </p:cNvPr>
          <p:cNvSpPr>
            <a:spLocks noGrp="1"/>
          </p:cNvSpPr>
          <p:nvPr>
            <p:ph type="title"/>
          </p:nvPr>
        </p:nvSpPr>
        <p:spPr>
          <a:xfrm>
            <a:off x="1547907" y="578597"/>
            <a:ext cx="6827737" cy="1210533"/>
          </a:xfrm>
          <a:ln>
            <a:noFill/>
          </a:ln>
        </p:spPr>
        <p:txBody>
          <a:bodyPr>
            <a:noAutofit/>
          </a:bodyPr>
          <a:lstStyle/>
          <a:p>
            <a:pPr algn="ctr"/>
            <a:r>
              <a:rPr lang="en-US" sz="2600" b="1">
                <a:ea typeface="+mj-lt"/>
                <a:cs typeface="+mj-lt"/>
              </a:rPr>
              <a:t>ORIE 5741 LEARNING WITH BIG MESSY DATA</a:t>
            </a:r>
            <a:endParaRPr lang="en-US" sz="2600">
              <a:cs typeface="Helvetica"/>
            </a:endParaRPr>
          </a:p>
          <a:p>
            <a:pPr algn="ctr"/>
            <a:br>
              <a:rPr lang="en-US" sz="2600" b="1">
                <a:latin typeface="Times"/>
                <a:cs typeface="Times"/>
              </a:rPr>
            </a:br>
            <a:br>
              <a:rPr lang="en-US" sz="2600" b="1">
                <a:latin typeface="+mn-lt"/>
                <a:cs typeface="Times"/>
              </a:rPr>
            </a:br>
            <a:r>
              <a:rPr lang="en-US" sz="2600" b="1">
                <a:latin typeface="+mn-lt"/>
              </a:rPr>
              <a:t>Can We Predict Equity Index Volatility Using Machine Learning?</a:t>
            </a:r>
            <a:endParaRPr lang="en-US" sz="2600" b="1">
              <a:latin typeface="+mn-lt"/>
              <a:cs typeface="Times"/>
            </a:endParaRPr>
          </a:p>
        </p:txBody>
      </p:sp>
      <p:sp>
        <p:nvSpPr>
          <p:cNvPr id="3" name="Text Placeholder 2">
            <a:extLst>
              <a:ext uri="{FF2B5EF4-FFF2-40B4-BE49-F238E27FC236}">
                <a16:creationId xmlns:a16="http://schemas.microsoft.com/office/drawing/2014/main" id="{A78DA324-4A14-174E-970A-D9556994B4D1}"/>
              </a:ext>
            </a:extLst>
          </p:cNvPr>
          <p:cNvSpPr>
            <a:spLocks noGrp="1"/>
          </p:cNvSpPr>
          <p:nvPr>
            <p:ph type="body" sz="quarter" idx="13"/>
          </p:nvPr>
        </p:nvSpPr>
        <p:spPr>
          <a:xfrm>
            <a:off x="2824974" y="3464912"/>
            <a:ext cx="4267200" cy="914400"/>
          </a:xfrm>
        </p:spPr>
        <p:txBody>
          <a:bodyPr vert="horz" lIns="182880" tIns="0" rIns="182880" bIns="0" rtlCol="0" anchor="t">
            <a:noAutofit/>
          </a:bodyPr>
          <a:lstStyle/>
          <a:p>
            <a:pPr algn="ctr"/>
            <a:r>
              <a:rPr lang="en-US" sz="1600"/>
              <a:t>Niharika Dalsania (nd322)</a:t>
            </a:r>
          </a:p>
          <a:p>
            <a:pPr algn="ctr"/>
            <a:r>
              <a:rPr lang="en-US" sz="1600"/>
              <a:t>Sukriti Kumar (sk3335)</a:t>
            </a:r>
          </a:p>
          <a:p>
            <a:pPr algn="ctr"/>
            <a:r>
              <a:rPr lang="en-US" sz="1600"/>
              <a:t>Vishad Bhalodia (vmb39)</a:t>
            </a:r>
          </a:p>
        </p:txBody>
      </p:sp>
      <p:sp>
        <p:nvSpPr>
          <p:cNvPr id="4" name="Slide Number Placeholder 3">
            <a:extLst>
              <a:ext uri="{FF2B5EF4-FFF2-40B4-BE49-F238E27FC236}">
                <a16:creationId xmlns:a16="http://schemas.microsoft.com/office/drawing/2014/main" id="{C2B090FF-5A39-45DD-B6EE-AA06A2400CE0}"/>
              </a:ext>
            </a:extLst>
          </p:cNvPr>
          <p:cNvSpPr>
            <a:spLocks noGrp="1"/>
          </p:cNvSpPr>
          <p:nvPr>
            <p:ph type="sldNum" sz="quarter" idx="12"/>
          </p:nvPr>
        </p:nvSpPr>
        <p:spPr/>
        <p:txBody>
          <a:bodyPr/>
          <a:lstStyle/>
          <a:p>
            <a:fld id="{00000000-1234-1234-1234-123412341234}" type="slidenum">
              <a:rPr lang="en" smtClean="0"/>
              <a:t>1</a:t>
            </a:fld>
            <a:endParaRPr lang="en-US"/>
          </a:p>
        </p:txBody>
      </p:sp>
    </p:spTree>
    <p:extLst>
      <p:ext uri="{BB962C8B-B14F-4D97-AF65-F5344CB8AC3E}">
        <p14:creationId xmlns:p14="http://schemas.microsoft.com/office/powerpoint/2010/main" val="1021071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33172" y="465267"/>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7. ADS Business Conditions Index</a:t>
            </a:r>
            <a:endParaRPr lang="en-US" sz="2800">
              <a:solidFill>
                <a:schemeClr val="tx1"/>
              </a:solidFill>
              <a:cs typeface="Helvetica"/>
            </a:endParaRPr>
          </a:p>
        </p:txBody>
      </p:sp>
      <p:pic>
        <p:nvPicPr>
          <p:cNvPr id="122" name="Google Shape;122;p22"/>
          <p:cNvPicPr preferRelativeResize="0"/>
          <p:nvPr/>
        </p:nvPicPr>
        <p:blipFill>
          <a:blip r:embed="rId3">
            <a:alphaModFix/>
          </a:blip>
          <a:stretch>
            <a:fillRect/>
          </a:stretch>
        </p:blipFill>
        <p:spPr>
          <a:xfrm>
            <a:off x="311700" y="1634150"/>
            <a:ext cx="4670500" cy="2882100"/>
          </a:xfrm>
          <a:prstGeom prst="rect">
            <a:avLst/>
          </a:prstGeom>
          <a:noFill/>
          <a:ln>
            <a:noFill/>
          </a:ln>
        </p:spPr>
      </p:pic>
      <p:pic>
        <p:nvPicPr>
          <p:cNvPr id="123" name="Google Shape;123;p22"/>
          <p:cNvPicPr preferRelativeResize="0"/>
          <p:nvPr/>
        </p:nvPicPr>
        <p:blipFill>
          <a:blip r:embed="rId4">
            <a:alphaModFix/>
          </a:blip>
          <a:stretch>
            <a:fillRect/>
          </a:stretch>
        </p:blipFill>
        <p:spPr>
          <a:xfrm>
            <a:off x="5134600" y="1729350"/>
            <a:ext cx="3697700" cy="2691708"/>
          </a:xfrm>
          <a:prstGeom prst="rect">
            <a:avLst/>
          </a:prstGeom>
          <a:noFill/>
          <a:ln>
            <a:noFill/>
          </a:ln>
        </p:spPr>
      </p:pic>
      <p:sp>
        <p:nvSpPr>
          <p:cNvPr id="3" name="Slide Number Placeholder 2">
            <a:extLst>
              <a:ext uri="{FF2B5EF4-FFF2-40B4-BE49-F238E27FC236}">
                <a16:creationId xmlns:a16="http://schemas.microsoft.com/office/drawing/2014/main" id="{D98DC773-3F3C-4D14-8D0F-3B9FF08350A2}"/>
              </a:ext>
            </a:extLst>
          </p:cNvPr>
          <p:cNvSpPr>
            <a:spLocks noGrp="1"/>
          </p:cNvSpPr>
          <p:nvPr>
            <p:ph type="sldNum" sz="quarter" idx="12"/>
          </p:nvPr>
        </p:nvSpPr>
        <p:spPr/>
        <p:txBody>
          <a:bodyPr/>
          <a:lstStyle/>
          <a:p>
            <a:fld id="{00000000-1234-1234-1234-123412341234}" type="slidenum">
              <a:rPr lang="en" smtClean="0"/>
              <a:t>10</a:t>
            </a:fld>
            <a:endParaRPr lang="en-US"/>
          </a:p>
        </p:txBody>
      </p:sp>
      <p:sp>
        <p:nvSpPr>
          <p:cNvPr id="4" name="Footer Placeholder 31">
            <a:extLst>
              <a:ext uri="{FF2B5EF4-FFF2-40B4-BE49-F238E27FC236}">
                <a16:creationId xmlns:a16="http://schemas.microsoft.com/office/drawing/2014/main" id="{754FA783-836B-4C75-9A58-6CD3C792ECB7}"/>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359586"/>
            <a:ext cx="8677656" cy="514350"/>
          </a:xfrm>
          <a:prstGeom prst="rect">
            <a:avLst/>
          </a:prstGeom>
        </p:spPr>
        <p:txBody>
          <a:bodyPr spcFirstLastPara="1" wrap="square" lIns="91425" tIns="91425" rIns="91425" bIns="91425" anchor="b" anchorCtr="0">
            <a:noAutofit/>
          </a:bodyPr>
          <a:lstStyle/>
          <a:p>
            <a:pPr algn="ctr">
              <a:spcBef>
                <a:spcPts val="0"/>
              </a:spcBef>
              <a:buClr>
                <a:schemeClr val="dk1"/>
              </a:buClr>
              <a:buSzPts val="1100"/>
            </a:pPr>
            <a:r>
              <a:rPr lang="en" sz="2800" b="1">
                <a:solidFill>
                  <a:schemeClr val="tx1"/>
                </a:solidFill>
                <a:latin typeface="Times New Roman"/>
                <a:cs typeface="Times New Roman"/>
              </a:rPr>
              <a:t>8. Economic Policy Uncertainty (EPU) Index</a:t>
            </a:r>
            <a:endParaRPr lang="en-US" sz="2800">
              <a:solidFill>
                <a:schemeClr val="tx1"/>
              </a:solidFill>
              <a:latin typeface="Times New Roman"/>
              <a:cs typeface="Times New Roman"/>
            </a:endParaRPr>
          </a:p>
        </p:txBody>
      </p:sp>
      <p:pic>
        <p:nvPicPr>
          <p:cNvPr id="129" name="Google Shape;129;p23"/>
          <p:cNvPicPr preferRelativeResize="0"/>
          <p:nvPr/>
        </p:nvPicPr>
        <p:blipFill>
          <a:blip r:embed="rId3">
            <a:alphaModFix/>
          </a:blip>
          <a:stretch>
            <a:fillRect/>
          </a:stretch>
        </p:blipFill>
        <p:spPr>
          <a:xfrm>
            <a:off x="311700" y="1198314"/>
            <a:ext cx="8520600" cy="3149709"/>
          </a:xfrm>
          <a:prstGeom prst="rect">
            <a:avLst/>
          </a:prstGeom>
          <a:noFill/>
          <a:ln>
            <a:noFill/>
          </a:ln>
        </p:spPr>
      </p:pic>
      <p:sp>
        <p:nvSpPr>
          <p:cNvPr id="3" name="Slide Number Placeholder 2">
            <a:extLst>
              <a:ext uri="{FF2B5EF4-FFF2-40B4-BE49-F238E27FC236}">
                <a16:creationId xmlns:a16="http://schemas.microsoft.com/office/drawing/2014/main" id="{02D4EFDE-0830-4992-8598-28BA231B2F97}"/>
              </a:ext>
            </a:extLst>
          </p:cNvPr>
          <p:cNvSpPr>
            <a:spLocks noGrp="1"/>
          </p:cNvSpPr>
          <p:nvPr>
            <p:ph type="sldNum" sz="quarter" idx="12"/>
          </p:nvPr>
        </p:nvSpPr>
        <p:spPr/>
        <p:txBody>
          <a:bodyPr/>
          <a:lstStyle/>
          <a:p>
            <a:fld id="{00000000-1234-1234-1234-123412341234}" type="slidenum">
              <a:rPr lang="en" smtClean="0"/>
              <a:t>11</a:t>
            </a:fld>
            <a:endParaRPr lang="en-US"/>
          </a:p>
        </p:txBody>
      </p:sp>
      <p:sp>
        <p:nvSpPr>
          <p:cNvPr id="2" name="Footer Placeholder 1">
            <a:extLst>
              <a:ext uri="{FF2B5EF4-FFF2-40B4-BE49-F238E27FC236}">
                <a16:creationId xmlns:a16="http://schemas.microsoft.com/office/drawing/2014/main" id="{726F3ABA-8094-46AC-91DD-D790CBE33978}"/>
              </a:ext>
            </a:extLst>
          </p:cNvPr>
          <p:cNvSpPr>
            <a:spLocks noGrp="1"/>
          </p:cNvSpPr>
          <p:nvPr>
            <p:ph type="ftr" sz="quarter" idx="11"/>
          </p:nvPr>
        </p:nvSpPr>
        <p:spPr>
          <a:xfrm>
            <a:off x="3060701" y="4767264"/>
            <a:ext cx="3013528"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287899" y="461820"/>
            <a:ext cx="8534400" cy="646331"/>
          </a:xfrm>
        </p:spPr>
        <p:txBody>
          <a:bodyPr spcFirstLastPara="1" vert="horz" lIns="91440" tIns="45720" rIns="91440" bIns="45720" rtlCol="0" anchor="ctr" anchorCtr="0">
            <a:normAutofit/>
          </a:bodyPr>
          <a:lstStyle/>
          <a:p>
            <a:pPr algn="ctr"/>
            <a:r>
              <a:rPr lang="en-US" b="1">
                <a:solidFill>
                  <a:schemeClr val="tx1"/>
                </a:solidFill>
                <a:latin typeface="Times New Roman"/>
                <a:cs typeface="Times New Roman"/>
              </a:rPr>
              <a:t>Preparing the data for ML modelling</a:t>
            </a:r>
            <a:endParaRPr lang="en-US" kern="1200">
              <a:solidFill>
                <a:schemeClr val="tx1"/>
              </a:solidFill>
              <a:latin typeface="Times New Roman"/>
              <a:cs typeface="Times New Roman"/>
            </a:endParaRPr>
          </a:p>
        </p:txBody>
      </p:sp>
      <p:graphicFrame>
        <p:nvGraphicFramePr>
          <p:cNvPr id="152" name="Google Shape;150;p26">
            <a:extLst>
              <a:ext uri="{FF2B5EF4-FFF2-40B4-BE49-F238E27FC236}">
                <a16:creationId xmlns:a16="http://schemas.microsoft.com/office/drawing/2014/main" id="{3EF5C755-5636-4F66-8CF3-784CD5703216}"/>
              </a:ext>
            </a:extLst>
          </p:cNvPr>
          <p:cNvGraphicFramePr/>
          <p:nvPr>
            <p:extLst>
              <p:ext uri="{D42A27DB-BD31-4B8C-83A1-F6EECF244321}">
                <p14:modId xmlns:p14="http://schemas.microsoft.com/office/powerpoint/2010/main" val="4136532869"/>
              </p:ext>
            </p:extLst>
          </p:nvPr>
        </p:nvGraphicFramePr>
        <p:xfrm>
          <a:off x="534401" y="1109756"/>
          <a:ext cx="7951147" cy="2310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04" name="Picture 504" descr="Text&#10;&#10;Description automatically generated">
            <a:extLst>
              <a:ext uri="{FF2B5EF4-FFF2-40B4-BE49-F238E27FC236}">
                <a16:creationId xmlns:a16="http://schemas.microsoft.com/office/drawing/2014/main" id="{86F64C84-D9CE-4535-8658-55104A09BA16}"/>
              </a:ext>
            </a:extLst>
          </p:cNvPr>
          <p:cNvPicPr>
            <a:picLocks noChangeAspect="1"/>
          </p:cNvPicPr>
          <p:nvPr/>
        </p:nvPicPr>
        <p:blipFill>
          <a:blip r:embed="rId8"/>
          <a:stretch>
            <a:fillRect/>
          </a:stretch>
        </p:blipFill>
        <p:spPr>
          <a:xfrm>
            <a:off x="1581949" y="3421818"/>
            <a:ext cx="1405965" cy="1029298"/>
          </a:xfrm>
          <a:prstGeom prst="rect">
            <a:avLst/>
          </a:prstGeom>
        </p:spPr>
      </p:pic>
      <p:pic>
        <p:nvPicPr>
          <p:cNvPr id="5" name="Picture 5" descr="Chart&#10;&#10;Description automatically generated">
            <a:extLst>
              <a:ext uri="{FF2B5EF4-FFF2-40B4-BE49-F238E27FC236}">
                <a16:creationId xmlns:a16="http://schemas.microsoft.com/office/drawing/2014/main" id="{C6740FB5-3FED-4E91-AFE4-D3BF8AD2929A}"/>
              </a:ext>
            </a:extLst>
          </p:cNvPr>
          <p:cNvPicPr>
            <a:picLocks noChangeAspect="1"/>
          </p:cNvPicPr>
          <p:nvPr/>
        </p:nvPicPr>
        <p:blipFill>
          <a:blip r:embed="rId9"/>
          <a:stretch>
            <a:fillRect/>
          </a:stretch>
        </p:blipFill>
        <p:spPr>
          <a:xfrm>
            <a:off x="6104698" y="3420021"/>
            <a:ext cx="2017806" cy="1486461"/>
          </a:xfrm>
          <a:prstGeom prst="rect">
            <a:avLst/>
          </a:prstGeom>
        </p:spPr>
      </p:pic>
      <p:sp>
        <p:nvSpPr>
          <p:cNvPr id="7" name="Slide Number Placeholder 6">
            <a:extLst>
              <a:ext uri="{FF2B5EF4-FFF2-40B4-BE49-F238E27FC236}">
                <a16:creationId xmlns:a16="http://schemas.microsoft.com/office/drawing/2014/main" id="{DBF1597D-32FD-4422-890C-9CA9CFAC03A0}"/>
              </a:ext>
            </a:extLst>
          </p:cNvPr>
          <p:cNvSpPr>
            <a:spLocks noGrp="1"/>
          </p:cNvSpPr>
          <p:nvPr>
            <p:ph type="sldNum" sz="quarter" idx="12"/>
          </p:nvPr>
        </p:nvSpPr>
        <p:spPr/>
        <p:txBody>
          <a:bodyPr/>
          <a:lstStyle/>
          <a:p>
            <a:fld id="{00000000-1234-1234-1234-123412341234}" type="slidenum">
              <a:rPr lang="en" smtClean="0"/>
              <a:t>12</a:t>
            </a:fld>
            <a:endParaRPr lang="en-US"/>
          </a:p>
        </p:txBody>
      </p:sp>
      <p:sp>
        <p:nvSpPr>
          <p:cNvPr id="8" name="Footer Placeholder 31">
            <a:extLst>
              <a:ext uri="{FF2B5EF4-FFF2-40B4-BE49-F238E27FC236}">
                <a16:creationId xmlns:a16="http://schemas.microsoft.com/office/drawing/2014/main" id="{E869C306-A6E8-422D-93BF-D7B5345281A0}"/>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85750" y="41162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Baseline GARCH Model</a:t>
            </a:r>
            <a:endParaRPr lang="en-US" sz="2800">
              <a:solidFill>
                <a:schemeClr val="tx1"/>
              </a:solidFill>
              <a:latin typeface="Times New Roman"/>
              <a:cs typeface="Times New Roman"/>
            </a:endParaRPr>
          </a:p>
        </p:txBody>
      </p:sp>
      <p:sp>
        <p:nvSpPr>
          <p:cNvPr id="162" name="Google Shape;162;p28"/>
          <p:cNvSpPr txBox="1"/>
          <p:nvPr/>
        </p:nvSpPr>
        <p:spPr>
          <a:xfrm>
            <a:off x="488815" y="1032127"/>
            <a:ext cx="8279700" cy="2400627"/>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chemeClr val="dk1"/>
              </a:buClr>
              <a:buSzPts val="2400"/>
              <a:buFont typeface="Arial,Sans-Serif"/>
              <a:buChar char="•"/>
            </a:pPr>
            <a:r>
              <a:rPr lang="en" sz="1600">
                <a:latin typeface="Times"/>
                <a:ea typeface="Economica"/>
                <a:cs typeface="Times"/>
              </a:rPr>
              <a:t>For the purposes of a baseline model, we have used the finance industry wide used GARCH model for prediction of realized volatility. </a:t>
            </a:r>
            <a:endParaRPr lang="en" sz="1600">
              <a:ea typeface="+mn-lt"/>
              <a:cs typeface="+mn-lt"/>
            </a:endParaRPr>
          </a:p>
          <a:p>
            <a:pPr marL="419100" indent="-342900">
              <a:lnSpc>
                <a:spcPct val="150000"/>
              </a:lnSpc>
              <a:buSzPts val="2400"/>
              <a:buFont typeface="Arial,Sans-Serif"/>
              <a:buChar char="•"/>
            </a:pPr>
            <a:r>
              <a:rPr lang="en-US" sz="1600">
                <a:ea typeface="+mn-lt"/>
                <a:cs typeface="+mn-lt"/>
              </a:rPr>
              <a:t>We have thus considered the GARCH model for comparing the model performance of our linear and non-linear models. The GARCH (</a:t>
            </a:r>
            <a:r>
              <a:rPr lang="en-US" sz="1600" err="1">
                <a:ea typeface="+mn-lt"/>
                <a:cs typeface="+mn-lt"/>
              </a:rPr>
              <a:t>p,q</a:t>
            </a:r>
            <a:r>
              <a:rPr lang="en-US" sz="1600">
                <a:ea typeface="+mn-lt"/>
                <a:cs typeface="+mn-lt"/>
              </a:rPr>
              <a:t>) model is modelled as shown below, where p is the number of lagged return terms being considered and q is the number of lagged error variance terms being considered with itself.</a:t>
            </a:r>
            <a:endParaRPr lang="en"/>
          </a:p>
        </p:txBody>
      </p:sp>
      <p:sp>
        <p:nvSpPr>
          <p:cNvPr id="4" name="Slide Number Placeholder 3">
            <a:extLst>
              <a:ext uri="{FF2B5EF4-FFF2-40B4-BE49-F238E27FC236}">
                <a16:creationId xmlns:a16="http://schemas.microsoft.com/office/drawing/2014/main" id="{BE435D35-41BE-44BA-A203-3B2F25BED2D7}"/>
              </a:ext>
            </a:extLst>
          </p:cNvPr>
          <p:cNvSpPr>
            <a:spLocks noGrp="1"/>
          </p:cNvSpPr>
          <p:nvPr>
            <p:ph type="sldNum" sz="quarter" idx="12"/>
          </p:nvPr>
        </p:nvSpPr>
        <p:spPr/>
        <p:txBody>
          <a:bodyPr/>
          <a:lstStyle/>
          <a:p>
            <a:fld id="{00000000-1234-1234-1234-123412341234}" type="slidenum">
              <a:rPr lang="en" smtClean="0"/>
              <a:t>13</a:t>
            </a:fld>
            <a:endParaRPr lang="en-US"/>
          </a:p>
        </p:txBody>
      </p:sp>
      <p:sp>
        <p:nvSpPr>
          <p:cNvPr id="3" name="Footer Placeholder 2">
            <a:extLst>
              <a:ext uri="{FF2B5EF4-FFF2-40B4-BE49-F238E27FC236}">
                <a16:creationId xmlns:a16="http://schemas.microsoft.com/office/drawing/2014/main" id="{D2E65752-7BCF-45C2-9D4C-90782CC96E66}"/>
              </a:ext>
            </a:extLst>
          </p:cNvPr>
          <p:cNvSpPr>
            <a:spLocks noGrp="1"/>
          </p:cNvSpPr>
          <p:nvPr>
            <p:ph type="ftr" sz="quarter" idx="11"/>
          </p:nvPr>
        </p:nvSpPr>
        <p:spPr>
          <a:xfrm>
            <a:off x="3042558" y="4767264"/>
            <a:ext cx="3058885" cy="273844"/>
          </a:xfrm>
        </p:spPr>
        <p:txBody>
          <a:bodyPr/>
          <a:lstStyle/>
          <a:p>
            <a:r>
              <a:rPr lang="en-US"/>
              <a:t>Learning with Big Messy Data (ORIE 5741)</a:t>
            </a:r>
          </a:p>
        </p:txBody>
      </p:sp>
      <p:pic>
        <p:nvPicPr>
          <p:cNvPr id="5" name="Picture 2" descr="A picture containing text, antenna&#10;&#10;Description automatically generated">
            <a:extLst>
              <a:ext uri="{FF2B5EF4-FFF2-40B4-BE49-F238E27FC236}">
                <a16:creationId xmlns:a16="http://schemas.microsoft.com/office/drawing/2014/main" id="{C453CF95-4C5A-4BA9-A17E-EB527DFDF213}"/>
              </a:ext>
            </a:extLst>
          </p:cNvPr>
          <p:cNvPicPr>
            <a:picLocks noChangeAspect="1"/>
          </p:cNvPicPr>
          <p:nvPr/>
        </p:nvPicPr>
        <p:blipFill>
          <a:blip r:embed="rId3"/>
          <a:stretch>
            <a:fillRect/>
          </a:stretch>
        </p:blipFill>
        <p:spPr>
          <a:xfrm>
            <a:off x="2757487" y="3522663"/>
            <a:ext cx="3629025" cy="638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85750" y="41162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Baseline GARCH Model</a:t>
            </a:r>
            <a:endParaRPr lang="en-US" sz="2800">
              <a:solidFill>
                <a:schemeClr val="tx1"/>
              </a:solidFill>
              <a:latin typeface="Times New Roman"/>
              <a:cs typeface="Times New Roman"/>
            </a:endParaRPr>
          </a:p>
        </p:txBody>
      </p:sp>
      <p:sp>
        <p:nvSpPr>
          <p:cNvPr id="162" name="Google Shape;162;p28"/>
          <p:cNvSpPr txBox="1"/>
          <p:nvPr/>
        </p:nvSpPr>
        <p:spPr>
          <a:xfrm>
            <a:off x="488815" y="1047587"/>
            <a:ext cx="8279700" cy="1154132"/>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chemeClr val="dk1"/>
              </a:buClr>
              <a:buSzPts val="2400"/>
              <a:buFont typeface="Arial"/>
              <a:buChar char="•"/>
            </a:pPr>
            <a:r>
              <a:rPr lang="en" sz="1400">
                <a:latin typeface="Times"/>
                <a:ea typeface="Economica"/>
                <a:cs typeface="Times"/>
              </a:rPr>
              <a:t>As our benchmark/baseline model, we have used the GARCH (2,1) model. The parameters p and q for the GARCH model have been estimated using the Autocorrelation Function (ACF chart from the EDA section) as well as the Partial Autocorrelation Function (PACF) </a:t>
            </a:r>
            <a:endParaRPr lang="en" sz="1400">
              <a:solidFill>
                <a:schemeClr val="dk1"/>
              </a:solidFill>
              <a:latin typeface="Times New Roman"/>
              <a:ea typeface="Economica"/>
              <a:cs typeface="Economica"/>
            </a:endParaRPr>
          </a:p>
        </p:txBody>
      </p:sp>
      <p:pic>
        <p:nvPicPr>
          <p:cNvPr id="2" name="Picture 2" descr="Chart&#10;&#10;Description automatically generated">
            <a:extLst>
              <a:ext uri="{FF2B5EF4-FFF2-40B4-BE49-F238E27FC236}">
                <a16:creationId xmlns:a16="http://schemas.microsoft.com/office/drawing/2014/main" id="{713548B2-082D-47D0-A7E8-864BF99D8127}"/>
              </a:ext>
            </a:extLst>
          </p:cNvPr>
          <p:cNvPicPr>
            <a:picLocks noChangeAspect="1"/>
          </p:cNvPicPr>
          <p:nvPr/>
        </p:nvPicPr>
        <p:blipFill>
          <a:blip r:embed="rId3"/>
          <a:stretch>
            <a:fillRect/>
          </a:stretch>
        </p:blipFill>
        <p:spPr>
          <a:xfrm>
            <a:off x="1935162" y="2309359"/>
            <a:ext cx="5264603" cy="2556782"/>
          </a:xfrm>
          <a:prstGeom prst="rect">
            <a:avLst/>
          </a:prstGeom>
        </p:spPr>
      </p:pic>
      <p:sp>
        <p:nvSpPr>
          <p:cNvPr id="4" name="Slide Number Placeholder 3">
            <a:extLst>
              <a:ext uri="{FF2B5EF4-FFF2-40B4-BE49-F238E27FC236}">
                <a16:creationId xmlns:a16="http://schemas.microsoft.com/office/drawing/2014/main" id="{BE435D35-41BE-44BA-A203-3B2F25BED2D7}"/>
              </a:ext>
            </a:extLst>
          </p:cNvPr>
          <p:cNvSpPr>
            <a:spLocks noGrp="1"/>
          </p:cNvSpPr>
          <p:nvPr>
            <p:ph type="sldNum" sz="quarter" idx="12"/>
          </p:nvPr>
        </p:nvSpPr>
        <p:spPr/>
        <p:txBody>
          <a:bodyPr/>
          <a:lstStyle/>
          <a:p>
            <a:fld id="{00000000-1234-1234-1234-123412341234}" type="slidenum">
              <a:rPr lang="en" smtClean="0"/>
              <a:t>14</a:t>
            </a:fld>
            <a:endParaRPr lang="en-US"/>
          </a:p>
        </p:txBody>
      </p:sp>
      <p:sp>
        <p:nvSpPr>
          <p:cNvPr id="3" name="Footer Placeholder 2">
            <a:extLst>
              <a:ext uri="{FF2B5EF4-FFF2-40B4-BE49-F238E27FC236}">
                <a16:creationId xmlns:a16="http://schemas.microsoft.com/office/drawing/2014/main" id="{D2E65752-7BCF-45C2-9D4C-90782CC96E66}"/>
              </a:ext>
            </a:extLst>
          </p:cNvPr>
          <p:cNvSpPr>
            <a:spLocks noGrp="1"/>
          </p:cNvSpPr>
          <p:nvPr>
            <p:ph type="ftr" sz="quarter" idx="11"/>
          </p:nvPr>
        </p:nvSpPr>
        <p:spPr>
          <a:xfrm>
            <a:off x="3033486" y="4767264"/>
            <a:ext cx="3058885" cy="273844"/>
          </a:xfrm>
        </p:spPr>
        <p:txBody>
          <a:bodyPr/>
          <a:lstStyle/>
          <a:p>
            <a:r>
              <a:rPr lang="en-US"/>
              <a:t>Learning with Big Messy Data (ORIE 5741)</a:t>
            </a:r>
          </a:p>
        </p:txBody>
      </p:sp>
      <p:sp>
        <p:nvSpPr>
          <p:cNvPr id="5" name="Google Shape;88;p17">
            <a:extLst>
              <a:ext uri="{FF2B5EF4-FFF2-40B4-BE49-F238E27FC236}">
                <a16:creationId xmlns:a16="http://schemas.microsoft.com/office/drawing/2014/main" id="{C1F1C223-86FA-4E96-BABD-215F74C72D34}"/>
              </a:ext>
            </a:extLst>
          </p:cNvPr>
          <p:cNvSpPr/>
          <p:nvPr/>
        </p:nvSpPr>
        <p:spPr>
          <a:xfrm>
            <a:off x="2446189" y="2684711"/>
            <a:ext cx="234815" cy="17007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0;p17">
            <a:extLst>
              <a:ext uri="{FF2B5EF4-FFF2-40B4-BE49-F238E27FC236}">
                <a16:creationId xmlns:a16="http://schemas.microsoft.com/office/drawing/2014/main" id="{EA4C2DD4-4F58-4624-B389-2A798B5442BE}"/>
              </a:ext>
            </a:extLst>
          </p:cNvPr>
          <p:cNvSpPr txBox="1"/>
          <p:nvPr/>
        </p:nvSpPr>
        <p:spPr>
          <a:xfrm>
            <a:off x="2682046" y="2765296"/>
            <a:ext cx="1779985" cy="353913"/>
          </a:xfrm>
          <a:prstGeom prst="rect">
            <a:avLst/>
          </a:prstGeom>
          <a:noFill/>
          <a:ln>
            <a:noFill/>
          </a:ln>
        </p:spPr>
        <p:txBody>
          <a:bodyPr spcFirstLastPara="1" wrap="square" lIns="91425" tIns="91425" rIns="91425" bIns="91425" anchor="t" anchorCtr="0">
            <a:spAutoFit/>
          </a:bodyPr>
          <a:lstStyle/>
          <a:p>
            <a:r>
              <a:rPr lang="en" sz="1100" b="1">
                <a:latin typeface="Times New Roman"/>
                <a:ea typeface="Open Sans"/>
                <a:cs typeface="Open Sans"/>
                <a:sym typeface="Open Sans"/>
              </a:rPr>
              <a:t>1-day lag in error terms</a:t>
            </a:r>
            <a:endParaRPr lang="en-US" sz="1100" b="1">
              <a:latin typeface="Times New Roman"/>
              <a:ea typeface="Open Sans"/>
              <a:cs typeface="Open Sans"/>
            </a:endParaRPr>
          </a:p>
        </p:txBody>
      </p:sp>
    </p:spTree>
    <p:extLst>
      <p:ext uri="{BB962C8B-B14F-4D97-AF65-F5344CB8AC3E}">
        <p14:creationId xmlns:p14="http://schemas.microsoft.com/office/powerpoint/2010/main" val="3622826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85750" y="41162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Linear Models</a:t>
            </a:r>
            <a:endParaRPr lang="en-US" sz="2800">
              <a:solidFill>
                <a:schemeClr val="tx1"/>
              </a:solidFill>
              <a:latin typeface="Times New Roman"/>
              <a:cs typeface="Times New Roman"/>
            </a:endParaRPr>
          </a:p>
        </p:txBody>
      </p:sp>
      <p:sp>
        <p:nvSpPr>
          <p:cNvPr id="162" name="Google Shape;162;p28"/>
          <p:cNvSpPr txBox="1"/>
          <p:nvPr/>
        </p:nvSpPr>
        <p:spPr>
          <a:xfrm>
            <a:off x="643029" y="657769"/>
            <a:ext cx="7989415" cy="2677626"/>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chemeClr val="dk1"/>
              </a:buClr>
              <a:buSzPts val="2400"/>
              <a:buFont typeface="Arial"/>
              <a:buChar char="•"/>
            </a:pPr>
            <a:r>
              <a:rPr lang="en" sz="1200">
                <a:ea typeface="+mn-lt"/>
                <a:cs typeface="+mn-lt"/>
              </a:rPr>
              <a:t>Four linear models: Ordinary Least squares, and regularized models – Ridge regression, Lasso regression and Elastic net regression. </a:t>
            </a:r>
            <a:endParaRPr lang="en-US"/>
          </a:p>
          <a:p>
            <a:pPr marL="419100" indent="-342900">
              <a:lnSpc>
                <a:spcPct val="150000"/>
              </a:lnSpc>
              <a:buClr>
                <a:srgbClr val="000000"/>
              </a:buClr>
              <a:buSzPts val="2400"/>
              <a:buFont typeface="Arial"/>
              <a:buChar char="•"/>
            </a:pPr>
            <a:r>
              <a:rPr lang="en" sz="1200">
                <a:ea typeface="+mn-lt"/>
                <a:cs typeface="+mn-lt"/>
              </a:rPr>
              <a:t>Correlation heat map between our features show multicollinearity and to deal with multicollinearity we use regularized models as well as dropped some of our features for linear models. We have also transformed our features to include them as part of our linear model independent variable. The featured variable is the ratio of total volume of all the contracts traded in a day to the sum of the news-based policy uncertainty index as well as the three component uncertainty index. </a:t>
            </a:r>
            <a:endParaRPr lang="en"/>
          </a:p>
          <a:p>
            <a:pPr marL="419100" indent="-342900">
              <a:lnSpc>
                <a:spcPct val="150000"/>
              </a:lnSpc>
              <a:buClr>
                <a:srgbClr val="000000"/>
              </a:buClr>
              <a:buSzPts val="2400"/>
              <a:buFont typeface="Arial"/>
              <a:buChar char="•"/>
            </a:pPr>
            <a:r>
              <a:rPr lang="en" sz="1200">
                <a:ea typeface="+mn-lt"/>
                <a:cs typeface="+mn-lt"/>
              </a:rPr>
              <a:t>Of all the linear models we considered, ridge regression performs best according to test MSE and elastic net performs the best according to MAE. The metrics table showing the effectiveness of our models is as below:</a:t>
            </a:r>
          </a:p>
        </p:txBody>
      </p:sp>
      <p:sp>
        <p:nvSpPr>
          <p:cNvPr id="4" name="Slide Number Placeholder 3">
            <a:extLst>
              <a:ext uri="{FF2B5EF4-FFF2-40B4-BE49-F238E27FC236}">
                <a16:creationId xmlns:a16="http://schemas.microsoft.com/office/drawing/2014/main" id="{BE435D35-41BE-44BA-A203-3B2F25BED2D7}"/>
              </a:ext>
            </a:extLst>
          </p:cNvPr>
          <p:cNvSpPr>
            <a:spLocks noGrp="1"/>
          </p:cNvSpPr>
          <p:nvPr>
            <p:ph type="sldNum" sz="quarter" idx="12"/>
          </p:nvPr>
        </p:nvSpPr>
        <p:spPr/>
        <p:txBody>
          <a:bodyPr/>
          <a:lstStyle/>
          <a:p>
            <a:fld id="{00000000-1234-1234-1234-123412341234}" type="slidenum">
              <a:rPr lang="en" smtClean="0"/>
              <a:t>15</a:t>
            </a:fld>
            <a:endParaRPr lang="en-US"/>
          </a:p>
        </p:txBody>
      </p:sp>
      <p:sp>
        <p:nvSpPr>
          <p:cNvPr id="3" name="Footer Placeholder 2">
            <a:extLst>
              <a:ext uri="{FF2B5EF4-FFF2-40B4-BE49-F238E27FC236}">
                <a16:creationId xmlns:a16="http://schemas.microsoft.com/office/drawing/2014/main" id="{D2E65752-7BCF-45C2-9D4C-90782CC96E66}"/>
              </a:ext>
            </a:extLst>
          </p:cNvPr>
          <p:cNvSpPr>
            <a:spLocks noGrp="1"/>
          </p:cNvSpPr>
          <p:nvPr>
            <p:ph type="ftr" sz="quarter" idx="11"/>
          </p:nvPr>
        </p:nvSpPr>
        <p:spPr>
          <a:xfrm>
            <a:off x="3042558" y="4767264"/>
            <a:ext cx="3058885" cy="273844"/>
          </a:xfrm>
        </p:spPr>
        <p:txBody>
          <a:bodyPr/>
          <a:lstStyle/>
          <a:p>
            <a:r>
              <a:rPr lang="en-US"/>
              <a:t>Learning with Big Messy Data (ORIE 5741)</a:t>
            </a:r>
          </a:p>
        </p:txBody>
      </p:sp>
      <p:pic>
        <p:nvPicPr>
          <p:cNvPr id="5" name="Picture 5" descr="Table&#10;&#10;Description automatically generated">
            <a:extLst>
              <a:ext uri="{FF2B5EF4-FFF2-40B4-BE49-F238E27FC236}">
                <a16:creationId xmlns:a16="http://schemas.microsoft.com/office/drawing/2014/main" id="{0D0A5477-D876-4A7A-B57F-47911F7511D9}"/>
              </a:ext>
            </a:extLst>
          </p:cNvPr>
          <p:cNvPicPr>
            <a:picLocks noChangeAspect="1"/>
          </p:cNvPicPr>
          <p:nvPr/>
        </p:nvPicPr>
        <p:blipFill>
          <a:blip r:embed="rId3"/>
          <a:stretch>
            <a:fillRect/>
          </a:stretch>
        </p:blipFill>
        <p:spPr>
          <a:xfrm>
            <a:off x="2748643" y="3266395"/>
            <a:ext cx="3429000" cy="1495425"/>
          </a:xfrm>
          <a:prstGeom prst="rect">
            <a:avLst/>
          </a:prstGeom>
        </p:spPr>
      </p:pic>
    </p:spTree>
    <p:extLst>
      <p:ext uri="{BB962C8B-B14F-4D97-AF65-F5344CB8AC3E}">
        <p14:creationId xmlns:p14="http://schemas.microsoft.com/office/powerpoint/2010/main" val="1257050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39145" y="324938"/>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Linear Models: Exploring co-linearity of features</a:t>
            </a:r>
            <a:endParaRPr lang="en-US" sz="2800">
              <a:solidFill>
                <a:schemeClr val="tx1"/>
              </a:solidFill>
              <a:latin typeface="Times New Roman"/>
              <a:cs typeface="Times New Roman"/>
            </a:endParaRPr>
          </a:p>
        </p:txBody>
      </p:sp>
      <p:sp>
        <p:nvSpPr>
          <p:cNvPr id="135" name="Google Shape;135;p24"/>
          <p:cNvSpPr txBox="1"/>
          <p:nvPr/>
        </p:nvSpPr>
        <p:spPr>
          <a:xfrm>
            <a:off x="273200" y="920071"/>
            <a:ext cx="4232855" cy="3924121"/>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chemeClr val="dk1"/>
              </a:buClr>
              <a:buSzPts val="2400"/>
              <a:buFont typeface="Arial" panose="020B0604020202020204" pitchFamily="34" charset="0"/>
              <a:buChar char="•"/>
            </a:pPr>
            <a:r>
              <a:rPr lang="en">
                <a:solidFill>
                  <a:schemeClr val="dk1"/>
                </a:solidFill>
                <a:ea typeface="Economica"/>
                <a:cs typeface="Economica"/>
                <a:sym typeface="Economica"/>
              </a:rPr>
              <a:t>EPU Index (two features) — high positive correlation with VIX</a:t>
            </a:r>
            <a:endParaRPr lang="en">
              <a:solidFill>
                <a:schemeClr val="dk1"/>
              </a:solidFill>
              <a:ea typeface="Economica"/>
              <a:cs typeface="Economica"/>
            </a:endParaRPr>
          </a:p>
          <a:p>
            <a:pPr marL="76200" marR="0" lvl="0" algn="l" rtl="0">
              <a:lnSpc>
                <a:spcPct val="150000"/>
              </a:lnSpc>
              <a:spcBef>
                <a:spcPts val="0"/>
              </a:spcBef>
              <a:spcAft>
                <a:spcPts val="0"/>
              </a:spcAft>
              <a:buClr>
                <a:schemeClr val="dk1"/>
              </a:buClr>
              <a:buSzPts val="2400"/>
            </a:pPr>
            <a:endParaRPr>
              <a:solidFill>
                <a:schemeClr val="dk1"/>
              </a:solidFill>
              <a:ea typeface="Economica"/>
              <a:cs typeface="Economica"/>
            </a:endParaRPr>
          </a:p>
          <a:p>
            <a:pPr marL="419100" indent="-342900">
              <a:lnSpc>
                <a:spcPct val="150000"/>
              </a:lnSpc>
              <a:buClr>
                <a:schemeClr val="dk1"/>
              </a:buClr>
              <a:buSzPts val="2400"/>
              <a:buFont typeface="Arial" panose="020B0604020202020204" pitchFamily="34" charset="0"/>
              <a:buChar char="•"/>
            </a:pPr>
            <a:r>
              <a:rPr lang="en">
                <a:solidFill>
                  <a:schemeClr val="dk1"/>
                </a:solidFill>
                <a:ea typeface="Economica"/>
                <a:cs typeface="Economica"/>
                <a:sym typeface="Economica"/>
              </a:rPr>
              <a:t>ADS Business Conditions Index — high negative correlation with VIX</a:t>
            </a:r>
            <a:endParaRPr lang="en">
              <a:solidFill>
                <a:schemeClr val="dk1"/>
              </a:solidFill>
              <a:ea typeface="Economica"/>
              <a:cs typeface="Economica"/>
            </a:endParaRPr>
          </a:p>
          <a:p>
            <a:pPr marL="419100" indent="-342900">
              <a:lnSpc>
                <a:spcPct val="150000"/>
              </a:lnSpc>
              <a:buClr>
                <a:srgbClr val="000000"/>
              </a:buClr>
              <a:buSzPts val="2400"/>
              <a:buFont typeface="Arial" panose="020B0604020202020204" pitchFamily="34" charset="0"/>
              <a:buChar char="•"/>
            </a:pPr>
            <a:endParaRPr lang="en">
              <a:solidFill>
                <a:schemeClr val="dk1"/>
              </a:solidFill>
              <a:ea typeface="Economica"/>
              <a:cs typeface="Economica"/>
            </a:endParaRPr>
          </a:p>
          <a:p>
            <a:pPr marL="419100" indent="-342900">
              <a:lnSpc>
                <a:spcPct val="150000"/>
              </a:lnSpc>
              <a:buClr>
                <a:srgbClr val="000000"/>
              </a:buClr>
              <a:buSzPts val="2400"/>
              <a:buFont typeface="Arial" panose="020B0604020202020204" pitchFamily="34" charset="0"/>
              <a:buChar char="•"/>
            </a:pPr>
            <a:r>
              <a:rPr lang="en">
                <a:solidFill>
                  <a:schemeClr val="dk1"/>
                </a:solidFill>
                <a:ea typeface="Economica"/>
                <a:cs typeface="Economica"/>
              </a:rPr>
              <a:t>Compare linear models with all features vs dropping the collinear features</a:t>
            </a:r>
          </a:p>
        </p:txBody>
      </p:sp>
      <p:pic>
        <p:nvPicPr>
          <p:cNvPr id="136" name="Google Shape;136;p24"/>
          <p:cNvPicPr preferRelativeResize="0"/>
          <p:nvPr/>
        </p:nvPicPr>
        <p:blipFill>
          <a:blip r:embed="rId3">
            <a:alphaModFix/>
          </a:blip>
          <a:stretch>
            <a:fillRect/>
          </a:stretch>
        </p:blipFill>
        <p:spPr>
          <a:xfrm>
            <a:off x="4436984" y="1022592"/>
            <a:ext cx="4545875" cy="3726125"/>
          </a:xfrm>
          <a:prstGeom prst="rect">
            <a:avLst/>
          </a:prstGeom>
          <a:noFill/>
          <a:ln>
            <a:noFill/>
          </a:ln>
        </p:spPr>
      </p:pic>
      <p:sp>
        <p:nvSpPr>
          <p:cNvPr id="3" name="Slide Number Placeholder 2">
            <a:extLst>
              <a:ext uri="{FF2B5EF4-FFF2-40B4-BE49-F238E27FC236}">
                <a16:creationId xmlns:a16="http://schemas.microsoft.com/office/drawing/2014/main" id="{FC45FFEC-BFEA-4FA3-873E-A307D5FBB158}"/>
              </a:ext>
            </a:extLst>
          </p:cNvPr>
          <p:cNvSpPr>
            <a:spLocks noGrp="1"/>
          </p:cNvSpPr>
          <p:nvPr>
            <p:ph type="sldNum" sz="quarter" idx="12"/>
          </p:nvPr>
        </p:nvSpPr>
        <p:spPr/>
        <p:txBody>
          <a:bodyPr/>
          <a:lstStyle/>
          <a:p>
            <a:fld id="{00000000-1234-1234-1234-123412341234}" type="slidenum">
              <a:rPr lang="en" smtClean="0"/>
              <a:t>16</a:t>
            </a:fld>
            <a:endParaRPr lang="en-US"/>
          </a:p>
        </p:txBody>
      </p:sp>
      <p:sp>
        <p:nvSpPr>
          <p:cNvPr id="4" name="Footer Placeholder 31">
            <a:extLst>
              <a:ext uri="{FF2B5EF4-FFF2-40B4-BE49-F238E27FC236}">
                <a16:creationId xmlns:a16="http://schemas.microsoft.com/office/drawing/2014/main" id="{08914987-3E04-4EF1-B460-B41EC064FD4E}"/>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229721" y="419100"/>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Linear Models: Feature Engineering</a:t>
            </a:r>
            <a:endParaRPr lang="en-US" sz="2800">
              <a:solidFill>
                <a:schemeClr val="tx1"/>
              </a:solidFill>
              <a:latin typeface="Times New Roman"/>
              <a:cs typeface="Times New Roman"/>
            </a:endParaRPr>
          </a:p>
        </p:txBody>
      </p:sp>
      <p:sp>
        <p:nvSpPr>
          <p:cNvPr id="142" name="Google Shape;142;p25"/>
          <p:cNvSpPr txBox="1"/>
          <p:nvPr/>
        </p:nvSpPr>
        <p:spPr>
          <a:xfrm>
            <a:off x="393465" y="934756"/>
            <a:ext cx="8349600" cy="830966"/>
          </a:xfrm>
          <a:prstGeom prst="rect">
            <a:avLst/>
          </a:prstGeom>
          <a:noFill/>
          <a:ln>
            <a:noFill/>
          </a:ln>
        </p:spPr>
        <p:txBody>
          <a:bodyPr spcFirstLastPara="1" wrap="square" lIns="91425" tIns="91425" rIns="91425" bIns="91425" anchor="ctr" anchorCtr="0">
            <a:spAutoFit/>
          </a:bodyPr>
          <a:lstStyle/>
          <a:p>
            <a:pPr algn="just">
              <a:lnSpc>
                <a:spcPct val="150000"/>
              </a:lnSpc>
            </a:pPr>
            <a:r>
              <a:rPr lang="en" sz="1400">
                <a:solidFill>
                  <a:schemeClr val="dk1"/>
                </a:solidFill>
                <a:ea typeface="Economica"/>
                <a:cs typeface="Economica"/>
                <a:sym typeface="Economica"/>
              </a:rPr>
              <a:t>We have transformed the uncertainty indices as well as the volume of all S&amp;P 500 contracts traded in a day into a new feature. The new feature is defined as:</a:t>
            </a:r>
            <a:endParaRPr lang="en" sz="1400">
              <a:solidFill>
                <a:schemeClr val="dk1"/>
              </a:solidFill>
              <a:ea typeface="Economica"/>
              <a:cs typeface="Economica"/>
            </a:endParaRPr>
          </a:p>
        </p:txBody>
      </p:sp>
      <p:pic>
        <p:nvPicPr>
          <p:cNvPr id="143" name="Google Shape;143;p25"/>
          <p:cNvPicPr preferRelativeResize="0"/>
          <p:nvPr/>
        </p:nvPicPr>
        <p:blipFill>
          <a:blip r:embed="rId3">
            <a:alphaModFix/>
          </a:blip>
          <a:stretch>
            <a:fillRect/>
          </a:stretch>
        </p:blipFill>
        <p:spPr>
          <a:xfrm>
            <a:off x="745787" y="2448606"/>
            <a:ext cx="5357250" cy="2268500"/>
          </a:xfrm>
          <a:prstGeom prst="rect">
            <a:avLst/>
          </a:prstGeom>
          <a:noFill/>
          <a:ln>
            <a:noFill/>
          </a:ln>
        </p:spPr>
      </p:pic>
      <mc:AlternateContent xmlns:mc="http://schemas.openxmlformats.org/markup-compatibility/2006">
        <mc:Choice xmlns:a14="http://schemas.microsoft.com/office/drawing/2010/main" Requires="a14">
          <p:sp>
            <p:nvSpPr>
              <p:cNvPr id="144" name="Google Shape;144;p25"/>
              <p:cNvSpPr txBox="1"/>
              <p:nvPr/>
            </p:nvSpPr>
            <p:spPr>
              <a:xfrm>
                <a:off x="714963" y="1811841"/>
                <a:ext cx="7264134" cy="534988"/>
              </a:xfrm>
              <a:prstGeom prst="rect">
                <a:avLst/>
              </a:prstGeom>
              <a:noFill/>
              <a:ln>
                <a:noFill/>
              </a:ln>
            </p:spPr>
            <p:txBody>
              <a:bodyPr spcFirstLastPara="1" wrap="square" lIns="91425" tIns="91425" rIns="91425" bIns="91425" anchor="t" anchorCtr="0">
                <a:spAutoFit/>
              </a:bodyPr>
              <a:lstStyle/>
              <a:p>
                <a:pPr lvl="0"/>
                <a14:m>
                  <m:oMathPara xmlns:m="http://schemas.openxmlformats.org/officeDocument/2006/math">
                    <m:oMathParaPr>
                      <m:jc m:val="centerGroup"/>
                    </m:oMathParaPr>
                    <m:oMath xmlns:m="http://schemas.openxmlformats.org/officeDocument/2006/math">
                      <m:r>
                        <a:rPr lang="en" sz="1100" i="1" dirty="0" smtClean="0">
                          <a:latin typeface="Cambria Math" panose="02040503050406030204" pitchFamily="18" charset="0"/>
                          <a:ea typeface="Open Sans"/>
                          <a:cs typeface="Open Sans"/>
                          <a:sym typeface="Open Sans"/>
                        </a:rPr>
                        <m:t>𝑉𝑜𝑙𝑢𝑚𝑒</m:t>
                      </m:r>
                      <m:r>
                        <a:rPr lang="en" sz="1100" i="1" dirty="0" smtClean="0">
                          <a:latin typeface="Cambria Math" panose="02040503050406030204" pitchFamily="18" charset="0"/>
                          <a:ea typeface="Open Sans"/>
                          <a:cs typeface="Open Sans"/>
                          <a:sym typeface="Open Sans"/>
                        </a:rPr>
                        <m:t> </m:t>
                      </m:r>
                      <m:r>
                        <a:rPr lang="en" sz="1100" i="1" dirty="0" smtClean="0">
                          <a:latin typeface="Cambria Math" panose="02040503050406030204" pitchFamily="18" charset="0"/>
                          <a:ea typeface="Open Sans"/>
                          <a:cs typeface="Open Sans"/>
                          <a:sym typeface="Open Sans"/>
                        </a:rPr>
                        <m:t>𝑡𝑜</m:t>
                      </m:r>
                      <m:r>
                        <a:rPr lang="en" sz="1100" i="1" dirty="0" smtClean="0">
                          <a:latin typeface="Cambria Math" panose="02040503050406030204" pitchFamily="18" charset="0"/>
                          <a:ea typeface="Open Sans"/>
                          <a:cs typeface="Open Sans"/>
                          <a:sym typeface="Open Sans"/>
                        </a:rPr>
                        <m:t> </m:t>
                      </m:r>
                      <m:r>
                        <a:rPr lang="en" sz="1100" i="1" dirty="0" smtClean="0">
                          <a:latin typeface="Cambria Math" panose="02040503050406030204" pitchFamily="18" charset="0"/>
                          <a:ea typeface="Open Sans"/>
                          <a:cs typeface="Open Sans"/>
                          <a:sym typeface="Open Sans"/>
                        </a:rPr>
                        <m:t>𝑈𝑛𝑐𝑒𝑟𝑡𝑎𝑖𝑛𝑡𝑦</m:t>
                      </m:r>
                      <m:r>
                        <a:rPr lang="en" sz="1100" i="1" dirty="0" smtClean="0">
                          <a:latin typeface="Cambria Math" panose="02040503050406030204" pitchFamily="18" charset="0"/>
                          <a:ea typeface="Open Sans"/>
                          <a:cs typeface="Open Sans"/>
                          <a:sym typeface="Open Sans"/>
                        </a:rPr>
                        <m:t> = </m:t>
                      </m:r>
                      <m:f>
                        <m:fPr>
                          <m:ctrlPr>
                            <a:rPr lang="en" sz="1100" i="1" dirty="0" smtClean="0">
                              <a:latin typeface="Cambria Math" panose="02040503050406030204" pitchFamily="18" charset="0"/>
                              <a:ea typeface="Open Sans"/>
                              <a:cs typeface="Open Sans"/>
                              <a:sym typeface="Open Sans"/>
                            </a:rPr>
                          </m:ctrlPr>
                        </m:fPr>
                        <m:num>
                          <m:r>
                            <a:rPr lang="en" sz="1100" i="1" dirty="0">
                              <a:latin typeface="Cambria Math" panose="02040503050406030204" pitchFamily="18" charset="0"/>
                              <a:ea typeface="Open Sans"/>
                              <a:cs typeface="Open Sans"/>
                              <a:sym typeface="Open Sans"/>
                            </a:rPr>
                            <m:t>𝑉𝑜𝑙𝑢𝑚𝑒</m:t>
                          </m:r>
                        </m:num>
                        <m:den>
                          <m:r>
                            <a:rPr lang="en" sz="1100" i="1" dirty="0">
                              <a:solidFill>
                                <a:schemeClr val="dk1"/>
                              </a:solidFill>
                              <a:latin typeface="Cambria Math" panose="02040503050406030204" pitchFamily="18" charset="0"/>
                              <a:ea typeface="Open Sans"/>
                              <a:cs typeface="Open Sans"/>
                              <a:sym typeface="Open Sans"/>
                            </a:rPr>
                            <m:t>𝑁𝑒𝑤𝑠</m:t>
                          </m:r>
                          <m:r>
                            <a:rPr lang="en-US" sz="1100" b="0" i="1" dirty="0" smtClean="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𝑏𝑎𝑠𝑒𝑑</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𝑝𝑜𝑙𝑖𝑐𝑦</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𝑢𝑛𝑐𝑒𝑟𝑡𝑎𝑖𝑛𝑡𝑦</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𝑖𝑛𝑑𝑒𝑥</m:t>
                          </m:r>
                          <m:r>
                            <a:rPr lang="en" sz="1100" i="1" dirty="0">
                              <a:solidFill>
                                <a:schemeClr val="dk1"/>
                              </a:solidFill>
                              <a:latin typeface="Cambria Math" panose="02040503050406030204" pitchFamily="18" charset="0"/>
                              <a:ea typeface="Open Sans"/>
                              <a:cs typeface="Open Sans"/>
                              <a:sym typeface="Open Sans"/>
                            </a:rPr>
                            <m:t> + </m:t>
                          </m:r>
                          <m:r>
                            <a:rPr lang="en" sz="1100" i="1" dirty="0">
                              <a:solidFill>
                                <a:schemeClr val="dk1"/>
                              </a:solidFill>
                              <a:latin typeface="Cambria Math" panose="02040503050406030204" pitchFamily="18" charset="0"/>
                              <a:ea typeface="Open Sans"/>
                              <a:cs typeface="Open Sans"/>
                              <a:sym typeface="Open Sans"/>
                            </a:rPr>
                            <m:t>𝑇h𝑟𝑒𝑒</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𝑐𝑜𝑚𝑝𝑜𝑛𝑒𝑛𝑡</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𝑢𝑛𝑐𝑒𝑟𝑡𝑎𝑖𝑛𝑡𝑦</m:t>
                          </m:r>
                          <m:r>
                            <a:rPr lang="en" sz="1100" i="1" dirty="0">
                              <a:solidFill>
                                <a:schemeClr val="dk1"/>
                              </a:solidFill>
                              <a:latin typeface="Cambria Math" panose="02040503050406030204" pitchFamily="18" charset="0"/>
                              <a:ea typeface="Open Sans"/>
                              <a:cs typeface="Open Sans"/>
                              <a:sym typeface="Open Sans"/>
                            </a:rPr>
                            <m:t> </m:t>
                          </m:r>
                          <m:r>
                            <a:rPr lang="en" sz="1100" i="1" dirty="0">
                              <a:solidFill>
                                <a:schemeClr val="dk1"/>
                              </a:solidFill>
                              <a:latin typeface="Cambria Math" panose="02040503050406030204" pitchFamily="18" charset="0"/>
                              <a:ea typeface="Open Sans"/>
                              <a:cs typeface="Open Sans"/>
                              <a:sym typeface="Open Sans"/>
                            </a:rPr>
                            <m:t>𝑖𝑛𝑑𝑒𝑥</m:t>
                          </m:r>
                        </m:den>
                      </m:f>
                    </m:oMath>
                  </m:oMathPara>
                </a14:m>
                <a:endParaRPr sz="1100">
                  <a:latin typeface="Open Sans"/>
                  <a:ea typeface="Open Sans"/>
                  <a:cs typeface="Open Sans"/>
                  <a:sym typeface="Open Sans"/>
                </a:endParaRPr>
              </a:p>
            </p:txBody>
          </p:sp>
        </mc:Choice>
        <mc:Fallback>
          <p:sp>
            <p:nvSpPr>
              <p:cNvPr id="144" name="Google Shape;144;p25"/>
              <p:cNvSpPr txBox="1">
                <a:spLocks noRot="1" noChangeAspect="1" noMove="1" noResize="1" noEditPoints="1" noAdjustHandles="1" noChangeArrowheads="1" noChangeShapeType="1" noTextEdit="1"/>
              </p:cNvSpPr>
              <p:nvPr/>
            </p:nvSpPr>
            <p:spPr>
              <a:xfrm>
                <a:off x="714963" y="1811841"/>
                <a:ext cx="7264134" cy="534988"/>
              </a:xfrm>
              <a:prstGeom prst="rect">
                <a:avLst/>
              </a:prstGeom>
              <a:blipFill>
                <a:blip r:embed="rId4"/>
                <a:stretch>
                  <a:fillRect/>
                </a:stretch>
              </a:blipFill>
              <a:ln>
                <a:no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EDC76FB-C100-4F31-AC81-769FBEFD55FE}"/>
              </a:ext>
            </a:extLst>
          </p:cNvPr>
          <p:cNvSpPr>
            <a:spLocks noGrp="1"/>
          </p:cNvSpPr>
          <p:nvPr>
            <p:ph type="sldNum" sz="quarter" idx="12"/>
          </p:nvPr>
        </p:nvSpPr>
        <p:spPr/>
        <p:txBody>
          <a:bodyPr/>
          <a:lstStyle/>
          <a:p>
            <a:fld id="{00000000-1234-1234-1234-123412341234}" type="slidenum">
              <a:rPr lang="en" smtClean="0"/>
              <a:t>17</a:t>
            </a:fld>
            <a:endParaRPr lang="en-US"/>
          </a:p>
        </p:txBody>
      </p:sp>
      <p:sp>
        <p:nvSpPr>
          <p:cNvPr id="4" name="Footer Placeholder 31">
            <a:extLst>
              <a:ext uri="{FF2B5EF4-FFF2-40B4-BE49-F238E27FC236}">
                <a16:creationId xmlns:a16="http://schemas.microsoft.com/office/drawing/2014/main" id="{40475653-DF96-4047-AC1C-71F18A6B017D}"/>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pic>
        <p:nvPicPr>
          <p:cNvPr id="2" name="Picture 4" descr="Table&#10;&#10;Description automatically generated">
            <a:extLst>
              <a:ext uri="{FF2B5EF4-FFF2-40B4-BE49-F238E27FC236}">
                <a16:creationId xmlns:a16="http://schemas.microsoft.com/office/drawing/2014/main" id="{A12ED425-81A6-4799-9411-1F1667EDEE2A}"/>
              </a:ext>
            </a:extLst>
          </p:cNvPr>
          <p:cNvPicPr>
            <a:picLocks noChangeAspect="1"/>
          </p:cNvPicPr>
          <p:nvPr/>
        </p:nvPicPr>
        <p:blipFill>
          <a:blip r:embed="rId5"/>
          <a:stretch>
            <a:fillRect/>
          </a:stretch>
        </p:blipFill>
        <p:spPr>
          <a:xfrm>
            <a:off x="6683375" y="2445203"/>
            <a:ext cx="2018392" cy="1858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285750" y="307041"/>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Linear Models – Feature Importance</a:t>
            </a:r>
            <a:endParaRPr lang="en-US" sz="2800">
              <a:solidFill>
                <a:schemeClr val="tx1"/>
              </a:solidFill>
              <a:latin typeface="Times New Roman"/>
              <a:cs typeface="Times New Roman"/>
            </a:endParaRPr>
          </a:p>
        </p:txBody>
      </p:sp>
      <p:sp>
        <p:nvSpPr>
          <p:cNvPr id="4" name="Slide Number Placeholder 3">
            <a:extLst>
              <a:ext uri="{FF2B5EF4-FFF2-40B4-BE49-F238E27FC236}">
                <a16:creationId xmlns:a16="http://schemas.microsoft.com/office/drawing/2014/main" id="{6194A1C2-C67F-460B-96BF-5A59384EC4E1}"/>
              </a:ext>
            </a:extLst>
          </p:cNvPr>
          <p:cNvSpPr>
            <a:spLocks noGrp="1"/>
          </p:cNvSpPr>
          <p:nvPr>
            <p:ph type="sldNum" sz="quarter" idx="12"/>
          </p:nvPr>
        </p:nvSpPr>
        <p:spPr/>
        <p:txBody>
          <a:bodyPr/>
          <a:lstStyle/>
          <a:p>
            <a:fld id="{00000000-1234-1234-1234-123412341234}" type="slidenum">
              <a:rPr lang="en" smtClean="0"/>
              <a:t>18</a:t>
            </a:fld>
            <a:endParaRPr lang="en-US"/>
          </a:p>
        </p:txBody>
      </p:sp>
      <p:sp>
        <p:nvSpPr>
          <p:cNvPr id="2" name="Footer Placeholder 1">
            <a:extLst>
              <a:ext uri="{FF2B5EF4-FFF2-40B4-BE49-F238E27FC236}">
                <a16:creationId xmlns:a16="http://schemas.microsoft.com/office/drawing/2014/main" id="{CB3C5DD9-A6EB-4A69-BF63-657E0794E4B2}"/>
              </a:ext>
            </a:extLst>
          </p:cNvPr>
          <p:cNvSpPr>
            <a:spLocks noGrp="1"/>
          </p:cNvSpPr>
          <p:nvPr>
            <p:ph type="ftr" sz="quarter" idx="11"/>
          </p:nvPr>
        </p:nvSpPr>
        <p:spPr>
          <a:xfrm>
            <a:off x="3060701" y="4767264"/>
            <a:ext cx="3013528" cy="273844"/>
          </a:xfrm>
        </p:spPr>
        <p:txBody>
          <a:bodyPr/>
          <a:lstStyle/>
          <a:p>
            <a:r>
              <a:rPr lang="en-US"/>
              <a:t>Learning with Big Messy Data (ORIE 5741)</a:t>
            </a:r>
          </a:p>
        </p:txBody>
      </p:sp>
      <p:pic>
        <p:nvPicPr>
          <p:cNvPr id="7" name="Picture 7" descr="Chart, bar chart&#10;&#10;Description automatically generated">
            <a:extLst>
              <a:ext uri="{FF2B5EF4-FFF2-40B4-BE49-F238E27FC236}">
                <a16:creationId xmlns:a16="http://schemas.microsoft.com/office/drawing/2014/main" id="{5F5A46EE-1945-4477-BE70-AD00C94CBEA8}"/>
              </a:ext>
            </a:extLst>
          </p:cNvPr>
          <p:cNvPicPr>
            <a:picLocks noChangeAspect="1"/>
          </p:cNvPicPr>
          <p:nvPr/>
        </p:nvPicPr>
        <p:blipFill>
          <a:blip r:embed="rId3"/>
          <a:stretch>
            <a:fillRect/>
          </a:stretch>
        </p:blipFill>
        <p:spPr>
          <a:xfrm>
            <a:off x="959758" y="828169"/>
            <a:ext cx="3614057" cy="1981306"/>
          </a:xfrm>
          <a:prstGeom prst="rect">
            <a:avLst/>
          </a:prstGeom>
        </p:spPr>
      </p:pic>
      <p:pic>
        <p:nvPicPr>
          <p:cNvPr id="8" name="Picture 8" descr="Chart, bar chart&#10;&#10;Description automatically generated">
            <a:extLst>
              <a:ext uri="{FF2B5EF4-FFF2-40B4-BE49-F238E27FC236}">
                <a16:creationId xmlns:a16="http://schemas.microsoft.com/office/drawing/2014/main" id="{FE2FF6D8-4515-4518-BF9E-96E93E9189CF}"/>
              </a:ext>
            </a:extLst>
          </p:cNvPr>
          <p:cNvPicPr>
            <a:picLocks noChangeAspect="1"/>
          </p:cNvPicPr>
          <p:nvPr/>
        </p:nvPicPr>
        <p:blipFill>
          <a:blip r:embed="rId4"/>
          <a:stretch>
            <a:fillRect/>
          </a:stretch>
        </p:blipFill>
        <p:spPr>
          <a:xfrm>
            <a:off x="4570186" y="815116"/>
            <a:ext cx="3614057" cy="1998339"/>
          </a:xfrm>
          <a:prstGeom prst="rect">
            <a:avLst/>
          </a:prstGeom>
        </p:spPr>
      </p:pic>
      <p:pic>
        <p:nvPicPr>
          <p:cNvPr id="9" name="Picture 9" descr="Chart, bar chart&#10;&#10;Description automatically generated">
            <a:extLst>
              <a:ext uri="{FF2B5EF4-FFF2-40B4-BE49-F238E27FC236}">
                <a16:creationId xmlns:a16="http://schemas.microsoft.com/office/drawing/2014/main" id="{E8993FA2-204E-404D-96F9-1AA1EB110414}"/>
              </a:ext>
            </a:extLst>
          </p:cNvPr>
          <p:cNvPicPr>
            <a:picLocks noChangeAspect="1"/>
          </p:cNvPicPr>
          <p:nvPr/>
        </p:nvPicPr>
        <p:blipFill>
          <a:blip r:embed="rId5"/>
          <a:stretch>
            <a:fillRect/>
          </a:stretch>
        </p:blipFill>
        <p:spPr>
          <a:xfrm>
            <a:off x="3118757" y="2782520"/>
            <a:ext cx="3623128" cy="1991459"/>
          </a:xfrm>
          <a:prstGeom prst="rect">
            <a:avLst/>
          </a:prstGeom>
        </p:spPr>
      </p:pic>
    </p:spTree>
    <p:extLst>
      <p:ext uri="{BB962C8B-B14F-4D97-AF65-F5344CB8AC3E}">
        <p14:creationId xmlns:p14="http://schemas.microsoft.com/office/powerpoint/2010/main" val="616775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67074" y="389218"/>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Linear Models - Predictions</a:t>
            </a:r>
            <a:endParaRPr lang="en-US" sz="2800">
              <a:solidFill>
                <a:schemeClr val="tx1"/>
              </a:solidFill>
              <a:latin typeface="Times New Roman"/>
              <a:cs typeface="Times New Roman"/>
            </a:endParaRPr>
          </a:p>
        </p:txBody>
      </p:sp>
      <p:sp>
        <p:nvSpPr>
          <p:cNvPr id="4" name="Slide Number Placeholder 3">
            <a:extLst>
              <a:ext uri="{FF2B5EF4-FFF2-40B4-BE49-F238E27FC236}">
                <a16:creationId xmlns:a16="http://schemas.microsoft.com/office/drawing/2014/main" id="{0B518B29-4FF5-42E8-9EF2-B3F58CD1AB97}"/>
              </a:ext>
            </a:extLst>
          </p:cNvPr>
          <p:cNvSpPr>
            <a:spLocks noGrp="1"/>
          </p:cNvSpPr>
          <p:nvPr>
            <p:ph type="sldNum" sz="quarter" idx="12"/>
          </p:nvPr>
        </p:nvSpPr>
        <p:spPr/>
        <p:txBody>
          <a:bodyPr/>
          <a:lstStyle/>
          <a:p>
            <a:fld id="{00000000-1234-1234-1234-123412341234}" type="slidenum">
              <a:rPr lang="en" smtClean="0"/>
              <a:t>19</a:t>
            </a:fld>
            <a:endParaRPr lang="en-US"/>
          </a:p>
        </p:txBody>
      </p:sp>
      <p:sp>
        <p:nvSpPr>
          <p:cNvPr id="2" name="Footer Placeholder 1">
            <a:extLst>
              <a:ext uri="{FF2B5EF4-FFF2-40B4-BE49-F238E27FC236}">
                <a16:creationId xmlns:a16="http://schemas.microsoft.com/office/drawing/2014/main" id="{3530EF90-69A2-4467-A822-CC04BF5B0198}"/>
              </a:ext>
            </a:extLst>
          </p:cNvPr>
          <p:cNvSpPr>
            <a:spLocks noGrp="1"/>
          </p:cNvSpPr>
          <p:nvPr>
            <p:ph type="ftr" sz="quarter" idx="11"/>
          </p:nvPr>
        </p:nvSpPr>
        <p:spPr>
          <a:xfrm>
            <a:off x="3024415" y="4767264"/>
            <a:ext cx="3086099" cy="273844"/>
          </a:xfrm>
        </p:spPr>
        <p:txBody>
          <a:bodyPr/>
          <a:lstStyle/>
          <a:p>
            <a:r>
              <a:rPr lang="en-US"/>
              <a:t>Learning with Big Messy Data (ORIE 5741)</a:t>
            </a:r>
          </a:p>
        </p:txBody>
      </p:sp>
      <p:pic>
        <p:nvPicPr>
          <p:cNvPr id="5" name="Picture 5" descr="Chart, histogram&#10;&#10;Description automatically generated">
            <a:extLst>
              <a:ext uri="{FF2B5EF4-FFF2-40B4-BE49-F238E27FC236}">
                <a16:creationId xmlns:a16="http://schemas.microsoft.com/office/drawing/2014/main" id="{D60BF0A3-D6F9-4A16-8EEA-3CD5D9F460A8}"/>
              </a:ext>
            </a:extLst>
          </p:cNvPr>
          <p:cNvPicPr>
            <a:picLocks noChangeAspect="1"/>
          </p:cNvPicPr>
          <p:nvPr/>
        </p:nvPicPr>
        <p:blipFill>
          <a:blip r:embed="rId3"/>
          <a:stretch>
            <a:fillRect/>
          </a:stretch>
        </p:blipFill>
        <p:spPr>
          <a:xfrm>
            <a:off x="433614" y="1004296"/>
            <a:ext cx="8349341" cy="3407052"/>
          </a:xfrm>
          <a:prstGeom prst="rect">
            <a:avLst/>
          </a:prstGeom>
        </p:spPr>
      </p:pic>
    </p:spTree>
    <p:extLst>
      <p:ext uri="{BB962C8B-B14F-4D97-AF65-F5344CB8AC3E}">
        <p14:creationId xmlns:p14="http://schemas.microsoft.com/office/powerpoint/2010/main" val="1428625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838200" y="569785"/>
            <a:ext cx="7467600" cy="403957"/>
          </a:xfrm>
        </p:spPr>
        <p:txBody>
          <a:bodyPr spcFirstLastPara="1" vert="horz" lIns="91440" tIns="45720" rIns="91440" bIns="45720" rtlCol="0" anchor="ctr" anchorCtr="0">
            <a:noAutofit/>
          </a:bodyPr>
          <a:lstStyle/>
          <a:p>
            <a:pPr>
              <a:lnSpc>
                <a:spcPct val="90000"/>
              </a:lnSpc>
            </a:pPr>
            <a:r>
              <a:rPr lang="en-US" sz="2800" b="1">
                <a:solidFill>
                  <a:schemeClr val="tx1"/>
                </a:solidFill>
                <a:latin typeface="+mn-lt"/>
              </a:rPr>
              <a:t>Why Predict Volatility</a:t>
            </a:r>
            <a:r>
              <a:rPr lang="en-US" sz="2800" b="1" kern="1200">
                <a:solidFill>
                  <a:schemeClr val="tx1"/>
                </a:solidFill>
                <a:latin typeface="+mn-lt"/>
              </a:rPr>
              <a:t>?</a:t>
            </a:r>
            <a:endParaRPr lang="en-US" sz="2800" b="1" kern="1200">
              <a:solidFill>
                <a:schemeClr val="tx1"/>
              </a:solidFill>
              <a:latin typeface="+mn-lt"/>
              <a:cs typeface="Times"/>
            </a:endParaRPr>
          </a:p>
        </p:txBody>
      </p:sp>
      <p:graphicFrame>
        <p:nvGraphicFramePr>
          <p:cNvPr id="70" name="Google Shape;68;p14">
            <a:extLst>
              <a:ext uri="{FF2B5EF4-FFF2-40B4-BE49-F238E27FC236}">
                <a16:creationId xmlns:a16="http://schemas.microsoft.com/office/drawing/2014/main" id="{4C53BB29-7464-429C-990F-865BB750C806}"/>
              </a:ext>
            </a:extLst>
          </p:cNvPr>
          <p:cNvGraphicFramePr/>
          <p:nvPr>
            <p:extLst>
              <p:ext uri="{D42A27DB-BD31-4B8C-83A1-F6EECF244321}">
                <p14:modId xmlns:p14="http://schemas.microsoft.com/office/powerpoint/2010/main" val="1997038907"/>
              </p:ext>
            </p:extLst>
          </p:nvPr>
        </p:nvGraphicFramePr>
        <p:xfrm>
          <a:off x="838200" y="974538"/>
          <a:ext cx="7467600" cy="344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Slide Number Placeholder 32">
            <a:extLst>
              <a:ext uri="{FF2B5EF4-FFF2-40B4-BE49-F238E27FC236}">
                <a16:creationId xmlns:a16="http://schemas.microsoft.com/office/drawing/2014/main" id="{CEBA583C-22CA-4734-AB56-2C3B8B6B5ECF}"/>
              </a:ext>
            </a:extLst>
          </p:cNvPr>
          <p:cNvSpPr>
            <a:spLocks noGrp="1"/>
          </p:cNvSpPr>
          <p:nvPr>
            <p:ph type="sldNum" sz="quarter" idx="12"/>
          </p:nvPr>
        </p:nvSpPr>
        <p:spPr/>
        <p:txBody>
          <a:bodyPr/>
          <a:lstStyle/>
          <a:p>
            <a:fld id="{00000000-1234-1234-1234-123412341234}" type="slidenum">
              <a:rPr lang="en" smtClean="0"/>
              <a:t>2</a:t>
            </a:fld>
            <a:endParaRPr lang="en-US"/>
          </a:p>
        </p:txBody>
      </p:sp>
      <p:sp>
        <p:nvSpPr>
          <p:cNvPr id="32" name="Footer Placeholder 31">
            <a:extLst>
              <a:ext uri="{FF2B5EF4-FFF2-40B4-BE49-F238E27FC236}">
                <a16:creationId xmlns:a16="http://schemas.microsoft.com/office/drawing/2014/main" id="{D7CD820A-9418-4166-A60B-0FE0CE490C8E}"/>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261022" y="446354"/>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What happens in different time regimes?</a:t>
            </a:r>
            <a:endParaRPr lang="en-US" sz="2800">
              <a:solidFill>
                <a:schemeClr val="tx1"/>
              </a:solidFill>
              <a:latin typeface="Times New Roman"/>
              <a:cs typeface="Times New Roman"/>
            </a:endParaRPr>
          </a:p>
        </p:txBody>
      </p:sp>
      <p:sp>
        <p:nvSpPr>
          <p:cNvPr id="168" name="Google Shape;168;p29"/>
          <p:cNvSpPr txBox="1"/>
          <p:nvPr/>
        </p:nvSpPr>
        <p:spPr>
          <a:xfrm>
            <a:off x="430118" y="801364"/>
            <a:ext cx="8279700" cy="2123628"/>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rgbClr val="000000"/>
              </a:buClr>
              <a:buSzPts val="2400"/>
              <a:buFont typeface="Arial"/>
              <a:buChar char="•"/>
            </a:pPr>
            <a:r>
              <a:rPr lang="en" sz="1200">
                <a:ea typeface="+mn-lt"/>
                <a:cs typeface="+mn-lt"/>
                <a:sym typeface="Economica"/>
              </a:rPr>
              <a:t>To check how the model performs for various market regimes, we separated the entire time series into 3 separate periods of financial crisis of 2008-2009, the covid crisis of 2020-2021 as well as the rally period in between and compared how the coefficients of the predictive linear model changed between them.</a:t>
            </a:r>
            <a:endParaRPr lang="en-US" sz="1200">
              <a:latin typeface="Times New Roman"/>
              <a:ea typeface="+mn-lt"/>
              <a:cs typeface="+mn-lt"/>
              <a:sym typeface="Economica"/>
            </a:endParaRPr>
          </a:p>
          <a:p>
            <a:pPr marL="76200">
              <a:lnSpc>
                <a:spcPct val="150000"/>
              </a:lnSpc>
              <a:buClr>
                <a:srgbClr val="000000"/>
              </a:buClr>
              <a:buSzPts val="2400"/>
            </a:pPr>
            <a:endParaRPr lang="en" sz="1200">
              <a:ea typeface="+mn-lt"/>
              <a:cs typeface="+mn-lt"/>
            </a:endParaRPr>
          </a:p>
          <a:p>
            <a:pPr marL="419100" indent="-342900">
              <a:lnSpc>
                <a:spcPct val="150000"/>
              </a:lnSpc>
              <a:buClr>
                <a:srgbClr val="000000"/>
              </a:buClr>
              <a:buSzPts val="2400"/>
              <a:buFont typeface="Arial"/>
              <a:buChar char="•"/>
            </a:pPr>
            <a:r>
              <a:rPr lang="en" sz="1200">
                <a:ea typeface="+mn-lt"/>
                <a:cs typeface="+mn-lt"/>
                <a:sym typeface="Economica"/>
              </a:rPr>
              <a:t>It was observed that building separate tuned models for different regimes can enhance the predictive power of the models. We also discuss in detail about improvements on this empirical setup for future improvements (including stacking models and dynamically adjusting models)</a:t>
            </a:r>
            <a:endParaRPr lang="en-US" sz="1200">
              <a:solidFill>
                <a:schemeClr val="dk1"/>
              </a:solidFill>
              <a:latin typeface="Times New Roman"/>
              <a:ea typeface="Economica"/>
              <a:cs typeface="Economica"/>
            </a:endParaRPr>
          </a:p>
        </p:txBody>
      </p:sp>
      <p:pic>
        <p:nvPicPr>
          <p:cNvPr id="2" name="Picture 2" descr="Table&#10;&#10;Description automatically generated">
            <a:extLst>
              <a:ext uri="{FF2B5EF4-FFF2-40B4-BE49-F238E27FC236}">
                <a16:creationId xmlns:a16="http://schemas.microsoft.com/office/drawing/2014/main" id="{51F544B8-030E-4FB2-BFD9-DB1A30591022}"/>
              </a:ext>
            </a:extLst>
          </p:cNvPr>
          <p:cNvPicPr>
            <a:picLocks noChangeAspect="1"/>
          </p:cNvPicPr>
          <p:nvPr/>
        </p:nvPicPr>
        <p:blipFill>
          <a:blip r:embed="rId3"/>
          <a:stretch>
            <a:fillRect/>
          </a:stretch>
        </p:blipFill>
        <p:spPr>
          <a:xfrm>
            <a:off x="940548" y="2805549"/>
            <a:ext cx="7321068" cy="1776784"/>
          </a:xfrm>
          <a:prstGeom prst="rect">
            <a:avLst/>
          </a:prstGeom>
        </p:spPr>
      </p:pic>
      <p:sp>
        <p:nvSpPr>
          <p:cNvPr id="4" name="Slide Number Placeholder 3">
            <a:extLst>
              <a:ext uri="{FF2B5EF4-FFF2-40B4-BE49-F238E27FC236}">
                <a16:creationId xmlns:a16="http://schemas.microsoft.com/office/drawing/2014/main" id="{11E64B39-BAAB-4474-AA1E-887D0196D784}"/>
              </a:ext>
            </a:extLst>
          </p:cNvPr>
          <p:cNvSpPr>
            <a:spLocks noGrp="1"/>
          </p:cNvSpPr>
          <p:nvPr>
            <p:ph type="sldNum" sz="quarter" idx="12"/>
          </p:nvPr>
        </p:nvSpPr>
        <p:spPr/>
        <p:txBody>
          <a:bodyPr/>
          <a:lstStyle/>
          <a:p>
            <a:fld id="{00000000-1234-1234-1234-123412341234}" type="slidenum">
              <a:rPr lang="en" smtClean="0"/>
              <a:t>20</a:t>
            </a:fld>
            <a:endParaRPr lang="en-US"/>
          </a:p>
        </p:txBody>
      </p:sp>
      <p:sp>
        <p:nvSpPr>
          <p:cNvPr id="3" name="Footer Placeholder 2">
            <a:extLst>
              <a:ext uri="{FF2B5EF4-FFF2-40B4-BE49-F238E27FC236}">
                <a16:creationId xmlns:a16="http://schemas.microsoft.com/office/drawing/2014/main" id="{4EBF9D53-6388-4556-A518-7A90F9A74902}"/>
              </a:ext>
            </a:extLst>
          </p:cNvPr>
          <p:cNvSpPr>
            <a:spLocks noGrp="1"/>
          </p:cNvSpPr>
          <p:nvPr>
            <p:ph type="ftr" sz="quarter" idx="11"/>
          </p:nvPr>
        </p:nvSpPr>
        <p:spPr>
          <a:xfrm>
            <a:off x="3060701" y="4767264"/>
            <a:ext cx="3013528"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85750" y="41162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Non-Linear Models</a:t>
            </a:r>
            <a:endParaRPr lang="en-US" sz="2800">
              <a:solidFill>
                <a:schemeClr val="tx1"/>
              </a:solidFill>
              <a:latin typeface="Times New Roman"/>
              <a:cs typeface="Times New Roman"/>
            </a:endParaRPr>
          </a:p>
        </p:txBody>
      </p:sp>
      <p:sp>
        <p:nvSpPr>
          <p:cNvPr id="162" name="Google Shape;162;p28"/>
          <p:cNvSpPr txBox="1"/>
          <p:nvPr/>
        </p:nvSpPr>
        <p:spPr>
          <a:xfrm>
            <a:off x="283041" y="717597"/>
            <a:ext cx="8441852" cy="2031295"/>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chemeClr val="dk1"/>
              </a:buClr>
              <a:buSzPts val="2400"/>
              <a:buFont typeface="Arial"/>
              <a:buChar char="•"/>
            </a:pPr>
            <a:r>
              <a:rPr lang="en" sz="1600">
                <a:ea typeface="+mn-lt"/>
                <a:cs typeface="+mn-lt"/>
              </a:rPr>
              <a:t>Three nonlinear models used </a:t>
            </a:r>
            <a:endParaRPr lang="en" sz="1600">
              <a:solidFill>
                <a:schemeClr val="dk1"/>
              </a:solidFill>
              <a:latin typeface="Times New Roman"/>
              <a:ea typeface="+mn-lt"/>
              <a:cs typeface="Times New Roman"/>
            </a:endParaRPr>
          </a:p>
          <a:p>
            <a:pPr marL="419100" indent="-342900">
              <a:lnSpc>
                <a:spcPct val="150000"/>
              </a:lnSpc>
              <a:buClr>
                <a:srgbClr val="000000"/>
              </a:buClr>
              <a:buSzPts val="2400"/>
              <a:buFont typeface="Arial"/>
              <a:buChar char="•"/>
            </a:pPr>
            <a:r>
              <a:rPr lang="en" sz="1600">
                <a:latin typeface="Times"/>
                <a:ea typeface="+mn-lt"/>
                <a:cs typeface="Times"/>
              </a:rPr>
              <a:t> Advantages</a:t>
            </a:r>
            <a:endParaRPr lang="en" sz="1600">
              <a:latin typeface="Times New Roman"/>
              <a:ea typeface="+mn-lt"/>
              <a:cs typeface="Times New Roman"/>
            </a:endParaRPr>
          </a:p>
          <a:p>
            <a:pPr marL="876300" lvl="1" indent="-342900">
              <a:lnSpc>
                <a:spcPct val="150000"/>
              </a:lnSpc>
              <a:buClr>
                <a:srgbClr val="000000"/>
              </a:buClr>
              <a:buSzPts val="2400"/>
              <a:buFont typeface="Arial"/>
              <a:buChar char="•"/>
            </a:pPr>
            <a:r>
              <a:rPr lang="en" sz="1600">
                <a:latin typeface="Times"/>
                <a:ea typeface="+mn-lt"/>
                <a:cs typeface="Times"/>
              </a:rPr>
              <a:t>do not have to deal with multicollinearity manually - models take care themselves</a:t>
            </a:r>
          </a:p>
          <a:p>
            <a:pPr marL="876300" lvl="1" indent="-342900">
              <a:lnSpc>
                <a:spcPct val="150000"/>
              </a:lnSpc>
              <a:buClr>
                <a:srgbClr val="000000"/>
              </a:buClr>
              <a:buSzPts val="2400"/>
              <a:buFont typeface="Arial"/>
              <a:buChar char="•"/>
            </a:pPr>
            <a:r>
              <a:rPr lang="en" sz="1600">
                <a:ea typeface="+mn-lt"/>
                <a:cs typeface="+mn-lt"/>
              </a:rPr>
              <a:t>easy to prevent overfitting of the data by hyperparameter tuning</a:t>
            </a:r>
          </a:p>
          <a:p>
            <a:pPr marL="419100" indent="-342900">
              <a:lnSpc>
                <a:spcPct val="150000"/>
              </a:lnSpc>
              <a:buClr>
                <a:srgbClr val="000000"/>
              </a:buClr>
              <a:buSzPts val="2400"/>
              <a:buFont typeface="Arial"/>
              <a:buChar char="•"/>
            </a:pPr>
            <a:r>
              <a:rPr lang="en" sz="1600">
                <a:ea typeface="+mn-lt"/>
                <a:cs typeface="+mn-lt"/>
              </a:rPr>
              <a:t>Hyperparameter tuning – used cross validation sets with blocking split time series split </a:t>
            </a:r>
            <a:endParaRPr lang="en" sz="1200">
              <a:solidFill>
                <a:schemeClr val="dk1"/>
              </a:solidFill>
              <a:latin typeface="Times"/>
              <a:ea typeface="+mn-lt"/>
              <a:cs typeface="Times"/>
            </a:endParaRPr>
          </a:p>
        </p:txBody>
      </p:sp>
      <p:sp>
        <p:nvSpPr>
          <p:cNvPr id="4" name="Slide Number Placeholder 3">
            <a:extLst>
              <a:ext uri="{FF2B5EF4-FFF2-40B4-BE49-F238E27FC236}">
                <a16:creationId xmlns:a16="http://schemas.microsoft.com/office/drawing/2014/main" id="{BE435D35-41BE-44BA-A203-3B2F25BED2D7}"/>
              </a:ext>
            </a:extLst>
          </p:cNvPr>
          <p:cNvSpPr>
            <a:spLocks noGrp="1"/>
          </p:cNvSpPr>
          <p:nvPr>
            <p:ph type="sldNum" sz="quarter" idx="12"/>
          </p:nvPr>
        </p:nvSpPr>
        <p:spPr/>
        <p:txBody>
          <a:bodyPr/>
          <a:lstStyle/>
          <a:p>
            <a:fld id="{00000000-1234-1234-1234-123412341234}" type="slidenum">
              <a:rPr lang="en" smtClean="0"/>
              <a:t>21</a:t>
            </a:fld>
            <a:endParaRPr lang="en-US"/>
          </a:p>
        </p:txBody>
      </p:sp>
      <p:sp>
        <p:nvSpPr>
          <p:cNvPr id="5" name="Footer Placeholder 31">
            <a:extLst>
              <a:ext uri="{FF2B5EF4-FFF2-40B4-BE49-F238E27FC236}">
                <a16:creationId xmlns:a16="http://schemas.microsoft.com/office/drawing/2014/main" id="{F12D2208-52B8-4CD8-AB74-9B431F3E9997}"/>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pic>
        <p:nvPicPr>
          <p:cNvPr id="8" name="Picture 8" descr="Diagram, schematic&#10;&#10;Description automatically generated">
            <a:extLst>
              <a:ext uri="{FF2B5EF4-FFF2-40B4-BE49-F238E27FC236}">
                <a16:creationId xmlns:a16="http://schemas.microsoft.com/office/drawing/2014/main" id="{242C4A27-C396-468B-A566-4AF4D485DC90}"/>
              </a:ext>
            </a:extLst>
          </p:cNvPr>
          <p:cNvPicPr>
            <a:picLocks noChangeAspect="1"/>
          </p:cNvPicPr>
          <p:nvPr/>
        </p:nvPicPr>
        <p:blipFill>
          <a:blip r:embed="rId3"/>
          <a:stretch>
            <a:fillRect/>
          </a:stretch>
        </p:blipFill>
        <p:spPr>
          <a:xfrm>
            <a:off x="898525" y="2617739"/>
            <a:ext cx="7743825" cy="2209896"/>
          </a:xfrm>
          <a:prstGeom prst="rect">
            <a:avLst/>
          </a:prstGeom>
        </p:spPr>
      </p:pic>
    </p:spTree>
    <p:extLst>
      <p:ext uri="{BB962C8B-B14F-4D97-AF65-F5344CB8AC3E}">
        <p14:creationId xmlns:p14="http://schemas.microsoft.com/office/powerpoint/2010/main" val="931676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285750" y="307041"/>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Non-Linear Models : Feature Importance</a:t>
            </a:r>
            <a:endParaRPr lang="en-US" sz="2800">
              <a:solidFill>
                <a:schemeClr val="tx1"/>
              </a:solidFill>
              <a:latin typeface="Times New Roman"/>
              <a:cs typeface="Times New Roman"/>
            </a:endParaRPr>
          </a:p>
        </p:txBody>
      </p:sp>
      <p:sp>
        <p:nvSpPr>
          <p:cNvPr id="4" name="Slide Number Placeholder 3">
            <a:extLst>
              <a:ext uri="{FF2B5EF4-FFF2-40B4-BE49-F238E27FC236}">
                <a16:creationId xmlns:a16="http://schemas.microsoft.com/office/drawing/2014/main" id="{6194A1C2-C67F-460B-96BF-5A59384EC4E1}"/>
              </a:ext>
            </a:extLst>
          </p:cNvPr>
          <p:cNvSpPr>
            <a:spLocks noGrp="1"/>
          </p:cNvSpPr>
          <p:nvPr>
            <p:ph type="sldNum" sz="quarter" idx="12"/>
          </p:nvPr>
        </p:nvSpPr>
        <p:spPr/>
        <p:txBody>
          <a:bodyPr/>
          <a:lstStyle/>
          <a:p>
            <a:fld id="{00000000-1234-1234-1234-123412341234}" type="slidenum">
              <a:rPr lang="en" smtClean="0"/>
              <a:t>22</a:t>
            </a:fld>
            <a:endParaRPr lang="en-US"/>
          </a:p>
        </p:txBody>
      </p:sp>
      <p:sp>
        <p:nvSpPr>
          <p:cNvPr id="2" name="Footer Placeholder 1">
            <a:extLst>
              <a:ext uri="{FF2B5EF4-FFF2-40B4-BE49-F238E27FC236}">
                <a16:creationId xmlns:a16="http://schemas.microsoft.com/office/drawing/2014/main" id="{CB3C5DD9-A6EB-4A69-BF63-657E0794E4B2}"/>
              </a:ext>
            </a:extLst>
          </p:cNvPr>
          <p:cNvSpPr>
            <a:spLocks noGrp="1"/>
          </p:cNvSpPr>
          <p:nvPr>
            <p:ph type="ftr" sz="quarter" idx="11"/>
          </p:nvPr>
        </p:nvSpPr>
        <p:spPr>
          <a:xfrm>
            <a:off x="3060701" y="4767264"/>
            <a:ext cx="3013528" cy="273844"/>
          </a:xfrm>
        </p:spPr>
        <p:txBody>
          <a:bodyPr/>
          <a:lstStyle/>
          <a:p>
            <a:r>
              <a:rPr lang="en-US"/>
              <a:t>Learning with Big Messy Data (ORIE 5741)</a:t>
            </a:r>
          </a:p>
        </p:txBody>
      </p:sp>
      <p:pic>
        <p:nvPicPr>
          <p:cNvPr id="3" name="Picture 4" descr="Chart&#10;&#10;Description automatically generated">
            <a:extLst>
              <a:ext uri="{FF2B5EF4-FFF2-40B4-BE49-F238E27FC236}">
                <a16:creationId xmlns:a16="http://schemas.microsoft.com/office/drawing/2014/main" id="{D752B38D-472C-452D-82E6-B3497664EAE5}"/>
              </a:ext>
            </a:extLst>
          </p:cNvPr>
          <p:cNvPicPr>
            <a:picLocks noChangeAspect="1"/>
          </p:cNvPicPr>
          <p:nvPr/>
        </p:nvPicPr>
        <p:blipFill>
          <a:blip r:embed="rId3"/>
          <a:stretch>
            <a:fillRect/>
          </a:stretch>
        </p:blipFill>
        <p:spPr>
          <a:xfrm>
            <a:off x="240846" y="1246426"/>
            <a:ext cx="3298825" cy="2228826"/>
          </a:xfrm>
          <a:prstGeom prst="rect">
            <a:avLst/>
          </a:prstGeom>
        </p:spPr>
      </p:pic>
      <p:pic>
        <p:nvPicPr>
          <p:cNvPr id="5" name="Picture 5" descr="Chart&#10;&#10;Description automatically generated">
            <a:extLst>
              <a:ext uri="{FF2B5EF4-FFF2-40B4-BE49-F238E27FC236}">
                <a16:creationId xmlns:a16="http://schemas.microsoft.com/office/drawing/2014/main" id="{C03B5AFF-EE33-4DDC-B02B-4B25C74259FB}"/>
              </a:ext>
            </a:extLst>
          </p:cNvPr>
          <p:cNvPicPr>
            <a:picLocks noChangeAspect="1"/>
          </p:cNvPicPr>
          <p:nvPr/>
        </p:nvPicPr>
        <p:blipFill>
          <a:blip r:embed="rId4"/>
          <a:stretch>
            <a:fillRect/>
          </a:stretch>
        </p:blipFill>
        <p:spPr>
          <a:xfrm>
            <a:off x="3267302" y="1285764"/>
            <a:ext cx="2844120" cy="2189839"/>
          </a:xfrm>
          <a:prstGeom prst="rect">
            <a:avLst/>
          </a:prstGeom>
        </p:spPr>
      </p:pic>
      <p:pic>
        <p:nvPicPr>
          <p:cNvPr id="6" name="Picture 9" descr="Chart&#10;&#10;Description automatically generated">
            <a:extLst>
              <a:ext uri="{FF2B5EF4-FFF2-40B4-BE49-F238E27FC236}">
                <a16:creationId xmlns:a16="http://schemas.microsoft.com/office/drawing/2014/main" id="{363095A3-14FF-4F4E-82F1-0E08EBE77D1E}"/>
              </a:ext>
            </a:extLst>
          </p:cNvPr>
          <p:cNvPicPr>
            <a:picLocks noChangeAspect="1"/>
          </p:cNvPicPr>
          <p:nvPr/>
        </p:nvPicPr>
        <p:blipFill>
          <a:blip r:embed="rId5"/>
          <a:stretch>
            <a:fillRect/>
          </a:stretch>
        </p:blipFill>
        <p:spPr>
          <a:xfrm>
            <a:off x="6231392" y="1351939"/>
            <a:ext cx="2776084" cy="1963373"/>
          </a:xfrm>
          <a:prstGeom prst="rect">
            <a:avLst/>
          </a:prstGeom>
        </p:spPr>
      </p:pic>
    </p:spTree>
    <p:extLst>
      <p:ext uri="{BB962C8B-B14F-4D97-AF65-F5344CB8AC3E}">
        <p14:creationId xmlns:p14="http://schemas.microsoft.com/office/powerpoint/2010/main" val="3368611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285750" y="307041"/>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Non-linear Models : Performance</a:t>
            </a:r>
            <a:endParaRPr lang="en-US" sz="2800">
              <a:solidFill>
                <a:schemeClr val="tx1"/>
              </a:solidFill>
              <a:latin typeface="Times New Roman"/>
              <a:cs typeface="Times New Roman"/>
            </a:endParaRPr>
          </a:p>
        </p:txBody>
      </p:sp>
      <p:sp>
        <p:nvSpPr>
          <p:cNvPr id="4" name="Slide Number Placeholder 3">
            <a:extLst>
              <a:ext uri="{FF2B5EF4-FFF2-40B4-BE49-F238E27FC236}">
                <a16:creationId xmlns:a16="http://schemas.microsoft.com/office/drawing/2014/main" id="{6194A1C2-C67F-460B-96BF-5A59384EC4E1}"/>
              </a:ext>
            </a:extLst>
          </p:cNvPr>
          <p:cNvSpPr>
            <a:spLocks noGrp="1"/>
          </p:cNvSpPr>
          <p:nvPr>
            <p:ph type="sldNum" sz="quarter" idx="12"/>
          </p:nvPr>
        </p:nvSpPr>
        <p:spPr/>
        <p:txBody>
          <a:bodyPr/>
          <a:lstStyle/>
          <a:p>
            <a:fld id="{00000000-1234-1234-1234-123412341234}" type="slidenum">
              <a:rPr lang="en" smtClean="0"/>
              <a:t>23</a:t>
            </a:fld>
            <a:endParaRPr lang="en-US"/>
          </a:p>
        </p:txBody>
      </p:sp>
      <p:pic>
        <p:nvPicPr>
          <p:cNvPr id="5" name="Picture 5" descr="Chart, histogram&#10;&#10;Description automatically generated">
            <a:extLst>
              <a:ext uri="{FF2B5EF4-FFF2-40B4-BE49-F238E27FC236}">
                <a16:creationId xmlns:a16="http://schemas.microsoft.com/office/drawing/2014/main" id="{253962AA-9E8D-4CFF-9D90-A4398D58FCCB}"/>
              </a:ext>
            </a:extLst>
          </p:cNvPr>
          <p:cNvPicPr>
            <a:picLocks noChangeAspect="1"/>
          </p:cNvPicPr>
          <p:nvPr/>
        </p:nvPicPr>
        <p:blipFill>
          <a:blip r:embed="rId3"/>
          <a:stretch>
            <a:fillRect/>
          </a:stretch>
        </p:blipFill>
        <p:spPr>
          <a:xfrm>
            <a:off x="488043" y="1079003"/>
            <a:ext cx="8367483" cy="3439069"/>
          </a:xfrm>
          <a:prstGeom prst="rect">
            <a:avLst/>
          </a:prstGeom>
        </p:spPr>
      </p:pic>
      <p:sp>
        <p:nvSpPr>
          <p:cNvPr id="3" name="Footer Placeholder 31">
            <a:extLst>
              <a:ext uri="{FF2B5EF4-FFF2-40B4-BE49-F238E27FC236}">
                <a16:creationId xmlns:a16="http://schemas.microsoft.com/office/drawing/2014/main" id="{0A14573A-DB76-430B-936A-23B64F83E18B}"/>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85750" y="41162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Non-Linear Models : Comparison</a:t>
            </a:r>
            <a:endParaRPr lang="en-US" sz="2800">
              <a:solidFill>
                <a:schemeClr val="tx1"/>
              </a:solidFill>
              <a:latin typeface="Times New Roman"/>
              <a:cs typeface="Times New Roman"/>
            </a:endParaRPr>
          </a:p>
        </p:txBody>
      </p:sp>
      <p:sp>
        <p:nvSpPr>
          <p:cNvPr id="162" name="Google Shape;162;p28"/>
          <p:cNvSpPr txBox="1"/>
          <p:nvPr/>
        </p:nvSpPr>
        <p:spPr>
          <a:xfrm>
            <a:off x="410041" y="1817264"/>
            <a:ext cx="2075978" cy="1800463"/>
          </a:xfrm>
          <a:prstGeom prst="rect">
            <a:avLst/>
          </a:prstGeom>
          <a:noFill/>
          <a:ln>
            <a:noFill/>
          </a:ln>
        </p:spPr>
        <p:txBody>
          <a:bodyPr spcFirstLastPara="1" wrap="square" lIns="91425" tIns="91425" rIns="91425" bIns="91425" anchor="ctr" anchorCtr="0">
            <a:spAutoFit/>
          </a:bodyPr>
          <a:lstStyle/>
          <a:p>
            <a:pPr marL="419100" indent="-342900">
              <a:lnSpc>
                <a:spcPct val="150000"/>
              </a:lnSpc>
              <a:buClr>
                <a:srgbClr val="000000"/>
              </a:buClr>
              <a:buSzPts val="2400"/>
              <a:buFont typeface="Arial"/>
              <a:buChar char="•"/>
            </a:pPr>
            <a:r>
              <a:rPr lang="en" sz="1400">
                <a:ea typeface="+mn-lt"/>
                <a:cs typeface="+mn-lt"/>
              </a:rPr>
              <a:t>Random forest performs best according all to</a:t>
            </a:r>
            <a:r>
              <a:rPr lang="en" sz="1400">
                <a:cs typeface="Times"/>
              </a:rPr>
              <a:t> all the considered metrics</a:t>
            </a:r>
            <a:endParaRPr lang="en-US" sz="1400">
              <a:cs typeface="Times"/>
            </a:endParaRPr>
          </a:p>
        </p:txBody>
      </p:sp>
      <p:sp>
        <p:nvSpPr>
          <p:cNvPr id="4" name="Slide Number Placeholder 3">
            <a:extLst>
              <a:ext uri="{FF2B5EF4-FFF2-40B4-BE49-F238E27FC236}">
                <a16:creationId xmlns:a16="http://schemas.microsoft.com/office/drawing/2014/main" id="{BE435D35-41BE-44BA-A203-3B2F25BED2D7}"/>
              </a:ext>
            </a:extLst>
          </p:cNvPr>
          <p:cNvSpPr>
            <a:spLocks noGrp="1"/>
          </p:cNvSpPr>
          <p:nvPr>
            <p:ph type="sldNum" sz="quarter" idx="12"/>
          </p:nvPr>
        </p:nvSpPr>
        <p:spPr/>
        <p:txBody>
          <a:bodyPr/>
          <a:lstStyle/>
          <a:p>
            <a:fld id="{00000000-1234-1234-1234-123412341234}" type="slidenum">
              <a:rPr lang="en" smtClean="0"/>
              <a:t>24</a:t>
            </a:fld>
            <a:endParaRPr lang="en-US"/>
          </a:p>
        </p:txBody>
      </p:sp>
      <p:pic>
        <p:nvPicPr>
          <p:cNvPr id="2" name="Picture 6" descr="Table&#10;&#10;Description automatically generated">
            <a:extLst>
              <a:ext uri="{FF2B5EF4-FFF2-40B4-BE49-F238E27FC236}">
                <a16:creationId xmlns:a16="http://schemas.microsoft.com/office/drawing/2014/main" id="{D2A4F27D-DCB6-489B-AB28-906B157CDBDA}"/>
              </a:ext>
            </a:extLst>
          </p:cNvPr>
          <p:cNvPicPr>
            <a:picLocks noChangeAspect="1"/>
          </p:cNvPicPr>
          <p:nvPr/>
        </p:nvPicPr>
        <p:blipFill>
          <a:blip r:embed="rId3"/>
          <a:stretch>
            <a:fillRect/>
          </a:stretch>
        </p:blipFill>
        <p:spPr>
          <a:xfrm>
            <a:off x="2665865" y="1642155"/>
            <a:ext cx="6379482" cy="2434090"/>
          </a:xfrm>
          <a:prstGeom prst="rect">
            <a:avLst/>
          </a:prstGeom>
        </p:spPr>
      </p:pic>
      <p:sp>
        <p:nvSpPr>
          <p:cNvPr id="5" name="Footer Placeholder 31">
            <a:extLst>
              <a:ext uri="{FF2B5EF4-FFF2-40B4-BE49-F238E27FC236}">
                <a16:creationId xmlns:a16="http://schemas.microsoft.com/office/drawing/2014/main" id="{F12D2208-52B8-4CD8-AB74-9B431F3E9997}"/>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extLst>
      <p:ext uri="{BB962C8B-B14F-4D97-AF65-F5344CB8AC3E}">
        <p14:creationId xmlns:p14="http://schemas.microsoft.com/office/powerpoint/2010/main" val="2253892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261022" y="439680"/>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Overall, who wins?</a:t>
            </a:r>
            <a:endParaRPr lang="en-US" sz="2800">
              <a:solidFill>
                <a:schemeClr val="tx1"/>
              </a:solidFill>
              <a:latin typeface="Times New Roman"/>
              <a:cs typeface="Times New Roman"/>
            </a:endParaRPr>
          </a:p>
        </p:txBody>
      </p:sp>
      <p:sp>
        <p:nvSpPr>
          <p:cNvPr id="180" name="Google Shape;180;p31"/>
          <p:cNvSpPr txBox="1"/>
          <p:nvPr/>
        </p:nvSpPr>
        <p:spPr>
          <a:xfrm>
            <a:off x="64993" y="1318503"/>
            <a:ext cx="8619879" cy="2816125"/>
          </a:xfrm>
          <a:prstGeom prst="rect">
            <a:avLst/>
          </a:prstGeom>
          <a:noFill/>
          <a:ln>
            <a:noFill/>
          </a:ln>
        </p:spPr>
        <p:txBody>
          <a:bodyPr spcFirstLastPara="1" wrap="square" lIns="91425" tIns="91425" rIns="91425" bIns="91425" anchor="ctr" anchorCtr="0">
            <a:spAutoFit/>
          </a:bodyPr>
          <a:lstStyle/>
          <a:p>
            <a:pPr marL="704850" lvl="1" indent="-171450">
              <a:lnSpc>
                <a:spcPct val="150000"/>
              </a:lnSpc>
              <a:buClr>
                <a:prstClr val="black"/>
              </a:buClr>
              <a:buSzPts val="2400"/>
              <a:buFont typeface="Arial"/>
              <a:buChar char="•"/>
            </a:pPr>
            <a:r>
              <a:rPr lang="en" sz="1400">
                <a:solidFill>
                  <a:schemeClr val="dk1"/>
                </a:solidFill>
                <a:latin typeface="Times New Roman"/>
              </a:rPr>
              <a:t>All the tested models have better predictive power than the widely used GARCH model</a:t>
            </a:r>
            <a:endParaRPr lang="en" sz="1400">
              <a:solidFill>
                <a:schemeClr val="dk1"/>
              </a:solidFill>
              <a:latin typeface="Times New Roman"/>
              <a:cs typeface="Times"/>
            </a:endParaRPr>
          </a:p>
          <a:p>
            <a:pPr marL="1162050" lvl="2" indent="-171450">
              <a:lnSpc>
                <a:spcPct val="150000"/>
              </a:lnSpc>
              <a:buClr>
                <a:srgbClr val="000000"/>
              </a:buClr>
              <a:buSzPts val="2400"/>
              <a:buFont typeface="Arial"/>
              <a:buChar char="•"/>
            </a:pPr>
            <a:r>
              <a:rPr lang="en" sz="1400">
                <a:solidFill>
                  <a:schemeClr val="dk1"/>
                </a:solidFill>
                <a:latin typeface="Times New Roman"/>
              </a:rPr>
              <a:t>Even in outlier situations, the predicted values are much closer to the true realized volatility as opposed to the GARCH model predictions which shoot through the roof.</a:t>
            </a:r>
            <a:endParaRPr lang="en" sz="1400">
              <a:solidFill>
                <a:schemeClr val="dk1"/>
              </a:solidFill>
              <a:latin typeface="Times New Roman"/>
              <a:cs typeface="Times"/>
            </a:endParaRPr>
          </a:p>
          <a:p>
            <a:pPr marL="704850" lvl="1" indent="-171450">
              <a:lnSpc>
                <a:spcPct val="150000"/>
              </a:lnSpc>
              <a:buSzPts val="2400"/>
              <a:buFont typeface="Arial"/>
              <a:buChar char="•"/>
            </a:pPr>
            <a:r>
              <a:rPr lang="en" sz="1400">
                <a:solidFill>
                  <a:schemeClr val="dk1"/>
                </a:solidFill>
                <a:latin typeface="Times New Roman"/>
                <a:ea typeface="Economica"/>
                <a:cs typeface="Economica"/>
              </a:rPr>
              <a:t>Ridge Regression performs best according to Test MSE, AIC and R2 score</a:t>
            </a:r>
            <a:endParaRPr lang="en" sz="1400">
              <a:solidFill>
                <a:schemeClr val="dk1"/>
              </a:solidFill>
              <a:latin typeface="Times New Roman"/>
              <a:ea typeface="Economica"/>
              <a:cs typeface="Times"/>
            </a:endParaRPr>
          </a:p>
          <a:p>
            <a:pPr marL="704850" lvl="1" indent="-171450">
              <a:lnSpc>
                <a:spcPct val="150000"/>
              </a:lnSpc>
              <a:buSzPts val="2400"/>
              <a:buFont typeface="Arial"/>
              <a:buChar char="•"/>
            </a:pPr>
            <a:r>
              <a:rPr lang="en" sz="1400">
                <a:solidFill>
                  <a:schemeClr val="dk1"/>
                </a:solidFill>
                <a:latin typeface="Times New Roman"/>
                <a:ea typeface="Economica"/>
                <a:cs typeface="Economica"/>
              </a:rPr>
              <a:t>Random Forest performs best according to Test MAE.</a:t>
            </a:r>
            <a:endParaRPr lang="en" sz="1400">
              <a:solidFill>
                <a:schemeClr val="dk1"/>
              </a:solidFill>
              <a:latin typeface="Times New Roman"/>
              <a:ea typeface="Economica"/>
              <a:cs typeface="Times"/>
            </a:endParaRPr>
          </a:p>
          <a:p>
            <a:pPr marL="704850" lvl="1" indent="-171450">
              <a:lnSpc>
                <a:spcPct val="150000"/>
              </a:lnSpc>
              <a:buSzPts val="2400"/>
              <a:buFont typeface="Arial"/>
              <a:buChar char="•"/>
            </a:pPr>
            <a:r>
              <a:rPr lang="en" sz="1400">
                <a:latin typeface="Times New Roman"/>
                <a:cs typeface="Times New Roman"/>
              </a:rPr>
              <a:t>Overall, linear models do better than non-linear</a:t>
            </a:r>
            <a:endParaRPr lang="en" sz="1400">
              <a:latin typeface="Times New Roman"/>
              <a:cs typeface="Times"/>
            </a:endParaRPr>
          </a:p>
          <a:p>
            <a:pPr marL="1162050" lvl="2" indent="-171450">
              <a:lnSpc>
                <a:spcPct val="150000"/>
              </a:lnSpc>
              <a:buSzPts val="2400"/>
              <a:buFont typeface="Arial"/>
              <a:buChar char="•"/>
            </a:pPr>
            <a:r>
              <a:rPr lang="en" sz="1400">
                <a:latin typeface="Times New Roman"/>
                <a:cs typeface="Times New Roman"/>
              </a:rPr>
              <a:t>Non-linear models which are related to the time component  are not able to generalize well (they overfit in periods of low volatility and underfit in periods of high volatility).</a:t>
            </a:r>
            <a:r>
              <a:rPr lang="en" sz="1600">
                <a:latin typeface="Times New Roman"/>
                <a:cs typeface="Times New Roman"/>
              </a:rPr>
              <a:t> </a:t>
            </a:r>
            <a:endParaRPr lang="en" sz="1600">
              <a:solidFill>
                <a:schemeClr val="dk1"/>
              </a:solidFill>
              <a:latin typeface="Times New Roman"/>
              <a:cs typeface="Times New Roman"/>
            </a:endParaRPr>
          </a:p>
        </p:txBody>
      </p:sp>
      <p:sp>
        <p:nvSpPr>
          <p:cNvPr id="3" name="Slide Number Placeholder 2">
            <a:extLst>
              <a:ext uri="{FF2B5EF4-FFF2-40B4-BE49-F238E27FC236}">
                <a16:creationId xmlns:a16="http://schemas.microsoft.com/office/drawing/2014/main" id="{740416A2-CE3C-4584-87DF-E793E27B6FD3}"/>
              </a:ext>
            </a:extLst>
          </p:cNvPr>
          <p:cNvSpPr>
            <a:spLocks noGrp="1"/>
          </p:cNvSpPr>
          <p:nvPr>
            <p:ph type="sldNum" sz="quarter" idx="12"/>
          </p:nvPr>
        </p:nvSpPr>
        <p:spPr/>
        <p:txBody>
          <a:bodyPr/>
          <a:lstStyle/>
          <a:p>
            <a:fld id="{00000000-1234-1234-1234-123412341234}" type="slidenum">
              <a:rPr lang="en" smtClean="0"/>
              <a:t>25</a:t>
            </a:fld>
            <a:endParaRPr lang="en-US"/>
          </a:p>
        </p:txBody>
      </p:sp>
      <p:sp>
        <p:nvSpPr>
          <p:cNvPr id="2" name="Footer Placeholder 1">
            <a:extLst>
              <a:ext uri="{FF2B5EF4-FFF2-40B4-BE49-F238E27FC236}">
                <a16:creationId xmlns:a16="http://schemas.microsoft.com/office/drawing/2014/main" id="{05E92BB8-1CA0-4190-9C89-AD90241307CF}"/>
              </a:ext>
            </a:extLst>
          </p:cNvPr>
          <p:cNvSpPr>
            <a:spLocks noGrp="1"/>
          </p:cNvSpPr>
          <p:nvPr>
            <p:ph type="ftr" sz="quarter" idx="11"/>
          </p:nvPr>
        </p:nvSpPr>
        <p:spPr>
          <a:xfrm>
            <a:off x="3051629" y="4767264"/>
            <a:ext cx="3040742"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00691" y="404159"/>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Is fairness an issue in this model?</a:t>
            </a:r>
            <a:endParaRPr lang="en-US" sz="2800">
              <a:solidFill>
                <a:schemeClr val="tx1"/>
              </a:solidFill>
              <a:latin typeface="Times New Roman"/>
              <a:cs typeface="Times New Roman"/>
            </a:endParaRPr>
          </a:p>
        </p:txBody>
      </p:sp>
      <p:sp>
        <p:nvSpPr>
          <p:cNvPr id="186" name="Google Shape;186;p32"/>
          <p:cNvSpPr txBox="1"/>
          <p:nvPr/>
        </p:nvSpPr>
        <p:spPr>
          <a:xfrm>
            <a:off x="433386" y="756489"/>
            <a:ext cx="8279700" cy="4278064"/>
          </a:xfrm>
          <a:prstGeom prst="rect">
            <a:avLst/>
          </a:prstGeom>
          <a:noFill/>
          <a:ln>
            <a:noFill/>
          </a:ln>
        </p:spPr>
        <p:txBody>
          <a:bodyPr spcFirstLastPara="1" wrap="square" lIns="91425" tIns="91425" rIns="91425" bIns="91425" anchor="ctr" anchorCtr="0">
            <a:spAutoFit/>
          </a:bodyPr>
          <a:lstStyle/>
          <a:p>
            <a:pPr marL="285750" indent="-285750" algn="just">
              <a:buClr>
                <a:srgbClr val="000000"/>
              </a:buClr>
              <a:buSzPts val="2400"/>
              <a:buFont typeface="Arial"/>
              <a:buChar char="•"/>
            </a:pPr>
            <a:endParaRPr lang="en" sz="1400">
              <a:solidFill>
                <a:schemeClr val="dk1"/>
              </a:solidFill>
              <a:latin typeface="Times New Roman"/>
              <a:sym typeface="Economica"/>
            </a:endParaRPr>
          </a:p>
          <a:p>
            <a:pPr marL="285750" indent="-285750" algn="just">
              <a:buClr>
                <a:srgbClr val="000000"/>
              </a:buClr>
              <a:buSzPts val="2400"/>
              <a:buFont typeface="Arial"/>
              <a:buChar char="•"/>
            </a:pPr>
            <a:r>
              <a:rPr lang="en" sz="1600">
                <a:solidFill>
                  <a:schemeClr val="dk1"/>
                </a:solidFill>
                <a:latin typeface="Times New Roman"/>
                <a:cs typeface="Times New Roman"/>
              </a:rPr>
              <a:t>Fairness of the models is </a:t>
            </a:r>
            <a:r>
              <a:rPr lang="en" sz="1600" b="1">
                <a:solidFill>
                  <a:schemeClr val="dk1"/>
                </a:solidFill>
                <a:latin typeface="Times New Roman"/>
                <a:cs typeface="Times New Roman"/>
              </a:rPr>
              <a:t>not relevant</a:t>
            </a:r>
            <a:r>
              <a:rPr lang="en" sz="1600">
                <a:solidFill>
                  <a:schemeClr val="dk1"/>
                </a:solidFill>
                <a:latin typeface="Times New Roman"/>
                <a:cs typeface="Times New Roman"/>
              </a:rPr>
              <a:t> to our realized volatility prediction model.</a:t>
            </a:r>
          </a:p>
          <a:p>
            <a:pPr algn="just">
              <a:buClr>
                <a:srgbClr val="000000"/>
              </a:buClr>
              <a:buSzPts val="2400"/>
            </a:pPr>
            <a:endParaRPr lang="en" sz="1600">
              <a:solidFill>
                <a:schemeClr val="dk1"/>
              </a:solidFill>
              <a:latin typeface="Times New Roman"/>
              <a:cs typeface="Times New Roman"/>
            </a:endParaRPr>
          </a:p>
          <a:p>
            <a:pPr marL="742950" lvl="1" indent="-285750" algn="just">
              <a:buClr>
                <a:srgbClr val="000000"/>
              </a:buClr>
              <a:buSzPts val="2400"/>
              <a:buFont typeface="Arial"/>
              <a:buChar char="•"/>
            </a:pPr>
            <a:r>
              <a:rPr lang="en" sz="1600" b="1">
                <a:solidFill>
                  <a:schemeClr val="dk1"/>
                </a:solidFill>
                <a:latin typeface="Times New Roman"/>
                <a:sym typeface="Economica"/>
              </a:rPr>
              <a:t>Discrimination/Bias</a:t>
            </a:r>
            <a:r>
              <a:rPr lang="en" sz="1600">
                <a:solidFill>
                  <a:schemeClr val="dk1"/>
                </a:solidFill>
                <a:latin typeface="Times New Roman"/>
                <a:sym typeface="Economica"/>
              </a:rPr>
              <a:t>: inputs include historical macroeconomic data and the index returns of public indices for global markets - no bias or discrimination embedded. </a:t>
            </a:r>
            <a:endParaRPr lang="en-US" sz="1600">
              <a:solidFill>
                <a:schemeClr val="dk1"/>
              </a:solidFill>
              <a:latin typeface="Times New Roman"/>
              <a:cs typeface="Times New Roman"/>
            </a:endParaRPr>
          </a:p>
          <a:p>
            <a:pPr lvl="1" algn="just">
              <a:buClr>
                <a:srgbClr val="000000"/>
              </a:buClr>
              <a:buSzPts val="2400"/>
            </a:pPr>
            <a:endParaRPr lang="en" sz="1600">
              <a:solidFill>
                <a:schemeClr val="dk1"/>
              </a:solidFill>
              <a:latin typeface="Times New Roman"/>
              <a:cs typeface="Times New Roman"/>
            </a:endParaRPr>
          </a:p>
          <a:p>
            <a:pPr marL="742950" lvl="1" indent="-285750" algn="just">
              <a:buClr>
                <a:srgbClr val="000000"/>
              </a:buClr>
              <a:buSzPts val="2400"/>
              <a:buFont typeface="Arial"/>
              <a:buChar char="•"/>
            </a:pPr>
            <a:r>
              <a:rPr lang="en" sz="1600" b="1">
                <a:solidFill>
                  <a:schemeClr val="dk1"/>
                </a:solidFill>
                <a:latin typeface="Times New Roman"/>
                <a:sym typeface="Economica"/>
              </a:rPr>
              <a:t>Legal requirements</a:t>
            </a:r>
            <a:r>
              <a:rPr lang="en" sz="1600">
                <a:solidFill>
                  <a:schemeClr val="dk1"/>
                </a:solidFill>
                <a:latin typeface="Times New Roman"/>
                <a:sym typeface="Economica"/>
              </a:rPr>
              <a:t>: using publicly available historical data so no legal requirements are violated. Also, outputs only affect our trading/research, so does not violate any SEC laws.</a:t>
            </a:r>
            <a:endParaRPr lang="en-US" sz="1600">
              <a:solidFill>
                <a:schemeClr val="dk1"/>
              </a:solidFill>
              <a:latin typeface="Times New Roman"/>
              <a:cs typeface="Times New Roman"/>
            </a:endParaRPr>
          </a:p>
          <a:p>
            <a:pPr marL="742950" lvl="1" indent="-285750" algn="just">
              <a:buClr>
                <a:srgbClr val="000000"/>
              </a:buClr>
              <a:buSzPts val="2400"/>
              <a:buFont typeface="Arial"/>
              <a:buChar char="•"/>
            </a:pPr>
            <a:endParaRPr lang="en" sz="1600">
              <a:solidFill>
                <a:schemeClr val="dk1"/>
              </a:solidFill>
              <a:latin typeface="Times New Roman"/>
              <a:sym typeface="Economica"/>
            </a:endParaRPr>
          </a:p>
          <a:p>
            <a:pPr marL="742950" lvl="1" indent="-285750" algn="just">
              <a:buClr>
                <a:srgbClr val="000000"/>
              </a:buClr>
              <a:buSzPts val="2400"/>
              <a:buFont typeface="Arial"/>
              <a:buChar char="•"/>
            </a:pPr>
            <a:r>
              <a:rPr lang="en" sz="1600" b="1">
                <a:solidFill>
                  <a:schemeClr val="dk1"/>
                </a:solidFill>
                <a:latin typeface="Times New Roman"/>
                <a:sym typeface="Economica"/>
              </a:rPr>
              <a:t>Harm from False Positives and False Negatives</a:t>
            </a:r>
            <a:r>
              <a:rPr lang="en" sz="1600">
                <a:solidFill>
                  <a:schemeClr val="dk1"/>
                </a:solidFill>
                <a:latin typeface="Times New Roman"/>
                <a:sym typeface="Economica"/>
              </a:rPr>
              <a:t>: would lead to inaccurate volatility prediction and it may affect our the trading strategy  </a:t>
            </a:r>
            <a:endParaRPr lang="en" sz="1600">
              <a:solidFill>
                <a:schemeClr val="dk1"/>
              </a:solidFill>
              <a:latin typeface="Times New Roman"/>
              <a:cs typeface="Times New Roman"/>
            </a:endParaRPr>
          </a:p>
          <a:p>
            <a:pPr marL="742950" lvl="1" indent="-285750" algn="just">
              <a:buClr>
                <a:srgbClr val="000000"/>
              </a:buClr>
              <a:buSzPts val="2400"/>
              <a:buFont typeface="Arial"/>
              <a:buChar char="•"/>
            </a:pPr>
            <a:endParaRPr lang="en" sz="1600">
              <a:solidFill>
                <a:schemeClr val="dk1"/>
              </a:solidFill>
              <a:latin typeface="Times New Roman"/>
              <a:sym typeface="Economica"/>
            </a:endParaRPr>
          </a:p>
          <a:p>
            <a:pPr marL="742950" lvl="1" indent="-285750" algn="just">
              <a:buClr>
                <a:srgbClr val="000000"/>
              </a:buClr>
              <a:buSzPts val="2400"/>
              <a:buFont typeface="Arial"/>
              <a:buChar char="•"/>
            </a:pPr>
            <a:r>
              <a:rPr lang="en" sz="1600" b="1">
                <a:solidFill>
                  <a:schemeClr val="dk1"/>
                </a:solidFill>
                <a:latin typeface="Times New Roman"/>
                <a:sym typeface="Economica"/>
              </a:rPr>
              <a:t>Effect of errors change on data distribution in future</a:t>
            </a:r>
            <a:r>
              <a:rPr lang="en" sz="1600">
                <a:solidFill>
                  <a:schemeClr val="dk1"/>
                </a:solidFill>
                <a:latin typeface="Times New Roman"/>
                <a:sym typeface="Economica"/>
              </a:rPr>
              <a:t>: model uses lagged terms of realized volatility, the errors in the prediction will lead to errors in the future as well but only for the trading strategies employing our model - no price distortion in market prices </a:t>
            </a:r>
            <a:endParaRPr lang="en" sz="1600">
              <a:solidFill>
                <a:schemeClr val="dk1"/>
              </a:solidFill>
              <a:latin typeface="Times New Roman"/>
              <a:cs typeface="Times New Roman"/>
            </a:endParaRPr>
          </a:p>
          <a:p>
            <a:pPr algn="just">
              <a:buClr>
                <a:srgbClr val="000000"/>
              </a:buClr>
              <a:buSzPts val="2400"/>
              <a:buFont typeface="Arial"/>
              <a:buChar char="•"/>
            </a:pPr>
            <a:endParaRPr lang="en" sz="1400">
              <a:solidFill>
                <a:schemeClr val="dk1"/>
              </a:solidFill>
              <a:latin typeface="Times New Roman"/>
            </a:endParaRPr>
          </a:p>
          <a:p>
            <a:pPr algn="just">
              <a:buClr>
                <a:srgbClr val="000000"/>
              </a:buClr>
              <a:buSzPts val="2400"/>
            </a:pPr>
            <a:endParaRPr lang="en" sz="1400">
              <a:solidFill>
                <a:schemeClr val="dk1"/>
              </a:solidFill>
              <a:latin typeface="Times New Roman"/>
              <a:cs typeface="Times New Roman"/>
            </a:endParaRPr>
          </a:p>
        </p:txBody>
      </p:sp>
      <p:sp>
        <p:nvSpPr>
          <p:cNvPr id="3" name="Slide Number Placeholder 2">
            <a:extLst>
              <a:ext uri="{FF2B5EF4-FFF2-40B4-BE49-F238E27FC236}">
                <a16:creationId xmlns:a16="http://schemas.microsoft.com/office/drawing/2014/main" id="{11F79B1E-3C3A-486E-9701-2F4A41C706DB}"/>
              </a:ext>
            </a:extLst>
          </p:cNvPr>
          <p:cNvSpPr>
            <a:spLocks noGrp="1"/>
          </p:cNvSpPr>
          <p:nvPr>
            <p:ph type="sldNum" sz="quarter" idx="12"/>
          </p:nvPr>
        </p:nvSpPr>
        <p:spPr/>
        <p:txBody>
          <a:bodyPr/>
          <a:lstStyle/>
          <a:p>
            <a:fld id="{00000000-1234-1234-1234-123412341234}" type="slidenum">
              <a:rPr lang="en" smtClean="0"/>
              <a:t>26</a:t>
            </a:fld>
            <a:endParaRPr lang="en-US"/>
          </a:p>
        </p:txBody>
      </p:sp>
      <p:sp>
        <p:nvSpPr>
          <p:cNvPr id="2" name="Footer Placeholder 1">
            <a:extLst>
              <a:ext uri="{FF2B5EF4-FFF2-40B4-BE49-F238E27FC236}">
                <a16:creationId xmlns:a16="http://schemas.microsoft.com/office/drawing/2014/main" id="{172E0549-CF61-4484-AC5C-4A26775E5826}"/>
              </a:ext>
            </a:extLst>
          </p:cNvPr>
          <p:cNvSpPr>
            <a:spLocks noGrp="1"/>
          </p:cNvSpPr>
          <p:nvPr>
            <p:ph type="ftr" sz="quarter" idx="11"/>
          </p:nvPr>
        </p:nvSpPr>
        <p:spPr>
          <a:xfrm>
            <a:off x="3042558" y="4767264"/>
            <a:ext cx="3058885"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5632" y="381747"/>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Is this model a weapon for Math Destruction?</a:t>
            </a:r>
            <a:endParaRPr lang="en-US" sz="2800">
              <a:solidFill>
                <a:schemeClr val="tx1"/>
              </a:solidFill>
              <a:latin typeface="Times New Roman"/>
              <a:cs typeface="Times New Roman"/>
            </a:endParaRPr>
          </a:p>
        </p:txBody>
      </p:sp>
      <p:sp>
        <p:nvSpPr>
          <p:cNvPr id="192" name="Google Shape;192;p33"/>
          <p:cNvSpPr txBox="1"/>
          <p:nvPr/>
        </p:nvSpPr>
        <p:spPr>
          <a:xfrm>
            <a:off x="473073" y="1508625"/>
            <a:ext cx="8279700" cy="2646848"/>
          </a:xfrm>
          <a:prstGeom prst="rect">
            <a:avLst/>
          </a:prstGeom>
          <a:noFill/>
          <a:ln>
            <a:noFill/>
          </a:ln>
        </p:spPr>
        <p:txBody>
          <a:bodyPr spcFirstLastPara="1" wrap="square" lIns="91425" tIns="91425" rIns="91425" bIns="91425" anchor="ctr" anchorCtr="0">
            <a:spAutoFit/>
          </a:bodyPr>
          <a:lstStyle/>
          <a:p>
            <a:pPr algn="just"/>
            <a:r>
              <a:rPr lang="en" sz="1600" b="1">
                <a:solidFill>
                  <a:schemeClr val="dk1"/>
                </a:solidFill>
                <a:latin typeface="Times New Roman"/>
                <a:sym typeface="Economica"/>
              </a:rPr>
              <a:t>Not a Weapon of Math Destruction</a:t>
            </a:r>
            <a:r>
              <a:rPr lang="en" sz="1600">
                <a:solidFill>
                  <a:schemeClr val="dk1"/>
                </a:solidFill>
                <a:latin typeface="Times New Roman"/>
                <a:sym typeface="Economica"/>
              </a:rPr>
              <a:t> - do not fit the three main criteria of a Weapon of Math Destruction:</a:t>
            </a:r>
            <a:endParaRPr lang="en" sz="1600">
              <a:solidFill>
                <a:schemeClr val="dk1"/>
              </a:solidFill>
              <a:latin typeface="Times New Roman"/>
            </a:endParaRPr>
          </a:p>
          <a:p>
            <a:pPr algn="just">
              <a:buSzPts val="2400"/>
            </a:pPr>
            <a:endParaRPr lang="en" sz="1600">
              <a:solidFill>
                <a:schemeClr val="dk1"/>
              </a:solidFill>
              <a:latin typeface="Times New Roman"/>
            </a:endParaRPr>
          </a:p>
          <a:p>
            <a:pPr marL="285750" indent="-285750" algn="just">
              <a:buSzPts val="2400"/>
              <a:buFont typeface="Arial"/>
              <a:buChar char="•"/>
            </a:pPr>
            <a:r>
              <a:rPr lang="en" sz="1600">
                <a:solidFill>
                  <a:schemeClr val="dk1"/>
                </a:solidFill>
                <a:latin typeface="Times New Roman"/>
                <a:sym typeface="Economica"/>
              </a:rPr>
              <a:t>Has easily measurable outcomes, goal of our model is not ambiguous and can directly measure our results</a:t>
            </a:r>
            <a:endParaRPr lang="en" sz="1600">
              <a:solidFill>
                <a:schemeClr val="dk1"/>
              </a:solidFill>
              <a:latin typeface="Times New Roman"/>
            </a:endParaRPr>
          </a:p>
          <a:p>
            <a:pPr marL="285750" indent="-285750" algn="just">
              <a:buSzPts val="2400"/>
              <a:buFont typeface="Arial"/>
              <a:buChar char="•"/>
            </a:pPr>
            <a:endParaRPr lang="en" sz="1600">
              <a:solidFill>
                <a:schemeClr val="dk1"/>
              </a:solidFill>
              <a:latin typeface="Times New Roman"/>
            </a:endParaRPr>
          </a:p>
          <a:p>
            <a:pPr marL="285750" indent="-285750" algn="just">
              <a:buSzPts val="2400"/>
              <a:buFont typeface="Arial"/>
              <a:buChar char="•"/>
            </a:pPr>
            <a:r>
              <a:rPr lang="en" sz="1600">
                <a:solidFill>
                  <a:schemeClr val="dk1"/>
                </a:solidFill>
                <a:latin typeface="Times New Roman"/>
                <a:sym typeface="Economica"/>
              </a:rPr>
              <a:t>Predictions do not have negative or unintended consequences, do not affect the wellbeing of others or the health of any of the companies we performed analysis on</a:t>
            </a:r>
            <a:endParaRPr lang="en" sz="1600">
              <a:solidFill>
                <a:schemeClr val="dk1"/>
              </a:solidFill>
              <a:latin typeface="Times New Roman"/>
            </a:endParaRPr>
          </a:p>
          <a:p>
            <a:pPr marL="285750" indent="-285750" algn="just">
              <a:buSzPts val="2400"/>
              <a:buFont typeface="Arial"/>
              <a:buChar char="•"/>
            </a:pPr>
            <a:endParaRPr lang="en" sz="1600">
              <a:solidFill>
                <a:schemeClr val="dk1"/>
              </a:solidFill>
              <a:latin typeface="Times New Roman"/>
            </a:endParaRPr>
          </a:p>
          <a:p>
            <a:pPr marL="285750" indent="-285750" algn="just">
              <a:buSzPts val="2400"/>
              <a:buFont typeface="Arial"/>
              <a:buChar char="•"/>
            </a:pPr>
            <a:r>
              <a:rPr lang="en" sz="1600">
                <a:solidFill>
                  <a:schemeClr val="dk1"/>
                </a:solidFill>
                <a:latin typeface="Times New Roman"/>
                <a:sym typeface="Economica"/>
              </a:rPr>
              <a:t>Does not create feedback loops </a:t>
            </a:r>
            <a:endParaRPr lang="en" sz="1400">
              <a:solidFill>
                <a:schemeClr val="dk1"/>
              </a:solidFill>
              <a:latin typeface="Times New Roman"/>
              <a:cs typeface="Times"/>
            </a:endParaRPr>
          </a:p>
        </p:txBody>
      </p:sp>
      <p:sp>
        <p:nvSpPr>
          <p:cNvPr id="3" name="Slide Number Placeholder 2">
            <a:extLst>
              <a:ext uri="{FF2B5EF4-FFF2-40B4-BE49-F238E27FC236}">
                <a16:creationId xmlns:a16="http://schemas.microsoft.com/office/drawing/2014/main" id="{3F75AAB6-D468-4CDC-AE38-FA9CFBF01341}"/>
              </a:ext>
            </a:extLst>
          </p:cNvPr>
          <p:cNvSpPr>
            <a:spLocks noGrp="1"/>
          </p:cNvSpPr>
          <p:nvPr>
            <p:ph type="sldNum" sz="quarter" idx="12"/>
          </p:nvPr>
        </p:nvSpPr>
        <p:spPr/>
        <p:txBody>
          <a:bodyPr/>
          <a:lstStyle/>
          <a:p>
            <a:fld id="{00000000-1234-1234-1234-123412341234}" type="slidenum">
              <a:rPr lang="en" smtClean="0"/>
              <a:t>27</a:t>
            </a:fld>
            <a:endParaRPr lang="en-US"/>
          </a:p>
        </p:txBody>
      </p:sp>
      <p:sp>
        <p:nvSpPr>
          <p:cNvPr id="2" name="Footer Placeholder 1">
            <a:extLst>
              <a:ext uri="{FF2B5EF4-FFF2-40B4-BE49-F238E27FC236}">
                <a16:creationId xmlns:a16="http://schemas.microsoft.com/office/drawing/2014/main" id="{EDE07931-54A3-480E-9805-F34AF5D48C75}"/>
              </a:ext>
            </a:extLst>
          </p:cNvPr>
          <p:cNvSpPr>
            <a:spLocks noGrp="1"/>
          </p:cNvSpPr>
          <p:nvPr>
            <p:ph type="ftr" sz="quarter" idx="11"/>
          </p:nvPr>
        </p:nvSpPr>
        <p:spPr>
          <a:xfrm>
            <a:off x="3060701" y="4767264"/>
            <a:ext cx="3013528"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278279" y="321982"/>
            <a:ext cx="8677656" cy="514350"/>
          </a:xfrm>
          <a:prstGeom prst="rect">
            <a:avLst/>
          </a:prstGeom>
        </p:spPr>
        <p:txBody>
          <a:bodyPr spcFirstLastPara="1" wrap="square" lIns="91425" tIns="91425" rIns="91425" bIns="91425" anchor="b" anchorCtr="0">
            <a:noAutofit/>
          </a:bodyPr>
          <a:lstStyle/>
          <a:p>
            <a:pPr algn="ctr"/>
            <a:r>
              <a:rPr lang="en" sz="2800" b="1">
                <a:solidFill>
                  <a:schemeClr val="tx1"/>
                </a:solidFill>
                <a:latin typeface="Times New Roman"/>
                <a:cs typeface="Times New Roman"/>
              </a:rPr>
              <a:t>What next?</a:t>
            </a:r>
            <a:endParaRPr lang="en" sz="2800">
              <a:solidFill>
                <a:schemeClr val="tx1"/>
              </a:solidFill>
              <a:ea typeface="+mj-lt"/>
              <a:cs typeface="+mj-lt"/>
            </a:endParaRPr>
          </a:p>
        </p:txBody>
      </p:sp>
      <p:sp>
        <p:nvSpPr>
          <p:cNvPr id="198" name="Google Shape;198;p34"/>
          <p:cNvSpPr txBox="1"/>
          <p:nvPr/>
        </p:nvSpPr>
        <p:spPr>
          <a:xfrm>
            <a:off x="432786" y="919237"/>
            <a:ext cx="8279700" cy="3631733"/>
          </a:xfrm>
          <a:prstGeom prst="rect">
            <a:avLst/>
          </a:prstGeom>
          <a:noFill/>
          <a:ln>
            <a:noFill/>
          </a:ln>
        </p:spPr>
        <p:txBody>
          <a:bodyPr spcFirstLastPara="1" wrap="square" lIns="91425" tIns="91425" rIns="91425" bIns="91425" anchor="ctr" anchorCtr="0">
            <a:spAutoFit/>
          </a:bodyPr>
          <a:lstStyle/>
          <a:p>
            <a:pPr marL="171450" indent="-171450" algn="just">
              <a:buClr>
                <a:srgbClr val="000000"/>
              </a:buClr>
              <a:buSzPts val="2400"/>
              <a:buFont typeface="Arial,Sans-Serif"/>
              <a:buChar char="•"/>
            </a:pPr>
            <a:r>
              <a:rPr lang="en" sz="1400">
                <a:solidFill>
                  <a:schemeClr val="dk1"/>
                </a:solidFill>
                <a:latin typeface="Times New Roman"/>
                <a:sym typeface="Economica"/>
              </a:rPr>
              <a:t>Daily volatility is quite noisy and hard to lock down. </a:t>
            </a:r>
            <a:endParaRPr lang="en-US" sz="1400">
              <a:solidFill>
                <a:schemeClr val="dk1"/>
              </a:solidFill>
              <a:latin typeface="Times New Roman"/>
              <a:cs typeface="Times New Roman"/>
            </a:endParaRPr>
          </a:p>
          <a:p>
            <a:pPr marL="628650" lvl="1" indent="-171450" algn="just">
              <a:buClr>
                <a:srgbClr val="000000"/>
              </a:buClr>
              <a:buSzPts val="2400"/>
              <a:buFont typeface="Arial,Sans-Serif"/>
              <a:buChar char="•"/>
            </a:pPr>
            <a:r>
              <a:rPr lang="en" sz="1400">
                <a:solidFill>
                  <a:schemeClr val="dk1"/>
                </a:solidFill>
                <a:latin typeface="Times New Roman"/>
                <a:sym typeface="Economica"/>
              </a:rPr>
              <a:t>For better accuracy, try </a:t>
            </a:r>
            <a:r>
              <a:rPr lang="en" sz="1400" b="1">
                <a:solidFill>
                  <a:schemeClr val="dk1"/>
                </a:solidFill>
                <a:latin typeface="Times New Roman"/>
                <a:sym typeface="Economica"/>
              </a:rPr>
              <a:t>weekly/monthly volatility</a:t>
            </a:r>
            <a:r>
              <a:rPr lang="en" sz="1400">
                <a:solidFill>
                  <a:schemeClr val="dk1"/>
                </a:solidFill>
                <a:latin typeface="Times New Roman"/>
                <a:sym typeface="Economica"/>
              </a:rPr>
              <a:t> (generally used by portfolio managers) </a:t>
            </a:r>
            <a:endParaRPr lang="en-US" sz="1400">
              <a:solidFill>
                <a:schemeClr val="dk1"/>
              </a:solidFill>
              <a:latin typeface="Times New Roman"/>
              <a:cs typeface="Times New Roman"/>
            </a:endParaRPr>
          </a:p>
          <a:p>
            <a:pPr marL="171450" indent="-171450" algn="just">
              <a:buSzPts val="2400"/>
              <a:buFont typeface="Arial,Sans-Serif"/>
              <a:buChar char="•"/>
            </a:pPr>
            <a:endParaRPr lang="en" sz="1400">
              <a:solidFill>
                <a:schemeClr val="dk1"/>
              </a:solidFill>
              <a:latin typeface="Times New Roman"/>
              <a:cs typeface="Times New Roman"/>
            </a:endParaRPr>
          </a:p>
          <a:p>
            <a:pPr marL="171450" indent="-171450" algn="just">
              <a:buSzPts val="2400"/>
              <a:buFont typeface="Arial,Sans-Serif"/>
              <a:buChar char="•"/>
            </a:pPr>
            <a:r>
              <a:rPr lang="en" sz="1400">
                <a:solidFill>
                  <a:schemeClr val="dk1"/>
                </a:solidFill>
                <a:latin typeface="Times New Roman"/>
                <a:sym typeface="Economica"/>
              </a:rPr>
              <a:t>More</a:t>
            </a:r>
            <a:r>
              <a:rPr lang="en" sz="1400">
                <a:solidFill>
                  <a:schemeClr val="dk1"/>
                </a:solidFill>
                <a:latin typeface="Times New Roman"/>
              </a:rPr>
              <a:t> powerful/complex models for better accuracy</a:t>
            </a:r>
            <a:endParaRPr lang="en-US" sz="1400">
              <a:solidFill>
                <a:schemeClr val="dk1"/>
              </a:solidFill>
              <a:latin typeface="Times New Roman"/>
              <a:cs typeface="Times New Roman"/>
            </a:endParaRPr>
          </a:p>
          <a:p>
            <a:pPr marL="171450" indent="-171450" algn="just">
              <a:buSzPts val="2400"/>
              <a:buFont typeface="Arial,Sans-Serif"/>
              <a:buChar char="•"/>
            </a:pPr>
            <a:endParaRPr lang="en" sz="1400">
              <a:solidFill>
                <a:schemeClr val="dk1"/>
              </a:solidFill>
              <a:latin typeface="Times New Roman"/>
              <a:cs typeface="Times New Roman"/>
            </a:endParaRPr>
          </a:p>
          <a:p>
            <a:pPr marL="628650" lvl="1" indent="-171450" algn="just">
              <a:buSzPts val="2400"/>
              <a:buFont typeface="Arial,Sans-Serif"/>
              <a:buChar char="•"/>
            </a:pPr>
            <a:r>
              <a:rPr lang="en" sz="1400" b="1">
                <a:solidFill>
                  <a:schemeClr val="dk1"/>
                </a:solidFill>
                <a:latin typeface="Times New Roman"/>
                <a:sym typeface="Economica"/>
              </a:rPr>
              <a:t>Stacked ensemble models</a:t>
            </a:r>
            <a:r>
              <a:rPr lang="en" sz="1400">
                <a:solidFill>
                  <a:schemeClr val="dk1"/>
                </a:solidFill>
                <a:latin typeface="Times New Roman"/>
                <a:sym typeface="Economica"/>
              </a:rPr>
              <a:t>: ensemble of a well-chosen collection of strong yet diverse models </a:t>
            </a:r>
            <a:endParaRPr lang="en-US" sz="1400">
              <a:solidFill>
                <a:schemeClr val="dk1"/>
              </a:solidFill>
              <a:latin typeface="Times New Roman"/>
              <a:cs typeface="Times New Roman"/>
            </a:endParaRPr>
          </a:p>
          <a:p>
            <a:pPr marL="628650" lvl="1" indent="-171450" algn="just">
              <a:buSzPts val="2400"/>
              <a:buFont typeface="Arial,Sans-Serif"/>
              <a:buChar char="•"/>
            </a:pPr>
            <a:endParaRPr lang="en" sz="1400">
              <a:solidFill>
                <a:schemeClr val="dk1"/>
              </a:solidFill>
              <a:latin typeface="Times New Roman"/>
              <a:cs typeface="Times New Roman"/>
            </a:endParaRPr>
          </a:p>
          <a:p>
            <a:pPr marL="628650" lvl="1" indent="-171450" algn="just">
              <a:buSzPts val="2400"/>
              <a:buFont typeface="Arial,Sans-Serif"/>
              <a:buChar char="•"/>
            </a:pPr>
            <a:r>
              <a:rPr lang="en" sz="1400" b="1">
                <a:solidFill>
                  <a:schemeClr val="dk1"/>
                </a:solidFill>
                <a:latin typeface="Times New Roman"/>
                <a:sym typeface="Economica"/>
              </a:rPr>
              <a:t>Deep neural networks</a:t>
            </a:r>
            <a:r>
              <a:rPr lang="en" sz="1400">
                <a:solidFill>
                  <a:schemeClr val="dk1"/>
                </a:solidFill>
                <a:latin typeface="Times New Roman"/>
                <a:sym typeface="Economica"/>
              </a:rPr>
              <a:t>: multi-layer LSTM models to fit and predict volatility with a high predictive accuracy - tradeoff with complex design as well as fine tuning of hyperparameters to work well </a:t>
            </a:r>
            <a:endParaRPr lang="en" sz="1400">
              <a:solidFill>
                <a:schemeClr val="dk1"/>
              </a:solidFill>
              <a:latin typeface="Times New Roman"/>
              <a:cs typeface="Times New Roman"/>
            </a:endParaRPr>
          </a:p>
          <a:p>
            <a:pPr marL="742950" lvl="1" indent="-285750" algn="just">
              <a:buSzPts val="2400"/>
              <a:buFont typeface="Arial"/>
              <a:buChar char="•"/>
            </a:pPr>
            <a:endParaRPr lang="en" sz="1400">
              <a:solidFill>
                <a:schemeClr val="dk1"/>
              </a:solidFill>
              <a:latin typeface="Times New Roman"/>
              <a:cs typeface="Times New Roman"/>
            </a:endParaRPr>
          </a:p>
          <a:p>
            <a:pPr marL="628650" lvl="1" indent="-171450" algn="just">
              <a:buSzPts val="2400"/>
              <a:buFont typeface="Arial,Sans-Serif"/>
              <a:buChar char="•"/>
            </a:pPr>
            <a:r>
              <a:rPr lang="en" sz="1400" b="1">
                <a:solidFill>
                  <a:schemeClr val="dk1"/>
                </a:solidFill>
                <a:latin typeface="Times New Roman"/>
                <a:sym typeface="Economica"/>
              </a:rPr>
              <a:t>Dynamic switching models (meta-learning)</a:t>
            </a:r>
            <a:r>
              <a:rPr lang="en" sz="1400">
                <a:solidFill>
                  <a:schemeClr val="dk1"/>
                </a:solidFill>
                <a:latin typeface="Times New Roman"/>
                <a:sym typeface="Economica"/>
              </a:rPr>
              <a:t>: switch models based on bull/bear markets signals dynamically to ensure high predictive accuracy - ensures that the model is dynamically chosen depending on the market conditions enabling the trading strategies using our model to make better decisions</a:t>
            </a:r>
            <a:endParaRPr lang="en" sz="1400">
              <a:solidFill>
                <a:schemeClr val="dk1"/>
              </a:solidFill>
              <a:latin typeface="Times New Roman"/>
              <a:cs typeface="Times New Roman"/>
            </a:endParaRPr>
          </a:p>
          <a:p>
            <a:pPr marL="628650" lvl="1" indent="-171450" algn="just">
              <a:buSzPts val="2400"/>
              <a:buFont typeface="Arial,Sans-Serif"/>
              <a:buChar char="•"/>
            </a:pPr>
            <a:endParaRPr lang="en" sz="1400">
              <a:solidFill>
                <a:schemeClr val="dk1"/>
              </a:solidFill>
              <a:latin typeface="Times New Roman"/>
              <a:cs typeface="Times New Roman"/>
            </a:endParaRPr>
          </a:p>
          <a:p>
            <a:pPr marL="171450" indent="-171450" algn="just">
              <a:buSzPts val="2400"/>
              <a:buFont typeface="Arial,Sans-Serif"/>
              <a:buChar char="•"/>
            </a:pPr>
            <a:r>
              <a:rPr lang="en" sz="1400">
                <a:solidFill>
                  <a:schemeClr val="dk1"/>
                </a:solidFill>
                <a:latin typeface="Times New Roman"/>
              </a:rPr>
              <a:t>Very difficult task (even for institutional funds) - still in the nascent research stage.</a:t>
            </a:r>
            <a:endParaRPr lang="en" sz="1400">
              <a:solidFill>
                <a:schemeClr val="dk1"/>
              </a:solidFill>
              <a:latin typeface="Times New Roman"/>
              <a:cs typeface="Times New Roman"/>
            </a:endParaRPr>
          </a:p>
        </p:txBody>
      </p:sp>
      <p:sp>
        <p:nvSpPr>
          <p:cNvPr id="3" name="Slide Number Placeholder 2">
            <a:extLst>
              <a:ext uri="{FF2B5EF4-FFF2-40B4-BE49-F238E27FC236}">
                <a16:creationId xmlns:a16="http://schemas.microsoft.com/office/drawing/2014/main" id="{A4538F4C-CC5A-4F6B-86A7-57A783239992}"/>
              </a:ext>
            </a:extLst>
          </p:cNvPr>
          <p:cNvSpPr>
            <a:spLocks noGrp="1"/>
          </p:cNvSpPr>
          <p:nvPr>
            <p:ph type="sldNum" sz="quarter" idx="12"/>
          </p:nvPr>
        </p:nvSpPr>
        <p:spPr/>
        <p:txBody>
          <a:bodyPr/>
          <a:lstStyle/>
          <a:p>
            <a:fld id="{00000000-1234-1234-1234-123412341234}" type="slidenum">
              <a:rPr lang="en" smtClean="0"/>
              <a:t>28</a:t>
            </a:fld>
            <a:endParaRPr lang="en-US"/>
          </a:p>
        </p:txBody>
      </p:sp>
      <p:sp>
        <p:nvSpPr>
          <p:cNvPr id="4" name="Footer Placeholder 31">
            <a:extLst>
              <a:ext uri="{FF2B5EF4-FFF2-40B4-BE49-F238E27FC236}">
                <a16:creationId xmlns:a16="http://schemas.microsoft.com/office/drawing/2014/main" id="{02276CAB-115A-41BE-98E0-4271441C9011}"/>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extLst>
      <p:ext uri="{BB962C8B-B14F-4D97-AF65-F5344CB8AC3E}">
        <p14:creationId xmlns:p14="http://schemas.microsoft.com/office/powerpoint/2010/main" val="4177788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278279" y="321982"/>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In a nutshell...</a:t>
            </a:r>
            <a:endParaRPr lang="en-US">
              <a:solidFill>
                <a:schemeClr val="tx1"/>
              </a:solidFill>
              <a:cs typeface="Helvetica"/>
            </a:endParaRPr>
          </a:p>
        </p:txBody>
      </p:sp>
      <p:sp>
        <p:nvSpPr>
          <p:cNvPr id="198" name="Google Shape;198;p34"/>
          <p:cNvSpPr txBox="1"/>
          <p:nvPr/>
        </p:nvSpPr>
        <p:spPr>
          <a:xfrm>
            <a:off x="432786" y="1369520"/>
            <a:ext cx="8279700" cy="2769959"/>
          </a:xfrm>
          <a:prstGeom prst="rect">
            <a:avLst/>
          </a:prstGeom>
          <a:noFill/>
          <a:ln>
            <a:noFill/>
          </a:ln>
        </p:spPr>
        <p:txBody>
          <a:bodyPr spcFirstLastPara="1" wrap="square" lIns="91425" tIns="91425" rIns="91425" bIns="91425" anchor="ctr" anchorCtr="0">
            <a:spAutoFit/>
          </a:bodyPr>
          <a:lstStyle/>
          <a:p>
            <a:pPr marL="247650" indent="-171450">
              <a:lnSpc>
                <a:spcPct val="150000"/>
              </a:lnSpc>
              <a:buClr>
                <a:schemeClr val="dk1"/>
              </a:buClr>
              <a:buSzPts val="2400"/>
              <a:buFont typeface="Arial"/>
              <a:buChar char="•"/>
            </a:pPr>
            <a:r>
              <a:rPr lang="en" sz="1400">
                <a:solidFill>
                  <a:schemeClr val="dk1"/>
                </a:solidFill>
                <a:latin typeface="Times New Roman"/>
                <a:sym typeface="Economica"/>
              </a:rPr>
              <a:t>Predictive model for realized volatility uses macroeconomic variables and select market index returns along with lagged realized volatility values to depict the market conditions. </a:t>
            </a:r>
            <a:endParaRPr lang="en" sz="1400">
              <a:solidFill>
                <a:schemeClr val="dk1"/>
              </a:solidFill>
              <a:latin typeface="Times New Roman"/>
            </a:endParaRPr>
          </a:p>
          <a:p>
            <a:pPr marL="247650" indent="-171450">
              <a:lnSpc>
                <a:spcPct val="150000"/>
              </a:lnSpc>
              <a:buClr>
                <a:srgbClr val="000000"/>
              </a:buClr>
              <a:buSzPts val="2400"/>
              <a:buFont typeface="Arial"/>
              <a:buChar char="•"/>
            </a:pPr>
            <a:r>
              <a:rPr lang="en" sz="1400">
                <a:solidFill>
                  <a:schemeClr val="dk1"/>
                </a:solidFill>
                <a:latin typeface="Times New Roman"/>
                <a:sym typeface="Economica"/>
              </a:rPr>
              <a:t>Analyzed 10+ years of data which captures the evolution of the market covering some of the big crises like the financial crisis of 2008-2009 and the Covid crisis of 2020-2021.</a:t>
            </a:r>
            <a:endParaRPr lang="en" sz="1400">
              <a:solidFill>
                <a:schemeClr val="dk1"/>
              </a:solidFill>
              <a:latin typeface="Times New Roman"/>
            </a:endParaRPr>
          </a:p>
          <a:p>
            <a:pPr marL="247650" indent="-171450">
              <a:lnSpc>
                <a:spcPct val="150000"/>
              </a:lnSpc>
              <a:buClr>
                <a:srgbClr val="000000"/>
              </a:buClr>
              <a:buSzPts val="2400"/>
              <a:buFont typeface="Arial"/>
              <a:buChar char="•"/>
            </a:pPr>
            <a:r>
              <a:rPr lang="en" sz="1400">
                <a:solidFill>
                  <a:schemeClr val="dk1"/>
                </a:solidFill>
                <a:latin typeface="Times New Roman"/>
                <a:sym typeface="Economica"/>
              </a:rPr>
              <a:t>Performance highlights: </a:t>
            </a:r>
            <a:endParaRPr lang="en" sz="1400">
              <a:solidFill>
                <a:schemeClr val="dk1"/>
              </a:solidFill>
              <a:latin typeface="Times New Roman"/>
            </a:endParaRPr>
          </a:p>
          <a:p>
            <a:pPr marL="704850" lvl="1" indent="-171450">
              <a:lnSpc>
                <a:spcPct val="150000"/>
              </a:lnSpc>
              <a:buClr>
                <a:srgbClr val="000000"/>
              </a:buClr>
              <a:buSzPts val="2400"/>
              <a:buFont typeface="Arial"/>
              <a:buChar char="•"/>
            </a:pPr>
            <a:r>
              <a:rPr lang="en" sz="1400">
                <a:solidFill>
                  <a:schemeClr val="dk1"/>
                </a:solidFill>
                <a:latin typeface="Times New Roman"/>
                <a:sym typeface="Economica"/>
              </a:rPr>
              <a:t>Predictive power of our linear models was better than the non-linear models - shown using multiple metrics like MSE, MAE, R2 score and AIC</a:t>
            </a:r>
            <a:endParaRPr lang="en" sz="1400">
              <a:solidFill>
                <a:schemeClr val="dk1"/>
              </a:solidFill>
              <a:latin typeface="Times New Roman"/>
              <a:cs typeface="Times New Roman"/>
            </a:endParaRPr>
          </a:p>
          <a:p>
            <a:pPr marL="704850" lvl="1" indent="-171450">
              <a:lnSpc>
                <a:spcPct val="150000"/>
              </a:lnSpc>
              <a:buClr>
                <a:srgbClr val="000000"/>
              </a:buClr>
              <a:buSzPts val="2400"/>
              <a:buFont typeface="Arial"/>
              <a:buChar char="•"/>
            </a:pPr>
            <a:r>
              <a:rPr lang="en" sz="1400" b="1">
                <a:solidFill>
                  <a:schemeClr val="dk1"/>
                </a:solidFill>
                <a:latin typeface="Times New Roman"/>
                <a:sym typeface="Economica"/>
              </a:rPr>
              <a:t>Best model for this problem, on this data, according to us - Ridge regression!</a:t>
            </a:r>
            <a:endParaRPr lang="en" sz="1400" b="1">
              <a:solidFill>
                <a:schemeClr val="dk1"/>
              </a:solidFill>
              <a:latin typeface="Times New Roman"/>
              <a:cs typeface="Times New Roman"/>
            </a:endParaRPr>
          </a:p>
        </p:txBody>
      </p:sp>
      <p:sp>
        <p:nvSpPr>
          <p:cNvPr id="3" name="Slide Number Placeholder 2">
            <a:extLst>
              <a:ext uri="{FF2B5EF4-FFF2-40B4-BE49-F238E27FC236}">
                <a16:creationId xmlns:a16="http://schemas.microsoft.com/office/drawing/2014/main" id="{A4538F4C-CC5A-4F6B-86A7-57A783239992}"/>
              </a:ext>
            </a:extLst>
          </p:cNvPr>
          <p:cNvSpPr>
            <a:spLocks noGrp="1"/>
          </p:cNvSpPr>
          <p:nvPr>
            <p:ph type="sldNum" sz="quarter" idx="12"/>
          </p:nvPr>
        </p:nvSpPr>
        <p:spPr/>
        <p:txBody>
          <a:bodyPr/>
          <a:lstStyle/>
          <a:p>
            <a:fld id="{00000000-1234-1234-1234-123412341234}" type="slidenum">
              <a:rPr lang="en" smtClean="0"/>
              <a:t>29</a:t>
            </a:fld>
            <a:endParaRPr lang="en-US"/>
          </a:p>
        </p:txBody>
      </p:sp>
      <p:sp>
        <p:nvSpPr>
          <p:cNvPr id="4" name="Footer Placeholder 31">
            <a:extLst>
              <a:ext uri="{FF2B5EF4-FFF2-40B4-BE49-F238E27FC236}">
                <a16:creationId xmlns:a16="http://schemas.microsoft.com/office/drawing/2014/main" id="{7BF59FDE-90D1-4D41-82F6-5072C6F72710}"/>
              </a:ext>
            </a:extLst>
          </p:cNvPr>
          <p:cNvSpPr txBox="1">
            <a:spLocks/>
          </p:cNvSpPr>
          <p:nvPr/>
        </p:nvSpPr>
        <p:spPr>
          <a:xfrm>
            <a:off x="3033486" y="4767264"/>
            <a:ext cx="3067957" cy="2738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82015" y="404159"/>
            <a:ext cx="8677656" cy="514350"/>
          </a:xfrm>
        </p:spPr>
        <p:txBody>
          <a:bodyPr spcFirstLastPara="1" vert="horz" lIns="91440" tIns="45720" rIns="91440" bIns="45720" rtlCol="0" anchor="ctr" anchorCtr="0">
            <a:noAutofit/>
          </a:bodyPr>
          <a:lstStyle/>
          <a:p>
            <a:pPr algn="ctr">
              <a:lnSpc>
                <a:spcPct val="90000"/>
              </a:lnSpc>
            </a:pPr>
            <a:r>
              <a:rPr lang="en-US" sz="2800" b="1">
                <a:solidFill>
                  <a:schemeClr val="tx1"/>
                </a:solidFill>
                <a:latin typeface="Times New Roman"/>
                <a:cs typeface="Times New Roman"/>
              </a:rPr>
              <a:t>What is the plan</a:t>
            </a:r>
            <a:r>
              <a:rPr lang="en-US" sz="2800" b="1" kern="1200">
                <a:solidFill>
                  <a:schemeClr val="tx1"/>
                </a:solidFill>
                <a:latin typeface="Times New Roman"/>
                <a:cs typeface="Times New Roman"/>
              </a:rPr>
              <a:t>?</a:t>
            </a:r>
            <a:endParaRPr lang="en-US" sz="2800" kern="1200">
              <a:solidFill>
                <a:schemeClr val="tx1"/>
              </a:solidFill>
              <a:latin typeface="Times New Roman"/>
              <a:cs typeface="Times New Roman"/>
            </a:endParaRPr>
          </a:p>
        </p:txBody>
      </p:sp>
      <p:graphicFrame>
        <p:nvGraphicFramePr>
          <p:cNvPr id="76" name="Google Shape;74;p15">
            <a:extLst>
              <a:ext uri="{FF2B5EF4-FFF2-40B4-BE49-F238E27FC236}">
                <a16:creationId xmlns:a16="http://schemas.microsoft.com/office/drawing/2014/main" id="{35CA5645-B5F3-4165-9123-9EE7B936ACD3}"/>
              </a:ext>
            </a:extLst>
          </p:cNvPr>
          <p:cNvGraphicFramePr/>
          <p:nvPr>
            <p:extLst>
              <p:ext uri="{D42A27DB-BD31-4B8C-83A1-F6EECF244321}">
                <p14:modId xmlns:p14="http://schemas.microsoft.com/office/powerpoint/2010/main" val="3825636712"/>
              </p:ext>
            </p:extLst>
          </p:nvPr>
        </p:nvGraphicFramePr>
        <p:xfrm>
          <a:off x="920376" y="918508"/>
          <a:ext cx="7467600" cy="344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11">
            <a:extLst>
              <a:ext uri="{FF2B5EF4-FFF2-40B4-BE49-F238E27FC236}">
                <a16:creationId xmlns:a16="http://schemas.microsoft.com/office/drawing/2014/main" id="{958E724F-226F-4305-A950-83A42C615CD9}"/>
              </a:ext>
            </a:extLst>
          </p:cNvPr>
          <p:cNvSpPr>
            <a:spLocks noGrp="1"/>
          </p:cNvSpPr>
          <p:nvPr>
            <p:ph type="sldNum" sz="quarter" idx="12"/>
          </p:nvPr>
        </p:nvSpPr>
        <p:spPr/>
        <p:txBody>
          <a:bodyPr/>
          <a:lstStyle/>
          <a:p>
            <a:fld id="{00000000-1234-1234-1234-123412341234}" type="slidenum">
              <a:rPr lang="en" smtClean="0"/>
              <a:t>3</a:t>
            </a:fld>
            <a:endParaRPr lang="en-US"/>
          </a:p>
        </p:txBody>
      </p:sp>
      <p:sp>
        <p:nvSpPr>
          <p:cNvPr id="13" name="Footer Placeholder 31">
            <a:extLst>
              <a:ext uri="{FF2B5EF4-FFF2-40B4-BE49-F238E27FC236}">
                <a16:creationId xmlns:a16="http://schemas.microsoft.com/office/drawing/2014/main" id="{CF48B7A5-E11C-48B3-AFB9-4EEB8B32394A}"/>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Text Placeholder 1">
            <a:extLst>
              <a:ext uri="{FF2B5EF4-FFF2-40B4-BE49-F238E27FC236}">
                <a16:creationId xmlns:a16="http://schemas.microsoft.com/office/drawing/2014/main" id="{D40A0DE5-9A49-B74D-96C2-07CD5EDFCE08}"/>
              </a:ext>
            </a:extLst>
          </p:cNvPr>
          <p:cNvSpPr>
            <a:spLocks noGrp="1"/>
          </p:cNvSpPr>
          <p:nvPr>
            <p:ph type="body" sz="quarter" idx="13"/>
          </p:nvPr>
        </p:nvSpPr>
        <p:spPr>
          <a:xfrm>
            <a:off x="382870" y="1249456"/>
            <a:ext cx="8581746" cy="3280828"/>
          </a:xfrm>
        </p:spPr>
        <p:txBody>
          <a:bodyPr vert="horz" lIns="91440" tIns="45720" rIns="91440" bIns="45720" rtlCol="0" anchor="t">
            <a:noAutofit/>
          </a:bodyPr>
          <a:lstStyle/>
          <a:p>
            <a:pPr marL="457200" indent="-457200">
              <a:buAutoNum type="arabicPeriod"/>
            </a:pPr>
            <a:r>
              <a:rPr lang="en-US" sz="2000"/>
              <a:t>Volatility lag variables</a:t>
            </a:r>
            <a:endParaRPr lang="en-US" sz="2000">
              <a:cs typeface="Times"/>
            </a:endParaRPr>
          </a:p>
          <a:p>
            <a:pPr marL="457200" indent="-457200">
              <a:buAutoNum type="arabicPeriod"/>
            </a:pPr>
            <a:r>
              <a:rPr lang="en-US" sz="2000"/>
              <a:t>CBOE volatility (VIX) index</a:t>
            </a:r>
            <a:endParaRPr lang="en-US" sz="2000">
              <a:cs typeface="Times"/>
            </a:endParaRPr>
          </a:p>
          <a:p>
            <a:pPr marL="457200" indent="-457200">
              <a:buAutoNum type="arabicPeriod"/>
            </a:pPr>
            <a:r>
              <a:rPr lang="en-US" sz="2000"/>
              <a:t>China (SSE) and Taiwan (TAIPEX) index returns</a:t>
            </a:r>
            <a:endParaRPr lang="en-US" sz="2000">
              <a:cs typeface="Times"/>
            </a:endParaRPr>
          </a:p>
          <a:p>
            <a:pPr marL="457200" indent="-457200">
              <a:buAutoNum type="arabicPeriod"/>
            </a:pPr>
            <a:r>
              <a:rPr lang="en-US" sz="2000"/>
              <a:t>US 1-month T-bill rate</a:t>
            </a:r>
            <a:endParaRPr lang="en-US" sz="2000">
              <a:cs typeface="Times"/>
            </a:endParaRPr>
          </a:p>
          <a:p>
            <a:pPr marL="457200" indent="-457200">
              <a:buAutoNum type="arabicPeriod"/>
            </a:pPr>
            <a:r>
              <a:rPr lang="en-US" sz="2000"/>
              <a:t>Ex-dividend dates</a:t>
            </a:r>
            <a:endParaRPr lang="en-US" sz="2000">
              <a:cs typeface="Times"/>
            </a:endParaRPr>
          </a:p>
          <a:p>
            <a:pPr marL="457200" indent="-457200">
              <a:buAutoNum type="arabicPeriod"/>
            </a:pPr>
            <a:r>
              <a:rPr lang="en-US" sz="2000"/>
              <a:t>Recession Indicator</a:t>
            </a:r>
            <a:endParaRPr lang="en-US" sz="2000">
              <a:cs typeface="Times"/>
            </a:endParaRPr>
          </a:p>
          <a:p>
            <a:pPr marL="457200" indent="-457200">
              <a:buAutoNum type="arabicPeriod"/>
            </a:pPr>
            <a:r>
              <a:rPr lang="en-US" sz="2000"/>
              <a:t>ADS Business Conditions index</a:t>
            </a:r>
            <a:endParaRPr lang="en-US" sz="2000">
              <a:cs typeface="Times"/>
            </a:endParaRPr>
          </a:p>
          <a:p>
            <a:pPr marL="457200" indent="-457200">
              <a:buAutoNum type="arabicPeriod"/>
            </a:pPr>
            <a:r>
              <a:rPr lang="en-US" sz="2000"/>
              <a:t>Economic Policy Uncertainty Index (EPU)</a:t>
            </a:r>
            <a:endParaRPr lang="en-US" sz="2000">
              <a:cs typeface="Times"/>
            </a:endParaRPr>
          </a:p>
        </p:txBody>
      </p:sp>
      <p:sp>
        <p:nvSpPr>
          <p:cNvPr id="79" name="Google Shape;79;p16"/>
          <p:cNvSpPr txBox="1">
            <a:spLocks noGrp="1"/>
          </p:cNvSpPr>
          <p:nvPr>
            <p:ph type="title"/>
          </p:nvPr>
        </p:nvSpPr>
        <p:spPr>
          <a:xfrm>
            <a:off x="261022" y="476817"/>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Choice of Features</a:t>
            </a:r>
            <a:endParaRPr lang="en-US" sz="2800">
              <a:solidFill>
                <a:schemeClr val="tx1"/>
              </a:solidFill>
              <a:latin typeface="Times New Roman"/>
              <a:cs typeface="Times New Roman"/>
            </a:endParaRPr>
          </a:p>
        </p:txBody>
      </p:sp>
      <p:sp>
        <p:nvSpPr>
          <p:cNvPr id="4" name="Slide Number Placeholder 3">
            <a:extLst>
              <a:ext uri="{FF2B5EF4-FFF2-40B4-BE49-F238E27FC236}">
                <a16:creationId xmlns:a16="http://schemas.microsoft.com/office/drawing/2014/main" id="{6CAA8687-2E81-4B20-B85A-91F9466B7FB4}"/>
              </a:ext>
            </a:extLst>
          </p:cNvPr>
          <p:cNvSpPr>
            <a:spLocks noGrp="1"/>
          </p:cNvSpPr>
          <p:nvPr>
            <p:ph type="sldNum" sz="quarter" idx="12"/>
          </p:nvPr>
        </p:nvSpPr>
        <p:spPr/>
        <p:txBody>
          <a:bodyPr/>
          <a:lstStyle/>
          <a:p>
            <a:fld id="{00000000-1234-1234-1234-123412341234}" type="slidenum">
              <a:rPr lang="en" smtClean="0"/>
              <a:t>4</a:t>
            </a:fld>
            <a:endParaRPr lang="en-US"/>
          </a:p>
        </p:txBody>
      </p:sp>
      <p:sp>
        <p:nvSpPr>
          <p:cNvPr id="3" name="Footer Placeholder 2">
            <a:extLst>
              <a:ext uri="{FF2B5EF4-FFF2-40B4-BE49-F238E27FC236}">
                <a16:creationId xmlns:a16="http://schemas.microsoft.com/office/drawing/2014/main" id="{0AB06285-84EB-401C-AF40-DAFC97EF2602}"/>
              </a:ext>
            </a:extLst>
          </p:cNvPr>
          <p:cNvSpPr>
            <a:spLocks noGrp="1"/>
          </p:cNvSpPr>
          <p:nvPr>
            <p:ph type="ftr" sz="quarter" idx="11"/>
          </p:nvPr>
        </p:nvSpPr>
        <p:spPr>
          <a:xfrm>
            <a:off x="3042558" y="4767264"/>
            <a:ext cx="3058885"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85753" y="370546"/>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1. Volatility Lag Variables</a:t>
            </a:r>
            <a:endParaRPr lang="en-US" sz="2800">
              <a:solidFill>
                <a:schemeClr val="tx1"/>
              </a:solidFill>
              <a:latin typeface="Times New Roman"/>
              <a:cs typeface="Times New Roman"/>
            </a:endParaRPr>
          </a:p>
        </p:txBody>
      </p:sp>
      <p:pic>
        <p:nvPicPr>
          <p:cNvPr id="86" name="Google Shape;86;p17"/>
          <p:cNvPicPr preferRelativeResize="0"/>
          <p:nvPr/>
        </p:nvPicPr>
        <p:blipFill>
          <a:blip r:embed="rId3">
            <a:alphaModFix/>
          </a:blip>
          <a:stretch>
            <a:fillRect/>
          </a:stretch>
        </p:blipFill>
        <p:spPr>
          <a:xfrm>
            <a:off x="1040079" y="979389"/>
            <a:ext cx="7258500" cy="3695250"/>
          </a:xfrm>
          <a:prstGeom prst="rect">
            <a:avLst/>
          </a:prstGeom>
          <a:noFill/>
          <a:ln>
            <a:noFill/>
          </a:ln>
        </p:spPr>
      </p:pic>
      <p:sp>
        <p:nvSpPr>
          <p:cNvPr id="87" name="Google Shape;87;p17"/>
          <p:cNvSpPr/>
          <p:nvPr/>
        </p:nvSpPr>
        <p:spPr>
          <a:xfrm>
            <a:off x="2143125" y="1827118"/>
            <a:ext cx="398100" cy="22860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3053975" y="2385354"/>
            <a:ext cx="398100" cy="17007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p:nvPr/>
        </p:nvSpPr>
        <p:spPr>
          <a:xfrm>
            <a:off x="2087350" y="1457004"/>
            <a:ext cx="12357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Open Sans"/>
                <a:cs typeface="Open Sans"/>
                <a:sym typeface="Open Sans"/>
              </a:rPr>
              <a:t>5-day lag</a:t>
            </a:r>
            <a:endParaRPr lang="en-US" sz="1600" b="1">
              <a:latin typeface="Times New Roman"/>
              <a:ea typeface="Open Sans"/>
              <a:cs typeface="Open Sans"/>
            </a:endParaRPr>
          </a:p>
        </p:txBody>
      </p:sp>
      <p:sp>
        <p:nvSpPr>
          <p:cNvPr id="90" name="Google Shape;90;p17"/>
          <p:cNvSpPr txBox="1"/>
          <p:nvPr/>
        </p:nvSpPr>
        <p:spPr>
          <a:xfrm>
            <a:off x="3053975" y="1957939"/>
            <a:ext cx="12357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Times New Roman"/>
                <a:ea typeface="Open Sans"/>
                <a:cs typeface="Open Sans"/>
                <a:sym typeface="Open Sans"/>
              </a:rPr>
              <a:t>20-day lag</a:t>
            </a:r>
            <a:endParaRPr lang="en-US" sz="1600" b="1">
              <a:latin typeface="Times New Roman"/>
              <a:ea typeface="Open Sans"/>
              <a:cs typeface="Open Sans"/>
            </a:endParaRPr>
          </a:p>
        </p:txBody>
      </p:sp>
      <p:sp>
        <p:nvSpPr>
          <p:cNvPr id="3" name="Slide Number Placeholder 2">
            <a:extLst>
              <a:ext uri="{FF2B5EF4-FFF2-40B4-BE49-F238E27FC236}">
                <a16:creationId xmlns:a16="http://schemas.microsoft.com/office/drawing/2014/main" id="{252FED4D-4976-41E0-905F-79F7FACB26EC}"/>
              </a:ext>
            </a:extLst>
          </p:cNvPr>
          <p:cNvSpPr>
            <a:spLocks noGrp="1"/>
          </p:cNvSpPr>
          <p:nvPr>
            <p:ph type="sldNum" sz="quarter" idx="12"/>
          </p:nvPr>
        </p:nvSpPr>
        <p:spPr/>
        <p:txBody>
          <a:bodyPr/>
          <a:lstStyle/>
          <a:p>
            <a:fld id="{00000000-1234-1234-1234-123412341234}" type="slidenum">
              <a:rPr lang="en" smtClean="0"/>
              <a:t>5</a:t>
            </a:fld>
            <a:endParaRPr lang="en-US"/>
          </a:p>
        </p:txBody>
      </p:sp>
      <p:sp>
        <p:nvSpPr>
          <p:cNvPr id="4" name="Footer Placeholder 31">
            <a:extLst>
              <a:ext uri="{FF2B5EF4-FFF2-40B4-BE49-F238E27FC236}">
                <a16:creationId xmlns:a16="http://schemas.microsoft.com/office/drawing/2014/main" id="{ACED3F53-CB88-4DB6-80DD-04C53C6AD24F}"/>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233172" y="461433"/>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2. CBOE Volatility (VIX) Index</a:t>
            </a:r>
            <a:endParaRPr lang="en-US" sz="2800" b="1">
              <a:solidFill>
                <a:schemeClr val="tx1"/>
              </a:solidFill>
              <a:latin typeface="Times New Roman"/>
              <a:cs typeface="Times New Roman"/>
            </a:endParaRPr>
          </a:p>
        </p:txBody>
      </p:sp>
      <p:pic>
        <p:nvPicPr>
          <p:cNvPr id="96" name="Google Shape;96;p18"/>
          <p:cNvPicPr preferRelativeResize="0"/>
          <p:nvPr/>
        </p:nvPicPr>
        <p:blipFill>
          <a:blip r:embed="rId3">
            <a:alphaModFix/>
          </a:blip>
          <a:stretch>
            <a:fillRect/>
          </a:stretch>
        </p:blipFill>
        <p:spPr>
          <a:xfrm>
            <a:off x="564063" y="1138347"/>
            <a:ext cx="8015875" cy="3458225"/>
          </a:xfrm>
          <a:prstGeom prst="rect">
            <a:avLst/>
          </a:prstGeom>
          <a:noFill/>
          <a:ln>
            <a:noFill/>
          </a:ln>
        </p:spPr>
      </p:pic>
      <p:sp>
        <p:nvSpPr>
          <p:cNvPr id="3" name="Slide Number Placeholder 2">
            <a:extLst>
              <a:ext uri="{FF2B5EF4-FFF2-40B4-BE49-F238E27FC236}">
                <a16:creationId xmlns:a16="http://schemas.microsoft.com/office/drawing/2014/main" id="{D92667B9-C691-4D7A-80DA-559711B29A82}"/>
              </a:ext>
            </a:extLst>
          </p:cNvPr>
          <p:cNvSpPr>
            <a:spLocks noGrp="1"/>
          </p:cNvSpPr>
          <p:nvPr>
            <p:ph type="sldNum" sz="quarter" idx="12"/>
          </p:nvPr>
        </p:nvSpPr>
        <p:spPr/>
        <p:txBody>
          <a:bodyPr/>
          <a:lstStyle/>
          <a:p>
            <a:fld id="{00000000-1234-1234-1234-123412341234}" type="slidenum">
              <a:rPr lang="en" smtClean="0"/>
              <a:t>6</a:t>
            </a:fld>
            <a:endParaRPr lang="en-US"/>
          </a:p>
        </p:txBody>
      </p:sp>
      <p:sp>
        <p:nvSpPr>
          <p:cNvPr id="2" name="Footer Placeholder 1">
            <a:extLst>
              <a:ext uri="{FF2B5EF4-FFF2-40B4-BE49-F238E27FC236}">
                <a16:creationId xmlns:a16="http://schemas.microsoft.com/office/drawing/2014/main" id="{39783AFD-C688-46E4-93A0-59D1C938D592}"/>
              </a:ext>
            </a:extLst>
          </p:cNvPr>
          <p:cNvSpPr>
            <a:spLocks noGrp="1"/>
          </p:cNvSpPr>
          <p:nvPr>
            <p:ph type="ftr" sz="quarter" idx="11"/>
          </p:nvPr>
        </p:nvSpPr>
        <p:spPr>
          <a:xfrm>
            <a:off x="3015343" y="4767264"/>
            <a:ext cx="3095171"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47097" y="385234"/>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3. China (SSE) / Taiwan (TAIPEX) Index Returns</a:t>
            </a:r>
            <a:endParaRPr lang="en-US" sz="2800" b="1">
              <a:solidFill>
                <a:schemeClr val="tx1"/>
              </a:solidFill>
              <a:latin typeface="Times New Roman"/>
              <a:cs typeface="Times New Roman"/>
            </a:endParaRPr>
          </a:p>
        </p:txBody>
      </p:sp>
      <p:pic>
        <p:nvPicPr>
          <p:cNvPr id="103" name="Google Shape;103;p19"/>
          <p:cNvPicPr preferRelativeResize="0"/>
          <p:nvPr/>
        </p:nvPicPr>
        <p:blipFill>
          <a:blip r:embed="rId3">
            <a:alphaModFix/>
          </a:blip>
          <a:stretch>
            <a:fillRect/>
          </a:stretch>
        </p:blipFill>
        <p:spPr>
          <a:xfrm>
            <a:off x="417688" y="954028"/>
            <a:ext cx="8336475" cy="3663575"/>
          </a:xfrm>
          <a:prstGeom prst="rect">
            <a:avLst/>
          </a:prstGeom>
          <a:noFill/>
          <a:ln>
            <a:noFill/>
          </a:ln>
        </p:spPr>
      </p:pic>
      <p:sp>
        <p:nvSpPr>
          <p:cNvPr id="3" name="Slide Number Placeholder 2">
            <a:extLst>
              <a:ext uri="{FF2B5EF4-FFF2-40B4-BE49-F238E27FC236}">
                <a16:creationId xmlns:a16="http://schemas.microsoft.com/office/drawing/2014/main" id="{8A3AE7E2-435C-4AF0-8C74-5A8DD6F2522A}"/>
              </a:ext>
            </a:extLst>
          </p:cNvPr>
          <p:cNvSpPr>
            <a:spLocks noGrp="1"/>
          </p:cNvSpPr>
          <p:nvPr>
            <p:ph type="sldNum" sz="quarter" idx="12"/>
          </p:nvPr>
        </p:nvSpPr>
        <p:spPr/>
        <p:txBody>
          <a:bodyPr/>
          <a:lstStyle/>
          <a:p>
            <a:fld id="{00000000-1234-1234-1234-123412341234}" type="slidenum">
              <a:rPr lang="en" smtClean="0"/>
              <a:t>7</a:t>
            </a:fld>
            <a:endParaRPr lang="en-US"/>
          </a:p>
        </p:txBody>
      </p:sp>
      <p:sp>
        <p:nvSpPr>
          <p:cNvPr id="4" name="Footer Placeholder 31">
            <a:extLst>
              <a:ext uri="{FF2B5EF4-FFF2-40B4-BE49-F238E27FC236}">
                <a16:creationId xmlns:a16="http://schemas.microsoft.com/office/drawing/2014/main" id="{DAF0596D-1145-41F8-B95B-6BA905038926}"/>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33172" y="347150"/>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4. US 1-month T-bill rate</a:t>
            </a:r>
            <a:endParaRPr lang="en-US" sz="2800" b="1">
              <a:solidFill>
                <a:schemeClr val="tx1"/>
              </a:solidFill>
              <a:latin typeface="Times New Roman"/>
              <a:cs typeface="Times New Roman"/>
            </a:endParaRPr>
          </a:p>
        </p:txBody>
      </p:sp>
      <p:pic>
        <p:nvPicPr>
          <p:cNvPr id="109" name="Google Shape;109;p20"/>
          <p:cNvPicPr preferRelativeResize="0"/>
          <p:nvPr/>
        </p:nvPicPr>
        <p:blipFill rotWithShape="1">
          <a:blip r:embed="rId3">
            <a:alphaModFix/>
          </a:blip>
          <a:srcRect r="2818"/>
          <a:stretch/>
        </p:blipFill>
        <p:spPr>
          <a:xfrm>
            <a:off x="723011" y="1144997"/>
            <a:ext cx="7695275" cy="3375475"/>
          </a:xfrm>
          <a:prstGeom prst="rect">
            <a:avLst/>
          </a:prstGeom>
          <a:noFill/>
          <a:ln>
            <a:noFill/>
          </a:ln>
        </p:spPr>
      </p:pic>
      <p:sp>
        <p:nvSpPr>
          <p:cNvPr id="3" name="Slide Number Placeholder 2">
            <a:extLst>
              <a:ext uri="{FF2B5EF4-FFF2-40B4-BE49-F238E27FC236}">
                <a16:creationId xmlns:a16="http://schemas.microsoft.com/office/drawing/2014/main" id="{F15C75D2-172B-47E4-85B1-8D998D1D317E}"/>
              </a:ext>
            </a:extLst>
          </p:cNvPr>
          <p:cNvSpPr>
            <a:spLocks noGrp="1"/>
          </p:cNvSpPr>
          <p:nvPr>
            <p:ph type="sldNum" sz="quarter" idx="12"/>
          </p:nvPr>
        </p:nvSpPr>
        <p:spPr/>
        <p:txBody>
          <a:bodyPr/>
          <a:lstStyle/>
          <a:p>
            <a:fld id="{00000000-1234-1234-1234-123412341234}" type="slidenum">
              <a:rPr lang="en" smtClean="0"/>
              <a:t>8</a:t>
            </a:fld>
            <a:endParaRPr lang="en-US"/>
          </a:p>
        </p:txBody>
      </p:sp>
      <p:sp>
        <p:nvSpPr>
          <p:cNvPr id="4" name="Footer Placeholder 31">
            <a:extLst>
              <a:ext uri="{FF2B5EF4-FFF2-40B4-BE49-F238E27FC236}">
                <a16:creationId xmlns:a16="http://schemas.microsoft.com/office/drawing/2014/main" id="{9D2BF3C9-912F-498F-98BA-5C976A566DCF}"/>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33172" y="366260"/>
            <a:ext cx="8677656" cy="514350"/>
          </a:xfrm>
          <a:prstGeom prst="rect">
            <a:avLst/>
          </a:prstGeom>
        </p:spPr>
        <p:txBody>
          <a:bodyPr spcFirstLastPara="1" wrap="square" lIns="91425" tIns="91425" rIns="91425" bIns="91425" anchor="b" anchorCtr="0">
            <a:noAutofit/>
          </a:bodyPr>
          <a:lstStyle/>
          <a:p>
            <a:pPr algn="ctr">
              <a:spcBef>
                <a:spcPts val="0"/>
              </a:spcBef>
            </a:pPr>
            <a:r>
              <a:rPr lang="en" sz="2800" b="1">
                <a:solidFill>
                  <a:schemeClr val="tx1"/>
                </a:solidFill>
                <a:latin typeface="Times New Roman"/>
                <a:cs typeface="Times New Roman"/>
              </a:rPr>
              <a:t>5 &amp; 6. Dividend &amp; Recession Indicators</a:t>
            </a:r>
            <a:endParaRPr lang="en-US" sz="2800" b="1">
              <a:solidFill>
                <a:schemeClr val="tx1"/>
              </a:solidFill>
              <a:latin typeface="Times New Roman"/>
              <a:cs typeface="Times New Roman"/>
            </a:endParaRPr>
          </a:p>
        </p:txBody>
      </p:sp>
      <p:pic>
        <p:nvPicPr>
          <p:cNvPr id="115" name="Google Shape;115;p21"/>
          <p:cNvPicPr preferRelativeResize="0"/>
          <p:nvPr/>
        </p:nvPicPr>
        <p:blipFill>
          <a:blip r:embed="rId3">
            <a:alphaModFix/>
          </a:blip>
          <a:stretch>
            <a:fillRect/>
          </a:stretch>
        </p:blipFill>
        <p:spPr>
          <a:xfrm>
            <a:off x="975125" y="753742"/>
            <a:ext cx="7304251" cy="2100076"/>
          </a:xfrm>
          <a:prstGeom prst="rect">
            <a:avLst/>
          </a:prstGeom>
          <a:noFill/>
          <a:ln>
            <a:noFill/>
          </a:ln>
        </p:spPr>
      </p:pic>
      <p:pic>
        <p:nvPicPr>
          <p:cNvPr id="116" name="Google Shape;116;p21"/>
          <p:cNvPicPr preferRelativeResize="0"/>
          <p:nvPr/>
        </p:nvPicPr>
        <p:blipFill>
          <a:blip r:embed="rId4">
            <a:alphaModFix/>
          </a:blip>
          <a:stretch>
            <a:fillRect/>
          </a:stretch>
        </p:blipFill>
        <p:spPr>
          <a:xfrm>
            <a:off x="2517057" y="2781246"/>
            <a:ext cx="4228454" cy="1840876"/>
          </a:xfrm>
          <a:prstGeom prst="rect">
            <a:avLst/>
          </a:prstGeom>
          <a:noFill/>
          <a:ln>
            <a:noFill/>
          </a:ln>
        </p:spPr>
      </p:pic>
      <p:sp>
        <p:nvSpPr>
          <p:cNvPr id="3" name="Slide Number Placeholder 2">
            <a:extLst>
              <a:ext uri="{FF2B5EF4-FFF2-40B4-BE49-F238E27FC236}">
                <a16:creationId xmlns:a16="http://schemas.microsoft.com/office/drawing/2014/main" id="{BE2667B7-EB3D-4885-A496-83981B0E2810}"/>
              </a:ext>
            </a:extLst>
          </p:cNvPr>
          <p:cNvSpPr>
            <a:spLocks noGrp="1"/>
          </p:cNvSpPr>
          <p:nvPr>
            <p:ph type="sldNum" sz="quarter" idx="12"/>
          </p:nvPr>
        </p:nvSpPr>
        <p:spPr/>
        <p:txBody>
          <a:bodyPr/>
          <a:lstStyle/>
          <a:p>
            <a:fld id="{00000000-1234-1234-1234-123412341234}" type="slidenum">
              <a:rPr lang="en" smtClean="0"/>
              <a:t>9</a:t>
            </a:fld>
            <a:endParaRPr lang="en-US"/>
          </a:p>
        </p:txBody>
      </p:sp>
      <p:sp>
        <p:nvSpPr>
          <p:cNvPr id="4" name="Footer Placeholder 31">
            <a:extLst>
              <a:ext uri="{FF2B5EF4-FFF2-40B4-BE49-F238E27FC236}">
                <a16:creationId xmlns:a16="http://schemas.microsoft.com/office/drawing/2014/main" id="{7FCB25E8-9D8E-4F82-A0BB-8A9065A8CA29}"/>
              </a:ext>
            </a:extLst>
          </p:cNvPr>
          <p:cNvSpPr>
            <a:spLocks noGrp="1"/>
          </p:cNvSpPr>
          <p:nvPr>
            <p:ph type="ftr" sz="quarter" idx="11"/>
          </p:nvPr>
        </p:nvSpPr>
        <p:spPr>
          <a:xfrm>
            <a:off x="3033486" y="4767264"/>
            <a:ext cx="3067957" cy="273844"/>
          </a:xfrm>
        </p:spPr>
        <p:txBody>
          <a:bodyPr/>
          <a:lstStyle/>
          <a:p>
            <a:r>
              <a:rPr lang="en-US"/>
              <a:t>Learning with Big Messy Data (ORIE 5741)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rnell-ppt-template-blank-2020">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cornell-ppt-template-blank-2020</Template>
  <Application>Microsoft Office PowerPoint</Application>
  <PresentationFormat>On-screen Show (16:9)</PresentationFormat>
  <Slides>29</Slides>
  <Notes>28</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cornell-ppt-template-blank-2020</vt:lpstr>
      <vt:lpstr>ORIE 5741 LEARNING WITH BIG MESSY DATA   Can We Predict Equity Index Volatility Using Machine Learning?</vt:lpstr>
      <vt:lpstr>Why Predict Volatility?</vt:lpstr>
      <vt:lpstr>What is the plan?</vt:lpstr>
      <vt:lpstr>Choice of Features</vt:lpstr>
      <vt:lpstr>1. Volatility Lag Variables</vt:lpstr>
      <vt:lpstr>2. CBOE Volatility (VIX) Index</vt:lpstr>
      <vt:lpstr>3. China (SSE) / Taiwan (TAIPEX) Index Returns</vt:lpstr>
      <vt:lpstr>4. US 1-month T-bill rate</vt:lpstr>
      <vt:lpstr>5 &amp; 6. Dividend &amp; Recession Indicators</vt:lpstr>
      <vt:lpstr>7. ADS Business Conditions Index</vt:lpstr>
      <vt:lpstr>8. Economic Policy Uncertainty (EPU) Index</vt:lpstr>
      <vt:lpstr>Preparing the data for ML modelling</vt:lpstr>
      <vt:lpstr>Baseline GARCH Model</vt:lpstr>
      <vt:lpstr>Baseline GARCH Model</vt:lpstr>
      <vt:lpstr>Linear Models</vt:lpstr>
      <vt:lpstr>Linear Models: Exploring co-linearity of features</vt:lpstr>
      <vt:lpstr>Linear Models: Feature Engineering</vt:lpstr>
      <vt:lpstr>Linear Models – Feature Importance</vt:lpstr>
      <vt:lpstr>Linear Models - Predictions</vt:lpstr>
      <vt:lpstr>What happens in different time regimes?</vt:lpstr>
      <vt:lpstr>Non-Linear Models</vt:lpstr>
      <vt:lpstr>Non-Linear Models : Feature Importance</vt:lpstr>
      <vt:lpstr>Non-linear Models : Performance</vt:lpstr>
      <vt:lpstr>Non-Linear Models : Comparison</vt:lpstr>
      <vt:lpstr>Overall, who wins?</vt:lpstr>
      <vt:lpstr>Is fairness an issue in this model?</vt:lpstr>
      <vt:lpstr>Is this model a weapon for Math Destruction?</vt:lpstr>
      <vt:lpstr>What next?</vt:lpstr>
      <vt:lpstr>In a nutshell...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EQUITY INDEX VOLATILITY USING MACHINE LEARNING?</dc:title>
  <cp:revision>5</cp:revision>
  <dcterms:modified xsi:type="dcterms:W3CDTF">2021-12-04T02:52:31Z</dcterms:modified>
</cp:coreProperties>
</file>