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5" r:id="rId8"/>
    <p:sldId id="264" r:id="rId9"/>
    <p:sldId id="266" r:id="rId10"/>
    <p:sldId id="262" r:id="rId11"/>
    <p:sldId id="267" r:id="rId12"/>
    <p:sldId id="263" r:id="rId13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12F6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120" y="-3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29.07.2024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951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29.07.2024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109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29.07.2024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02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29.07.2024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120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29.07.2024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300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29.07.2024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530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29.07.2024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4157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29.07.2024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64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29.07.2024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7974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29.07.2024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3616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29.07.2024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4382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3E775-6EF4-4B31-9E55-FCAAC4AF18A2}" type="datetimeFigureOut">
              <a:rPr lang="de-DE" smtClean="0"/>
              <a:t>29.07.2024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440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3275C34-E7C3-4E93-AF22-6AC4059CB71D}"/>
              </a:ext>
            </a:extLst>
          </p:cNvPr>
          <p:cNvSpPr/>
          <p:nvPr/>
        </p:nvSpPr>
        <p:spPr>
          <a:xfrm>
            <a:off x="3048000" y="1501651"/>
            <a:ext cx="6096000" cy="112287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1422"/>
              </a:spcAft>
            </a:pPr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transcriptomic response of neuroblastoma cells to hypoxia</a:t>
            </a:r>
            <a:endParaRPr lang="de-DE" sz="2489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5BE830E-A67E-43E0-A970-5032D518CC27}"/>
              </a:ext>
            </a:extLst>
          </p:cNvPr>
          <p:cNvSpPr txBox="1"/>
          <p:nvPr/>
        </p:nvSpPr>
        <p:spPr>
          <a:xfrm>
            <a:off x="983778" y="3579540"/>
            <a:ext cx="45770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Authors</a:t>
            </a:r>
            <a:r>
              <a:rPr lang="de-DE" b="1" dirty="0"/>
              <a:t>:</a:t>
            </a:r>
          </a:p>
          <a:p>
            <a:r>
              <a:rPr lang="de-DE" dirty="0"/>
              <a:t>Simon Kelterborn, Xheni Meci, Holger Scholz</a:t>
            </a:r>
          </a:p>
          <a:p>
            <a:endParaRPr lang="de-DE" dirty="0"/>
          </a:p>
          <a:p>
            <a:r>
              <a:rPr lang="de-DE" dirty="0"/>
              <a:t>Katharina , Karin Kirschner, Helena Landstorfer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2735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hteck 58">
            <a:extLst>
              <a:ext uri="{FF2B5EF4-FFF2-40B4-BE49-F238E27FC236}">
                <a16:creationId xmlns:a16="http://schemas.microsoft.com/office/drawing/2014/main" id="{8E8A6067-1B39-403D-AEBF-B7A76B301EA2}"/>
              </a:ext>
            </a:extLst>
          </p:cNvPr>
          <p:cNvSpPr/>
          <p:nvPr/>
        </p:nvSpPr>
        <p:spPr>
          <a:xfrm>
            <a:off x="44603" y="5411147"/>
            <a:ext cx="12007687" cy="2240733"/>
          </a:xfrm>
          <a:prstGeom prst="rect">
            <a:avLst/>
          </a:prstGeom>
          <a:solidFill>
            <a:srgbClr val="54823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9E38E59-0F25-437F-BBB9-E8FF51FAD1E0}"/>
              </a:ext>
            </a:extLst>
          </p:cNvPr>
          <p:cNvSpPr txBox="1"/>
          <p:nvPr/>
        </p:nvSpPr>
        <p:spPr>
          <a:xfrm>
            <a:off x="44604" y="66498"/>
            <a:ext cx="2132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Extra: Kelly </a:t>
            </a:r>
            <a:r>
              <a:rPr lang="de-DE" b="1" dirty="0" err="1">
                <a:solidFill>
                  <a:srgbClr val="0070C0"/>
                </a:solidFill>
              </a:rPr>
              <a:t>ChIP-Seq</a:t>
            </a:r>
            <a:endParaRPr lang="de-DE" b="1" dirty="0">
              <a:solidFill>
                <a:srgbClr val="0070C0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A5DCFD5-6E1E-4B4C-A3B6-C18255F738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6" b="1"/>
          <a:stretch/>
        </p:blipFill>
        <p:spPr>
          <a:xfrm>
            <a:off x="379606" y="624468"/>
            <a:ext cx="10757009" cy="3947532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B29507D6-CBCD-4862-B6DC-87BB7DA4876B}"/>
              </a:ext>
            </a:extLst>
          </p:cNvPr>
          <p:cNvSpPr/>
          <p:nvPr/>
        </p:nvSpPr>
        <p:spPr>
          <a:xfrm>
            <a:off x="8184995" y="847493"/>
            <a:ext cx="289932" cy="1750741"/>
          </a:xfrm>
          <a:prstGeom prst="rect">
            <a:avLst/>
          </a:prstGeom>
          <a:solidFill>
            <a:srgbClr val="54823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D32D0A3-02FD-40A3-98A8-F2AC1FD4D37D}"/>
              </a:ext>
            </a:extLst>
          </p:cNvPr>
          <p:cNvSpPr/>
          <p:nvPr/>
        </p:nvSpPr>
        <p:spPr>
          <a:xfrm>
            <a:off x="8184995" y="2598234"/>
            <a:ext cx="289932" cy="1750741"/>
          </a:xfrm>
          <a:prstGeom prst="rect">
            <a:avLst/>
          </a:prstGeom>
          <a:solidFill>
            <a:srgbClr val="0070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358F450-6359-4924-9FD5-70CBA6FAD0B3}"/>
              </a:ext>
            </a:extLst>
          </p:cNvPr>
          <p:cNvSpPr/>
          <p:nvPr/>
        </p:nvSpPr>
        <p:spPr>
          <a:xfrm>
            <a:off x="5601993" y="847492"/>
            <a:ext cx="289932" cy="880947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CA55AB6-8FC6-4C8C-9A05-E1E40E68F780}"/>
              </a:ext>
            </a:extLst>
          </p:cNvPr>
          <p:cNvSpPr/>
          <p:nvPr/>
        </p:nvSpPr>
        <p:spPr>
          <a:xfrm>
            <a:off x="5601993" y="1722863"/>
            <a:ext cx="289932" cy="880947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4877DF8-34B2-4EC5-9C75-A5DCD16528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904" t="13608" r="43162" b="71343"/>
          <a:stretch/>
        </p:blipFill>
        <p:spPr>
          <a:xfrm>
            <a:off x="44604" y="5567319"/>
            <a:ext cx="1643178" cy="5129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4404DB7-A558-4B2D-9A57-F505C5D5B3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08" t="35252" r="43058" b="49699"/>
          <a:stretch/>
        </p:blipFill>
        <p:spPr>
          <a:xfrm>
            <a:off x="44604" y="6648988"/>
            <a:ext cx="1643178" cy="51290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A7B66D40-14A6-4CAC-8B54-3ED19F19BF6F}"/>
              </a:ext>
            </a:extLst>
          </p:cNvPr>
          <p:cNvSpPr txBox="1"/>
          <p:nvPr/>
        </p:nvSpPr>
        <p:spPr>
          <a:xfrm>
            <a:off x="1055112" y="4933123"/>
            <a:ext cx="223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1.) MACS </a:t>
            </a:r>
            <a:r>
              <a:rPr lang="de-DE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peak</a:t>
            </a:r>
            <a:r>
              <a:rPr lang="de-DE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calling</a:t>
            </a:r>
            <a:endParaRPr lang="de-DE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025E116-9891-42B0-B5A6-4FA6F57DD9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904" t="8128" r="43162" b="86763"/>
          <a:stretch/>
        </p:blipFill>
        <p:spPr>
          <a:xfrm>
            <a:off x="2144517" y="5756476"/>
            <a:ext cx="1643178" cy="17413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0A663B3-C675-44CF-8AE6-BAA55D33FC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727" t="29017" r="43339" b="65874"/>
          <a:stretch/>
        </p:blipFill>
        <p:spPr>
          <a:xfrm>
            <a:off x="2144517" y="6794934"/>
            <a:ext cx="1643178" cy="174133"/>
          </a:xfrm>
          <a:prstGeom prst="rect">
            <a:avLst/>
          </a:prstGeom>
        </p:spPr>
      </p:pic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69DF4CE8-F28B-478E-8A1E-EBBA07129037}"/>
              </a:ext>
            </a:extLst>
          </p:cNvPr>
          <p:cNvCxnSpPr>
            <a:cxnSpLocks/>
          </p:cNvCxnSpPr>
          <p:nvPr/>
        </p:nvCxnSpPr>
        <p:spPr>
          <a:xfrm>
            <a:off x="1687782" y="5641811"/>
            <a:ext cx="456735" cy="208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235C632B-BB88-48FD-9CB4-CD88B111F012}"/>
              </a:ext>
            </a:extLst>
          </p:cNvPr>
          <p:cNvCxnSpPr>
            <a:cxnSpLocks/>
          </p:cNvCxnSpPr>
          <p:nvPr/>
        </p:nvCxnSpPr>
        <p:spPr>
          <a:xfrm>
            <a:off x="1687782" y="5849966"/>
            <a:ext cx="4567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08F2B947-B4B5-473A-A83B-B7779B63E01E}"/>
              </a:ext>
            </a:extLst>
          </p:cNvPr>
          <p:cNvCxnSpPr>
            <a:cxnSpLocks/>
          </p:cNvCxnSpPr>
          <p:nvPr/>
        </p:nvCxnSpPr>
        <p:spPr>
          <a:xfrm flipV="1">
            <a:off x="1687782" y="5849967"/>
            <a:ext cx="456735" cy="199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B51C116C-F91B-495E-9749-2DFB9D811C7F}"/>
              </a:ext>
            </a:extLst>
          </p:cNvPr>
          <p:cNvCxnSpPr>
            <a:cxnSpLocks/>
          </p:cNvCxnSpPr>
          <p:nvPr/>
        </p:nvCxnSpPr>
        <p:spPr>
          <a:xfrm>
            <a:off x="1687782" y="6680269"/>
            <a:ext cx="456735" cy="208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210296CD-9A08-40A0-9D02-41CE0BC4DC70}"/>
              </a:ext>
            </a:extLst>
          </p:cNvPr>
          <p:cNvCxnSpPr>
            <a:cxnSpLocks/>
          </p:cNvCxnSpPr>
          <p:nvPr/>
        </p:nvCxnSpPr>
        <p:spPr>
          <a:xfrm>
            <a:off x="1687782" y="6885405"/>
            <a:ext cx="4567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A2DE7296-B037-4748-A6C1-3D040A1AE84C}"/>
              </a:ext>
            </a:extLst>
          </p:cNvPr>
          <p:cNvCxnSpPr>
            <a:cxnSpLocks/>
          </p:cNvCxnSpPr>
          <p:nvPr/>
        </p:nvCxnSpPr>
        <p:spPr>
          <a:xfrm flipV="1">
            <a:off x="1687782" y="6888425"/>
            <a:ext cx="456735" cy="199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390747BE-5A81-4741-B457-350352A43D93}"/>
              </a:ext>
            </a:extLst>
          </p:cNvPr>
          <p:cNvSpPr txBox="1"/>
          <p:nvPr/>
        </p:nvSpPr>
        <p:spPr>
          <a:xfrm>
            <a:off x="5331429" y="4933124"/>
            <a:ext cx="1530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2.) Peaks - </a:t>
            </a:r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IgG</a:t>
            </a:r>
            <a:endParaRPr lang="de-DE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3FCC2CD1-36B6-4806-ADDD-19CB1526D9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904" t="18024" r="43162" b="71343"/>
          <a:stretch/>
        </p:blipFill>
        <p:spPr>
          <a:xfrm>
            <a:off x="3927556" y="5737744"/>
            <a:ext cx="1643178" cy="362381"/>
          </a:xfrm>
          <a:prstGeom prst="rect">
            <a:avLst/>
          </a:prstGeom>
        </p:spPr>
      </p:pic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3A3101DF-8607-4423-B827-902C58F0BD35}"/>
              </a:ext>
            </a:extLst>
          </p:cNvPr>
          <p:cNvCxnSpPr>
            <a:cxnSpLocks/>
          </p:cNvCxnSpPr>
          <p:nvPr/>
        </p:nvCxnSpPr>
        <p:spPr>
          <a:xfrm>
            <a:off x="3857625" y="4946780"/>
            <a:ext cx="0" cy="24319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Grafik 27">
            <a:extLst>
              <a:ext uri="{FF2B5EF4-FFF2-40B4-BE49-F238E27FC236}">
                <a16:creationId xmlns:a16="http://schemas.microsoft.com/office/drawing/2014/main" id="{B4F1FCFC-0FEF-46F5-890B-F87231385B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993" t="12807" r="43073" b="81174"/>
          <a:stretch/>
        </p:blipFill>
        <p:spPr>
          <a:xfrm>
            <a:off x="6096000" y="5751342"/>
            <a:ext cx="1643178" cy="205131"/>
          </a:xfrm>
          <a:prstGeom prst="rect">
            <a:avLst/>
          </a:prstGeom>
        </p:spPr>
      </p:pic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D2E48223-AB98-4C29-8927-4DE7E6E9B787}"/>
              </a:ext>
            </a:extLst>
          </p:cNvPr>
          <p:cNvCxnSpPr>
            <a:cxnSpLocks/>
          </p:cNvCxnSpPr>
          <p:nvPr/>
        </p:nvCxnSpPr>
        <p:spPr>
          <a:xfrm>
            <a:off x="5570734" y="5842898"/>
            <a:ext cx="456735" cy="7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017C71B4-141E-42B0-AB11-74B31A0917A4}"/>
              </a:ext>
            </a:extLst>
          </p:cNvPr>
          <p:cNvCxnSpPr>
            <a:cxnSpLocks/>
          </p:cNvCxnSpPr>
          <p:nvPr/>
        </p:nvCxnSpPr>
        <p:spPr>
          <a:xfrm flipV="1">
            <a:off x="5570734" y="5854049"/>
            <a:ext cx="456735" cy="199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fik 30">
            <a:extLst>
              <a:ext uri="{FF2B5EF4-FFF2-40B4-BE49-F238E27FC236}">
                <a16:creationId xmlns:a16="http://schemas.microsoft.com/office/drawing/2014/main" id="{584E589A-201F-4E21-8D10-9F35FB791F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81" t="39721" r="42985" b="49646"/>
          <a:stretch/>
        </p:blipFill>
        <p:spPr>
          <a:xfrm>
            <a:off x="3927556" y="6700231"/>
            <a:ext cx="1643178" cy="362381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44AD403F-86E0-4513-AB3A-FE681EF828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993" t="34023" r="43073" b="59958"/>
          <a:stretch/>
        </p:blipFill>
        <p:spPr>
          <a:xfrm>
            <a:off x="6062550" y="6681217"/>
            <a:ext cx="1643178" cy="205131"/>
          </a:xfrm>
          <a:prstGeom prst="rect">
            <a:avLst/>
          </a:prstGeom>
        </p:spPr>
      </p:pic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DA9B3102-D07B-4209-91C3-3A765FE883B0}"/>
              </a:ext>
            </a:extLst>
          </p:cNvPr>
          <p:cNvCxnSpPr>
            <a:cxnSpLocks/>
          </p:cNvCxnSpPr>
          <p:nvPr/>
        </p:nvCxnSpPr>
        <p:spPr>
          <a:xfrm>
            <a:off x="5581847" y="6783783"/>
            <a:ext cx="456735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EAFEEE6A-B134-4446-8B6D-A90A189F6443}"/>
              </a:ext>
            </a:extLst>
          </p:cNvPr>
          <p:cNvCxnSpPr>
            <a:cxnSpLocks/>
          </p:cNvCxnSpPr>
          <p:nvPr/>
        </p:nvCxnSpPr>
        <p:spPr>
          <a:xfrm flipV="1">
            <a:off x="5581847" y="6794934"/>
            <a:ext cx="456735" cy="199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D4741B4A-8CB0-4FAD-963F-1EF40BE5B581}"/>
              </a:ext>
            </a:extLst>
          </p:cNvPr>
          <p:cNvSpPr txBox="1"/>
          <p:nvPr/>
        </p:nvSpPr>
        <p:spPr>
          <a:xfrm>
            <a:off x="7862832" y="4921108"/>
            <a:ext cx="1418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accent6">
                    <a:lumMod val="50000"/>
                  </a:schemeClr>
                </a:solidFill>
              </a:rPr>
              <a:t>3.) Peaks -</a:t>
            </a:r>
            <a:r>
              <a:rPr lang="de-DE" b="1" dirty="0" err="1">
                <a:solidFill>
                  <a:schemeClr val="accent6">
                    <a:lumMod val="50000"/>
                  </a:schemeClr>
                </a:solidFill>
              </a:rPr>
              <a:t>Nx</a:t>
            </a:r>
            <a:endParaRPr lang="de-DE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202BC16E-C046-4807-9B02-135D4D91BF01}"/>
              </a:ext>
            </a:extLst>
          </p:cNvPr>
          <p:cNvCxnSpPr>
            <a:cxnSpLocks/>
          </p:cNvCxnSpPr>
          <p:nvPr/>
        </p:nvCxnSpPr>
        <p:spPr>
          <a:xfrm>
            <a:off x="7748703" y="4907027"/>
            <a:ext cx="0" cy="23700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2" name="Grafik 51">
            <a:extLst>
              <a:ext uri="{FF2B5EF4-FFF2-40B4-BE49-F238E27FC236}">
                <a16:creationId xmlns:a16="http://schemas.microsoft.com/office/drawing/2014/main" id="{D4848BCC-937A-4E2C-A1F7-ED52476E63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81" t="39721" r="42985" b="49646"/>
          <a:stretch/>
        </p:blipFill>
        <p:spPr>
          <a:xfrm>
            <a:off x="7862832" y="6099716"/>
            <a:ext cx="1643178" cy="362381"/>
          </a:xfrm>
          <a:prstGeom prst="rect">
            <a:avLst/>
          </a:prstGeom>
        </p:spPr>
      </p:pic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BC16D2F8-7359-4AC8-9C96-40298A4AD9FF}"/>
              </a:ext>
            </a:extLst>
          </p:cNvPr>
          <p:cNvCxnSpPr>
            <a:cxnSpLocks/>
          </p:cNvCxnSpPr>
          <p:nvPr/>
        </p:nvCxnSpPr>
        <p:spPr>
          <a:xfrm>
            <a:off x="9538961" y="6178588"/>
            <a:ext cx="456735" cy="7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Grafik 53">
            <a:extLst>
              <a:ext uri="{FF2B5EF4-FFF2-40B4-BE49-F238E27FC236}">
                <a16:creationId xmlns:a16="http://schemas.microsoft.com/office/drawing/2014/main" id="{C801688C-0F96-49BA-AE26-2CCC2C84FA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904" t="18024" r="43162" b="71343"/>
          <a:stretch/>
        </p:blipFill>
        <p:spPr>
          <a:xfrm>
            <a:off x="10028647" y="6134894"/>
            <a:ext cx="1643178" cy="362381"/>
          </a:xfrm>
          <a:prstGeom prst="rect">
            <a:avLst/>
          </a:prstGeom>
        </p:spPr>
      </p:pic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3D8347E9-1013-4820-BCB0-EBB204EE4809}"/>
              </a:ext>
            </a:extLst>
          </p:cNvPr>
          <p:cNvCxnSpPr>
            <a:cxnSpLocks/>
          </p:cNvCxnSpPr>
          <p:nvPr/>
        </p:nvCxnSpPr>
        <p:spPr>
          <a:xfrm>
            <a:off x="9506010" y="6420860"/>
            <a:ext cx="456735" cy="7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>
            <a:extLst>
              <a:ext uri="{FF2B5EF4-FFF2-40B4-BE49-F238E27FC236}">
                <a16:creationId xmlns:a16="http://schemas.microsoft.com/office/drawing/2014/main" id="{D237FD80-D1BD-4780-B4D3-190227ED333B}"/>
              </a:ext>
            </a:extLst>
          </p:cNvPr>
          <p:cNvSpPr/>
          <p:nvPr/>
        </p:nvSpPr>
        <p:spPr>
          <a:xfrm>
            <a:off x="8184995" y="4329478"/>
            <a:ext cx="289932" cy="368605"/>
          </a:xfrm>
          <a:prstGeom prst="rect">
            <a:avLst/>
          </a:prstGeom>
          <a:solidFill>
            <a:schemeClr val="accent4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1850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5D74A5C-CF0A-4C69-9DBA-C1E00581E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97" y="801994"/>
            <a:ext cx="11323205" cy="688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7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5730F7B7-4EE1-40FE-B147-1DED4496E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2349"/>
            <a:ext cx="12192000" cy="7381148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12CA60E-3B20-458D-ABDA-8387ABCA298A}"/>
              </a:ext>
            </a:extLst>
          </p:cNvPr>
          <p:cNvSpPr/>
          <p:nvPr/>
        </p:nvSpPr>
        <p:spPr>
          <a:xfrm>
            <a:off x="0" y="2762250"/>
            <a:ext cx="2489200" cy="26193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3E40A6F-FAF5-4DD0-8997-F31E218820F2}"/>
              </a:ext>
            </a:extLst>
          </p:cNvPr>
          <p:cNvSpPr/>
          <p:nvPr/>
        </p:nvSpPr>
        <p:spPr>
          <a:xfrm>
            <a:off x="0" y="3575050"/>
            <a:ext cx="2489200" cy="1460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D39C796-2866-48F8-9235-C06EC59CC4ED}"/>
              </a:ext>
            </a:extLst>
          </p:cNvPr>
          <p:cNvSpPr/>
          <p:nvPr/>
        </p:nvSpPr>
        <p:spPr>
          <a:xfrm>
            <a:off x="0" y="6743700"/>
            <a:ext cx="2489200" cy="1460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2979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26A80CBD-D0A9-4247-A24B-0E96BFE40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76" t="10409" r="3306" b="2987"/>
          <a:stretch/>
        </p:blipFill>
        <p:spPr>
          <a:xfrm>
            <a:off x="4000045" y="525038"/>
            <a:ext cx="7276133" cy="3246862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A1BF11EE-18AE-4EAD-AA92-7D285047AC50}"/>
              </a:ext>
            </a:extLst>
          </p:cNvPr>
          <p:cNvSpPr txBox="1"/>
          <p:nvPr/>
        </p:nvSpPr>
        <p:spPr>
          <a:xfrm>
            <a:off x="5131109" y="3890209"/>
            <a:ext cx="1023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Hif1b-KO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E642F79-D088-45B4-BE0D-1419E792CED2}"/>
              </a:ext>
            </a:extLst>
          </p:cNvPr>
          <p:cNvSpPr txBox="1"/>
          <p:nvPr/>
        </p:nvSpPr>
        <p:spPr>
          <a:xfrm>
            <a:off x="9436409" y="3890209"/>
            <a:ext cx="1266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Hif1b WB</a:t>
            </a:r>
          </a:p>
          <a:p>
            <a:r>
              <a:rPr lang="de-DE" dirty="0" err="1">
                <a:solidFill>
                  <a:srgbClr val="FF0000"/>
                </a:solidFill>
              </a:rPr>
              <a:t>Nx</a:t>
            </a:r>
            <a:r>
              <a:rPr lang="de-DE" dirty="0">
                <a:solidFill>
                  <a:srgbClr val="FF0000"/>
                </a:solidFill>
              </a:rPr>
              <a:t> Samples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A81346E-3C97-4EA6-9362-84EDDA6245B8}"/>
              </a:ext>
            </a:extLst>
          </p:cNvPr>
          <p:cNvSpPr txBox="1"/>
          <p:nvPr/>
        </p:nvSpPr>
        <p:spPr>
          <a:xfrm>
            <a:off x="304800" y="525038"/>
            <a:ext cx="2307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Generation </a:t>
            </a:r>
            <a:r>
              <a:rPr lang="de-DE" b="1" dirty="0" err="1"/>
              <a:t>of</a:t>
            </a:r>
            <a:r>
              <a:rPr lang="de-DE" b="1" dirty="0"/>
              <a:t> HIF-KOs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9ED2E83-1433-412D-91BF-E153BB236442}"/>
              </a:ext>
            </a:extLst>
          </p:cNvPr>
          <p:cNvSpPr txBox="1"/>
          <p:nvPr/>
        </p:nvSpPr>
        <p:spPr>
          <a:xfrm>
            <a:off x="304800" y="5198638"/>
            <a:ext cx="2176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RNA-</a:t>
            </a:r>
            <a:r>
              <a:rPr lang="de-DE" b="1" dirty="0" err="1"/>
              <a:t>Seq</a:t>
            </a:r>
            <a:r>
              <a:rPr lang="de-DE" b="1" dirty="0"/>
              <a:t> </a:t>
            </a:r>
            <a:r>
              <a:rPr lang="de-DE" b="1" dirty="0" err="1"/>
              <a:t>experiment</a:t>
            </a:r>
            <a:endParaRPr lang="de-DE" b="1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7EBD6B1-9D5A-4260-AC45-17EC04060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507" y="4747183"/>
            <a:ext cx="8020022" cy="3689495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2E497B6-9FCC-4C8D-ADCA-920527EB3DAA}"/>
              </a:ext>
            </a:extLst>
          </p:cNvPr>
          <p:cNvSpPr txBox="1"/>
          <p:nvPr/>
        </p:nvSpPr>
        <p:spPr>
          <a:xfrm>
            <a:off x="4831336" y="8558411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+ Hif1b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8161033-0202-4182-82AD-0D065CF964B0}"/>
              </a:ext>
            </a:extLst>
          </p:cNvPr>
          <p:cNvSpPr txBox="1"/>
          <p:nvPr/>
        </p:nvSpPr>
        <p:spPr>
          <a:xfrm>
            <a:off x="44604" y="6649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Fig. 1</a:t>
            </a:r>
          </a:p>
        </p:txBody>
      </p:sp>
      <p:pic>
        <p:nvPicPr>
          <p:cNvPr id="1026" name="Picture 2" descr="1_pca_plot_final-1.png">
            <a:extLst>
              <a:ext uri="{FF2B5EF4-FFF2-40B4-BE49-F238E27FC236}">
                <a16:creationId xmlns:a16="http://schemas.microsoft.com/office/drawing/2014/main" id="{3ADC2B83-73A0-4535-8881-243F73362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203" y="4782570"/>
            <a:ext cx="4725797" cy="378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722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508C1E0E-2710-4B85-9681-58F2944CCAFA}"/>
              </a:ext>
            </a:extLst>
          </p:cNvPr>
          <p:cNvSpPr txBox="1"/>
          <p:nvPr/>
        </p:nvSpPr>
        <p:spPr>
          <a:xfrm>
            <a:off x="44604" y="66498"/>
            <a:ext cx="1626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Fig. 1 - </a:t>
            </a:r>
            <a:r>
              <a:rPr lang="de-DE" b="1" dirty="0" err="1">
                <a:solidFill>
                  <a:srgbClr val="0070C0"/>
                </a:solidFill>
              </a:rPr>
              <a:t>variants</a:t>
            </a:r>
            <a:endParaRPr lang="de-DE" b="1" dirty="0">
              <a:solidFill>
                <a:srgbClr val="0070C0"/>
              </a:solidFill>
            </a:endParaRPr>
          </a:p>
        </p:txBody>
      </p:sp>
      <p:pic>
        <p:nvPicPr>
          <p:cNvPr id="2050" name="Picture 2" descr="1_pca_plot_variants-1.png">
            <a:extLst>
              <a:ext uri="{FF2B5EF4-FFF2-40B4-BE49-F238E27FC236}">
                <a16:creationId xmlns:a16="http://schemas.microsoft.com/office/drawing/2014/main" id="{95A692CE-9417-41C9-A526-519834D62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6175"/>
            <a:ext cx="121920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F93C32-7578-4D2D-AC7A-E47518654257}"/>
              </a:ext>
            </a:extLst>
          </p:cNvPr>
          <p:cNvSpPr txBox="1"/>
          <p:nvPr/>
        </p:nvSpPr>
        <p:spPr>
          <a:xfrm>
            <a:off x="4427034" y="6433320"/>
            <a:ext cx="3038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F0000"/>
                </a:solidFill>
              </a:rPr>
              <a:t>1%, 5%, </a:t>
            </a:r>
            <a:r>
              <a:rPr lang="de-DE" sz="2400" dirty="0" err="1">
                <a:solidFill>
                  <a:srgbClr val="FF0000"/>
                </a:solidFill>
              </a:rPr>
              <a:t>or</a:t>
            </a:r>
            <a:r>
              <a:rPr lang="de-DE" sz="2400" dirty="0">
                <a:solidFill>
                  <a:srgbClr val="FF0000"/>
                </a:solidFill>
              </a:rPr>
              <a:t> 10% genes?</a:t>
            </a:r>
          </a:p>
        </p:txBody>
      </p:sp>
    </p:spTree>
    <p:extLst>
      <p:ext uri="{BB962C8B-B14F-4D97-AF65-F5344CB8AC3E}">
        <p14:creationId xmlns:p14="http://schemas.microsoft.com/office/powerpoint/2010/main" val="1966551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EE2F7FE-651A-43B2-8A0A-201A14A93995}"/>
              </a:ext>
            </a:extLst>
          </p:cNvPr>
          <p:cNvSpPr txBox="1"/>
          <p:nvPr/>
        </p:nvSpPr>
        <p:spPr>
          <a:xfrm>
            <a:off x="731010" y="90222"/>
            <a:ext cx="2376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Hypoxia</a:t>
            </a:r>
            <a:r>
              <a:rPr lang="de-DE" b="1" dirty="0"/>
              <a:t> </a:t>
            </a:r>
            <a:r>
              <a:rPr lang="de-DE" b="1" dirty="0" err="1"/>
              <a:t>induced</a:t>
            </a:r>
            <a:r>
              <a:rPr lang="de-DE" b="1" dirty="0"/>
              <a:t> genes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54D4FE2-196A-4EB0-94EF-ECA3D8E8B317}"/>
              </a:ext>
            </a:extLst>
          </p:cNvPr>
          <p:cNvSpPr txBox="1"/>
          <p:nvPr/>
        </p:nvSpPr>
        <p:spPr>
          <a:xfrm>
            <a:off x="44604" y="6649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Fig. 2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7DF9B09-D8F2-4E36-9F34-0E5BBDEE84D6}"/>
              </a:ext>
            </a:extLst>
          </p:cNvPr>
          <p:cNvSpPr txBox="1"/>
          <p:nvPr/>
        </p:nvSpPr>
        <p:spPr>
          <a:xfrm>
            <a:off x="875978" y="7983291"/>
            <a:ext cx="9740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-&gt; </a:t>
            </a:r>
            <a:r>
              <a:rPr lang="de-DE" dirty="0" err="1"/>
              <a:t>Plotted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hypoxic</a:t>
            </a:r>
            <a:r>
              <a:rPr lang="de-DE" dirty="0"/>
              <a:t> </a:t>
            </a:r>
            <a:r>
              <a:rPr lang="de-DE" dirty="0" err="1"/>
              <a:t>response</a:t>
            </a:r>
            <a:r>
              <a:rPr lang="de-DE" dirty="0"/>
              <a:t> in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cellline</a:t>
            </a:r>
            <a:r>
              <a:rPr lang="de-DE" dirty="0"/>
              <a:t> (Hif1a: </a:t>
            </a:r>
            <a:r>
              <a:rPr lang="de-DE" dirty="0" err="1"/>
              <a:t>Hx</a:t>
            </a:r>
            <a:r>
              <a:rPr lang="de-DE" dirty="0"/>
              <a:t> vs. </a:t>
            </a:r>
            <a:r>
              <a:rPr lang="de-DE" dirty="0" err="1"/>
              <a:t>Nx</a:t>
            </a:r>
            <a:r>
              <a:rPr lang="de-DE" dirty="0"/>
              <a:t>)</a:t>
            </a:r>
          </a:p>
          <a:p>
            <a:r>
              <a:rPr lang="de-DE" dirty="0"/>
              <a:t>-&gt; </a:t>
            </a:r>
            <a:r>
              <a:rPr lang="de-DE" dirty="0" err="1"/>
              <a:t>Colored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genes </a:t>
            </a:r>
            <a:r>
              <a:rPr lang="de-DE" dirty="0" err="1"/>
              <a:t>with</a:t>
            </a:r>
            <a:r>
              <a:rPr lang="de-DE" dirty="0"/>
              <a:t> different </a:t>
            </a:r>
            <a:r>
              <a:rPr lang="de-DE" dirty="0" err="1"/>
              <a:t>hypoxic</a:t>
            </a:r>
            <a:r>
              <a:rPr lang="de-DE" dirty="0"/>
              <a:t> </a:t>
            </a:r>
            <a:r>
              <a:rPr lang="de-DE" dirty="0" err="1"/>
              <a:t>effect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Kelly (Hif1a </a:t>
            </a:r>
            <a:r>
              <a:rPr lang="de-DE" dirty="0" err="1"/>
              <a:t>Hx-Nx</a:t>
            </a:r>
            <a:r>
              <a:rPr lang="de-DE" dirty="0"/>
              <a:t> vs. Kelly </a:t>
            </a:r>
            <a:r>
              <a:rPr lang="de-DE" dirty="0" err="1"/>
              <a:t>Hx-Nx</a:t>
            </a:r>
            <a:r>
              <a:rPr lang="de-DE" dirty="0"/>
              <a:t>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CD6FB88-29CD-43F9-BAC2-21B0CD3BC882}"/>
              </a:ext>
            </a:extLst>
          </p:cNvPr>
          <p:cNvSpPr txBox="1"/>
          <p:nvPr/>
        </p:nvSpPr>
        <p:spPr>
          <a:xfrm>
            <a:off x="3650652" y="6822646"/>
            <a:ext cx="27334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Cutoff</a:t>
            </a:r>
            <a:r>
              <a:rPr lang="de-DE" dirty="0"/>
              <a:t>: 	</a:t>
            </a:r>
            <a:r>
              <a:rPr lang="de-DE" dirty="0" err="1"/>
              <a:t>padj</a:t>
            </a:r>
            <a:r>
              <a:rPr lang="de-DE" dirty="0"/>
              <a:t>           &lt; 0.05,</a:t>
            </a:r>
          </a:p>
          <a:p>
            <a:r>
              <a:rPr lang="de-DE" dirty="0"/>
              <a:t>		log2-FC      &gt; 1,</a:t>
            </a:r>
          </a:p>
          <a:p>
            <a:r>
              <a:rPr lang="de-DE" dirty="0">
                <a:solidFill>
                  <a:srgbClr val="FF0000"/>
                </a:solidFill>
              </a:rPr>
              <a:t>		</a:t>
            </a:r>
            <a:r>
              <a:rPr lang="de-DE" dirty="0" err="1">
                <a:solidFill>
                  <a:srgbClr val="FF0000"/>
                </a:solidFill>
              </a:rPr>
              <a:t>baseMean</a:t>
            </a:r>
            <a:r>
              <a:rPr lang="de-DE" dirty="0">
                <a:solidFill>
                  <a:srgbClr val="FF0000"/>
                </a:solidFill>
              </a:rPr>
              <a:t> &gt; 0</a:t>
            </a:r>
          </a:p>
        </p:txBody>
      </p:sp>
      <p:pic>
        <p:nvPicPr>
          <p:cNvPr id="3080" name="Picture 8" descr="2_volcanos_plot-1.png">
            <a:extLst>
              <a:ext uri="{FF2B5EF4-FFF2-40B4-BE49-F238E27FC236}">
                <a16:creationId xmlns:a16="http://schemas.microsoft.com/office/drawing/2014/main" id="{90A7DB56-B0C8-4276-9E6C-0895D6F97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7" y="1039911"/>
            <a:ext cx="720000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2_venn-1.png">
            <a:extLst>
              <a:ext uri="{FF2B5EF4-FFF2-40B4-BE49-F238E27FC236}">
                <a16:creationId xmlns:a16="http://schemas.microsoft.com/office/drawing/2014/main" id="{79F977DC-2C9D-4813-BFE2-3D56F4D91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244" y="1039911"/>
            <a:ext cx="432000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023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D4BF21B-3119-483B-93D6-796DAC45B0D3}"/>
              </a:ext>
            </a:extLst>
          </p:cNvPr>
          <p:cNvSpPr txBox="1"/>
          <p:nvPr/>
        </p:nvSpPr>
        <p:spPr>
          <a:xfrm>
            <a:off x="44604" y="6649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Fig. 3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D982BE6-D0BF-43A9-9130-164DE9E94254}"/>
              </a:ext>
            </a:extLst>
          </p:cNvPr>
          <p:cNvSpPr txBox="1"/>
          <p:nvPr/>
        </p:nvSpPr>
        <p:spPr>
          <a:xfrm>
            <a:off x="731010" y="90222"/>
            <a:ext cx="2769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Hif1a / Hif2a </a:t>
            </a:r>
            <a:r>
              <a:rPr lang="de-DE" b="1" dirty="0" err="1"/>
              <a:t>specific</a:t>
            </a:r>
            <a:r>
              <a:rPr lang="de-DE" b="1" dirty="0"/>
              <a:t> genes</a:t>
            </a:r>
          </a:p>
        </p:txBody>
      </p:sp>
      <p:pic>
        <p:nvPicPr>
          <p:cNvPr id="4102" name="Picture 6" descr="cluster-1.png">
            <a:extLst>
              <a:ext uri="{FF2B5EF4-FFF2-40B4-BE49-F238E27FC236}">
                <a16:creationId xmlns:a16="http://schemas.microsoft.com/office/drawing/2014/main" id="{E6FDF468-ACE0-4FA8-ACA7-48BA089D3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07" y="483278"/>
            <a:ext cx="8965580" cy="358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148B0345-BCD9-406A-8FEA-48EAD8D89FBD}"/>
              </a:ext>
            </a:extLst>
          </p:cNvPr>
          <p:cNvSpPr/>
          <p:nvPr/>
        </p:nvSpPr>
        <p:spPr>
          <a:xfrm>
            <a:off x="9497122" y="2700140"/>
            <a:ext cx="26948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HIF1A:		1736</a:t>
            </a:r>
          </a:p>
          <a:p>
            <a:r>
              <a:rPr lang="de-DE" b="1" dirty="0">
                <a:solidFill>
                  <a:srgbClr val="00B050"/>
                </a:solidFill>
              </a:rPr>
              <a:t>HIF2A:		3133</a:t>
            </a:r>
          </a:p>
          <a:p>
            <a:r>
              <a:rPr lang="de-DE" b="1" dirty="0">
                <a:solidFill>
                  <a:srgbClr val="7030A0"/>
                </a:solidFill>
              </a:rPr>
              <a:t>HIF1A_HIF2A:	334</a:t>
            </a:r>
          </a:p>
          <a:p>
            <a:r>
              <a:rPr lang="de-DE" b="1" dirty="0">
                <a:solidFill>
                  <a:schemeClr val="accent4">
                    <a:lumMod val="75000"/>
                  </a:schemeClr>
                </a:solidFill>
              </a:rPr>
              <a:t>„orange“:	171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1363CD7-441D-4411-880E-DEA74004CFB0}"/>
              </a:ext>
            </a:extLst>
          </p:cNvPr>
          <p:cNvSpPr txBox="1"/>
          <p:nvPr/>
        </p:nvSpPr>
        <p:spPr>
          <a:xfrm>
            <a:off x="495300" y="4889825"/>
            <a:ext cx="34390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7030A0"/>
                </a:solidFill>
              </a:rPr>
              <a:t>-&gt; </a:t>
            </a:r>
            <a:r>
              <a:rPr lang="de-DE" b="1" dirty="0" err="1">
                <a:solidFill>
                  <a:srgbClr val="7030A0"/>
                </a:solidFill>
              </a:rPr>
              <a:t>Only</a:t>
            </a:r>
            <a:r>
              <a:rPr lang="de-DE" b="1" dirty="0">
                <a:solidFill>
                  <a:srgbClr val="7030A0"/>
                </a:solidFill>
              </a:rPr>
              <a:t> </a:t>
            </a:r>
            <a:r>
              <a:rPr lang="de-DE" b="1" dirty="0" err="1">
                <a:solidFill>
                  <a:srgbClr val="7030A0"/>
                </a:solidFill>
              </a:rPr>
              <a:t>few</a:t>
            </a:r>
            <a:r>
              <a:rPr lang="de-DE" b="1" dirty="0">
                <a:solidFill>
                  <a:srgbClr val="7030A0"/>
                </a:solidFill>
              </a:rPr>
              <a:t> „parallel“: 334</a:t>
            </a:r>
          </a:p>
          <a:p>
            <a:endParaRPr lang="de-DE" b="1" dirty="0">
              <a:solidFill>
                <a:srgbClr val="7030A0"/>
              </a:solidFill>
            </a:endParaRPr>
          </a:p>
          <a:p>
            <a:r>
              <a:rPr lang="de-DE" b="1" dirty="0">
                <a:solidFill>
                  <a:srgbClr val="7030A0"/>
                </a:solidFill>
              </a:rPr>
              <a:t>-&gt; </a:t>
            </a:r>
            <a:r>
              <a:rPr lang="de-DE" b="1" dirty="0" err="1">
                <a:solidFill>
                  <a:srgbClr val="7030A0"/>
                </a:solidFill>
              </a:rPr>
              <a:t>Assign</a:t>
            </a:r>
            <a:r>
              <a:rPr lang="de-DE" b="1" dirty="0">
                <a:solidFill>
                  <a:srgbClr val="7030A0"/>
                </a:solidFill>
              </a:rPr>
              <a:t> </a:t>
            </a:r>
            <a:r>
              <a:rPr lang="de-DE" b="1" dirty="0" err="1">
                <a:solidFill>
                  <a:srgbClr val="7030A0"/>
                </a:solidFill>
              </a:rPr>
              <a:t>corners</a:t>
            </a:r>
            <a:r>
              <a:rPr lang="de-DE" b="1" dirty="0">
                <a:solidFill>
                  <a:srgbClr val="7030A0"/>
                </a:solidFill>
              </a:rPr>
              <a:t> </a:t>
            </a:r>
            <a:r>
              <a:rPr lang="de-DE" b="1" dirty="0" err="1">
                <a:solidFill>
                  <a:srgbClr val="7030A0"/>
                </a:solidFill>
              </a:rPr>
              <a:t>to</a:t>
            </a:r>
            <a:r>
              <a:rPr lang="de-DE" b="1" dirty="0">
                <a:solidFill>
                  <a:srgbClr val="7030A0"/>
                </a:solidFill>
              </a:rPr>
              <a:t> HIF1A/HIF2A?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335E3786-8B35-4929-912F-6C0E29C103CA}"/>
              </a:ext>
            </a:extLst>
          </p:cNvPr>
          <p:cNvSpPr/>
          <p:nvPr/>
        </p:nvSpPr>
        <p:spPr>
          <a:xfrm>
            <a:off x="6235699" y="2363590"/>
            <a:ext cx="397735" cy="4699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176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7109856-2059-4F46-B1F7-BA1AE07230ED}"/>
              </a:ext>
            </a:extLst>
          </p:cNvPr>
          <p:cNvSpPr txBox="1"/>
          <p:nvPr/>
        </p:nvSpPr>
        <p:spPr>
          <a:xfrm>
            <a:off x="44604" y="6649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Fig. 4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FAD76FC-9E09-456A-AB94-7F23FACBADF7}"/>
              </a:ext>
            </a:extLst>
          </p:cNvPr>
          <p:cNvSpPr txBox="1"/>
          <p:nvPr/>
        </p:nvSpPr>
        <p:spPr>
          <a:xfrm>
            <a:off x="2242310" y="401549"/>
            <a:ext cx="1111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GO-terms</a:t>
            </a:r>
          </a:p>
        </p:txBody>
      </p:sp>
      <p:pic>
        <p:nvPicPr>
          <p:cNvPr id="1026" name="Picture 2" descr="unnamed-chunk-2-1.png">
            <a:extLst>
              <a:ext uri="{FF2B5EF4-FFF2-40B4-BE49-F238E27FC236}">
                <a16:creationId xmlns:a16="http://schemas.microsoft.com/office/drawing/2014/main" id="{04A85431-F4FB-4792-B3EC-466A8E20D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736600"/>
            <a:ext cx="5724525" cy="763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FD006934-F02A-4F5F-905B-F7A78C5B14FC}"/>
              </a:ext>
            </a:extLst>
          </p:cNvPr>
          <p:cNvSpPr txBox="1"/>
          <p:nvPr/>
        </p:nvSpPr>
        <p:spPr>
          <a:xfrm>
            <a:off x="8838106" y="432783"/>
            <a:ext cx="715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KEGG</a:t>
            </a:r>
          </a:p>
        </p:txBody>
      </p:sp>
    </p:spTree>
    <p:extLst>
      <p:ext uri="{BB962C8B-B14F-4D97-AF65-F5344CB8AC3E}">
        <p14:creationId xmlns:p14="http://schemas.microsoft.com/office/powerpoint/2010/main" val="196404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6985C0-B3E5-4112-AC1C-1C90B98F6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E6FFBE-D786-443D-8C6F-DA1BFC851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009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unnamed-chunk-3-1.png">
            <a:extLst>
              <a:ext uri="{FF2B5EF4-FFF2-40B4-BE49-F238E27FC236}">
                <a16:creationId xmlns:a16="http://schemas.microsoft.com/office/drawing/2014/main" id="{B7A4BAE4-04C1-42D3-B1D6-CA380B438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95" y="746453"/>
            <a:ext cx="10760885" cy="768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678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84558C-5B93-4620-BD77-03F2B329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2316D9-0014-4511-BEB2-09BFDB053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152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186</Words>
  <Application>Microsoft Office PowerPoint</Application>
  <PresentationFormat>Benutzerdefiniert</PresentationFormat>
  <Paragraphs>37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Kelterborn, Simon</dc:creator>
  <cp:lastModifiedBy>Kelterborn, Simon</cp:lastModifiedBy>
  <cp:revision>25</cp:revision>
  <dcterms:created xsi:type="dcterms:W3CDTF">2024-07-18T08:21:43Z</dcterms:created>
  <dcterms:modified xsi:type="dcterms:W3CDTF">2024-07-30T07:57:30Z</dcterms:modified>
</cp:coreProperties>
</file>