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4" r:id="rId9"/>
    <p:sldId id="266" r:id="rId10"/>
    <p:sldId id="262" r:id="rId11"/>
    <p:sldId id="267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12F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1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53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9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61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275C34-E7C3-4E93-AF22-6AC4059CB71D}"/>
              </a:ext>
            </a:extLst>
          </p:cNvPr>
          <p:cNvSpPr/>
          <p:nvPr/>
        </p:nvSpPr>
        <p:spPr>
          <a:xfrm>
            <a:off x="3048000" y="1501651"/>
            <a:ext cx="6096000" cy="1122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1422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transcriptomic response of neuroblastoma cells to hypoxia</a:t>
            </a:r>
            <a:endParaRPr lang="de-DE" sz="248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BE830E-A67E-43E0-A970-5032D518CC27}"/>
              </a:ext>
            </a:extLst>
          </p:cNvPr>
          <p:cNvSpPr txBox="1"/>
          <p:nvPr/>
        </p:nvSpPr>
        <p:spPr>
          <a:xfrm>
            <a:off x="983778" y="3579540"/>
            <a:ext cx="4577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Authors</a:t>
            </a:r>
            <a:r>
              <a:rPr lang="de-DE" b="1" dirty="0"/>
              <a:t>:</a:t>
            </a:r>
          </a:p>
          <a:p>
            <a:r>
              <a:rPr lang="de-DE" dirty="0"/>
              <a:t>Simon Kelterborn, Xheni Meci, Holger Scholz</a:t>
            </a:r>
          </a:p>
          <a:p>
            <a:endParaRPr lang="de-DE" dirty="0"/>
          </a:p>
          <a:p>
            <a:r>
              <a:rPr lang="de-DE" dirty="0"/>
              <a:t>Katharina , Karin Kirschner, Helena Landstorfer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73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>
            <a:extLst>
              <a:ext uri="{FF2B5EF4-FFF2-40B4-BE49-F238E27FC236}">
                <a16:creationId xmlns:a16="http://schemas.microsoft.com/office/drawing/2014/main" id="{8E8A6067-1B39-403D-AEBF-B7A76B301EA2}"/>
              </a:ext>
            </a:extLst>
          </p:cNvPr>
          <p:cNvSpPr/>
          <p:nvPr/>
        </p:nvSpPr>
        <p:spPr>
          <a:xfrm>
            <a:off x="44603" y="5411147"/>
            <a:ext cx="12007687" cy="2240733"/>
          </a:xfrm>
          <a:prstGeom prst="rect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E38E59-0F25-437F-BBB9-E8FF51FAD1E0}"/>
              </a:ext>
            </a:extLst>
          </p:cNvPr>
          <p:cNvSpPr txBox="1"/>
          <p:nvPr/>
        </p:nvSpPr>
        <p:spPr>
          <a:xfrm>
            <a:off x="44604" y="66498"/>
            <a:ext cx="21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Extra: Kelly </a:t>
            </a:r>
            <a:r>
              <a:rPr lang="de-DE" b="1" dirty="0" err="1">
                <a:solidFill>
                  <a:srgbClr val="0070C0"/>
                </a:solidFill>
              </a:rPr>
              <a:t>ChIP-Seq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5DCFD5-6E1E-4B4C-A3B6-C18255F73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" b="1"/>
          <a:stretch/>
        </p:blipFill>
        <p:spPr>
          <a:xfrm>
            <a:off x="379606" y="624468"/>
            <a:ext cx="10757009" cy="394753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29507D6-CBCD-4862-B6DC-87BB7DA4876B}"/>
              </a:ext>
            </a:extLst>
          </p:cNvPr>
          <p:cNvSpPr/>
          <p:nvPr/>
        </p:nvSpPr>
        <p:spPr>
          <a:xfrm>
            <a:off x="8184995" y="847493"/>
            <a:ext cx="289932" cy="1750741"/>
          </a:xfrm>
          <a:prstGeom prst="rect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32D0A3-02FD-40A3-98A8-F2AC1FD4D37D}"/>
              </a:ext>
            </a:extLst>
          </p:cNvPr>
          <p:cNvSpPr/>
          <p:nvPr/>
        </p:nvSpPr>
        <p:spPr>
          <a:xfrm>
            <a:off x="8184995" y="2598234"/>
            <a:ext cx="289932" cy="1750741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58F450-6359-4924-9FD5-70CBA6FAD0B3}"/>
              </a:ext>
            </a:extLst>
          </p:cNvPr>
          <p:cNvSpPr/>
          <p:nvPr/>
        </p:nvSpPr>
        <p:spPr>
          <a:xfrm>
            <a:off x="5601993" y="847492"/>
            <a:ext cx="289932" cy="880947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CA55AB6-8FC6-4C8C-9A05-E1E40E68F780}"/>
              </a:ext>
            </a:extLst>
          </p:cNvPr>
          <p:cNvSpPr/>
          <p:nvPr/>
        </p:nvSpPr>
        <p:spPr>
          <a:xfrm>
            <a:off x="5601993" y="1722863"/>
            <a:ext cx="289932" cy="880947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877DF8-34B2-4EC5-9C75-A5DCD1652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3608" r="43162" b="71343"/>
          <a:stretch/>
        </p:blipFill>
        <p:spPr>
          <a:xfrm>
            <a:off x="44604" y="5567319"/>
            <a:ext cx="1643178" cy="5129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4404DB7-A558-4B2D-9A57-F505C5D5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8" t="35252" r="43058" b="49699"/>
          <a:stretch/>
        </p:blipFill>
        <p:spPr>
          <a:xfrm>
            <a:off x="44604" y="6648988"/>
            <a:ext cx="1643178" cy="5129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7B66D40-14A6-4CAC-8B54-3ED19F19BF6F}"/>
              </a:ext>
            </a:extLst>
          </p:cNvPr>
          <p:cNvSpPr txBox="1"/>
          <p:nvPr/>
        </p:nvSpPr>
        <p:spPr>
          <a:xfrm>
            <a:off x="1055112" y="4933123"/>
            <a:ext cx="22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MACS </a:t>
            </a: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peak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calling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25E116-9891-42B0-B5A6-4FA6F57DD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8128" r="43162" b="86763"/>
          <a:stretch/>
        </p:blipFill>
        <p:spPr>
          <a:xfrm>
            <a:off x="2144517" y="5756476"/>
            <a:ext cx="1643178" cy="1741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0A663B3-C675-44CF-8AE6-BAA55D33F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7" t="29017" r="43339" b="65874"/>
          <a:stretch/>
        </p:blipFill>
        <p:spPr>
          <a:xfrm>
            <a:off x="2144517" y="6794934"/>
            <a:ext cx="1643178" cy="174133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9DF4CE8-F28B-478E-8A1E-EBBA07129037}"/>
              </a:ext>
            </a:extLst>
          </p:cNvPr>
          <p:cNvCxnSpPr>
            <a:cxnSpLocks/>
          </p:cNvCxnSpPr>
          <p:nvPr/>
        </p:nvCxnSpPr>
        <p:spPr>
          <a:xfrm>
            <a:off x="1687782" y="5641811"/>
            <a:ext cx="456735" cy="20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35C632B-BB88-48FD-9CB4-CD88B111F012}"/>
              </a:ext>
            </a:extLst>
          </p:cNvPr>
          <p:cNvCxnSpPr>
            <a:cxnSpLocks/>
          </p:cNvCxnSpPr>
          <p:nvPr/>
        </p:nvCxnSpPr>
        <p:spPr>
          <a:xfrm>
            <a:off x="1687782" y="5849966"/>
            <a:ext cx="456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8F2B947-B4B5-473A-A83B-B7779B63E01E}"/>
              </a:ext>
            </a:extLst>
          </p:cNvPr>
          <p:cNvCxnSpPr>
            <a:cxnSpLocks/>
          </p:cNvCxnSpPr>
          <p:nvPr/>
        </p:nvCxnSpPr>
        <p:spPr>
          <a:xfrm flipV="1">
            <a:off x="1687782" y="5849967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51C116C-F91B-495E-9749-2DFB9D811C7F}"/>
              </a:ext>
            </a:extLst>
          </p:cNvPr>
          <p:cNvCxnSpPr>
            <a:cxnSpLocks/>
          </p:cNvCxnSpPr>
          <p:nvPr/>
        </p:nvCxnSpPr>
        <p:spPr>
          <a:xfrm>
            <a:off x="1687782" y="6680269"/>
            <a:ext cx="456735" cy="20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10296CD-9A08-40A0-9D02-41CE0BC4DC70}"/>
              </a:ext>
            </a:extLst>
          </p:cNvPr>
          <p:cNvCxnSpPr>
            <a:cxnSpLocks/>
          </p:cNvCxnSpPr>
          <p:nvPr/>
        </p:nvCxnSpPr>
        <p:spPr>
          <a:xfrm>
            <a:off x="1687782" y="6885405"/>
            <a:ext cx="456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2DE7296-B037-4748-A6C1-3D040A1AE84C}"/>
              </a:ext>
            </a:extLst>
          </p:cNvPr>
          <p:cNvCxnSpPr>
            <a:cxnSpLocks/>
          </p:cNvCxnSpPr>
          <p:nvPr/>
        </p:nvCxnSpPr>
        <p:spPr>
          <a:xfrm flipV="1">
            <a:off x="1687782" y="6888425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90747BE-5A81-4741-B457-350352A43D93}"/>
              </a:ext>
            </a:extLst>
          </p:cNvPr>
          <p:cNvSpPr txBox="1"/>
          <p:nvPr/>
        </p:nvSpPr>
        <p:spPr>
          <a:xfrm>
            <a:off x="5331429" y="4933124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2.) Peaks -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IgG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FCC2CD1-36B6-4806-ADDD-19CB1526D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8024" r="43162" b="71343"/>
          <a:stretch/>
        </p:blipFill>
        <p:spPr>
          <a:xfrm>
            <a:off x="3927556" y="5737744"/>
            <a:ext cx="1643178" cy="362381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A3101DF-8607-4423-B827-902C58F0BD35}"/>
              </a:ext>
            </a:extLst>
          </p:cNvPr>
          <p:cNvCxnSpPr>
            <a:cxnSpLocks/>
          </p:cNvCxnSpPr>
          <p:nvPr/>
        </p:nvCxnSpPr>
        <p:spPr>
          <a:xfrm>
            <a:off x="3857625" y="4946780"/>
            <a:ext cx="0" cy="2431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B4F1FCFC-0FEF-46F5-890B-F87231385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3" t="12807" r="43073" b="81174"/>
          <a:stretch/>
        </p:blipFill>
        <p:spPr>
          <a:xfrm>
            <a:off x="6096000" y="5751342"/>
            <a:ext cx="1643178" cy="205131"/>
          </a:xfrm>
          <a:prstGeom prst="rect">
            <a:avLst/>
          </a:prstGeom>
        </p:spPr>
      </p:pic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2E48223-AB98-4C29-8927-4DE7E6E9B787}"/>
              </a:ext>
            </a:extLst>
          </p:cNvPr>
          <p:cNvCxnSpPr>
            <a:cxnSpLocks/>
          </p:cNvCxnSpPr>
          <p:nvPr/>
        </p:nvCxnSpPr>
        <p:spPr>
          <a:xfrm>
            <a:off x="5570734" y="5842898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17C71B4-141E-42B0-AB11-74B31A0917A4}"/>
              </a:ext>
            </a:extLst>
          </p:cNvPr>
          <p:cNvCxnSpPr>
            <a:cxnSpLocks/>
          </p:cNvCxnSpPr>
          <p:nvPr/>
        </p:nvCxnSpPr>
        <p:spPr>
          <a:xfrm flipV="1">
            <a:off x="5570734" y="5854049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584E589A-201F-4E21-8D10-9F35FB791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1" t="39721" r="42985" b="49646"/>
          <a:stretch/>
        </p:blipFill>
        <p:spPr>
          <a:xfrm>
            <a:off x="3927556" y="6700231"/>
            <a:ext cx="1643178" cy="362381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4AD403F-86E0-4513-AB3A-FE681EF82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3" t="34023" r="43073" b="59958"/>
          <a:stretch/>
        </p:blipFill>
        <p:spPr>
          <a:xfrm>
            <a:off x="6062550" y="6681217"/>
            <a:ext cx="1643178" cy="205131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A9B3102-D07B-4209-91C3-3A765FE883B0}"/>
              </a:ext>
            </a:extLst>
          </p:cNvPr>
          <p:cNvCxnSpPr>
            <a:cxnSpLocks/>
          </p:cNvCxnSpPr>
          <p:nvPr/>
        </p:nvCxnSpPr>
        <p:spPr>
          <a:xfrm>
            <a:off x="5581847" y="6783783"/>
            <a:ext cx="456735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AFEEE6A-B134-4446-8B6D-A90A189F6443}"/>
              </a:ext>
            </a:extLst>
          </p:cNvPr>
          <p:cNvCxnSpPr>
            <a:cxnSpLocks/>
          </p:cNvCxnSpPr>
          <p:nvPr/>
        </p:nvCxnSpPr>
        <p:spPr>
          <a:xfrm flipV="1">
            <a:off x="5581847" y="6794934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4741B4A-8CB0-4FAD-963F-1EF40BE5B581}"/>
              </a:ext>
            </a:extLst>
          </p:cNvPr>
          <p:cNvSpPr txBox="1"/>
          <p:nvPr/>
        </p:nvSpPr>
        <p:spPr>
          <a:xfrm>
            <a:off x="7862832" y="4921108"/>
            <a:ext cx="14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3.) Peaks -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Nx</a:t>
            </a:r>
            <a:endParaRPr lang="de-D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02BC16E-C046-4807-9B02-135D4D91BF01}"/>
              </a:ext>
            </a:extLst>
          </p:cNvPr>
          <p:cNvCxnSpPr>
            <a:cxnSpLocks/>
          </p:cNvCxnSpPr>
          <p:nvPr/>
        </p:nvCxnSpPr>
        <p:spPr>
          <a:xfrm>
            <a:off x="7748703" y="4907027"/>
            <a:ext cx="0" cy="2370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D4848BCC-937A-4E2C-A1F7-ED52476E6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1" t="39721" r="42985" b="49646"/>
          <a:stretch/>
        </p:blipFill>
        <p:spPr>
          <a:xfrm>
            <a:off x="7862832" y="6099716"/>
            <a:ext cx="1643178" cy="362381"/>
          </a:xfrm>
          <a:prstGeom prst="rect">
            <a:avLst/>
          </a:prstGeom>
        </p:spPr>
      </p:pic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16D2F8-7359-4AC8-9C96-40298A4AD9FF}"/>
              </a:ext>
            </a:extLst>
          </p:cNvPr>
          <p:cNvCxnSpPr>
            <a:cxnSpLocks/>
          </p:cNvCxnSpPr>
          <p:nvPr/>
        </p:nvCxnSpPr>
        <p:spPr>
          <a:xfrm>
            <a:off x="9538961" y="6178588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id="{C801688C-0F96-49BA-AE26-2CCC2C84F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8024" r="43162" b="71343"/>
          <a:stretch/>
        </p:blipFill>
        <p:spPr>
          <a:xfrm>
            <a:off x="10028647" y="6134894"/>
            <a:ext cx="1643178" cy="362381"/>
          </a:xfrm>
          <a:prstGeom prst="rect">
            <a:avLst/>
          </a:prstGeom>
        </p:spPr>
      </p:pic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3D8347E9-1013-4820-BCB0-EBB204EE4809}"/>
              </a:ext>
            </a:extLst>
          </p:cNvPr>
          <p:cNvCxnSpPr>
            <a:cxnSpLocks/>
          </p:cNvCxnSpPr>
          <p:nvPr/>
        </p:nvCxnSpPr>
        <p:spPr>
          <a:xfrm>
            <a:off x="9506010" y="6420860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D237FD80-D1BD-4780-B4D3-190227ED333B}"/>
              </a:ext>
            </a:extLst>
          </p:cNvPr>
          <p:cNvSpPr/>
          <p:nvPr/>
        </p:nvSpPr>
        <p:spPr>
          <a:xfrm>
            <a:off x="8184995" y="4329478"/>
            <a:ext cx="289932" cy="368605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85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5D74A5C-CF0A-4C69-9DBA-C1E00581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7" y="801994"/>
            <a:ext cx="11323205" cy="68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730F7B7-4EE1-40FE-B147-1DED4496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349"/>
            <a:ext cx="12192000" cy="738114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12CA60E-3B20-458D-ABDA-8387ABCA298A}"/>
              </a:ext>
            </a:extLst>
          </p:cNvPr>
          <p:cNvSpPr/>
          <p:nvPr/>
        </p:nvSpPr>
        <p:spPr>
          <a:xfrm>
            <a:off x="0" y="2762250"/>
            <a:ext cx="2489200" cy="2619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E40A6F-FAF5-4DD0-8997-F31E218820F2}"/>
              </a:ext>
            </a:extLst>
          </p:cNvPr>
          <p:cNvSpPr/>
          <p:nvPr/>
        </p:nvSpPr>
        <p:spPr>
          <a:xfrm>
            <a:off x="0" y="3575050"/>
            <a:ext cx="2489200" cy="1460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39C796-2866-48F8-9235-C06EC59CC4ED}"/>
              </a:ext>
            </a:extLst>
          </p:cNvPr>
          <p:cNvSpPr/>
          <p:nvPr/>
        </p:nvSpPr>
        <p:spPr>
          <a:xfrm>
            <a:off x="0" y="6743700"/>
            <a:ext cx="2489200" cy="1460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7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1C1A9-BB07-406F-A95F-EDC12E6C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AFFD2-B1F6-42E9-94FB-0469AD24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51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1CEF363-BC8F-4709-9350-86005D5C407F}"/>
              </a:ext>
            </a:extLst>
          </p:cNvPr>
          <p:cNvSpPr txBox="1"/>
          <p:nvPr/>
        </p:nvSpPr>
        <p:spPr>
          <a:xfrm>
            <a:off x="44604" y="66498"/>
            <a:ext cx="290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</a:t>
            </a:r>
            <a:r>
              <a:rPr lang="de-DE" b="1" dirty="0" err="1">
                <a:solidFill>
                  <a:srgbClr val="0070C0"/>
                </a:solidFill>
              </a:rPr>
              <a:t>ReMAP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remap_hif1a-1.png">
            <a:extLst>
              <a:ext uri="{FF2B5EF4-FFF2-40B4-BE49-F238E27FC236}">
                <a16:creationId xmlns:a16="http://schemas.microsoft.com/office/drawing/2014/main" id="{E87D2512-8EEF-45ED-A8F8-4A54605B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8" y="528146"/>
            <a:ext cx="11757102" cy="839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76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map_hif1a-3.png">
            <a:extLst>
              <a:ext uri="{FF2B5EF4-FFF2-40B4-BE49-F238E27FC236}">
                <a16:creationId xmlns:a16="http://schemas.microsoft.com/office/drawing/2014/main" id="{471B6B9E-B262-46C9-874C-D66FC9B15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97253"/>
            <a:ext cx="9448800" cy="674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6EECE73-591E-45B0-A57C-82F798A26AE8}"/>
              </a:ext>
            </a:extLst>
          </p:cNvPr>
          <p:cNvSpPr txBox="1"/>
          <p:nvPr/>
        </p:nvSpPr>
        <p:spPr>
          <a:xfrm>
            <a:off x="44604" y="66498"/>
            <a:ext cx="290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</a:t>
            </a:r>
            <a:r>
              <a:rPr lang="de-DE" b="1" dirty="0" err="1">
                <a:solidFill>
                  <a:srgbClr val="0070C0"/>
                </a:solidFill>
              </a:rPr>
              <a:t>ReMAP</a:t>
            </a:r>
            <a:endParaRPr lang="de-D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9F4CD1-E86A-40E1-9134-886F1A43F1E8}"/>
              </a:ext>
            </a:extLst>
          </p:cNvPr>
          <p:cNvSpPr txBox="1"/>
          <p:nvPr/>
        </p:nvSpPr>
        <p:spPr>
          <a:xfrm>
            <a:off x="44604" y="66498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SKNBE2</a:t>
            </a:r>
          </a:p>
        </p:txBody>
      </p:sp>
      <p:pic>
        <p:nvPicPr>
          <p:cNvPr id="3074" name="Picture 2" descr="sknbe2-1.png">
            <a:extLst>
              <a:ext uri="{FF2B5EF4-FFF2-40B4-BE49-F238E27FC236}">
                <a16:creationId xmlns:a16="http://schemas.microsoft.com/office/drawing/2014/main" id="{8FCEEBB1-4905-42DF-BC6F-5CFECB9E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19" y="778333"/>
            <a:ext cx="9549161" cy="682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knbe2_venn_peaks-1.png">
            <a:extLst>
              <a:ext uri="{FF2B5EF4-FFF2-40B4-BE49-F238E27FC236}">
                <a16:creationId xmlns:a16="http://schemas.microsoft.com/office/drawing/2014/main" id="{E2889E03-8C86-4126-8E4E-125EB039C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66" y="363098"/>
            <a:ext cx="5605528" cy="400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7F8F030-AF68-4E23-8F52-FB49D45E26B6}"/>
              </a:ext>
            </a:extLst>
          </p:cNvPr>
          <p:cNvSpPr txBox="1"/>
          <p:nvPr/>
        </p:nvSpPr>
        <p:spPr>
          <a:xfrm>
            <a:off x="44604" y="66498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SKNBE2</a:t>
            </a:r>
          </a:p>
        </p:txBody>
      </p:sp>
      <p:pic>
        <p:nvPicPr>
          <p:cNvPr id="4098" name="Picture 2" descr="sknbe2-3.png">
            <a:extLst>
              <a:ext uri="{FF2B5EF4-FFF2-40B4-BE49-F238E27FC236}">
                <a16:creationId xmlns:a16="http://schemas.microsoft.com/office/drawing/2014/main" id="{52053677-06B3-41CD-A003-042968EC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" y="1455666"/>
            <a:ext cx="6338023" cy="452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knbe2_venn_genes-1.png">
            <a:extLst>
              <a:ext uri="{FF2B5EF4-FFF2-40B4-BE49-F238E27FC236}">
                <a16:creationId xmlns:a16="http://schemas.microsoft.com/office/drawing/2014/main" id="{5C4B2547-A3F5-42A4-B82A-763D9922D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626" y="4776745"/>
            <a:ext cx="5809373" cy="414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FE40A9B-B7CF-49F9-B68E-BFA4918F1D5C}"/>
              </a:ext>
            </a:extLst>
          </p:cNvPr>
          <p:cNvSpPr txBox="1"/>
          <p:nvPr/>
        </p:nvSpPr>
        <p:spPr>
          <a:xfrm>
            <a:off x="8726758" y="178432"/>
            <a:ext cx="71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Peaks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A69574C-4F46-4985-92C6-56880CAD70F6}"/>
              </a:ext>
            </a:extLst>
          </p:cNvPr>
          <p:cNvSpPr txBox="1"/>
          <p:nvPr/>
        </p:nvSpPr>
        <p:spPr>
          <a:xfrm>
            <a:off x="8948129" y="46622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Genes</a:t>
            </a:r>
          </a:p>
        </p:txBody>
      </p:sp>
    </p:spTree>
    <p:extLst>
      <p:ext uri="{BB962C8B-B14F-4D97-AF65-F5344CB8AC3E}">
        <p14:creationId xmlns:p14="http://schemas.microsoft.com/office/powerpoint/2010/main" val="427305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051DE39-EB76-4ECD-9CF2-A4DE650C2000}"/>
              </a:ext>
            </a:extLst>
          </p:cNvPr>
          <p:cNvSpPr txBox="1"/>
          <p:nvPr/>
        </p:nvSpPr>
        <p:spPr>
          <a:xfrm>
            <a:off x="44604" y="66498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SKNBE2</a:t>
            </a:r>
          </a:p>
        </p:txBody>
      </p:sp>
    </p:spTree>
    <p:extLst>
      <p:ext uri="{BB962C8B-B14F-4D97-AF65-F5344CB8AC3E}">
        <p14:creationId xmlns:p14="http://schemas.microsoft.com/office/powerpoint/2010/main" val="385330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B85F875-09B4-46E8-8D75-4608D6202D5E}"/>
              </a:ext>
            </a:extLst>
          </p:cNvPr>
          <p:cNvSpPr txBox="1"/>
          <p:nvPr/>
        </p:nvSpPr>
        <p:spPr>
          <a:xfrm>
            <a:off x="44604" y="66498"/>
            <a:ext cx="473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Figure 5: </a:t>
            </a:r>
            <a:r>
              <a:rPr lang="de-DE" b="1" dirty="0" err="1">
                <a:solidFill>
                  <a:srgbClr val="0070C0"/>
                </a:solidFill>
              </a:rPr>
              <a:t>Compare</a:t>
            </a:r>
            <a:r>
              <a:rPr lang="de-DE" b="1" dirty="0">
                <a:solidFill>
                  <a:srgbClr val="0070C0"/>
                </a:solidFill>
              </a:rPr>
              <a:t> RNA-</a:t>
            </a:r>
            <a:r>
              <a:rPr lang="de-DE" b="1" dirty="0" err="1">
                <a:solidFill>
                  <a:srgbClr val="0070C0"/>
                </a:solidFill>
              </a:rPr>
              <a:t>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with</a:t>
            </a:r>
            <a:r>
              <a:rPr lang="de-DE" b="1" dirty="0">
                <a:solidFill>
                  <a:srgbClr val="0070C0"/>
                </a:solidFill>
              </a:rPr>
              <a:t> own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6146" name="Picture 2" descr="chip_venn-1.png">
            <a:extLst>
              <a:ext uri="{FF2B5EF4-FFF2-40B4-BE49-F238E27FC236}">
                <a16:creationId xmlns:a16="http://schemas.microsoft.com/office/drawing/2014/main" id="{64611663-60F6-48A3-A2D7-AFBF1DFE5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9" y="595845"/>
            <a:ext cx="4984063" cy="356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hip_venn-2.png">
            <a:extLst>
              <a:ext uri="{FF2B5EF4-FFF2-40B4-BE49-F238E27FC236}">
                <a16:creationId xmlns:a16="http://schemas.microsoft.com/office/drawing/2014/main" id="{3762A19F-3808-4697-98BE-D273B120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69" y="230902"/>
            <a:ext cx="5427672" cy="387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hip_venn-3.png">
            <a:extLst>
              <a:ext uri="{FF2B5EF4-FFF2-40B4-BE49-F238E27FC236}">
                <a16:creationId xmlns:a16="http://schemas.microsoft.com/office/drawing/2014/main" id="{86971232-A819-4E10-9572-88FF4F8F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74" y="4267826"/>
            <a:ext cx="9007851" cy="467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3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6A80CBD-D0A9-4247-A24B-0E96BFE40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6" t="10409" r="3306" b="2987"/>
          <a:stretch/>
        </p:blipFill>
        <p:spPr>
          <a:xfrm>
            <a:off x="4000045" y="525038"/>
            <a:ext cx="7276133" cy="3246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BF11EE-18AE-4EAD-AA92-7D285047AC50}"/>
              </a:ext>
            </a:extLst>
          </p:cNvPr>
          <p:cNvSpPr txBox="1"/>
          <p:nvPr/>
        </p:nvSpPr>
        <p:spPr>
          <a:xfrm>
            <a:off x="5131109" y="3890209"/>
            <a:ext cx="102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Hif1b-KO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642F79-D088-45B4-BE0D-1419E792CED2}"/>
              </a:ext>
            </a:extLst>
          </p:cNvPr>
          <p:cNvSpPr txBox="1"/>
          <p:nvPr/>
        </p:nvSpPr>
        <p:spPr>
          <a:xfrm>
            <a:off x="9436409" y="389020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 WB</a:t>
            </a:r>
          </a:p>
          <a:p>
            <a:r>
              <a:rPr lang="de-DE" dirty="0" err="1">
                <a:solidFill>
                  <a:srgbClr val="FF0000"/>
                </a:solidFill>
              </a:rPr>
              <a:t>Nx</a:t>
            </a:r>
            <a:r>
              <a:rPr lang="de-DE" dirty="0">
                <a:solidFill>
                  <a:srgbClr val="FF0000"/>
                </a:solidFill>
              </a:rPr>
              <a:t> Samples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81346E-3C97-4EA6-9362-84EDDA6245B8}"/>
              </a:ext>
            </a:extLst>
          </p:cNvPr>
          <p:cNvSpPr txBox="1"/>
          <p:nvPr/>
        </p:nvSpPr>
        <p:spPr>
          <a:xfrm>
            <a:off x="304800" y="525038"/>
            <a:ext cx="23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Generation </a:t>
            </a:r>
            <a:r>
              <a:rPr lang="de-DE" b="1" dirty="0" err="1"/>
              <a:t>of</a:t>
            </a:r>
            <a:r>
              <a:rPr lang="de-DE" b="1" dirty="0"/>
              <a:t> HIF-KOs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ED2E83-1433-412D-91BF-E153BB236442}"/>
              </a:ext>
            </a:extLst>
          </p:cNvPr>
          <p:cNvSpPr txBox="1"/>
          <p:nvPr/>
        </p:nvSpPr>
        <p:spPr>
          <a:xfrm>
            <a:off x="304800" y="5198638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RNA-</a:t>
            </a:r>
            <a:r>
              <a:rPr lang="de-DE" b="1" dirty="0" err="1"/>
              <a:t>Seq</a:t>
            </a:r>
            <a:r>
              <a:rPr lang="de-DE" b="1" dirty="0"/>
              <a:t> </a:t>
            </a:r>
            <a:r>
              <a:rPr lang="de-DE" b="1" dirty="0" err="1"/>
              <a:t>experiment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EBD6B1-9D5A-4260-AC45-17EC04060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07" y="4747183"/>
            <a:ext cx="8020022" cy="368949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2E497B6-9FCC-4C8D-ADCA-920527EB3DAA}"/>
              </a:ext>
            </a:extLst>
          </p:cNvPr>
          <p:cNvSpPr txBox="1"/>
          <p:nvPr/>
        </p:nvSpPr>
        <p:spPr>
          <a:xfrm>
            <a:off x="4831336" y="855841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+ Hif1b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161033-0202-4182-82AD-0D065CF964B0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</a:t>
            </a:r>
          </a:p>
        </p:txBody>
      </p:sp>
      <p:pic>
        <p:nvPicPr>
          <p:cNvPr id="1026" name="Picture 2" descr="1_pca_plot_final-1.png">
            <a:extLst>
              <a:ext uri="{FF2B5EF4-FFF2-40B4-BE49-F238E27FC236}">
                <a16:creationId xmlns:a16="http://schemas.microsoft.com/office/drawing/2014/main" id="{3ADC2B83-73A0-4535-8881-243F7336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3" y="4782570"/>
            <a:ext cx="4725797" cy="378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22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68AE66-7C0A-4D05-8DC6-42E7FC7E2A68}"/>
              </a:ext>
            </a:extLst>
          </p:cNvPr>
          <p:cNvSpPr txBox="1"/>
          <p:nvPr/>
        </p:nvSpPr>
        <p:spPr>
          <a:xfrm>
            <a:off x="44604" y="66498"/>
            <a:ext cx="410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Figure 5: </a:t>
            </a:r>
            <a:r>
              <a:rPr lang="de-DE" b="1" dirty="0" err="1">
                <a:solidFill>
                  <a:srgbClr val="0070C0"/>
                </a:solidFill>
              </a:rPr>
              <a:t>Compare</a:t>
            </a:r>
            <a:r>
              <a:rPr lang="de-DE" b="1" dirty="0">
                <a:solidFill>
                  <a:srgbClr val="0070C0"/>
                </a:solidFill>
              </a:rPr>
              <a:t> RNA-</a:t>
            </a:r>
            <a:r>
              <a:rPr lang="de-DE" b="1" dirty="0" err="1">
                <a:solidFill>
                  <a:srgbClr val="0070C0"/>
                </a:solidFill>
              </a:rPr>
              <a:t>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with</a:t>
            </a:r>
            <a:r>
              <a:rPr lang="de-DE" b="1" dirty="0">
                <a:solidFill>
                  <a:srgbClr val="0070C0"/>
                </a:solidFill>
              </a:rPr>
              <a:t> SKNBE2</a:t>
            </a:r>
          </a:p>
        </p:txBody>
      </p:sp>
      <p:pic>
        <p:nvPicPr>
          <p:cNvPr id="7170" name="Picture 2" descr="chip_venn_sknbe2-2.png">
            <a:extLst>
              <a:ext uri="{FF2B5EF4-FFF2-40B4-BE49-F238E27FC236}">
                <a16:creationId xmlns:a16="http://schemas.microsoft.com/office/drawing/2014/main" id="{890BA751-BC50-49BB-AD10-056FBF902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58" y="1000125"/>
            <a:ext cx="1000125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237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69A0F06-619E-48CB-8214-502DA678B385}"/>
              </a:ext>
            </a:extLst>
          </p:cNvPr>
          <p:cNvSpPr txBox="1"/>
          <p:nvPr/>
        </p:nvSpPr>
        <p:spPr>
          <a:xfrm>
            <a:off x="44604" y="66498"/>
            <a:ext cx="40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Figure 5: </a:t>
            </a:r>
            <a:r>
              <a:rPr lang="de-DE" b="1" dirty="0" err="1">
                <a:solidFill>
                  <a:srgbClr val="0070C0"/>
                </a:solidFill>
              </a:rPr>
              <a:t>Compare</a:t>
            </a:r>
            <a:r>
              <a:rPr lang="de-DE" b="1" dirty="0">
                <a:solidFill>
                  <a:srgbClr val="0070C0"/>
                </a:solidFill>
              </a:rPr>
              <a:t> RNA-</a:t>
            </a:r>
            <a:r>
              <a:rPr lang="de-DE" b="1" dirty="0" err="1">
                <a:solidFill>
                  <a:srgbClr val="0070C0"/>
                </a:solidFill>
              </a:rPr>
              <a:t>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with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ReMAP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8196" name="Picture 4" descr="chip_venn_remap-2.png">
            <a:extLst>
              <a:ext uri="{FF2B5EF4-FFF2-40B4-BE49-F238E27FC236}">
                <a16:creationId xmlns:a16="http://schemas.microsoft.com/office/drawing/2014/main" id="{AD193ECB-ED18-4778-8FBF-BC6DA56B7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49" y="862892"/>
            <a:ext cx="10193376" cy="728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3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F2E3A-B0F8-4692-BA76-58AA7D3C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73FE7-501A-432F-806F-D74592A0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08C1E0E-2710-4B85-9681-58F2944CCAFA}"/>
              </a:ext>
            </a:extLst>
          </p:cNvPr>
          <p:cNvSpPr txBox="1"/>
          <p:nvPr/>
        </p:nvSpPr>
        <p:spPr>
          <a:xfrm>
            <a:off x="44604" y="66498"/>
            <a:ext cx="16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1 - </a:t>
            </a:r>
            <a:r>
              <a:rPr lang="de-DE" b="1" dirty="0" err="1">
                <a:solidFill>
                  <a:srgbClr val="0070C0"/>
                </a:solidFill>
              </a:rPr>
              <a:t>variants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1_pca_plot_variants-1.png">
            <a:extLst>
              <a:ext uri="{FF2B5EF4-FFF2-40B4-BE49-F238E27FC236}">
                <a16:creationId xmlns:a16="http://schemas.microsoft.com/office/drawing/2014/main" id="{95A692CE-9417-41C9-A526-519834D62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175"/>
            <a:ext cx="12192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F93C32-7578-4D2D-AC7A-E47518654257}"/>
              </a:ext>
            </a:extLst>
          </p:cNvPr>
          <p:cNvSpPr txBox="1"/>
          <p:nvPr/>
        </p:nvSpPr>
        <p:spPr>
          <a:xfrm>
            <a:off x="4427034" y="6433320"/>
            <a:ext cx="303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1%, 5%, </a:t>
            </a:r>
            <a:r>
              <a:rPr lang="de-DE" sz="2400" dirty="0" err="1">
                <a:solidFill>
                  <a:srgbClr val="FF0000"/>
                </a:solidFill>
              </a:rPr>
              <a:t>or</a:t>
            </a:r>
            <a:r>
              <a:rPr lang="de-DE" sz="2400" dirty="0">
                <a:solidFill>
                  <a:srgbClr val="FF0000"/>
                </a:solidFill>
              </a:rPr>
              <a:t> 10% genes?</a:t>
            </a:r>
          </a:p>
        </p:txBody>
      </p:sp>
    </p:spTree>
    <p:extLst>
      <p:ext uri="{BB962C8B-B14F-4D97-AF65-F5344CB8AC3E}">
        <p14:creationId xmlns:p14="http://schemas.microsoft.com/office/powerpoint/2010/main" val="196655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E2F7FE-651A-43B2-8A0A-201A14A93995}"/>
              </a:ext>
            </a:extLst>
          </p:cNvPr>
          <p:cNvSpPr txBox="1"/>
          <p:nvPr/>
        </p:nvSpPr>
        <p:spPr>
          <a:xfrm>
            <a:off x="731010" y="90222"/>
            <a:ext cx="23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Hypoxia</a:t>
            </a:r>
            <a:r>
              <a:rPr lang="de-DE" b="1" dirty="0"/>
              <a:t> </a:t>
            </a:r>
            <a:r>
              <a:rPr lang="de-DE" b="1" dirty="0" err="1"/>
              <a:t>induced</a:t>
            </a:r>
            <a:r>
              <a:rPr lang="de-DE" b="1" dirty="0"/>
              <a:t> genes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4D4FE2-196A-4EB0-94EF-ECA3D8E8B317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DF9B09-D8F2-4E36-9F34-0E5BBDEE84D6}"/>
              </a:ext>
            </a:extLst>
          </p:cNvPr>
          <p:cNvSpPr txBox="1"/>
          <p:nvPr/>
        </p:nvSpPr>
        <p:spPr>
          <a:xfrm>
            <a:off x="875978" y="7983291"/>
            <a:ext cx="974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</a:t>
            </a:r>
            <a:r>
              <a:rPr lang="de-DE" dirty="0" err="1"/>
              <a:t>Plotted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cellline</a:t>
            </a:r>
            <a:r>
              <a:rPr lang="de-DE" dirty="0"/>
              <a:t> (Hif1a: </a:t>
            </a:r>
            <a:r>
              <a:rPr lang="de-DE" dirty="0" err="1"/>
              <a:t>Hx</a:t>
            </a:r>
            <a:r>
              <a:rPr lang="de-DE" dirty="0"/>
              <a:t> vs. </a:t>
            </a:r>
            <a:r>
              <a:rPr lang="de-DE" dirty="0" err="1"/>
              <a:t>Nx</a:t>
            </a:r>
            <a:r>
              <a:rPr lang="de-DE" dirty="0"/>
              <a:t>)</a:t>
            </a:r>
          </a:p>
          <a:p>
            <a:r>
              <a:rPr lang="de-DE" dirty="0"/>
              <a:t>-&gt;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genes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Kelly (Hif1a </a:t>
            </a:r>
            <a:r>
              <a:rPr lang="de-DE" dirty="0" err="1"/>
              <a:t>Hx-Nx</a:t>
            </a:r>
            <a:r>
              <a:rPr lang="de-DE" dirty="0"/>
              <a:t> vs. Kelly </a:t>
            </a:r>
            <a:r>
              <a:rPr lang="de-DE" dirty="0" err="1"/>
              <a:t>Hx-Nx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D6FB88-29CD-43F9-BAC2-21B0CD3BC882}"/>
              </a:ext>
            </a:extLst>
          </p:cNvPr>
          <p:cNvSpPr txBox="1"/>
          <p:nvPr/>
        </p:nvSpPr>
        <p:spPr>
          <a:xfrm>
            <a:off x="3650652" y="6822646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Cutoff</a:t>
            </a:r>
            <a:r>
              <a:rPr lang="de-DE" dirty="0"/>
              <a:t>: 	</a:t>
            </a:r>
            <a:r>
              <a:rPr lang="de-DE" dirty="0" err="1"/>
              <a:t>padj</a:t>
            </a:r>
            <a:r>
              <a:rPr lang="de-DE" dirty="0"/>
              <a:t>           &lt; 0.05,</a:t>
            </a:r>
          </a:p>
          <a:p>
            <a:r>
              <a:rPr lang="de-DE" dirty="0"/>
              <a:t>		log2-FC      &gt; 1,</a:t>
            </a:r>
          </a:p>
          <a:p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dirty="0" err="1">
                <a:solidFill>
                  <a:srgbClr val="FF0000"/>
                </a:solidFill>
              </a:rPr>
              <a:t>baseMean</a:t>
            </a:r>
            <a:r>
              <a:rPr lang="de-DE" dirty="0">
                <a:solidFill>
                  <a:srgbClr val="FF0000"/>
                </a:solidFill>
              </a:rPr>
              <a:t> &gt; 0</a:t>
            </a:r>
          </a:p>
        </p:txBody>
      </p:sp>
      <p:pic>
        <p:nvPicPr>
          <p:cNvPr id="3080" name="Picture 8" descr="2_volcanos_plot-1.png">
            <a:extLst>
              <a:ext uri="{FF2B5EF4-FFF2-40B4-BE49-F238E27FC236}">
                <a16:creationId xmlns:a16="http://schemas.microsoft.com/office/drawing/2014/main" id="{90A7DB56-B0C8-4276-9E6C-0895D6F9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7" y="1039911"/>
            <a:ext cx="72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2_venn-1.png">
            <a:extLst>
              <a:ext uri="{FF2B5EF4-FFF2-40B4-BE49-F238E27FC236}">
                <a16:creationId xmlns:a16="http://schemas.microsoft.com/office/drawing/2014/main" id="{79F977DC-2C9D-4813-BFE2-3D56F4D9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44" y="1039911"/>
            <a:ext cx="432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02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D4BF21B-3119-483B-93D6-796DAC45B0D3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982BE6-D0BF-43A9-9130-164DE9E94254}"/>
              </a:ext>
            </a:extLst>
          </p:cNvPr>
          <p:cNvSpPr txBox="1"/>
          <p:nvPr/>
        </p:nvSpPr>
        <p:spPr>
          <a:xfrm>
            <a:off x="731010" y="90222"/>
            <a:ext cx="276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Hif1a / Hif2a </a:t>
            </a:r>
            <a:r>
              <a:rPr lang="de-DE" b="1" dirty="0" err="1"/>
              <a:t>specific</a:t>
            </a:r>
            <a:r>
              <a:rPr lang="de-DE" b="1" dirty="0"/>
              <a:t> genes</a:t>
            </a:r>
          </a:p>
        </p:txBody>
      </p:sp>
      <p:pic>
        <p:nvPicPr>
          <p:cNvPr id="4102" name="Picture 6" descr="cluster-1.png">
            <a:extLst>
              <a:ext uri="{FF2B5EF4-FFF2-40B4-BE49-F238E27FC236}">
                <a16:creationId xmlns:a16="http://schemas.microsoft.com/office/drawing/2014/main" id="{E6FDF468-ACE0-4FA8-ACA7-48BA089D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7" y="483278"/>
            <a:ext cx="8965580" cy="358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48B0345-BCD9-406A-8FEA-48EAD8D89FBD}"/>
              </a:ext>
            </a:extLst>
          </p:cNvPr>
          <p:cNvSpPr/>
          <p:nvPr/>
        </p:nvSpPr>
        <p:spPr>
          <a:xfrm>
            <a:off x="9497122" y="2700140"/>
            <a:ext cx="2694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HIF1A:		1736</a:t>
            </a:r>
          </a:p>
          <a:p>
            <a:r>
              <a:rPr lang="de-DE" b="1" dirty="0">
                <a:solidFill>
                  <a:srgbClr val="00B050"/>
                </a:solidFill>
              </a:rPr>
              <a:t>HIF2A:		3133</a:t>
            </a:r>
          </a:p>
          <a:p>
            <a:r>
              <a:rPr lang="de-DE" b="1" dirty="0">
                <a:solidFill>
                  <a:srgbClr val="7030A0"/>
                </a:solidFill>
              </a:rPr>
              <a:t>HIF1A_HIF2A:	334</a:t>
            </a:r>
          </a:p>
          <a:p>
            <a:r>
              <a:rPr lang="de-DE" b="1" dirty="0">
                <a:solidFill>
                  <a:schemeClr val="accent4">
                    <a:lumMod val="75000"/>
                  </a:schemeClr>
                </a:solidFill>
              </a:rPr>
              <a:t>„orange“:	171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1363CD7-441D-4411-880E-DEA74004CFB0}"/>
              </a:ext>
            </a:extLst>
          </p:cNvPr>
          <p:cNvSpPr txBox="1"/>
          <p:nvPr/>
        </p:nvSpPr>
        <p:spPr>
          <a:xfrm>
            <a:off x="495300" y="4889825"/>
            <a:ext cx="343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7030A0"/>
                </a:solidFill>
              </a:rPr>
              <a:t>-&gt; </a:t>
            </a:r>
            <a:r>
              <a:rPr lang="de-DE" b="1" dirty="0" err="1">
                <a:solidFill>
                  <a:srgbClr val="7030A0"/>
                </a:solidFill>
              </a:rPr>
              <a:t>Only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few</a:t>
            </a:r>
            <a:r>
              <a:rPr lang="de-DE" b="1" dirty="0">
                <a:solidFill>
                  <a:srgbClr val="7030A0"/>
                </a:solidFill>
              </a:rPr>
              <a:t> „parallel“: 334</a:t>
            </a:r>
          </a:p>
          <a:p>
            <a:endParaRPr lang="de-DE" b="1" dirty="0">
              <a:solidFill>
                <a:srgbClr val="7030A0"/>
              </a:solidFill>
            </a:endParaRPr>
          </a:p>
          <a:p>
            <a:r>
              <a:rPr lang="de-DE" b="1" dirty="0">
                <a:solidFill>
                  <a:srgbClr val="7030A0"/>
                </a:solidFill>
              </a:rPr>
              <a:t>-&gt; </a:t>
            </a:r>
            <a:r>
              <a:rPr lang="de-DE" b="1" dirty="0" err="1">
                <a:solidFill>
                  <a:srgbClr val="7030A0"/>
                </a:solidFill>
              </a:rPr>
              <a:t>Assign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corners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to</a:t>
            </a:r>
            <a:r>
              <a:rPr lang="de-DE" b="1" dirty="0">
                <a:solidFill>
                  <a:srgbClr val="7030A0"/>
                </a:solidFill>
              </a:rPr>
              <a:t> HIF1A/HIF2A?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35E3786-8B35-4929-912F-6C0E29C103CA}"/>
              </a:ext>
            </a:extLst>
          </p:cNvPr>
          <p:cNvSpPr/>
          <p:nvPr/>
        </p:nvSpPr>
        <p:spPr>
          <a:xfrm>
            <a:off x="6235699" y="2363590"/>
            <a:ext cx="397735" cy="4699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76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7109856-2059-4F46-B1F7-BA1AE07230ED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AD76FC-9E09-456A-AB94-7F23FACBADF7}"/>
              </a:ext>
            </a:extLst>
          </p:cNvPr>
          <p:cNvSpPr txBox="1"/>
          <p:nvPr/>
        </p:nvSpPr>
        <p:spPr>
          <a:xfrm>
            <a:off x="2242310" y="401549"/>
            <a:ext cx="111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GO-terms</a:t>
            </a:r>
          </a:p>
        </p:txBody>
      </p:sp>
      <p:pic>
        <p:nvPicPr>
          <p:cNvPr id="1026" name="Picture 2" descr="unnamed-chunk-2-1.png">
            <a:extLst>
              <a:ext uri="{FF2B5EF4-FFF2-40B4-BE49-F238E27FC236}">
                <a16:creationId xmlns:a16="http://schemas.microsoft.com/office/drawing/2014/main" id="{04A85431-F4FB-4792-B3EC-466A8E20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36600"/>
            <a:ext cx="5724525" cy="7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D006934-F02A-4F5F-905B-F7A78C5B14FC}"/>
              </a:ext>
            </a:extLst>
          </p:cNvPr>
          <p:cNvSpPr txBox="1"/>
          <p:nvPr/>
        </p:nvSpPr>
        <p:spPr>
          <a:xfrm>
            <a:off x="8838106" y="432783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KEGG</a:t>
            </a:r>
          </a:p>
        </p:txBody>
      </p:sp>
    </p:spTree>
    <p:extLst>
      <p:ext uri="{BB962C8B-B14F-4D97-AF65-F5344CB8AC3E}">
        <p14:creationId xmlns:p14="http://schemas.microsoft.com/office/powerpoint/2010/main" val="19640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985C0-B3E5-4112-AC1C-1C90B98F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6FFBE-D786-443D-8C6F-DA1BFC85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0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nnamed-chunk-3-1.png">
            <a:extLst>
              <a:ext uri="{FF2B5EF4-FFF2-40B4-BE49-F238E27FC236}">
                <a16:creationId xmlns:a16="http://schemas.microsoft.com/office/drawing/2014/main" id="{B7A4BAE4-04C1-42D3-B1D6-CA380B438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95" y="746453"/>
            <a:ext cx="10760885" cy="76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4558C-5B93-4620-BD77-03F2B329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2316D9-0014-4511-BEB2-09BFDB05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15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236</Words>
  <Application>Microsoft Office PowerPoint</Application>
  <PresentationFormat>Benutzerdefiniert</PresentationFormat>
  <Paragraphs>47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Kelterborn, Simon</dc:creator>
  <cp:lastModifiedBy>Kelterborn, Simon</cp:lastModifiedBy>
  <cp:revision>33</cp:revision>
  <dcterms:created xsi:type="dcterms:W3CDTF">2024-07-18T08:21:43Z</dcterms:created>
  <dcterms:modified xsi:type="dcterms:W3CDTF">2024-08-02T11:13:03Z</dcterms:modified>
</cp:coreProperties>
</file>