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0"/>
  </p:notesMasterIdLst>
  <p:sldIdLst>
    <p:sldId id="256" r:id="rId2"/>
    <p:sldId id="257" r:id="rId3"/>
    <p:sldId id="278" r:id="rId4"/>
    <p:sldId id="258" r:id="rId5"/>
    <p:sldId id="279" r:id="rId6"/>
    <p:sldId id="260" r:id="rId7"/>
    <p:sldId id="280" r:id="rId8"/>
    <p:sldId id="261" r:id="rId9"/>
    <p:sldId id="264" r:id="rId10"/>
    <p:sldId id="265" r:id="rId11"/>
    <p:sldId id="281" r:id="rId12"/>
    <p:sldId id="266" r:id="rId13"/>
    <p:sldId id="283" r:id="rId14"/>
    <p:sldId id="284" r:id="rId15"/>
    <p:sldId id="282" r:id="rId16"/>
    <p:sldId id="262" r:id="rId17"/>
    <p:sldId id="267" r:id="rId18"/>
    <p:sldId id="263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54" autoAdjust="0"/>
  </p:normalViewPr>
  <p:slideViewPr>
    <p:cSldViewPr snapToGrid="0">
      <p:cViewPr varScale="1">
        <p:scale>
          <a:sx n="96" d="100"/>
          <a:sy n="96" d="100"/>
        </p:scale>
        <p:origin x="25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01DEC-30C6-4B50-94B6-AB8347F2779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79154-A8CE-4986-8A06-97A592C41CB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0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Do: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Sequencing</a:t>
            </a:r>
            <a:r>
              <a:rPr lang="de-DE" dirty="0"/>
              <a:t> für Hif1b</a:t>
            </a:r>
          </a:p>
          <a:p>
            <a:pPr marL="171450" indent="-171450">
              <a:buFontTx/>
              <a:buChar char="-"/>
            </a:pPr>
            <a:r>
              <a:rPr lang="de-DE" dirty="0"/>
              <a:t>Hif1b KO western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General: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Naming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mutants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HIF-1</a:t>
            </a:r>
            <a:r>
              <a:rPr lang="el-GR" dirty="0"/>
              <a:t>α</a:t>
            </a:r>
            <a:r>
              <a:rPr lang="de-DE" dirty="0"/>
              <a:t>-</a:t>
            </a:r>
            <a:r>
              <a:rPr lang="de-DE" dirty="0" err="1"/>
              <a:t>ko</a:t>
            </a:r>
            <a:r>
              <a:rPr lang="de-DE" dirty="0"/>
              <a:t>, delHIF-1</a:t>
            </a:r>
            <a:r>
              <a:rPr lang="el-GR" dirty="0"/>
              <a:t>α</a:t>
            </a:r>
            <a:r>
              <a:rPr lang="de-DE" dirty="0"/>
              <a:t>,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de-DE" dirty="0"/>
              <a:t>HIF-2</a:t>
            </a:r>
            <a:r>
              <a:rPr lang="el-GR" dirty="0"/>
              <a:t>α 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Colours</a:t>
            </a:r>
          </a:p>
          <a:p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add</a:t>
            </a:r>
            <a:r>
              <a:rPr lang="de-DE" dirty="0"/>
              <a:t> Hif1b </a:t>
            </a:r>
            <a:r>
              <a:rPr lang="de-DE" dirty="0" err="1"/>
              <a:t>gene</a:t>
            </a:r>
            <a:r>
              <a:rPr lang="de-DE" dirty="0"/>
              <a:t> knock-out;</a:t>
            </a:r>
          </a:p>
          <a:p>
            <a:pPr marL="171450" indent="-1714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allel?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Faint</a:t>
            </a:r>
            <a:r>
              <a:rPr lang="de-DE" dirty="0"/>
              <a:t> band in Hif-1b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sheme</a:t>
            </a:r>
            <a:r>
              <a:rPr lang="de-DE" dirty="0"/>
              <a:t>?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add</a:t>
            </a:r>
            <a:r>
              <a:rPr lang="de-DE" dirty="0"/>
              <a:t> Hif1b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D)</a:t>
            </a:r>
          </a:p>
          <a:p>
            <a:pPr marL="171450" indent="-171450">
              <a:buFontTx/>
              <a:buChar char="-"/>
            </a:pPr>
            <a:r>
              <a:rPr lang="de-DE" dirty="0"/>
              <a:t>Colours?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310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A)</a:t>
            </a:r>
          </a:p>
          <a:p>
            <a:pPr marL="171450" indent="-171450">
              <a:buFontTx/>
              <a:buChar char="-"/>
            </a:pPr>
            <a:r>
              <a:rPr lang="de-DE" dirty="0"/>
              <a:t>3 </a:t>
            </a:r>
            <a:r>
              <a:rPr lang="de-DE" dirty="0" err="1"/>
              <a:t>categorys</a:t>
            </a:r>
            <a:r>
              <a:rPr lang="de-DE" dirty="0"/>
              <a:t>: </a:t>
            </a:r>
            <a:r>
              <a:rPr lang="de-DE" dirty="0" err="1"/>
              <a:t>ns</a:t>
            </a:r>
            <a:r>
              <a:rPr lang="de-DE" dirty="0"/>
              <a:t>, </a:t>
            </a:r>
            <a:r>
              <a:rPr lang="de-DE" dirty="0" err="1"/>
              <a:t>significant</a:t>
            </a:r>
            <a:r>
              <a:rPr lang="de-DE" dirty="0"/>
              <a:t>, different </a:t>
            </a:r>
            <a:r>
              <a:rPr lang="de-DE" dirty="0" err="1"/>
              <a:t>from</a:t>
            </a:r>
            <a:r>
              <a:rPr lang="de-DE" dirty="0"/>
              <a:t> Kelly</a:t>
            </a:r>
          </a:p>
          <a:p>
            <a:pPr marL="171450" indent="-171450">
              <a:buFontTx/>
              <a:buChar char="-"/>
            </a:pPr>
            <a:r>
              <a:rPr lang="de-DE" dirty="0"/>
              <a:t>OR 8 </a:t>
            </a:r>
            <a:r>
              <a:rPr lang="de-DE" dirty="0" err="1"/>
              <a:t>panels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,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genotypes</a:t>
            </a: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B)</a:t>
            </a:r>
          </a:p>
          <a:p>
            <a:pPr marL="171450" indent="-171450">
              <a:buFontTx/>
              <a:buChar char="-"/>
            </a:pPr>
            <a:r>
              <a:rPr lang="de-DE" dirty="0"/>
              <a:t>4,3,2 </a:t>
            </a:r>
            <a:r>
              <a:rPr lang="de-DE" dirty="0" err="1"/>
              <a:t>groups</a:t>
            </a:r>
            <a:r>
              <a:rPr lang="de-DE" dirty="0"/>
              <a:t>? </a:t>
            </a:r>
            <a:r>
              <a:rPr lang="de-DE" dirty="0" err="1"/>
              <a:t>Suggest</a:t>
            </a:r>
            <a:r>
              <a:rPr lang="de-DE" dirty="0"/>
              <a:t> 2 </a:t>
            </a:r>
            <a:r>
              <a:rPr lang="de-DE" dirty="0" err="1"/>
              <a:t>groups</a:t>
            </a:r>
            <a:r>
              <a:rPr lang="de-DE" dirty="0"/>
              <a:t>: Hif1a &amp; Hif2a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217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!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02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00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Separate </a:t>
            </a:r>
            <a:r>
              <a:rPr lang="de-DE" dirty="0" err="1"/>
              <a:t>figures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79154-A8CE-4986-8A06-97A592C41CB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76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Xheni Meci, Holger Scholz, Simon Kelterborn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6FA01BD-90A3-4005-8279-0AFC0CBA97DD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GO-terms </a:t>
            </a:r>
            <a:r>
              <a:rPr lang="de-DE" b="1" dirty="0" err="1"/>
              <a:t>analyis</a:t>
            </a:r>
            <a:r>
              <a:rPr lang="de-DE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HIF-1a and HIF-2a responsive genes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screend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enriched</a:t>
            </a:r>
            <a:r>
              <a:rPr lang="de-DE" dirty="0"/>
              <a:t> GO-terms.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898DC3-F515-42C2-BD17-60AB985BA0D9}"/>
              </a:ext>
            </a:extLst>
          </p:cNvPr>
          <p:cNvSpPr txBox="1"/>
          <p:nvPr/>
        </p:nvSpPr>
        <p:spPr>
          <a:xfrm>
            <a:off x="518565" y="4742929"/>
            <a:ext cx="4783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programms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HIF1a and HIF2a.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genes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 </a:t>
            </a:r>
            <a:r>
              <a:rPr lang="de-DE" dirty="0" err="1"/>
              <a:t>regulates</a:t>
            </a:r>
            <a:r>
              <a:rPr lang="de-DE" dirty="0"/>
              <a:t> </a:t>
            </a:r>
            <a:r>
              <a:rPr lang="de-DE" dirty="0" err="1"/>
              <a:t>extracellular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87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results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5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B6FB049-CBE7-443A-9260-2898EE08440F}"/>
              </a:ext>
            </a:extLst>
          </p:cNvPr>
          <p:cNvSpPr txBox="1"/>
          <p:nvPr/>
        </p:nvSpPr>
        <p:spPr>
          <a:xfrm>
            <a:off x="387807" y="631594"/>
            <a:ext cx="1106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4. </a:t>
            </a:r>
            <a:r>
              <a:rPr lang="de-DE" b="1" dirty="0" err="1"/>
              <a:t>Compare</a:t>
            </a:r>
            <a:r>
              <a:rPr lang="de-DE" b="1" dirty="0"/>
              <a:t> </a:t>
            </a:r>
            <a:r>
              <a:rPr lang="de-DE" b="1" dirty="0" err="1"/>
              <a:t>gene</a:t>
            </a:r>
            <a:r>
              <a:rPr lang="de-DE" b="1" dirty="0"/>
              <a:t> </a:t>
            </a:r>
            <a:r>
              <a:rPr lang="de-DE" b="1" dirty="0" err="1"/>
              <a:t>list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ChIP-Seq</a:t>
            </a:r>
            <a:r>
              <a:rPr lang="de-DE" b="1" dirty="0"/>
              <a:t> </a:t>
            </a:r>
            <a:r>
              <a:rPr lang="de-DE" b="1" dirty="0" err="1"/>
              <a:t>data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online </a:t>
            </a:r>
            <a:r>
              <a:rPr lang="de-DE" b="1" dirty="0" err="1"/>
              <a:t>databases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ChIP-seq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ReMAP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 and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>
                <a:solidFill>
                  <a:srgbClr val="FF0000"/>
                </a:solidFill>
              </a:rPr>
              <a:t>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434DAA2-8649-4799-B6E8-4EB61BA4E00E}"/>
              </a:ext>
            </a:extLst>
          </p:cNvPr>
          <p:cNvSpPr txBox="1"/>
          <p:nvPr/>
        </p:nvSpPr>
        <p:spPr>
          <a:xfrm>
            <a:off x="537418" y="4101906"/>
            <a:ext cx="40797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tissue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/>
              <a:t>Core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conserved</a:t>
            </a:r>
            <a:r>
              <a:rPr lang="de-DE" dirty="0"/>
              <a:t> 79 HIF-1A genes</a:t>
            </a:r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743A-4D46-4ECF-B23F-BC5D93F3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3AB7B-65FC-4117-A97F-7D726D8BA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47C74-0C68-4665-8904-5883A235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C35DE-31A6-4556-9CFF-0089DA94E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E039-BF28-48A6-9B9E-E6B59588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155EDD-FD8E-498D-9139-F79EADC43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2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1C1A9-BB07-406F-A95F-EDC12E6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AFFD2-B1F6-42E9-94FB-0469AD24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76" t="10409" r="39932" b="2987"/>
          <a:stretch/>
        </p:blipFill>
        <p:spPr>
          <a:xfrm>
            <a:off x="1097111" y="643347"/>
            <a:ext cx="4465530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2762970" y="4028708"/>
            <a:ext cx="124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 + Hif1b-KO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4459392" y="152794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4762056" y="4938952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826"/>
          <a:stretch/>
        </p:blipFill>
        <p:spPr>
          <a:xfrm>
            <a:off x="1720046" y="5496684"/>
            <a:ext cx="3330355" cy="31803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2955457" y="8774668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679" y="5711476"/>
            <a:ext cx="3971955" cy="317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E6D354-0B3F-4573-9A7B-728B0848601E}"/>
              </a:ext>
            </a:extLst>
          </p:cNvPr>
          <p:cNvSpPr txBox="1"/>
          <p:nvPr/>
        </p:nvSpPr>
        <p:spPr>
          <a:xfrm>
            <a:off x="529673" y="71778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6A34A05-F436-4FD0-A476-2E0D263F117F}"/>
              </a:ext>
            </a:extLst>
          </p:cNvPr>
          <p:cNvSpPr txBox="1"/>
          <p:nvPr/>
        </p:nvSpPr>
        <p:spPr>
          <a:xfrm>
            <a:off x="6938357" y="717780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803CDA8-6E03-4519-A07E-208EB072B511}"/>
              </a:ext>
            </a:extLst>
          </p:cNvPr>
          <p:cNvSpPr txBox="1"/>
          <p:nvPr/>
        </p:nvSpPr>
        <p:spPr>
          <a:xfrm>
            <a:off x="556923" y="5711476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C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62926C9-EB52-488A-8548-F4FA6A48E407}"/>
              </a:ext>
            </a:extLst>
          </p:cNvPr>
          <p:cNvSpPr txBox="1"/>
          <p:nvPr/>
        </p:nvSpPr>
        <p:spPr>
          <a:xfrm>
            <a:off x="6639039" y="565782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D</a:t>
            </a:r>
            <a:endParaRPr lang="de-DE" b="1" dirty="0">
              <a:solidFill>
                <a:schemeClr val="accent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B3126068-E196-418C-A627-1469F52434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20" t="17500" r="5733" b="27300"/>
          <a:stretch/>
        </p:blipFill>
        <p:spPr>
          <a:xfrm>
            <a:off x="7565685" y="2127681"/>
            <a:ext cx="3051573" cy="43770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C67A16B-D29A-4764-83A8-C13722C0C5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l="4008" r="5958" b="14585"/>
          <a:stretch/>
        </p:blipFill>
        <p:spPr>
          <a:xfrm>
            <a:off x="7565686" y="3477244"/>
            <a:ext cx="3051572" cy="33403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378E46B-A1B3-47FA-BFB7-77395CED2F9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563" t="50090" r="9729" b="21914"/>
          <a:stretch/>
        </p:blipFill>
        <p:spPr>
          <a:xfrm>
            <a:off x="7565685" y="2651347"/>
            <a:ext cx="3051573" cy="334038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EE712DE-7869-4B45-968F-5F33058C027E}"/>
              </a:ext>
            </a:extLst>
          </p:cNvPr>
          <p:cNvSpPr txBox="1"/>
          <p:nvPr/>
        </p:nvSpPr>
        <p:spPr>
          <a:xfrm>
            <a:off x="10665031" y="222418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97658AD-0141-45D7-9E1D-5BB7F414F852}"/>
              </a:ext>
            </a:extLst>
          </p:cNvPr>
          <p:cNvSpPr txBox="1"/>
          <p:nvPr/>
        </p:nvSpPr>
        <p:spPr>
          <a:xfrm>
            <a:off x="10665030" y="2678129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HIF-2</a:t>
            </a:r>
            <a:r>
              <a:rPr lang="el-GR" sz="1350" dirty="0"/>
              <a:t>α</a:t>
            </a:r>
            <a:endParaRPr lang="de-DE" sz="135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B40FB2B-8610-4439-809F-DCC87AE8E0B7}"/>
              </a:ext>
            </a:extLst>
          </p:cNvPr>
          <p:cNvSpPr txBox="1"/>
          <p:nvPr/>
        </p:nvSpPr>
        <p:spPr>
          <a:xfrm>
            <a:off x="10675690" y="3498656"/>
            <a:ext cx="9801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ACTIN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97C893-51E9-4484-9C79-1CA10E24C05C}"/>
              </a:ext>
            </a:extLst>
          </p:cNvPr>
          <p:cNvSpPr txBox="1"/>
          <p:nvPr/>
        </p:nvSpPr>
        <p:spPr>
          <a:xfrm>
            <a:off x="7663079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D2CEFF5-CF54-4DF8-8C23-9F151CE52BBA}"/>
              </a:ext>
            </a:extLst>
          </p:cNvPr>
          <p:cNvSpPr txBox="1"/>
          <p:nvPr/>
        </p:nvSpPr>
        <p:spPr>
          <a:xfrm>
            <a:off x="8412997" y="182628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929E069-DFAA-4C89-B47E-06DF65778036}"/>
              </a:ext>
            </a:extLst>
          </p:cNvPr>
          <p:cNvSpPr txBox="1"/>
          <p:nvPr/>
        </p:nvSpPr>
        <p:spPr>
          <a:xfrm>
            <a:off x="9147989" y="1826501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635222-13AB-4C87-B175-1267F29CDE21}"/>
              </a:ext>
            </a:extLst>
          </p:cNvPr>
          <p:cNvSpPr txBox="1"/>
          <p:nvPr/>
        </p:nvSpPr>
        <p:spPr>
          <a:xfrm>
            <a:off x="9890603" y="1826500"/>
            <a:ext cx="8058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Nx</a:t>
            </a:r>
            <a:r>
              <a:rPr lang="de-DE" sz="1350" dirty="0"/>
              <a:t>    </a:t>
            </a:r>
            <a:r>
              <a:rPr lang="de-DE" sz="1350" dirty="0" err="1"/>
              <a:t>Hx</a:t>
            </a:r>
            <a:endParaRPr lang="de-DE" sz="135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BEDC0FBB-FE93-41CF-B31A-12EB6F3A54B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7924" t="45153" r="16472" b="20680"/>
          <a:stretch/>
        </p:blipFill>
        <p:spPr>
          <a:xfrm>
            <a:off x="7565686" y="3092013"/>
            <a:ext cx="3051572" cy="275801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823F80-5E36-4C5F-8CC9-E7DF7CDF8599}"/>
              </a:ext>
            </a:extLst>
          </p:cNvPr>
          <p:cNvSpPr txBox="1"/>
          <p:nvPr/>
        </p:nvSpPr>
        <p:spPr>
          <a:xfrm>
            <a:off x="10665029" y="3083866"/>
            <a:ext cx="1279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B1A71DF-9398-42D7-B18E-7048F8B85B04}"/>
              </a:ext>
            </a:extLst>
          </p:cNvPr>
          <p:cNvCxnSpPr/>
          <p:nvPr/>
        </p:nvCxnSpPr>
        <p:spPr>
          <a:xfrm>
            <a:off x="7727372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6BE5C63-CFB8-420A-BFED-E9AD4EB9A27F}"/>
              </a:ext>
            </a:extLst>
          </p:cNvPr>
          <p:cNvCxnSpPr/>
          <p:nvPr/>
        </p:nvCxnSpPr>
        <p:spPr>
          <a:xfrm>
            <a:off x="8468893" y="1857934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56C2737-E386-4789-9B8D-94D5EB47F4B0}"/>
              </a:ext>
            </a:extLst>
          </p:cNvPr>
          <p:cNvCxnSpPr/>
          <p:nvPr/>
        </p:nvCxnSpPr>
        <p:spPr>
          <a:xfrm>
            <a:off x="9218812" y="1859542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AC4AB05-5A4C-4721-ADB1-67A6FFCFE9DF}"/>
              </a:ext>
            </a:extLst>
          </p:cNvPr>
          <p:cNvCxnSpPr/>
          <p:nvPr/>
        </p:nvCxnSpPr>
        <p:spPr>
          <a:xfrm>
            <a:off x="9953803" y="1859351"/>
            <a:ext cx="551498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8E9CEAC8-82DB-49C9-AAE1-CFD92147F3B5}"/>
              </a:ext>
            </a:extLst>
          </p:cNvPr>
          <p:cNvSpPr txBox="1"/>
          <p:nvPr/>
        </p:nvSpPr>
        <p:spPr>
          <a:xfrm rot="18198137">
            <a:off x="7481628" y="1135980"/>
            <a:ext cx="11072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 err="1"/>
              <a:t>empty</a:t>
            </a:r>
            <a:r>
              <a:rPr lang="de-DE" sz="1350" dirty="0"/>
              <a:t> </a:t>
            </a:r>
            <a:r>
              <a:rPr lang="de-DE" sz="1350" dirty="0" err="1"/>
              <a:t>vector</a:t>
            </a:r>
            <a:endParaRPr lang="de-DE" sz="135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AAB79BD-1599-4D7F-BEC9-8274A35B54DC}"/>
              </a:ext>
            </a:extLst>
          </p:cNvPr>
          <p:cNvSpPr txBox="1"/>
          <p:nvPr/>
        </p:nvSpPr>
        <p:spPr>
          <a:xfrm rot="18198137">
            <a:off x="8266515" y="1238700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D030F9E-9322-4CBC-922E-7BB3A72B9CA4}"/>
              </a:ext>
            </a:extLst>
          </p:cNvPr>
          <p:cNvSpPr txBox="1"/>
          <p:nvPr/>
        </p:nvSpPr>
        <p:spPr>
          <a:xfrm rot="18198137">
            <a:off x="8999917" y="1236297"/>
            <a:ext cx="11072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delHIF-2</a:t>
            </a:r>
            <a:r>
              <a:rPr lang="el-GR" sz="1350" dirty="0"/>
              <a:t>α</a:t>
            </a:r>
            <a:r>
              <a:rPr lang="de-DE" sz="1350" dirty="0"/>
              <a:t> 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7725439-FC72-4352-AA7D-16BA38DB479E}"/>
              </a:ext>
            </a:extLst>
          </p:cNvPr>
          <p:cNvSpPr txBox="1"/>
          <p:nvPr/>
        </p:nvSpPr>
        <p:spPr>
          <a:xfrm rot="18198137">
            <a:off x="9613237" y="1091919"/>
            <a:ext cx="14781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delHIF-1</a:t>
            </a:r>
            <a:r>
              <a:rPr lang="el-GR" sz="1350" dirty="0"/>
              <a:t>β</a:t>
            </a:r>
            <a:r>
              <a:rPr lang="de-DE" sz="1350" dirty="0"/>
              <a:t>/ARNT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F3F7627-4CCE-4AF0-8E19-E6435885A9E1}"/>
              </a:ext>
            </a:extLst>
          </p:cNvPr>
          <p:cNvSpPr/>
          <p:nvPr/>
        </p:nvSpPr>
        <p:spPr>
          <a:xfrm>
            <a:off x="7521736" y="2073591"/>
            <a:ext cx="3139575" cy="178548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39" name="Picture 2" descr="1_pca_plot_variants-1.png">
            <a:extLst>
              <a:ext uri="{FF2B5EF4-FFF2-40B4-BE49-F238E27FC236}">
                <a16:creationId xmlns:a16="http://schemas.microsoft.com/office/drawing/2014/main" id="{6C209772-1579-41F8-8FD8-87C9BE8F6A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31" b="14225"/>
          <a:stretch/>
        </p:blipFill>
        <p:spPr bwMode="auto">
          <a:xfrm>
            <a:off x="7128014" y="5496684"/>
            <a:ext cx="3322640" cy="361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CEF363-BC8F-4709-9350-86005D5C407F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map_hif1a-1.png">
            <a:extLst>
              <a:ext uri="{FF2B5EF4-FFF2-40B4-BE49-F238E27FC236}">
                <a16:creationId xmlns:a16="http://schemas.microsoft.com/office/drawing/2014/main" id="{E87D2512-8EEF-45ED-A8F8-4A54605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8" y="528146"/>
            <a:ext cx="11757102" cy="83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8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map_hif1a-3.png">
            <a:extLst>
              <a:ext uri="{FF2B5EF4-FFF2-40B4-BE49-F238E27FC236}">
                <a16:creationId xmlns:a16="http://schemas.microsoft.com/office/drawing/2014/main" id="{471B6B9E-B262-46C9-874C-D66FC9B1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7253"/>
            <a:ext cx="9448800" cy="67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EECE73-591E-45B0-A57C-82F798A26AE8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9F4CD1-E86A-40E1-9134-886F1A43F1E8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3074" name="Picture 2" descr="sknbe2-1.png">
            <a:extLst>
              <a:ext uri="{FF2B5EF4-FFF2-40B4-BE49-F238E27FC236}">
                <a16:creationId xmlns:a16="http://schemas.microsoft.com/office/drawing/2014/main" id="{8FCEEBB1-4905-42DF-BC6F-5CFECB9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9" y="778333"/>
            <a:ext cx="9549161" cy="6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nbe2_venn_peaks-1.png">
            <a:extLst>
              <a:ext uri="{FF2B5EF4-FFF2-40B4-BE49-F238E27FC236}">
                <a16:creationId xmlns:a16="http://schemas.microsoft.com/office/drawing/2014/main" id="{E2889E03-8C86-4126-8E4E-125EB039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66" y="363098"/>
            <a:ext cx="5605528" cy="40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F8F030-AF68-4E23-8F52-FB49D45E26B6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4098" name="Picture 2" descr="sknbe2-3.png">
            <a:extLst>
              <a:ext uri="{FF2B5EF4-FFF2-40B4-BE49-F238E27FC236}">
                <a16:creationId xmlns:a16="http://schemas.microsoft.com/office/drawing/2014/main" id="{52053677-06B3-41CD-A003-042968EC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1455666"/>
            <a:ext cx="6338023" cy="45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knbe2_venn_genes-1.png">
            <a:extLst>
              <a:ext uri="{FF2B5EF4-FFF2-40B4-BE49-F238E27FC236}">
                <a16:creationId xmlns:a16="http://schemas.microsoft.com/office/drawing/2014/main" id="{5C4B2547-A3F5-42A4-B82A-763D9922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6" y="4776745"/>
            <a:ext cx="5809373" cy="414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FE40A9B-B7CF-49F9-B68E-BFA4918F1D5C}"/>
              </a:ext>
            </a:extLst>
          </p:cNvPr>
          <p:cNvSpPr txBox="1"/>
          <p:nvPr/>
        </p:nvSpPr>
        <p:spPr>
          <a:xfrm>
            <a:off x="8726758" y="178432"/>
            <a:ext cx="71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Peaks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A69574C-4F46-4985-92C6-56880CAD70F6}"/>
              </a:ext>
            </a:extLst>
          </p:cNvPr>
          <p:cNvSpPr txBox="1"/>
          <p:nvPr/>
        </p:nvSpPr>
        <p:spPr>
          <a:xfrm>
            <a:off x="8948129" y="466221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427305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51DE39-EB76-4ECD-9CF2-A4DE650C2000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</p:spTree>
    <p:extLst>
      <p:ext uri="{BB962C8B-B14F-4D97-AF65-F5344CB8AC3E}">
        <p14:creationId xmlns:p14="http://schemas.microsoft.com/office/powerpoint/2010/main" val="3853309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B85F875-09B4-46E8-8D75-4608D6202D5E}"/>
              </a:ext>
            </a:extLst>
          </p:cNvPr>
          <p:cNvSpPr txBox="1"/>
          <p:nvPr/>
        </p:nvSpPr>
        <p:spPr>
          <a:xfrm>
            <a:off x="44604" y="66498"/>
            <a:ext cx="473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own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chip_venn-1.png">
            <a:extLst>
              <a:ext uri="{FF2B5EF4-FFF2-40B4-BE49-F238E27FC236}">
                <a16:creationId xmlns:a16="http://schemas.microsoft.com/office/drawing/2014/main" id="{64611663-60F6-48A3-A2D7-AFBF1DFE5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09" y="595845"/>
            <a:ext cx="4984063" cy="356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ip_venn-2.png">
            <a:extLst>
              <a:ext uri="{FF2B5EF4-FFF2-40B4-BE49-F238E27FC236}">
                <a16:creationId xmlns:a16="http://schemas.microsoft.com/office/drawing/2014/main" id="{3762A19F-3808-4697-98BE-D273B120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569" y="230902"/>
            <a:ext cx="5427672" cy="387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p_venn-3.png">
            <a:extLst>
              <a:ext uri="{FF2B5EF4-FFF2-40B4-BE49-F238E27FC236}">
                <a16:creationId xmlns:a16="http://schemas.microsoft.com/office/drawing/2014/main" id="{86971232-A819-4E10-9572-88FF4F8FC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074" y="4267826"/>
            <a:ext cx="9007851" cy="467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434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268AE66-7C0A-4D05-8DC6-42E7FC7E2A68}"/>
              </a:ext>
            </a:extLst>
          </p:cNvPr>
          <p:cNvSpPr txBox="1"/>
          <p:nvPr/>
        </p:nvSpPr>
        <p:spPr>
          <a:xfrm>
            <a:off x="44604" y="66498"/>
            <a:ext cx="410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SKNBE2</a:t>
            </a:r>
          </a:p>
        </p:txBody>
      </p:sp>
      <p:pic>
        <p:nvPicPr>
          <p:cNvPr id="7170" name="Picture 2" descr="chip_venn_sknbe2-2.png">
            <a:extLst>
              <a:ext uri="{FF2B5EF4-FFF2-40B4-BE49-F238E27FC236}">
                <a16:creationId xmlns:a16="http://schemas.microsoft.com/office/drawing/2014/main" id="{890BA751-BC50-49BB-AD10-056FBF90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58" y="1000125"/>
            <a:ext cx="1000125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237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169A0F06-619E-48CB-8214-502DA678B385}"/>
              </a:ext>
            </a:extLst>
          </p:cNvPr>
          <p:cNvSpPr txBox="1"/>
          <p:nvPr/>
        </p:nvSpPr>
        <p:spPr>
          <a:xfrm>
            <a:off x="44604" y="66498"/>
            <a:ext cx="40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Figure 5: </a:t>
            </a:r>
            <a:r>
              <a:rPr lang="de-DE" b="1" dirty="0" err="1">
                <a:solidFill>
                  <a:srgbClr val="0070C0"/>
                </a:solidFill>
              </a:rPr>
              <a:t>Compare</a:t>
            </a:r>
            <a:r>
              <a:rPr lang="de-DE" b="1" dirty="0">
                <a:solidFill>
                  <a:srgbClr val="0070C0"/>
                </a:solidFill>
              </a:rPr>
              <a:t> RNA-</a:t>
            </a:r>
            <a:r>
              <a:rPr lang="de-DE" b="1" dirty="0" err="1">
                <a:solidFill>
                  <a:srgbClr val="0070C0"/>
                </a:solidFill>
              </a:rPr>
              <a:t>Seq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with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8196" name="Picture 4" descr="chip_venn_remap-2.png">
            <a:extLst>
              <a:ext uri="{FF2B5EF4-FFF2-40B4-BE49-F238E27FC236}">
                <a16:creationId xmlns:a16="http://schemas.microsoft.com/office/drawing/2014/main" id="{AD193ECB-ED18-4778-8FBF-BC6DA56B7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49" y="862892"/>
            <a:ext cx="10193376" cy="728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3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2E3A-B0F8-4692-BA76-58AA7D3C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73FE7-501A-432F-806F-D74592A0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1AE20-0B86-4269-B129-FCA92064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954159"/>
            <a:ext cx="10515600" cy="5801784"/>
          </a:xfrm>
        </p:spPr>
        <p:txBody>
          <a:bodyPr>
            <a:normAutofit fontScale="70000" lnSpcReduction="20000"/>
          </a:bodyPr>
          <a:lstStyle/>
          <a:p>
            <a:r>
              <a:rPr lang="de-DE" b="1" dirty="0"/>
              <a:t>Figure 1. </a:t>
            </a:r>
            <a:r>
              <a:rPr lang="de-DE" b="1" dirty="0" err="1"/>
              <a:t>Overview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experimental design and </a:t>
            </a:r>
            <a:r>
              <a:rPr lang="de-DE" b="1" dirty="0" err="1"/>
              <a:t>generation</a:t>
            </a:r>
            <a:r>
              <a:rPr lang="de-DE" b="1" dirty="0"/>
              <a:t> and </a:t>
            </a:r>
            <a:r>
              <a:rPr lang="de-DE" b="1" dirty="0" err="1"/>
              <a:t>characterization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HIF-knockout (KO) Kelly </a:t>
            </a:r>
            <a:r>
              <a:rPr lang="de-DE" b="1" dirty="0" err="1"/>
              <a:t>cells</a:t>
            </a:r>
            <a:r>
              <a:rPr lang="de-DE" b="1" dirty="0"/>
              <a:t>.</a:t>
            </a:r>
            <a:endParaRPr lang="de-DE" dirty="0"/>
          </a:p>
          <a:p>
            <a:r>
              <a:rPr lang="de-DE" b="1" dirty="0"/>
              <a:t>(A)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CRISPR/Cas9-mediated knockout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</a:t>
            </a:r>
            <a:r>
              <a:rPr lang="de-DE" dirty="0"/>
              <a:t>,HIF-2</a:t>
            </a:r>
            <a:r>
              <a:rPr lang="el-GR" dirty="0"/>
              <a:t>α</a:t>
            </a:r>
            <a:r>
              <a:rPr lang="de-DE" dirty="0"/>
              <a:t> and HIF-1</a:t>
            </a:r>
            <a:r>
              <a:rPr lang="el-GR" dirty="0"/>
              <a:t>β </a:t>
            </a:r>
            <a:r>
              <a:rPr lang="de-DE" dirty="0"/>
              <a:t>in Kelly </a:t>
            </a:r>
            <a:r>
              <a:rPr lang="de-DE" dirty="0" err="1"/>
              <a:t>cells</a:t>
            </a:r>
            <a:r>
              <a:rPr lang="de-DE" dirty="0"/>
              <a:t>. </a:t>
            </a:r>
            <a:r>
              <a:rPr lang="de-DE" dirty="0" err="1"/>
              <a:t>Sequencing</a:t>
            </a:r>
            <a:r>
              <a:rPr lang="de-DE" dirty="0"/>
              <a:t> </a:t>
            </a:r>
            <a:r>
              <a:rPr lang="de-DE" dirty="0" err="1"/>
              <a:t>chromatograms</a:t>
            </a:r>
            <a:r>
              <a:rPr lang="de-DE" dirty="0"/>
              <a:t> </a:t>
            </a:r>
            <a:r>
              <a:rPr lang="de-DE" dirty="0" err="1"/>
              <a:t>confirm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insertions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deletions</a:t>
            </a:r>
            <a:r>
              <a:rPr lang="de-DE" dirty="0"/>
              <a:t> </a:t>
            </a:r>
            <a:r>
              <a:rPr lang="de-DE" dirty="0" err="1"/>
              <a:t>resulting</a:t>
            </a:r>
            <a:r>
              <a:rPr lang="de-DE" dirty="0"/>
              <a:t> in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coding</a:t>
            </a:r>
            <a:r>
              <a:rPr lang="de-DE" dirty="0"/>
              <a:t> </a:t>
            </a:r>
            <a:r>
              <a:rPr lang="de-DE" dirty="0" err="1"/>
              <a:t>seqeunce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respective</a:t>
            </a:r>
            <a:r>
              <a:rPr lang="de-DE" dirty="0"/>
              <a:t> genes.</a:t>
            </a:r>
          </a:p>
          <a:p>
            <a:r>
              <a:rPr lang="de-DE" b="1" dirty="0"/>
              <a:t>(B)</a:t>
            </a:r>
            <a:r>
              <a:rPr lang="de-DE" dirty="0"/>
              <a:t> </a:t>
            </a:r>
            <a:r>
              <a:rPr lang="de-DE" dirty="0" err="1"/>
              <a:t>Immunoblot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</a:t>
            </a:r>
            <a:r>
              <a:rPr lang="el-GR" dirty="0"/>
              <a:t>α, </a:t>
            </a:r>
            <a:r>
              <a:rPr lang="de-DE" dirty="0"/>
              <a:t>HIF-2</a:t>
            </a:r>
            <a:r>
              <a:rPr lang="el-GR" dirty="0"/>
              <a:t>α, </a:t>
            </a:r>
            <a:r>
              <a:rPr lang="de-DE" dirty="0"/>
              <a:t>and HIF-1</a:t>
            </a:r>
            <a:r>
              <a:rPr lang="el-GR" dirty="0"/>
              <a:t>β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empty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and HIF-</a:t>
            </a:r>
            <a:r>
              <a:rPr lang="de-DE" dirty="0" err="1"/>
              <a:t>ko</a:t>
            </a:r>
            <a:r>
              <a:rPr lang="de-DE" dirty="0"/>
              <a:t> Kelly </a:t>
            </a:r>
            <a:r>
              <a:rPr lang="de-DE" dirty="0" err="1"/>
              <a:t>celllines</a:t>
            </a:r>
            <a:r>
              <a:rPr lang="de-DE" dirty="0"/>
              <a:t>.</a:t>
            </a:r>
          </a:p>
          <a:p>
            <a:r>
              <a:rPr lang="de-DE" b="1" dirty="0"/>
              <a:t>(C)</a:t>
            </a:r>
            <a:r>
              <a:rPr lang="de-DE" dirty="0"/>
              <a:t> </a:t>
            </a:r>
            <a:r>
              <a:rPr lang="de-DE" dirty="0" err="1"/>
              <a:t>Schematic</a:t>
            </a:r>
            <a:r>
              <a:rPr lang="de-DE" dirty="0"/>
              <a:t> </a:t>
            </a:r>
            <a:r>
              <a:rPr lang="de-DE" dirty="0" err="1"/>
              <a:t>illustration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RNA-</a:t>
            </a:r>
            <a:r>
              <a:rPr lang="de-DE" dirty="0" err="1"/>
              <a:t>Seq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. Control, HIF-1</a:t>
            </a:r>
            <a:r>
              <a:rPr lang="el-GR" dirty="0"/>
              <a:t>α</a:t>
            </a:r>
            <a:r>
              <a:rPr lang="de-DE" dirty="0"/>
              <a:t>, HIF-2</a:t>
            </a:r>
            <a:r>
              <a:rPr lang="el-GR" dirty="0"/>
              <a:t>α </a:t>
            </a:r>
            <a:r>
              <a:rPr lang="de-DE" dirty="0"/>
              <a:t>and HIF-1</a:t>
            </a:r>
            <a:r>
              <a:rPr lang="el-GR" dirty="0"/>
              <a:t>β </a:t>
            </a:r>
            <a:r>
              <a:rPr lang="de-DE" dirty="0"/>
              <a:t>knockout Kelly </a:t>
            </a:r>
            <a:r>
              <a:rPr lang="de-DE" dirty="0" err="1"/>
              <a:t>cells</a:t>
            </a:r>
            <a:r>
              <a:rPr lang="de-DE" dirty="0"/>
              <a:t> (delHIF-1</a:t>
            </a:r>
            <a:r>
              <a:rPr lang="el-GR" dirty="0"/>
              <a:t>α</a:t>
            </a:r>
            <a:r>
              <a:rPr lang="de-DE" dirty="0"/>
              <a:t>, delHIF-2</a:t>
            </a:r>
            <a:r>
              <a:rPr lang="el-GR" dirty="0"/>
              <a:t>α</a:t>
            </a:r>
            <a:r>
              <a:rPr lang="de-DE" dirty="0"/>
              <a:t> and delHIF-1</a:t>
            </a:r>
            <a:r>
              <a:rPr lang="el-GR" dirty="0"/>
              <a:t>β</a:t>
            </a:r>
            <a:r>
              <a:rPr lang="de-DE" dirty="0"/>
              <a:t>)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exposed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and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 and </a:t>
            </a:r>
            <a:r>
              <a:rPr lang="de-DE" dirty="0" err="1"/>
              <a:t>subjected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RNA </a:t>
            </a:r>
            <a:r>
              <a:rPr lang="de-DE" dirty="0" err="1"/>
              <a:t>sequencing</a:t>
            </a:r>
            <a:r>
              <a:rPr lang="de-DE" dirty="0"/>
              <a:t>. </a:t>
            </a:r>
            <a:r>
              <a:rPr lang="de-DE" dirty="0">
                <a:solidFill>
                  <a:srgbClr val="FF0000"/>
                </a:solidFill>
              </a:rPr>
              <a:t>The </a:t>
            </a:r>
            <a:r>
              <a:rPr lang="de-DE" dirty="0" err="1">
                <a:solidFill>
                  <a:srgbClr val="FF0000"/>
                </a:solidFill>
              </a:rPr>
              <a:t>experiment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repeated</a:t>
            </a:r>
            <a:r>
              <a:rPr lang="de-DE" dirty="0">
                <a:solidFill>
                  <a:srgbClr val="FF0000"/>
                </a:solidFill>
              </a:rPr>
              <a:t> 4 </a:t>
            </a:r>
            <a:r>
              <a:rPr lang="de-DE" dirty="0" err="1">
                <a:solidFill>
                  <a:srgbClr val="FF0000"/>
                </a:solidFill>
              </a:rPr>
              <a:t>times</a:t>
            </a:r>
            <a:r>
              <a:rPr lang="de-DE" dirty="0">
                <a:solidFill>
                  <a:srgbClr val="FF0000"/>
                </a:solidFill>
              </a:rPr>
              <a:t> and </a:t>
            </a:r>
            <a:r>
              <a:rPr lang="de-DE" dirty="0" err="1">
                <a:solidFill>
                  <a:srgbClr val="FF0000"/>
                </a:solidFill>
              </a:rPr>
              <a:t>each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repetition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carried</a:t>
            </a:r>
            <a:r>
              <a:rPr lang="de-DE" dirty="0">
                <a:solidFill>
                  <a:srgbClr val="FF0000"/>
                </a:solidFill>
              </a:rPr>
              <a:t> out in </a:t>
            </a:r>
            <a:r>
              <a:rPr lang="de-DE" dirty="0" err="1">
                <a:solidFill>
                  <a:srgbClr val="FF0000"/>
                </a:solidFill>
              </a:rPr>
              <a:t>triplicates</a:t>
            </a:r>
            <a:r>
              <a:rPr lang="de-DE" dirty="0">
                <a:solidFill>
                  <a:srgbClr val="FF0000"/>
                </a:solidFill>
              </a:rPr>
              <a:t>.</a:t>
            </a:r>
          </a:p>
          <a:p>
            <a:r>
              <a:rPr lang="de-DE" b="1" dirty="0"/>
              <a:t>(D)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(PCA)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top 10% </a:t>
            </a:r>
            <a:r>
              <a:rPr lang="de-DE" dirty="0" err="1"/>
              <a:t>most</a:t>
            </a:r>
            <a:r>
              <a:rPr lang="de-DE" dirty="0"/>
              <a:t> variable genes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samples</a:t>
            </a:r>
            <a:r>
              <a:rPr lang="de-DE" dirty="0"/>
              <a:t>.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a sample,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) and </a:t>
            </a:r>
            <a:r>
              <a:rPr lang="de-DE" dirty="0" err="1"/>
              <a:t>genotype</a:t>
            </a:r>
            <a:r>
              <a:rPr lang="de-DE" dirty="0"/>
              <a:t> (WT </a:t>
            </a:r>
            <a:r>
              <a:rPr lang="de-DE" dirty="0" err="1"/>
              <a:t>or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).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6779F32-FED0-4D9D-ADEB-5ECBF11506CD}"/>
              </a:ext>
            </a:extLst>
          </p:cNvPr>
          <p:cNvSpPr txBox="1"/>
          <p:nvPr/>
        </p:nvSpPr>
        <p:spPr>
          <a:xfrm>
            <a:off x="197962" y="7022969"/>
            <a:ext cx="11513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Samples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replicates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Normoxic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genotypes</a:t>
            </a:r>
            <a:r>
              <a:rPr lang="de-DE" dirty="0"/>
              <a:t> </a:t>
            </a:r>
            <a:r>
              <a:rPr lang="de-DE" dirty="0" err="1"/>
              <a:t>seperate</a:t>
            </a:r>
            <a:r>
              <a:rPr lang="de-DE" dirty="0"/>
              <a:t> in different </a:t>
            </a:r>
            <a:r>
              <a:rPr lang="de-DE" dirty="0" err="1"/>
              <a:t>cluster</a:t>
            </a:r>
            <a:r>
              <a:rPr lang="de-DE" dirty="0"/>
              <a:t>, </a:t>
            </a:r>
            <a:r>
              <a:rPr lang="de-DE" dirty="0" err="1"/>
              <a:t>distinct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HIF-</a:t>
            </a:r>
            <a:r>
              <a:rPr lang="de-DE" dirty="0" err="1"/>
              <a:t>ko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HIF1b-ko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normoxia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(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all </a:t>
            </a:r>
            <a:r>
              <a:rPr lang="de-DE" dirty="0" err="1"/>
              <a:t>genotypes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5419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00EE146-FEC1-430B-ABD4-05D37DE9B8BD}"/>
              </a:ext>
            </a:extLst>
          </p:cNvPr>
          <p:cNvSpPr txBox="1"/>
          <p:nvPr/>
        </p:nvSpPr>
        <p:spPr>
          <a:xfrm>
            <a:off x="44604" y="77830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A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590F34B-4492-4369-957B-FC9E1655FDC2}"/>
              </a:ext>
            </a:extLst>
          </p:cNvPr>
          <p:cNvSpPr txBox="1"/>
          <p:nvPr/>
        </p:nvSpPr>
        <p:spPr>
          <a:xfrm>
            <a:off x="7268339" y="778301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solidFill>
                  <a:schemeClr val="accent1"/>
                </a:solidFill>
              </a:rPr>
              <a:t>B</a:t>
            </a:r>
            <a:endParaRPr lang="de-DE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680B9D7-6D5C-426E-A4CC-1A305ED88F14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611F9F-2DA1-4EA5-BA2F-9A78432EC3E7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2. </a:t>
            </a:r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A)</a:t>
            </a:r>
            <a:r>
              <a:rPr lang="de-DE" dirty="0"/>
              <a:t> </a:t>
            </a:r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</a:t>
            </a:r>
            <a:r>
              <a:rPr lang="de-DE" dirty="0" err="1"/>
              <a:t>illustrating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(DEGs) in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) and HIF-</a:t>
            </a:r>
            <a:r>
              <a:rPr lang="el-GR" dirty="0"/>
              <a:t>1α</a:t>
            </a:r>
            <a:r>
              <a:rPr lang="de-DE" dirty="0"/>
              <a:t> (</a:t>
            </a:r>
            <a:r>
              <a:rPr lang="de-DE" dirty="0" err="1"/>
              <a:t>blue</a:t>
            </a:r>
            <a:r>
              <a:rPr lang="de-DE" dirty="0"/>
              <a:t>)</a:t>
            </a:r>
            <a:r>
              <a:rPr lang="el-GR" dirty="0"/>
              <a:t>, </a:t>
            </a:r>
            <a:r>
              <a:rPr lang="de-DE" dirty="0"/>
              <a:t>HIF-2</a:t>
            </a:r>
            <a:r>
              <a:rPr lang="el-GR" dirty="0"/>
              <a:t>α</a:t>
            </a:r>
            <a:r>
              <a:rPr lang="de-DE" dirty="0"/>
              <a:t> (</a:t>
            </a:r>
            <a:r>
              <a:rPr lang="de-DE" dirty="0" err="1"/>
              <a:t>green</a:t>
            </a:r>
            <a:r>
              <a:rPr lang="de-DE" dirty="0"/>
              <a:t>) and HIF-1</a:t>
            </a:r>
            <a:r>
              <a:rPr lang="el-GR" dirty="0"/>
              <a:t>β</a:t>
            </a:r>
            <a:r>
              <a:rPr lang="de-DE" dirty="0"/>
              <a:t> (</a:t>
            </a:r>
            <a:r>
              <a:rPr lang="de-DE" dirty="0" err="1"/>
              <a:t>yellow</a:t>
            </a:r>
            <a:r>
              <a:rPr lang="de-DE" dirty="0"/>
              <a:t>) knockout </a:t>
            </a:r>
            <a:r>
              <a:rPr lang="de-DE" dirty="0" err="1"/>
              <a:t>cells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(0.5%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normoxic</a:t>
            </a:r>
            <a:r>
              <a:rPr lang="de-DE" dirty="0"/>
              <a:t> (21% O</a:t>
            </a:r>
            <a:r>
              <a:rPr lang="de-DE" baseline="-25000" dirty="0"/>
              <a:t>2</a:t>
            </a:r>
            <a:r>
              <a:rPr lang="de-DE" dirty="0"/>
              <a:t>) </a:t>
            </a:r>
            <a:r>
              <a:rPr lang="de-DE" dirty="0" err="1"/>
              <a:t>conditions</a:t>
            </a:r>
            <a:r>
              <a:rPr lang="de-DE" dirty="0"/>
              <a:t>. Blue </a:t>
            </a:r>
            <a:r>
              <a:rPr lang="de-DE" dirty="0" err="1"/>
              <a:t>dots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significantly</a:t>
            </a:r>
            <a:r>
              <a:rPr lang="de-DE" dirty="0"/>
              <a:t> differential </a:t>
            </a:r>
            <a:r>
              <a:rPr lang="de-DE" dirty="0" err="1"/>
              <a:t>expressed</a:t>
            </a:r>
            <a:r>
              <a:rPr lang="de-DE" dirty="0"/>
              <a:t> genes (</a:t>
            </a:r>
            <a:r>
              <a:rPr lang="de-DE" dirty="0" err="1"/>
              <a:t>p</a:t>
            </a:r>
            <a:r>
              <a:rPr lang="de-DE" baseline="-25000" dirty="0" err="1"/>
              <a:t>adjusted</a:t>
            </a:r>
            <a:r>
              <a:rPr lang="de-DE" dirty="0"/>
              <a:t> &lt; 0.05, log2foldchange &gt; 1 </a:t>
            </a:r>
            <a:r>
              <a:rPr lang="de-DE" dirty="0" err="1"/>
              <a:t>or</a:t>
            </a:r>
            <a:r>
              <a:rPr lang="de-DE" dirty="0"/>
              <a:t> log2foldchange &lt; -1). </a:t>
            </a:r>
            <a:r>
              <a:rPr lang="de-DE" dirty="0" err="1"/>
              <a:t>Coloured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 in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(</a:t>
            </a:r>
            <a:r>
              <a:rPr lang="de-DE" dirty="0" err="1"/>
              <a:t>purple</a:t>
            </a:r>
            <a:r>
              <a:rPr lang="de-DE" dirty="0"/>
              <a:t>, </a:t>
            </a:r>
            <a:r>
              <a:rPr lang="de-DE" dirty="0" err="1"/>
              <a:t>green</a:t>
            </a:r>
            <a:r>
              <a:rPr lang="de-DE" dirty="0"/>
              <a:t>, </a:t>
            </a:r>
            <a:r>
              <a:rPr lang="de-DE" dirty="0" err="1"/>
              <a:t>yellow</a:t>
            </a:r>
            <a:r>
              <a:rPr lang="de-DE" dirty="0"/>
              <a:t>) </a:t>
            </a:r>
            <a:r>
              <a:rPr lang="de-DE" dirty="0" err="1"/>
              <a:t>represent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significantly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Control Kelly </a:t>
            </a:r>
            <a:r>
              <a:rPr lang="de-DE" dirty="0" err="1"/>
              <a:t>cells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B)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genes </a:t>
            </a:r>
            <a:r>
              <a:rPr lang="de-DE" dirty="0" err="1"/>
              <a:t>between</a:t>
            </a:r>
            <a:r>
              <a:rPr lang="de-DE" dirty="0"/>
              <a:t> HIF1a and HIF2a (</a:t>
            </a:r>
            <a:r>
              <a:rPr lang="de-DE" dirty="0">
                <a:solidFill>
                  <a:srgbClr val="FF0000"/>
                </a:solidFill>
              </a:rPr>
              <a:t>+ Hif1B and all </a:t>
            </a:r>
            <a:r>
              <a:rPr lang="de-DE" dirty="0" err="1">
                <a:solidFill>
                  <a:srgbClr val="FF0000"/>
                </a:solidFill>
              </a:rPr>
              <a:t>hypoxic</a:t>
            </a:r>
            <a:r>
              <a:rPr lang="de-DE" dirty="0">
                <a:solidFill>
                  <a:srgbClr val="FF0000"/>
                </a:solidFill>
              </a:rPr>
              <a:t> genes in </a:t>
            </a:r>
            <a:r>
              <a:rPr lang="de-DE" dirty="0" err="1">
                <a:solidFill>
                  <a:srgbClr val="FF0000"/>
                </a:solidFill>
              </a:rPr>
              <a:t>control</a:t>
            </a:r>
            <a:r>
              <a:rPr lang="de-DE" dirty="0">
                <a:solidFill>
                  <a:srgbClr val="FF0000"/>
                </a:solidFill>
              </a:rPr>
              <a:t> Kelly </a:t>
            </a:r>
            <a:r>
              <a:rPr lang="de-DE" dirty="0" err="1">
                <a:solidFill>
                  <a:srgbClr val="FF0000"/>
                </a:solidFill>
              </a:rPr>
              <a:t>cells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A6B0D1-CA63-4C99-91B6-8F6BC0C9C188}"/>
              </a:ext>
            </a:extLst>
          </p:cNvPr>
          <p:cNvSpPr txBox="1"/>
          <p:nvPr/>
        </p:nvSpPr>
        <p:spPr>
          <a:xfrm>
            <a:off x="339456" y="6204083"/>
            <a:ext cx="114533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In all </a:t>
            </a:r>
            <a:r>
              <a:rPr lang="de-DE" dirty="0" err="1"/>
              <a:t>three</a:t>
            </a:r>
            <a:r>
              <a:rPr lang="de-DE" dirty="0"/>
              <a:t> HIF-</a:t>
            </a:r>
            <a:r>
              <a:rPr lang="de-DE" dirty="0" err="1"/>
              <a:t>ko</a:t>
            </a:r>
            <a:r>
              <a:rPr lang="de-DE" dirty="0"/>
              <a:t>, </a:t>
            </a:r>
            <a:r>
              <a:rPr lang="de-DE" dirty="0" err="1"/>
              <a:t>less</a:t>
            </a:r>
            <a:r>
              <a:rPr lang="de-DE" dirty="0"/>
              <a:t>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HIF1a-ko </a:t>
            </a:r>
            <a:r>
              <a:rPr lang="de-DE" dirty="0" err="1"/>
              <a:t>shows</a:t>
            </a:r>
            <a:r>
              <a:rPr lang="de-DE" dirty="0"/>
              <a:t> least </a:t>
            </a:r>
            <a:r>
              <a:rPr lang="de-DE" dirty="0" err="1"/>
              <a:t>ko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similiar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(863 genes </a:t>
            </a:r>
            <a:r>
              <a:rPr lang="de-DE" dirty="0" err="1"/>
              <a:t>differ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Kelly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HIF2a-ko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stronger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, 2856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differentially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</a:t>
            </a:r>
          </a:p>
          <a:p>
            <a:pPr marL="285750" indent="-285750">
              <a:buFontTx/>
              <a:buChar char="-"/>
            </a:pPr>
            <a:r>
              <a:rPr lang="de-DE" dirty="0"/>
              <a:t>HIF1a-ko and HIF2a-ko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(324 genes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differently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both</a:t>
            </a:r>
            <a:r>
              <a:rPr lang="de-DE" dirty="0"/>
              <a:t> HIF-1a-ko and HIF-2a-ko)</a:t>
            </a:r>
          </a:p>
        </p:txBody>
      </p:sp>
    </p:spTree>
    <p:extLst>
      <p:ext uri="{BB962C8B-B14F-4D97-AF65-F5344CB8AC3E}">
        <p14:creationId xmlns:p14="http://schemas.microsoft.com/office/powerpoint/2010/main" val="91300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92D5117-AB5D-4529-A567-8F88BA0E7290}"/>
              </a:ext>
            </a:extLst>
          </p:cNvPr>
          <p:cNvSpPr txBox="1"/>
          <p:nvPr/>
        </p:nvSpPr>
        <p:spPr>
          <a:xfrm>
            <a:off x="387807" y="631594"/>
            <a:ext cx="11065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Figure 3. </a:t>
            </a:r>
            <a:r>
              <a:rPr lang="de-DE" b="1" dirty="0" err="1"/>
              <a:t>Grouping</a:t>
            </a:r>
            <a:r>
              <a:rPr lang="de-DE" b="1" dirty="0"/>
              <a:t> genes in HIF-1a and HIF-2a responsive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A)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(log2foldchange)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knockout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Kelly </a:t>
            </a:r>
            <a:r>
              <a:rPr lang="de-DE" dirty="0" err="1"/>
              <a:t>cells</a:t>
            </a:r>
            <a:r>
              <a:rPr lang="de-DE" dirty="0"/>
              <a:t>. A positive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expression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direction</a:t>
            </a:r>
            <a:r>
              <a:rPr lang="de-DE" dirty="0"/>
              <a:t> as </a:t>
            </a:r>
            <a:r>
              <a:rPr lang="de-DE" dirty="0" err="1"/>
              <a:t>the</a:t>
            </a:r>
            <a:r>
              <a:rPr lang="de-DE" dirty="0"/>
              <a:t> Kelly </a:t>
            </a:r>
            <a:r>
              <a:rPr lang="de-DE" dirty="0" err="1"/>
              <a:t>control</a:t>
            </a:r>
            <a:r>
              <a:rPr lang="de-DE" dirty="0"/>
              <a:t> (Gene 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and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 </a:t>
            </a:r>
            <a:r>
              <a:rPr lang="de-DE" dirty="0" err="1"/>
              <a:t>whereas</a:t>
            </a:r>
            <a:r>
              <a:rPr lang="de-DE" dirty="0"/>
              <a:t> a negative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opposite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(Gene B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hypoxia</a:t>
            </a:r>
            <a:r>
              <a:rPr lang="de-DE" dirty="0"/>
              <a:t> in Kelly </a:t>
            </a:r>
            <a:r>
              <a:rPr lang="de-DE" dirty="0" err="1"/>
              <a:t>cells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upregulated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downregulated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mutant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). The </a:t>
            </a:r>
            <a:r>
              <a:rPr lang="de-DE" dirty="0" err="1"/>
              <a:t>disruption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HIF-1a </a:t>
            </a:r>
            <a:r>
              <a:rPr lang="de-DE" dirty="0" err="1"/>
              <a:t>leads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HIF2a genes and vice </a:t>
            </a:r>
            <a:r>
              <a:rPr lang="de-DE" dirty="0" err="1"/>
              <a:t>versa</a:t>
            </a:r>
            <a:r>
              <a:rPr lang="de-DE" dirty="0"/>
              <a:t>.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compensate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overshoot</a:t>
            </a:r>
            <a:r>
              <a:rPr lang="de-DE" dirty="0"/>
              <a:t>, negative </a:t>
            </a:r>
            <a:r>
              <a:rPr lang="de-DE" dirty="0" err="1"/>
              <a:t>effects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significance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positive </a:t>
            </a:r>
            <a:r>
              <a:rPr lang="de-DE" dirty="0" err="1"/>
              <a:t>effects</a:t>
            </a:r>
            <a:r>
              <a:rPr lang="de-DE" dirty="0"/>
              <a:t>.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700376-66EA-407D-8763-4F82DDEA9206}"/>
              </a:ext>
            </a:extLst>
          </p:cNvPr>
          <p:cNvSpPr txBox="1"/>
          <p:nvPr/>
        </p:nvSpPr>
        <p:spPr>
          <a:xfrm>
            <a:off x="339456" y="6204083"/>
            <a:ext cx="979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Interpretation: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genes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same </a:t>
            </a:r>
            <a:r>
              <a:rPr lang="de-DE" dirty="0" err="1"/>
              <a:t>disrupted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HIF1A-ko and HIF2A-ko (</a:t>
            </a:r>
            <a:r>
              <a:rPr lang="de-DE" dirty="0" err="1"/>
              <a:t>purple</a:t>
            </a:r>
            <a:r>
              <a:rPr lang="de-DE" dirty="0"/>
              <a:t>).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Twice</a:t>
            </a:r>
            <a:r>
              <a:rPr lang="de-DE" dirty="0"/>
              <a:t> as </a:t>
            </a:r>
            <a:r>
              <a:rPr lang="de-DE" dirty="0" err="1"/>
              <a:t>many</a:t>
            </a:r>
            <a:r>
              <a:rPr lang="de-DE" dirty="0"/>
              <a:t> HIF2a (3133) genes </a:t>
            </a:r>
            <a:r>
              <a:rPr lang="de-DE" dirty="0" err="1"/>
              <a:t>than</a:t>
            </a:r>
            <a:r>
              <a:rPr lang="de-DE" dirty="0"/>
              <a:t> HIF1A (1736)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1087</Words>
  <Application>Microsoft Office PowerPoint</Application>
  <PresentationFormat>Benutzerdefiniert</PresentationFormat>
  <Paragraphs>138</Paragraphs>
  <Slides>28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old figures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50</cp:revision>
  <dcterms:created xsi:type="dcterms:W3CDTF">2024-07-18T08:21:43Z</dcterms:created>
  <dcterms:modified xsi:type="dcterms:W3CDTF">2024-10-21T14:09:48Z</dcterms:modified>
</cp:coreProperties>
</file>