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9" r:id="rId4"/>
    <p:sldId id="258" r:id="rId5"/>
    <p:sldId id="260" r:id="rId6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9512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10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025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1201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7300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8530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4157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764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974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3616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4382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3E775-6EF4-4B31-9E55-FCAAC4AF18A2}" type="datetimeFigureOut">
              <a:rPr lang="de-DE" smtClean="0"/>
              <a:t>18.07.2024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AC3BE-B389-4D77-88DA-49986BFE9A3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9440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3275C34-E7C3-4E93-AF22-6AC4059CB71D}"/>
              </a:ext>
            </a:extLst>
          </p:cNvPr>
          <p:cNvSpPr/>
          <p:nvPr/>
        </p:nvSpPr>
        <p:spPr>
          <a:xfrm>
            <a:off x="3048000" y="1501651"/>
            <a:ext cx="6096000" cy="112287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ct val="107000"/>
              </a:lnSpc>
              <a:spcAft>
                <a:spcPts val="1422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transcriptomic response of neuroblastoma cells to hypoxia</a:t>
            </a:r>
            <a:endParaRPr lang="de-DE" sz="2489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BE830E-A67E-43E0-A970-5032D518CC27}"/>
              </a:ext>
            </a:extLst>
          </p:cNvPr>
          <p:cNvSpPr txBox="1"/>
          <p:nvPr/>
        </p:nvSpPr>
        <p:spPr>
          <a:xfrm>
            <a:off x="983778" y="3579540"/>
            <a:ext cx="320094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Authors</a:t>
            </a:r>
            <a:r>
              <a:rPr lang="de-DE" b="1" dirty="0"/>
              <a:t>:</a:t>
            </a:r>
          </a:p>
          <a:p>
            <a:r>
              <a:rPr lang="de-DE" dirty="0"/>
              <a:t>Simon Kelterborn, Holger Scholz</a:t>
            </a:r>
          </a:p>
          <a:p>
            <a:endParaRPr lang="de-DE" dirty="0"/>
          </a:p>
          <a:p>
            <a:r>
              <a:rPr lang="de-DE" dirty="0"/>
              <a:t>Katharina , Karin Kirschner</a:t>
            </a:r>
          </a:p>
          <a:p>
            <a:r>
              <a:rPr lang="de-DE" dirty="0"/>
              <a:t>Xheni, Helena,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273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26A80CBD-D0A9-4247-A24B-0E96BFE401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76" t="10409" r="3306" b="2987"/>
          <a:stretch/>
        </p:blipFill>
        <p:spPr>
          <a:xfrm>
            <a:off x="4000045" y="525038"/>
            <a:ext cx="7276133" cy="3246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A1BF11EE-18AE-4EAD-AA92-7D285047AC50}"/>
              </a:ext>
            </a:extLst>
          </p:cNvPr>
          <p:cNvSpPr txBox="1"/>
          <p:nvPr/>
        </p:nvSpPr>
        <p:spPr>
          <a:xfrm>
            <a:off x="5131109" y="3890209"/>
            <a:ext cx="1023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Hif1b-KO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E642F79-D088-45B4-BE0D-1419E792CED2}"/>
              </a:ext>
            </a:extLst>
          </p:cNvPr>
          <p:cNvSpPr txBox="1"/>
          <p:nvPr/>
        </p:nvSpPr>
        <p:spPr>
          <a:xfrm>
            <a:off x="9436409" y="3890209"/>
            <a:ext cx="12666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Hif1b WB</a:t>
            </a:r>
          </a:p>
          <a:p>
            <a:r>
              <a:rPr lang="de-DE" dirty="0" err="1">
                <a:solidFill>
                  <a:srgbClr val="FF0000"/>
                </a:solidFill>
              </a:rPr>
              <a:t>Nx</a:t>
            </a:r>
            <a:r>
              <a:rPr lang="de-DE" dirty="0">
                <a:solidFill>
                  <a:srgbClr val="FF0000"/>
                </a:solidFill>
              </a:rPr>
              <a:t> Samples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A81346E-3C97-4EA6-9362-84EDDA6245B8}"/>
              </a:ext>
            </a:extLst>
          </p:cNvPr>
          <p:cNvSpPr txBox="1"/>
          <p:nvPr/>
        </p:nvSpPr>
        <p:spPr>
          <a:xfrm>
            <a:off x="304800" y="525038"/>
            <a:ext cx="2307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Generation </a:t>
            </a:r>
            <a:r>
              <a:rPr lang="de-DE" b="1" dirty="0" err="1"/>
              <a:t>of</a:t>
            </a:r>
            <a:r>
              <a:rPr lang="de-DE" b="1" dirty="0"/>
              <a:t> HIF-KOs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ED2E83-1433-412D-91BF-E153BB236442}"/>
              </a:ext>
            </a:extLst>
          </p:cNvPr>
          <p:cNvSpPr txBox="1"/>
          <p:nvPr/>
        </p:nvSpPr>
        <p:spPr>
          <a:xfrm>
            <a:off x="304800" y="5198638"/>
            <a:ext cx="2176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RNA-</a:t>
            </a:r>
            <a:r>
              <a:rPr lang="de-DE" b="1" dirty="0" err="1"/>
              <a:t>Seq</a:t>
            </a:r>
            <a:r>
              <a:rPr lang="de-DE" b="1" dirty="0"/>
              <a:t> </a:t>
            </a:r>
            <a:r>
              <a:rPr lang="de-DE" b="1" dirty="0" err="1"/>
              <a:t>experiment</a:t>
            </a:r>
            <a:endParaRPr lang="de-DE" b="1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E7EBD6B1-9D5A-4260-AC45-17EC04060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4507" y="4747183"/>
            <a:ext cx="8020022" cy="368949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2E497B6-9FCC-4C8D-ADCA-920527EB3DAA}"/>
              </a:ext>
            </a:extLst>
          </p:cNvPr>
          <p:cNvSpPr txBox="1"/>
          <p:nvPr/>
        </p:nvSpPr>
        <p:spPr>
          <a:xfrm>
            <a:off x="4831336" y="8558411"/>
            <a:ext cx="859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+ Hif1b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8161033-0202-4182-82AD-0D065CF964B0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</a:t>
            </a:r>
          </a:p>
        </p:txBody>
      </p:sp>
      <p:pic>
        <p:nvPicPr>
          <p:cNvPr id="1026" name="Picture 2" descr="1_pca_plot_final-1.png">
            <a:extLst>
              <a:ext uri="{FF2B5EF4-FFF2-40B4-BE49-F238E27FC236}">
                <a16:creationId xmlns:a16="http://schemas.microsoft.com/office/drawing/2014/main" id="{3ADC2B83-73A0-4535-8881-243F73362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203" y="4782570"/>
            <a:ext cx="4725797" cy="378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872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08C1E0E-2710-4B85-9681-58F2944CCAFA}"/>
              </a:ext>
            </a:extLst>
          </p:cNvPr>
          <p:cNvSpPr txBox="1"/>
          <p:nvPr/>
        </p:nvSpPr>
        <p:spPr>
          <a:xfrm>
            <a:off x="44604" y="66498"/>
            <a:ext cx="1626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1 - </a:t>
            </a:r>
            <a:r>
              <a:rPr lang="de-DE" b="1" dirty="0" err="1">
                <a:solidFill>
                  <a:srgbClr val="0070C0"/>
                </a:solidFill>
              </a:rPr>
              <a:t>variants</a:t>
            </a:r>
            <a:endParaRPr lang="de-DE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1_pca_plot_variants-1.png">
            <a:extLst>
              <a:ext uri="{FF2B5EF4-FFF2-40B4-BE49-F238E27FC236}">
                <a16:creationId xmlns:a16="http://schemas.microsoft.com/office/drawing/2014/main" id="{95A692CE-9417-41C9-A526-519834D62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6175"/>
            <a:ext cx="121920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D0F93C32-7578-4D2D-AC7A-E47518654257}"/>
              </a:ext>
            </a:extLst>
          </p:cNvPr>
          <p:cNvSpPr txBox="1"/>
          <p:nvPr/>
        </p:nvSpPr>
        <p:spPr>
          <a:xfrm>
            <a:off x="4427034" y="6433320"/>
            <a:ext cx="30386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>
                <a:solidFill>
                  <a:srgbClr val="FF0000"/>
                </a:solidFill>
              </a:rPr>
              <a:t>1%, 5%, </a:t>
            </a:r>
            <a:r>
              <a:rPr lang="de-DE" sz="2400" dirty="0" err="1">
                <a:solidFill>
                  <a:srgbClr val="FF0000"/>
                </a:solidFill>
              </a:rPr>
              <a:t>or</a:t>
            </a:r>
            <a:r>
              <a:rPr lang="de-DE" sz="2400" dirty="0">
                <a:solidFill>
                  <a:srgbClr val="FF0000"/>
                </a:solidFill>
              </a:rPr>
              <a:t> 10% genes?</a:t>
            </a:r>
          </a:p>
        </p:txBody>
      </p:sp>
    </p:spTree>
    <p:extLst>
      <p:ext uri="{BB962C8B-B14F-4D97-AF65-F5344CB8AC3E}">
        <p14:creationId xmlns:p14="http://schemas.microsoft.com/office/powerpoint/2010/main" val="1966551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EE2F7FE-651A-43B2-8A0A-201A14A93995}"/>
              </a:ext>
            </a:extLst>
          </p:cNvPr>
          <p:cNvSpPr txBox="1"/>
          <p:nvPr/>
        </p:nvSpPr>
        <p:spPr>
          <a:xfrm>
            <a:off x="731010" y="90222"/>
            <a:ext cx="2376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Hypoxia</a:t>
            </a:r>
            <a:r>
              <a:rPr lang="de-DE" b="1" dirty="0"/>
              <a:t> </a:t>
            </a:r>
            <a:r>
              <a:rPr lang="de-DE" b="1" dirty="0" err="1"/>
              <a:t>induced</a:t>
            </a:r>
            <a:r>
              <a:rPr lang="de-DE" b="1" dirty="0"/>
              <a:t> genes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54D4FE2-196A-4EB0-94EF-ECA3D8E8B317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2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7DF9B09-D8F2-4E36-9F34-0E5BBDEE84D6}"/>
              </a:ext>
            </a:extLst>
          </p:cNvPr>
          <p:cNvSpPr txBox="1"/>
          <p:nvPr/>
        </p:nvSpPr>
        <p:spPr>
          <a:xfrm>
            <a:off x="875978" y="7983291"/>
            <a:ext cx="9740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</a:t>
            </a:r>
            <a:r>
              <a:rPr lang="de-DE" dirty="0" err="1"/>
              <a:t>Plotted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points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response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cellline</a:t>
            </a:r>
            <a:r>
              <a:rPr lang="de-DE" dirty="0"/>
              <a:t> (Hif1a: </a:t>
            </a:r>
            <a:r>
              <a:rPr lang="de-DE" dirty="0" err="1"/>
              <a:t>Hx</a:t>
            </a:r>
            <a:r>
              <a:rPr lang="de-DE" dirty="0"/>
              <a:t> vs. </a:t>
            </a:r>
            <a:r>
              <a:rPr lang="de-DE" dirty="0" err="1"/>
              <a:t>Nx</a:t>
            </a:r>
            <a:r>
              <a:rPr lang="de-DE" dirty="0"/>
              <a:t>)</a:t>
            </a:r>
          </a:p>
          <a:p>
            <a:r>
              <a:rPr lang="de-DE" dirty="0"/>
              <a:t>-&gt; </a:t>
            </a:r>
            <a:r>
              <a:rPr lang="de-DE" dirty="0" err="1"/>
              <a:t>Colored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genes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hypoxic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compared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Kelly (Hif1a </a:t>
            </a:r>
            <a:r>
              <a:rPr lang="de-DE" dirty="0" err="1"/>
              <a:t>Hx-Nx</a:t>
            </a:r>
            <a:r>
              <a:rPr lang="de-DE" dirty="0"/>
              <a:t> vs. Kelly </a:t>
            </a:r>
            <a:r>
              <a:rPr lang="de-DE" dirty="0" err="1"/>
              <a:t>Hx-Nx</a:t>
            </a:r>
            <a:r>
              <a:rPr lang="de-DE" dirty="0"/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CD6FB88-29CD-43F9-BAC2-21B0CD3BC882}"/>
              </a:ext>
            </a:extLst>
          </p:cNvPr>
          <p:cNvSpPr txBox="1"/>
          <p:nvPr/>
        </p:nvSpPr>
        <p:spPr>
          <a:xfrm>
            <a:off x="3650652" y="6822646"/>
            <a:ext cx="27334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Cutoff</a:t>
            </a:r>
            <a:r>
              <a:rPr lang="de-DE" dirty="0"/>
              <a:t>: 	</a:t>
            </a:r>
            <a:r>
              <a:rPr lang="de-DE" dirty="0" err="1"/>
              <a:t>padj</a:t>
            </a:r>
            <a:r>
              <a:rPr lang="de-DE" dirty="0"/>
              <a:t>           &lt; 0.05,</a:t>
            </a:r>
          </a:p>
          <a:p>
            <a:r>
              <a:rPr lang="de-DE" dirty="0"/>
              <a:t>		log2-FC      &gt; 1,</a:t>
            </a:r>
          </a:p>
          <a:p>
            <a:r>
              <a:rPr lang="de-DE" dirty="0">
                <a:solidFill>
                  <a:srgbClr val="FF0000"/>
                </a:solidFill>
              </a:rPr>
              <a:t>		</a:t>
            </a:r>
            <a:r>
              <a:rPr lang="de-DE" dirty="0" err="1">
                <a:solidFill>
                  <a:srgbClr val="FF0000"/>
                </a:solidFill>
              </a:rPr>
              <a:t>baseMean</a:t>
            </a:r>
            <a:r>
              <a:rPr lang="de-DE" dirty="0">
                <a:solidFill>
                  <a:srgbClr val="FF0000"/>
                </a:solidFill>
              </a:rPr>
              <a:t> &gt; 0</a:t>
            </a:r>
          </a:p>
        </p:txBody>
      </p:sp>
      <p:pic>
        <p:nvPicPr>
          <p:cNvPr id="3080" name="Picture 8" descr="2_volcanos_plot-1.png">
            <a:extLst>
              <a:ext uri="{FF2B5EF4-FFF2-40B4-BE49-F238E27FC236}">
                <a16:creationId xmlns:a16="http://schemas.microsoft.com/office/drawing/2014/main" id="{90A7DB56-B0C8-4276-9E6C-0895D6F97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107" y="1039911"/>
            <a:ext cx="720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2_venn-1.png">
            <a:extLst>
              <a:ext uri="{FF2B5EF4-FFF2-40B4-BE49-F238E27FC236}">
                <a16:creationId xmlns:a16="http://schemas.microsoft.com/office/drawing/2014/main" id="{79F977DC-2C9D-4813-BFE2-3D56F4D91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244" y="1039911"/>
            <a:ext cx="4320000" cy="54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023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6D4BF21B-3119-483B-93D6-796DAC45B0D3}"/>
              </a:ext>
            </a:extLst>
          </p:cNvPr>
          <p:cNvSpPr txBox="1"/>
          <p:nvPr/>
        </p:nvSpPr>
        <p:spPr>
          <a:xfrm>
            <a:off x="44604" y="66498"/>
            <a:ext cx="68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rgbClr val="0070C0"/>
                </a:solidFill>
              </a:rPr>
              <a:t>Fig. 3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D982BE6-D0BF-43A9-9130-164DE9E94254}"/>
              </a:ext>
            </a:extLst>
          </p:cNvPr>
          <p:cNvSpPr txBox="1"/>
          <p:nvPr/>
        </p:nvSpPr>
        <p:spPr>
          <a:xfrm>
            <a:off x="731010" y="90222"/>
            <a:ext cx="2769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Hif1a / Hif2a </a:t>
            </a:r>
            <a:r>
              <a:rPr lang="de-DE" b="1" dirty="0" err="1"/>
              <a:t>specific</a:t>
            </a:r>
            <a:r>
              <a:rPr lang="de-DE" b="1" dirty="0"/>
              <a:t> genes</a:t>
            </a:r>
          </a:p>
        </p:txBody>
      </p:sp>
    </p:spTree>
    <p:extLst>
      <p:ext uri="{BB962C8B-B14F-4D97-AF65-F5344CB8AC3E}">
        <p14:creationId xmlns:p14="http://schemas.microsoft.com/office/powerpoint/2010/main" val="258176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124</Words>
  <Application>Microsoft Office PowerPoint</Application>
  <PresentationFormat>Benutzerdefiniert</PresentationFormat>
  <Paragraphs>24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Kelterborn, Simon</dc:creator>
  <cp:lastModifiedBy>Kelterborn, Simon</cp:lastModifiedBy>
  <cp:revision>11</cp:revision>
  <dcterms:created xsi:type="dcterms:W3CDTF">2024-07-18T08:21:43Z</dcterms:created>
  <dcterms:modified xsi:type="dcterms:W3CDTF">2024-07-18T15:07:45Z</dcterms:modified>
</cp:coreProperties>
</file>