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2"/>
  </p:notesMasterIdLst>
  <p:sldIdLst>
    <p:sldId id="256" r:id="rId2"/>
    <p:sldId id="257" r:id="rId3"/>
    <p:sldId id="278" r:id="rId4"/>
    <p:sldId id="258" r:id="rId5"/>
    <p:sldId id="286" r:id="rId6"/>
    <p:sldId id="285" r:id="rId7"/>
    <p:sldId id="279" r:id="rId8"/>
    <p:sldId id="260" r:id="rId9"/>
    <p:sldId id="280" r:id="rId10"/>
    <p:sldId id="261" r:id="rId11"/>
    <p:sldId id="264" r:id="rId12"/>
    <p:sldId id="265" r:id="rId13"/>
    <p:sldId id="281" r:id="rId14"/>
    <p:sldId id="266" r:id="rId15"/>
    <p:sldId id="283" r:id="rId16"/>
    <p:sldId id="284" r:id="rId17"/>
    <p:sldId id="282" r:id="rId18"/>
    <p:sldId id="262" r:id="rId19"/>
    <p:sldId id="267" r:id="rId20"/>
    <p:sldId id="263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12F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854" autoAdjust="0"/>
  </p:normalViewPr>
  <p:slideViewPr>
    <p:cSldViewPr snapToGrid="0">
      <p:cViewPr varScale="1">
        <p:scale>
          <a:sx n="74" d="100"/>
          <a:sy n="74" d="100"/>
        </p:scale>
        <p:origin x="15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01DEC-30C6-4B50-94B6-AB8347F27792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79154-A8CE-4986-8A06-97A592C41C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707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Do: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Sequencing</a:t>
            </a:r>
            <a:r>
              <a:rPr lang="de-DE" dirty="0"/>
              <a:t> für Hif1b</a:t>
            </a:r>
          </a:p>
          <a:p>
            <a:pPr marL="171450" indent="-171450">
              <a:buFontTx/>
              <a:buChar char="-"/>
            </a:pPr>
            <a:r>
              <a:rPr lang="de-DE" dirty="0"/>
              <a:t>Hif1b KO western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General: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Naming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mutants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HIF-1</a:t>
            </a:r>
            <a:r>
              <a:rPr lang="el-GR" dirty="0"/>
              <a:t>α</a:t>
            </a:r>
            <a:r>
              <a:rPr lang="de-DE" dirty="0"/>
              <a:t>-</a:t>
            </a:r>
            <a:r>
              <a:rPr lang="de-DE" dirty="0" err="1"/>
              <a:t>ko</a:t>
            </a:r>
            <a:r>
              <a:rPr lang="de-DE" dirty="0"/>
              <a:t>, delHIF-1</a:t>
            </a:r>
            <a:r>
              <a:rPr lang="el-GR" dirty="0"/>
              <a:t>α</a:t>
            </a:r>
            <a:r>
              <a:rPr lang="de-DE" dirty="0"/>
              <a:t>, </a:t>
            </a:r>
            <a:r>
              <a:rPr lang="el-G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</a:t>
            </a:r>
            <a:r>
              <a:rPr lang="de-DE" dirty="0"/>
              <a:t>HIF-2</a:t>
            </a:r>
            <a:r>
              <a:rPr lang="el-GR" dirty="0"/>
              <a:t>α 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Colours</a:t>
            </a:r>
          </a:p>
          <a:p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A)</a:t>
            </a:r>
          </a:p>
          <a:p>
            <a:pPr marL="0" indent="0">
              <a:buFontTx/>
              <a:buNone/>
            </a:pPr>
            <a:r>
              <a:rPr lang="de-DE" dirty="0"/>
              <a:t>- </a:t>
            </a:r>
            <a:r>
              <a:rPr lang="de-DE" dirty="0" err="1"/>
              <a:t>add</a:t>
            </a:r>
            <a:r>
              <a:rPr lang="de-DE" dirty="0"/>
              <a:t> Hif1b </a:t>
            </a:r>
            <a:r>
              <a:rPr lang="de-DE" dirty="0" err="1"/>
              <a:t>gene</a:t>
            </a:r>
            <a:r>
              <a:rPr lang="de-DE" dirty="0"/>
              <a:t> knock-out;</a:t>
            </a:r>
          </a:p>
          <a:p>
            <a:pPr marL="171450" indent="-171450">
              <a:buFontTx/>
              <a:buChar char="-"/>
            </a:pPr>
            <a:r>
              <a:rPr lang="de-DE" dirty="0"/>
              <a:t>HIF2a </a:t>
            </a:r>
            <a:r>
              <a:rPr lang="de-DE" dirty="0" err="1"/>
              <a:t>sequencing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allel?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B)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Faint</a:t>
            </a:r>
            <a:r>
              <a:rPr lang="de-DE" dirty="0"/>
              <a:t> band in Hif-1b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C)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include</a:t>
            </a:r>
            <a:r>
              <a:rPr lang="de-DE" dirty="0"/>
              <a:t> </a:t>
            </a:r>
            <a:r>
              <a:rPr lang="de-DE" dirty="0" err="1"/>
              <a:t>sheme</a:t>
            </a:r>
            <a:r>
              <a:rPr lang="de-DE" dirty="0"/>
              <a:t>?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add</a:t>
            </a:r>
            <a:r>
              <a:rPr lang="de-DE" dirty="0"/>
              <a:t> Hif1b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D)</a:t>
            </a:r>
          </a:p>
          <a:p>
            <a:pPr marL="171450" indent="-171450">
              <a:buFontTx/>
              <a:buChar char="-"/>
            </a:pPr>
            <a:r>
              <a:rPr lang="de-DE" dirty="0"/>
              <a:t>Colours?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79154-A8CE-4986-8A06-97A592C41CB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1310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A)</a:t>
            </a:r>
          </a:p>
          <a:p>
            <a:pPr marL="171450" indent="-171450">
              <a:buFontTx/>
              <a:buChar char="-"/>
            </a:pPr>
            <a:r>
              <a:rPr lang="de-DE" dirty="0"/>
              <a:t>3 </a:t>
            </a:r>
            <a:r>
              <a:rPr lang="de-DE" dirty="0" err="1"/>
              <a:t>categorys</a:t>
            </a:r>
            <a:r>
              <a:rPr lang="de-DE" dirty="0"/>
              <a:t>: </a:t>
            </a:r>
            <a:r>
              <a:rPr lang="de-DE" dirty="0" err="1"/>
              <a:t>ns</a:t>
            </a:r>
            <a:r>
              <a:rPr lang="de-DE" dirty="0"/>
              <a:t>, </a:t>
            </a:r>
            <a:r>
              <a:rPr lang="de-DE" dirty="0" err="1"/>
              <a:t>significant</a:t>
            </a:r>
            <a:r>
              <a:rPr lang="de-DE" dirty="0"/>
              <a:t>, different </a:t>
            </a:r>
            <a:r>
              <a:rPr lang="de-DE" dirty="0" err="1"/>
              <a:t>from</a:t>
            </a:r>
            <a:r>
              <a:rPr lang="de-DE" dirty="0"/>
              <a:t> Kelly</a:t>
            </a:r>
          </a:p>
          <a:p>
            <a:pPr marL="171450" indent="-171450">
              <a:buFontTx/>
              <a:buChar char="-"/>
            </a:pPr>
            <a:r>
              <a:rPr lang="de-DE" dirty="0"/>
              <a:t>OR 8 </a:t>
            </a:r>
            <a:r>
              <a:rPr lang="de-DE" dirty="0" err="1"/>
              <a:t>panels</a:t>
            </a:r>
            <a:r>
              <a:rPr lang="de-DE" dirty="0"/>
              <a:t>,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hypoxia</a:t>
            </a:r>
            <a:r>
              <a:rPr lang="de-DE" dirty="0"/>
              <a:t>,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genotypes</a:t>
            </a:r>
            <a:endParaRPr lang="de-DE" dirty="0"/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B)</a:t>
            </a:r>
          </a:p>
          <a:p>
            <a:pPr marL="171450" indent="-171450">
              <a:buFontTx/>
              <a:buChar char="-"/>
            </a:pPr>
            <a:r>
              <a:rPr lang="de-DE" dirty="0"/>
              <a:t>4,3,2 </a:t>
            </a:r>
            <a:r>
              <a:rPr lang="de-DE" dirty="0" err="1"/>
              <a:t>groups</a:t>
            </a:r>
            <a:r>
              <a:rPr lang="de-DE" dirty="0"/>
              <a:t>? </a:t>
            </a:r>
            <a:r>
              <a:rPr lang="de-DE" dirty="0" err="1"/>
              <a:t>Suggest</a:t>
            </a:r>
            <a:r>
              <a:rPr lang="de-DE" dirty="0"/>
              <a:t> 2 </a:t>
            </a:r>
            <a:r>
              <a:rPr lang="de-DE" dirty="0" err="1"/>
              <a:t>groups</a:t>
            </a:r>
            <a:r>
              <a:rPr lang="de-DE" dirty="0"/>
              <a:t>: Hif1a &amp; Hif2a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79154-A8CE-4986-8A06-97A592C41CB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0217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A)</a:t>
            </a:r>
          </a:p>
          <a:p>
            <a:pPr marL="171450" indent="-171450">
              <a:buFontTx/>
              <a:buChar char="-"/>
            </a:pPr>
            <a:r>
              <a:rPr lang="de-DE" dirty="0"/>
              <a:t>3 </a:t>
            </a:r>
            <a:r>
              <a:rPr lang="de-DE" dirty="0" err="1"/>
              <a:t>categorys</a:t>
            </a:r>
            <a:r>
              <a:rPr lang="de-DE" dirty="0"/>
              <a:t>: </a:t>
            </a:r>
            <a:r>
              <a:rPr lang="de-DE" dirty="0" err="1"/>
              <a:t>ns</a:t>
            </a:r>
            <a:r>
              <a:rPr lang="de-DE" dirty="0"/>
              <a:t>, </a:t>
            </a:r>
            <a:r>
              <a:rPr lang="de-DE" dirty="0" err="1"/>
              <a:t>significant</a:t>
            </a:r>
            <a:r>
              <a:rPr lang="de-DE" dirty="0"/>
              <a:t>, different </a:t>
            </a:r>
            <a:r>
              <a:rPr lang="de-DE" dirty="0" err="1"/>
              <a:t>from</a:t>
            </a:r>
            <a:r>
              <a:rPr lang="de-DE" dirty="0"/>
              <a:t> Kelly</a:t>
            </a:r>
          </a:p>
          <a:p>
            <a:pPr marL="171450" indent="-171450">
              <a:buFontTx/>
              <a:buChar char="-"/>
            </a:pPr>
            <a:r>
              <a:rPr lang="de-DE" dirty="0"/>
              <a:t>OR 8 </a:t>
            </a:r>
            <a:r>
              <a:rPr lang="de-DE" dirty="0" err="1"/>
              <a:t>panels</a:t>
            </a:r>
            <a:r>
              <a:rPr lang="de-DE" dirty="0"/>
              <a:t>,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hypoxia</a:t>
            </a:r>
            <a:r>
              <a:rPr lang="de-DE" dirty="0"/>
              <a:t>,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genotypes</a:t>
            </a:r>
            <a:endParaRPr lang="de-DE" dirty="0"/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B)</a:t>
            </a:r>
          </a:p>
          <a:p>
            <a:pPr marL="171450" indent="-171450">
              <a:buFontTx/>
              <a:buChar char="-"/>
            </a:pPr>
            <a:r>
              <a:rPr lang="de-DE" dirty="0"/>
              <a:t>4,3,2 </a:t>
            </a:r>
            <a:r>
              <a:rPr lang="de-DE" dirty="0" err="1"/>
              <a:t>groups</a:t>
            </a:r>
            <a:r>
              <a:rPr lang="de-DE" dirty="0"/>
              <a:t>? </a:t>
            </a:r>
            <a:r>
              <a:rPr lang="de-DE" dirty="0" err="1"/>
              <a:t>Suggest</a:t>
            </a:r>
            <a:r>
              <a:rPr lang="de-DE" dirty="0"/>
              <a:t> 2 </a:t>
            </a:r>
            <a:r>
              <a:rPr lang="de-DE" dirty="0" err="1"/>
              <a:t>groups</a:t>
            </a:r>
            <a:r>
              <a:rPr lang="de-DE" dirty="0"/>
              <a:t>: Hif1a &amp; Hif2a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79154-A8CE-4986-8A06-97A592C41CB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9971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counts</a:t>
            </a:r>
            <a:r>
              <a:rPr lang="de-DE" dirty="0"/>
              <a:t> </a:t>
            </a:r>
            <a:r>
              <a:rPr lang="de-DE" dirty="0" err="1"/>
              <a:t>plot</a:t>
            </a:r>
            <a:r>
              <a:rPr lang="de-DE" dirty="0"/>
              <a:t>!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79154-A8CE-4986-8A06-97A592C41CB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021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79154-A8CE-4986-8A06-97A592C41CB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000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Separate </a:t>
            </a:r>
            <a:r>
              <a:rPr lang="de-DE" dirty="0" err="1"/>
              <a:t>figures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HIF1A and HIF2a!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79154-A8CE-4986-8A06-97A592C41CB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767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51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09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2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12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30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53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15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64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797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61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38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3E775-6EF4-4B31-9E55-FCAAC4AF18A2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44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3275C34-E7C3-4E93-AF22-6AC4059CB71D}"/>
              </a:ext>
            </a:extLst>
          </p:cNvPr>
          <p:cNvSpPr/>
          <p:nvPr/>
        </p:nvSpPr>
        <p:spPr>
          <a:xfrm>
            <a:off x="3048000" y="1501651"/>
            <a:ext cx="6096000" cy="11228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1422"/>
              </a:spcAft>
            </a:pP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transcriptomic response of neuroblastoma cells to hypoxia</a:t>
            </a:r>
            <a:endParaRPr lang="de-DE" sz="248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5BE830E-A67E-43E0-A970-5032D518CC27}"/>
              </a:ext>
            </a:extLst>
          </p:cNvPr>
          <p:cNvSpPr txBox="1"/>
          <p:nvPr/>
        </p:nvSpPr>
        <p:spPr>
          <a:xfrm>
            <a:off x="983778" y="3579540"/>
            <a:ext cx="45770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Authors</a:t>
            </a:r>
            <a:r>
              <a:rPr lang="de-DE" b="1" dirty="0"/>
              <a:t>:</a:t>
            </a:r>
          </a:p>
          <a:p>
            <a:r>
              <a:rPr lang="de-DE" dirty="0"/>
              <a:t>Xheni Meci, Holger Scholz, Simon Kelterborn</a:t>
            </a:r>
          </a:p>
          <a:p>
            <a:endParaRPr lang="de-DE" dirty="0"/>
          </a:p>
          <a:p>
            <a:r>
              <a:rPr lang="de-DE" dirty="0"/>
              <a:t>Katharina , Karin Kirschner, Helena Landstorfer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2735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7109856-2059-4F46-B1F7-BA1AE07230ED}"/>
              </a:ext>
            </a:extLst>
          </p:cNvPr>
          <p:cNvSpPr txBox="1"/>
          <p:nvPr/>
        </p:nvSpPr>
        <p:spPr>
          <a:xfrm>
            <a:off x="44604" y="6649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4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FAD76FC-9E09-456A-AB94-7F23FACBADF7}"/>
              </a:ext>
            </a:extLst>
          </p:cNvPr>
          <p:cNvSpPr txBox="1"/>
          <p:nvPr/>
        </p:nvSpPr>
        <p:spPr>
          <a:xfrm>
            <a:off x="2242310" y="401549"/>
            <a:ext cx="111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GO-terms</a:t>
            </a:r>
          </a:p>
        </p:txBody>
      </p:sp>
      <p:pic>
        <p:nvPicPr>
          <p:cNvPr id="1026" name="Picture 2" descr="unnamed-chunk-2-1.png">
            <a:extLst>
              <a:ext uri="{FF2B5EF4-FFF2-40B4-BE49-F238E27FC236}">
                <a16:creationId xmlns:a16="http://schemas.microsoft.com/office/drawing/2014/main" id="{04A85431-F4FB-4792-B3EC-466A8E20D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736600"/>
            <a:ext cx="5724525" cy="763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D006934-F02A-4F5F-905B-F7A78C5B14FC}"/>
              </a:ext>
            </a:extLst>
          </p:cNvPr>
          <p:cNvSpPr txBox="1"/>
          <p:nvPr/>
        </p:nvSpPr>
        <p:spPr>
          <a:xfrm>
            <a:off x="8838106" y="432783"/>
            <a:ext cx="71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KEGG</a:t>
            </a:r>
          </a:p>
        </p:txBody>
      </p:sp>
    </p:spTree>
    <p:extLst>
      <p:ext uri="{BB962C8B-B14F-4D97-AF65-F5344CB8AC3E}">
        <p14:creationId xmlns:p14="http://schemas.microsoft.com/office/powerpoint/2010/main" val="196404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unnamed-chunk-3-1.png">
            <a:extLst>
              <a:ext uri="{FF2B5EF4-FFF2-40B4-BE49-F238E27FC236}">
                <a16:creationId xmlns:a16="http://schemas.microsoft.com/office/drawing/2014/main" id="{B7A4BAE4-04C1-42D3-B1D6-CA380B438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95" y="746453"/>
            <a:ext cx="10760885" cy="768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78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6FA01BD-90A3-4005-8279-0AFC0CBA97DD}"/>
              </a:ext>
            </a:extLst>
          </p:cNvPr>
          <p:cNvSpPr txBox="1"/>
          <p:nvPr/>
        </p:nvSpPr>
        <p:spPr>
          <a:xfrm>
            <a:off x="387807" y="631594"/>
            <a:ext cx="1106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Figure 4. GO-terms </a:t>
            </a:r>
            <a:r>
              <a:rPr lang="de-DE" b="1" dirty="0" err="1"/>
              <a:t>analyis</a:t>
            </a:r>
            <a:r>
              <a:rPr lang="de-DE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A) HIF-1a and HIF-2a responsive genes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screend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enriched</a:t>
            </a:r>
            <a:r>
              <a:rPr lang="de-DE" dirty="0"/>
              <a:t> GO-terms.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898DC3-F515-42C2-BD17-60AB985BA0D9}"/>
              </a:ext>
            </a:extLst>
          </p:cNvPr>
          <p:cNvSpPr txBox="1"/>
          <p:nvPr/>
        </p:nvSpPr>
        <p:spPr>
          <a:xfrm>
            <a:off x="518565" y="4742929"/>
            <a:ext cx="47834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Interpretation: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Distinct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programms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HIF1a and HIF2a.</a:t>
            </a:r>
          </a:p>
          <a:p>
            <a:pPr marL="285750" indent="-285750">
              <a:buFontTx/>
              <a:buChar char="-"/>
            </a:pPr>
            <a:r>
              <a:rPr lang="de-DE" dirty="0"/>
              <a:t>HIF1a </a:t>
            </a:r>
            <a:r>
              <a:rPr lang="de-DE" dirty="0" err="1"/>
              <a:t>regulates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and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cycle</a:t>
            </a:r>
            <a:r>
              <a:rPr lang="de-DE" dirty="0"/>
              <a:t> genes</a:t>
            </a:r>
          </a:p>
          <a:p>
            <a:pPr marL="285750" indent="-285750">
              <a:buFontTx/>
              <a:buChar char="-"/>
            </a:pPr>
            <a:r>
              <a:rPr lang="de-DE" dirty="0"/>
              <a:t>HIF2a </a:t>
            </a:r>
            <a:r>
              <a:rPr lang="de-DE" dirty="0" err="1"/>
              <a:t>regulates</a:t>
            </a:r>
            <a:r>
              <a:rPr lang="de-DE" dirty="0"/>
              <a:t> </a:t>
            </a:r>
            <a:r>
              <a:rPr lang="de-DE" dirty="0" err="1"/>
              <a:t>extracellular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009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169A0F06-619E-48CB-8214-502DA678B385}"/>
              </a:ext>
            </a:extLst>
          </p:cNvPr>
          <p:cNvSpPr txBox="1"/>
          <p:nvPr/>
        </p:nvSpPr>
        <p:spPr>
          <a:xfrm>
            <a:off x="44604" y="66498"/>
            <a:ext cx="487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Figure 5: </a:t>
            </a:r>
            <a:r>
              <a:rPr lang="de-DE" b="1" dirty="0" err="1">
                <a:solidFill>
                  <a:srgbClr val="0070C0"/>
                </a:solidFill>
              </a:rPr>
              <a:t>Compare</a:t>
            </a:r>
            <a:r>
              <a:rPr lang="de-DE" b="1" dirty="0">
                <a:solidFill>
                  <a:srgbClr val="0070C0"/>
                </a:solidFill>
              </a:rPr>
              <a:t> RNA-</a:t>
            </a:r>
            <a:r>
              <a:rPr lang="de-DE" b="1" dirty="0" err="1">
                <a:solidFill>
                  <a:srgbClr val="0070C0"/>
                </a:solidFill>
              </a:rPr>
              <a:t>Seq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with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ChIP-Seq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results</a:t>
            </a:r>
            <a:endParaRPr lang="de-DE" b="1" dirty="0">
              <a:solidFill>
                <a:srgbClr val="0070C0"/>
              </a:solidFill>
            </a:endParaRPr>
          </a:p>
        </p:txBody>
      </p:sp>
      <p:pic>
        <p:nvPicPr>
          <p:cNvPr id="8196" name="Picture 4" descr="chip_venn_remap-2.png">
            <a:extLst>
              <a:ext uri="{FF2B5EF4-FFF2-40B4-BE49-F238E27FC236}">
                <a16:creationId xmlns:a16="http://schemas.microsoft.com/office/drawing/2014/main" id="{AD193ECB-ED18-4778-8FBF-BC6DA56B7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49" y="862892"/>
            <a:ext cx="10193376" cy="728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505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B6FB049-CBE7-443A-9260-2898EE08440F}"/>
              </a:ext>
            </a:extLst>
          </p:cNvPr>
          <p:cNvSpPr txBox="1"/>
          <p:nvPr/>
        </p:nvSpPr>
        <p:spPr>
          <a:xfrm>
            <a:off x="387807" y="631594"/>
            <a:ext cx="1106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Figure 4. </a:t>
            </a:r>
            <a:r>
              <a:rPr lang="de-DE" b="1" dirty="0" err="1"/>
              <a:t>Compare</a:t>
            </a:r>
            <a:r>
              <a:rPr lang="de-DE" b="1" dirty="0"/>
              <a:t> </a:t>
            </a:r>
            <a:r>
              <a:rPr lang="de-DE" b="1" dirty="0" err="1"/>
              <a:t>gene</a:t>
            </a:r>
            <a:r>
              <a:rPr lang="de-DE" b="1" dirty="0"/>
              <a:t> </a:t>
            </a:r>
            <a:r>
              <a:rPr lang="de-DE" b="1" dirty="0" err="1"/>
              <a:t>list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ChIP-Seq</a:t>
            </a:r>
            <a:r>
              <a:rPr lang="de-DE" b="1" dirty="0"/>
              <a:t> </a:t>
            </a:r>
            <a:r>
              <a:rPr lang="de-DE" b="1" dirty="0" err="1"/>
              <a:t>data</a:t>
            </a:r>
            <a:r>
              <a:rPr lang="de-DE" b="1" dirty="0"/>
              <a:t> </a:t>
            </a:r>
            <a:r>
              <a:rPr lang="de-DE" b="1" dirty="0" err="1"/>
              <a:t>from</a:t>
            </a:r>
            <a:r>
              <a:rPr lang="de-DE" b="1" dirty="0"/>
              <a:t> online </a:t>
            </a:r>
            <a:r>
              <a:rPr lang="de-DE" b="1" dirty="0" err="1"/>
              <a:t>databases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A) </a:t>
            </a:r>
            <a:r>
              <a:rPr lang="de-DE" dirty="0" err="1"/>
              <a:t>ChIP-seq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was </a:t>
            </a:r>
            <a:r>
              <a:rPr lang="de-DE" dirty="0" err="1"/>
              <a:t>taken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ReMAP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and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lists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RNA-</a:t>
            </a:r>
            <a:r>
              <a:rPr lang="de-DE" dirty="0" err="1"/>
              <a:t>Seq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>
                <a:solidFill>
                  <a:srgbClr val="FF0000"/>
                </a:solidFill>
              </a:rPr>
              <a:t>.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434DAA2-8649-4799-B6E8-4EB61BA4E00E}"/>
              </a:ext>
            </a:extLst>
          </p:cNvPr>
          <p:cNvSpPr txBox="1"/>
          <p:nvPr/>
        </p:nvSpPr>
        <p:spPr>
          <a:xfrm>
            <a:off x="537418" y="4101906"/>
            <a:ext cx="40797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Interpretation:</a:t>
            </a:r>
          </a:p>
          <a:p>
            <a:pPr marL="285750" indent="-285750">
              <a:buFontTx/>
              <a:buChar char="-"/>
            </a:pPr>
            <a:r>
              <a:rPr lang="de-DE" dirty="0"/>
              <a:t>Genes </a:t>
            </a:r>
            <a:r>
              <a:rPr lang="de-DE" dirty="0" err="1"/>
              <a:t>differ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tissue</a:t>
            </a:r>
            <a:r>
              <a:rPr lang="de-DE" dirty="0"/>
              <a:t>.</a:t>
            </a:r>
          </a:p>
          <a:p>
            <a:pPr marL="285750" indent="-285750">
              <a:buFontTx/>
              <a:buChar char="-"/>
            </a:pPr>
            <a:r>
              <a:rPr lang="de-DE" dirty="0"/>
              <a:t>Core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conserved</a:t>
            </a:r>
            <a:r>
              <a:rPr lang="de-DE" dirty="0"/>
              <a:t> 79 HIF-1A genes</a:t>
            </a:r>
          </a:p>
        </p:txBody>
      </p:sp>
    </p:spTree>
    <p:extLst>
      <p:ext uri="{BB962C8B-B14F-4D97-AF65-F5344CB8AC3E}">
        <p14:creationId xmlns:p14="http://schemas.microsoft.com/office/powerpoint/2010/main" val="1879152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4743A-4D46-4ECF-B23F-BC5D93F3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F3AB7B-65FC-4117-A97F-7D726D8BA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1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47C74-0C68-4665-8904-5883A235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4C35DE-31A6-4556-9CFF-0089DA94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23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CE039-BF28-48A6-9B9E-E6B59588B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old</a:t>
            </a:r>
            <a:r>
              <a:rPr lang="de-DE" dirty="0"/>
              <a:t> </a:t>
            </a:r>
            <a:r>
              <a:rPr lang="de-DE" dirty="0" err="1"/>
              <a:t>figures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155EDD-FD8E-498D-9139-F79EADC43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721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hteck 58">
            <a:extLst>
              <a:ext uri="{FF2B5EF4-FFF2-40B4-BE49-F238E27FC236}">
                <a16:creationId xmlns:a16="http://schemas.microsoft.com/office/drawing/2014/main" id="{8E8A6067-1B39-403D-AEBF-B7A76B301EA2}"/>
              </a:ext>
            </a:extLst>
          </p:cNvPr>
          <p:cNvSpPr/>
          <p:nvPr/>
        </p:nvSpPr>
        <p:spPr>
          <a:xfrm>
            <a:off x="44603" y="5411147"/>
            <a:ext cx="12007687" cy="2240733"/>
          </a:xfrm>
          <a:prstGeom prst="rect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9E38E59-0F25-437F-BBB9-E8FF51FAD1E0}"/>
              </a:ext>
            </a:extLst>
          </p:cNvPr>
          <p:cNvSpPr txBox="1"/>
          <p:nvPr/>
        </p:nvSpPr>
        <p:spPr>
          <a:xfrm>
            <a:off x="44604" y="66498"/>
            <a:ext cx="2132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Extra: Kelly </a:t>
            </a:r>
            <a:r>
              <a:rPr lang="de-DE" b="1" dirty="0" err="1">
                <a:solidFill>
                  <a:srgbClr val="0070C0"/>
                </a:solidFill>
              </a:rPr>
              <a:t>ChIP-Seq</a:t>
            </a:r>
            <a:endParaRPr lang="de-DE" b="1" dirty="0">
              <a:solidFill>
                <a:srgbClr val="0070C0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A5DCFD5-6E1E-4B4C-A3B6-C18255F738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6" b="1"/>
          <a:stretch/>
        </p:blipFill>
        <p:spPr>
          <a:xfrm>
            <a:off x="379606" y="624468"/>
            <a:ext cx="10757009" cy="3947532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B29507D6-CBCD-4862-B6DC-87BB7DA4876B}"/>
              </a:ext>
            </a:extLst>
          </p:cNvPr>
          <p:cNvSpPr/>
          <p:nvPr/>
        </p:nvSpPr>
        <p:spPr>
          <a:xfrm>
            <a:off x="8184995" y="847493"/>
            <a:ext cx="289932" cy="1750741"/>
          </a:xfrm>
          <a:prstGeom prst="rect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D32D0A3-02FD-40A3-98A8-F2AC1FD4D37D}"/>
              </a:ext>
            </a:extLst>
          </p:cNvPr>
          <p:cNvSpPr/>
          <p:nvPr/>
        </p:nvSpPr>
        <p:spPr>
          <a:xfrm>
            <a:off x="8184995" y="2598234"/>
            <a:ext cx="289932" cy="1750741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358F450-6359-4924-9FD5-70CBA6FAD0B3}"/>
              </a:ext>
            </a:extLst>
          </p:cNvPr>
          <p:cNvSpPr/>
          <p:nvPr/>
        </p:nvSpPr>
        <p:spPr>
          <a:xfrm>
            <a:off x="5601993" y="847492"/>
            <a:ext cx="289932" cy="880947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CA55AB6-8FC6-4C8C-9A05-E1E40E68F780}"/>
              </a:ext>
            </a:extLst>
          </p:cNvPr>
          <p:cNvSpPr/>
          <p:nvPr/>
        </p:nvSpPr>
        <p:spPr>
          <a:xfrm>
            <a:off x="5601993" y="1722863"/>
            <a:ext cx="289932" cy="880947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4877DF8-34B2-4EC5-9C75-A5DCD1652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04" t="13608" r="43162" b="71343"/>
          <a:stretch/>
        </p:blipFill>
        <p:spPr>
          <a:xfrm>
            <a:off x="44604" y="5567319"/>
            <a:ext cx="1643178" cy="5129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4404DB7-A558-4B2D-9A57-F505C5D5B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8" t="35252" r="43058" b="49699"/>
          <a:stretch/>
        </p:blipFill>
        <p:spPr>
          <a:xfrm>
            <a:off x="44604" y="6648988"/>
            <a:ext cx="1643178" cy="5129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A7B66D40-14A6-4CAC-8B54-3ED19F19BF6F}"/>
              </a:ext>
            </a:extLst>
          </p:cNvPr>
          <p:cNvSpPr txBox="1"/>
          <p:nvPr/>
        </p:nvSpPr>
        <p:spPr>
          <a:xfrm>
            <a:off x="1055112" y="4933123"/>
            <a:ext cx="223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1.) MACS </a:t>
            </a:r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peak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calling</a:t>
            </a:r>
            <a:endParaRPr lang="de-DE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025E116-9891-42B0-B5A6-4FA6F57DD9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04" t="8128" r="43162" b="86763"/>
          <a:stretch/>
        </p:blipFill>
        <p:spPr>
          <a:xfrm>
            <a:off x="2144517" y="5756476"/>
            <a:ext cx="1643178" cy="17413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0A663B3-C675-44CF-8AE6-BAA55D33F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27" t="29017" r="43339" b="65874"/>
          <a:stretch/>
        </p:blipFill>
        <p:spPr>
          <a:xfrm>
            <a:off x="2144517" y="6794934"/>
            <a:ext cx="1643178" cy="174133"/>
          </a:xfrm>
          <a:prstGeom prst="rect">
            <a:avLst/>
          </a:prstGeom>
        </p:spPr>
      </p:pic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69DF4CE8-F28B-478E-8A1E-EBBA07129037}"/>
              </a:ext>
            </a:extLst>
          </p:cNvPr>
          <p:cNvCxnSpPr>
            <a:cxnSpLocks/>
          </p:cNvCxnSpPr>
          <p:nvPr/>
        </p:nvCxnSpPr>
        <p:spPr>
          <a:xfrm>
            <a:off x="1687782" y="5641811"/>
            <a:ext cx="456735" cy="208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235C632B-BB88-48FD-9CB4-CD88B111F012}"/>
              </a:ext>
            </a:extLst>
          </p:cNvPr>
          <p:cNvCxnSpPr>
            <a:cxnSpLocks/>
          </p:cNvCxnSpPr>
          <p:nvPr/>
        </p:nvCxnSpPr>
        <p:spPr>
          <a:xfrm>
            <a:off x="1687782" y="5849966"/>
            <a:ext cx="4567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8F2B947-B4B5-473A-A83B-B7779B63E01E}"/>
              </a:ext>
            </a:extLst>
          </p:cNvPr>
          <p:cNvCxnSpPr>
            <a:cxnSpLocks/>
          </p:cNvCxnSpPr>
          <p:nvPr/>
        </p:nvCxnSpPr>
        <p:spPr>
          <a:xfrm flipV="1">
            <a:off x="1687782" y="5849967"/>
            <a:ext cx="456735" cy="19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51C116C-F91B-495E-9749-2DFB9D811C7F}"/>
              </a:ext>
            </a:extLst>
          </p:cNvPr>
          <p:cNvCxnSpPr>
            <a:cxnSpLocks/>
          </p:cNvCxnSpPr>
          <p:nvPr/>
        </p:nvCxnSpPr>
        <p:spPr>
          <a:xfrm>
            <a:off x="1687782" y="6680269"/>
            <a:ext cx="456735" cy="208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210296CD-9A08-40A0-9D02-41CE0BC4DC70}"/>
              </a:ext>
            </a:extLst>
          </p:cNvPr>
          <p:cNvCxnSpPr>
            <a:cxnSpLocks/>
          </p:cNvCxnSpPr>
          <p:nvPr/>
        </p:nvCxnSpPr>
        <p:spPr>
          <a:xfrm>
            <a:off x="1687782" y="6885405"/>
            <a:ext cx="4567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A2DE7296-B037-4748-A6C1-3D040A1AE84C}"/>
              </a:ext>
            </a:extLst>
          </p:cNvPr>
          <p:cNvCxnSpPr>
            <a:cxnSpLocks/>
          </p:cNvCxnSpPr>
          <p:nvPr/>
        </p:nvCxnSpPr>
        <p:spPr>
          <a:xfrm flipV="1">
            <a:off x="1687782" y="6888425"/>
            <a:ext cx="456735" cy="19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390747BE-5A81-4741-B457-350352A43D93}"/>
              </a:ext>
            </a:extLst>
          </p:cNvPr>
          <p:cNvSpPr txBox="1"/>
          <p:nvPr/>
        </p:nvSpPr>
        <p:spPr>
          <a:xfrm>
            <a:off x="5331429" y="4933124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2.) Peaks -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IgG</a:t>
            </a:r>
            <a:endParaRPr lang="de-DE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3FCC2CD1-36B6-4806-ADDD-19CB1526D9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04" t="18024" r="43162" b="71343"/>
          <a:stretch/>
        </p:blipFill>
        <p:spPr>
          <a:xfrm>
            <a:off x="3927556" y="5737744"/>
            <a:ext cx="1643178" cy="362381"/>
          </a:xfrm>
          <a:prstGeom prst="rect">
            <a:avLst/>
          </a:prstGeom>
        </p:spPr>
      </p:pic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A3101DF-8607-4423-B827-902C58F0BD35}"/>
              </a:ext>
            </a:extLst>
          </p:cNvPr>
          <p:cNvCxnSpPr>
            <a:cxnSpLocks/>
          </p:cNvCxnSpPr>
          <p:nvPr/>
        </p:nvCxnSpPr>
        <p:spPr>
          <a:xfrm>
            <a:off x="3857625" y="4946780"/>
            <a:ext cx="0" cy="2431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Grafik 27">
            <a:extLst>
              <a:ext uri="{FF2B5EF4-FFF2-40B4-BE49-F238E27FC236}">
                <a16:creationId xmlns:a16="http://schemas.microsoft.com/office/drawing/2014/main" id="{B4F1FCFC-0FEF-46F5-890B-F87231385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93" t="12807" r="43073" b="81174"/>
          <a:stretch/>
        </p:blipFill>
        <p:spPr>
          <a:xfrm>
            <a:off x="6096000" y="5751342"/>
            <a:ext cx="1643178" cy="205131"/>
          </a:xfrm>
          <a:prstGeom prst="rect">
            <a:avLst/>
          </a:prstGeom>
        </p:spPr>
      </p:pic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2E48223-AB98-4C29-8927-4DE7E6E9B787}"/>
              </a:ext>
            </a:extLst>
          </p:cNvPr>
          <p:cNvCxnSpPr>
            <a:cxnSpLocks/>
          </p:cNvCxnSpPr>
          <p:nvPr/>
        </p:nvCxnSpPr>
        <p:spPr>
          <a:xfrm>
            <a:off x="5570734" y="5842898"/>
            <a:ext cx="456735" cy="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17C71B4-141E-42B0-AB11-74B31A0917A4}"/>
              </a:ext>
            </a:extLst>
          </p:cNvPr>
          <p:cNvCxnSpPr>
            <a:cxnSpLocks/>
          </p:cNvCxnSpPr>
          <p:nvPr/>
        </p:nvCxnSpPr>
        <p:spPr>
          <a:xfrm flipV="1">
            <a:off x="5570734" y="5854049"/>
            <a:ext cx="456735" cy="19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584E589A-201F-4E21-8D10-9F35FB791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81" t="39721" r="42985" b="49646"/>
          <a:stretch/>
        </p:blipFill>
        <p:spPr>
          <a:xfrm>
            <a:off x="3927556" y="6700231"/>
            <a:ext cx="1643178" cy="362381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44AD403F-86E0-4513-AB3A-FE681EF828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93" t="34023" r="43073" b="59958"/>
          <a:stretch/>
        </p:blipFill>
        <p:spPr>
          <a:xfrm>
            <a:off x="6062550" y="6681217"/>
            <a:ext cx="1643178" cy="205131"/>
          </a:xfrm>
          <a:prstGeom prst="rect">
            <a:avLst/>
          </a:prstGeom>
        </p:spPr>
      </p:pic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DA9B3102-D07B-4209-91C3-3A765FE883B0}"/>
              </a:ext>
            </a:extLst>
          </p:cNvPr>
          <p:cNvCxnSpPr>
            <a:cxnSpLocks/>
          </p:cNvCxnSpPr>
          <p:nvPr/>
        </p:nvCxnSpPr>
        <p:spPr>
          <a:xfrm>
            <a:off x="5581847" y="6783783"/>
            <a:ext cx="456735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EAFEEE6A-B134-4446-8B6D-A90A189F6443}"/>
              </a:ext>
            </a:extLst>
          </p:cNvPr>
          <p:cNvCxnSpPr>
            <a:cxnSpLocks/>
          </p:cNvCxnSpPr>
          <p:nvPr/>
        </p:nvCxnSpPr>
        <p:spPr>
          <a:xfrm flipV="1">
            <a:off x="5581847" y="6794934"/>
            <a:ext cx="456735" cy="19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D4741B4A-8CB0-4FAD-963F-1EF40BE5B581}"/>
              </a:ext>
            </a:extLst>
          </p:cNvPr>
          <p:cNvSpPr txBox="1"/>
          <p:nvPr/>
        </p:nvSpPr>
        <p:spPr>
          <a:xfrm>
            <a:off x="7862832" y="4921108"/>
            <a:ext cx="1418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6">
                    <a:lumMod val="50000"/>
                  </a:schemeClr>
                </a:solidFill>
              </a:rPr>
              <a:t>3.) Peaks -</a:t>
            </a:r>
            <a:r>
              <a:rPr lang="de-DE" b="1" dirty="0" err="1">
                <a:solidFill>
                  <a:schemeClr val="accent6">
                    <a:lumMod val="50000"/>
                  </a:schemeClr>
                </a:solidFill>
              </a:rPr>
              <a:t>Nx</a:t>
            </a:r>
            <a:endParaRPr lang="de-DE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202BC16E-C046-4807-9B02-135D4D91BF01}"/>
              </a:ext>
            </a:extLst>
          </p:cNvPr>
          <p:cNvCxnSpPr>
            <a:cxnSpLocks/>
          </p:cNvCxnSpPr>
          <p:nvPr/>
        </p:nvCxnSpPr>
        <p:spPr>
          <a:xfrm>
            <a:off x="7748703" y="4907027"/>
            <a:ext cx="0" cy="2370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Grafik 51">
            <a:extLst>
              <a:ext uri="{FF2B5EF4-FFF2-40B4-BE49-F238E27FC236}">
                <a16:creationId xmlns:a16="http://schemas.microsoft.com/office/drawing/2014/main" id="{D4848BCC-937A-4E2C-A1F7-ED52476E6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81" t="39721" r="42985" b="49646"/>
          <a:stretch/>
        </p:blipFill>
        <p:spPr>
          <a:xfrm>
            <a:off x="7862832" y="6099716"/>
            <a:ext cx="1643178" cy="362381"/>
          </a:xfrm>
          <a:prstGeom prst="rect">
            <a:avLst/>
          </a:prstGeom>
        </p:spPr>
      </p:pic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BC16D2F8-7359-4AC8-9C96-40298A4AD9FF}"/>
              </a:ext>
            </a:extLst>
          </p:cNvPr>
          <p:cNvCxnSpPr>
            <a:cxnSpLocks/>
          </p:cNvCxnSpPr>
          <p:nvPr/>
        </p:nvCxnSpPr>
        <p:spPr>
          <a:xfrm>
            <a:off x="9538961" y="6178588"/>
            <a:ext cx="456735" cy="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fik 53">
            <a:extLst>
              <a:ext uri="{FF2B5EF4-FFF2-40B4-BE49-F238E27FC236}">
                <a16:creationId xmlns:a16="http://schemas.microsoft.com/office/drawing/2014/main" id="{C801688C-0F96-49BA-AE26-2CCC2C84FA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04" t="18024" r="43162" b="71343"/>
          <a:stretch/>
        </p:blipFill>
        <p:spPr>
          <a:xfrm>
            <a:off x="10028647" y="6134894"/>
            <a:ext cx="1643178" cy="362381"/>
          </a:xfrm>
          <a:prstGeom prst="rect">
            <a:avLst/>
          </a:prstGeom>
        </p:spPr>
      </p:pic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3D8347E9-1013-4820-BCB0-EBB204EE4809}"/>
              </a:ext>
            </a:extLst>
          </p:cNvPr>
          <p:cNvCxnSpPr>
            <a:cxnSpLocks/>
          </p:cNvCxnSpPr>
          <p:nvPr/>
        </p:nvCxnSpPr>
        <p:spPr>
          <a:xfrm>
            <a:off x="9506010" y="6420860"/>
            <a:ext cx="456735" cy="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D237FD80-D1BD-4780-B4D3-190227ED333B}"/>
              </a:ext>
            </a:extLst>
          </p:cNvPr>
          <p:cNvSpPr/>
          <p:nvPr/>
        </p:nvSpPr>
        <p:spPr>
          <a:xfrm>
            <a:off x="8184995" y="4329478"/>
            <a:ext cx="289932" cy="368605"/>
          </a:xfrm>
          <a:prstGeom prst="rect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850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5D74A5C-CF0A-4C69-9DBA-C1E00581E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97" y="801994"/>
            <a:ext cx="11323205" cy="68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6A80CBD-D0A9-4247-A24B-0E96BFE40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76" t="10409" r="39932" b="2987"/>
          <a:stretch/>
        </p:blipFill>
        <p:spPr>
          <a:xfrm>
            <a:off x="1097111" y="643347"/>
            <a:ext cx="4465530" cy="324686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1BF11EE-18AE-4EAD-AA92-7D285047AC50}"/>
              </a:ext>
            </a:extLst>
          </p:cNvPr>
          <p:cNvSpPr txBox="1"/>
          <p:nvPr/>
        </p:nvSpPr>
        <p:spPr>
          <a:xfrm>
            <a:off x="2762970" y="4028708"/>
            <a:ext cx="124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 + Hif1b-KO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A81346E-3C97-4EA6-9362-84EDDA6245B8}"/>
              </a:ext>
            </a:extLst>
          </p:cNvPr>
          <p:cNvSpPr txBox="1"/>
          <p:nvPr/>
        </p:nvSpPr>
        <p:spPr>
          <a:xfrm>
            <a:off x="4459392" y="152794"/>
            <a:ext cx="2307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Generation </a:t>
            </a:r>
            <a:r>
              <a:rPr lang="de-DE" b="1" dirty="0" err="1"/>
              <a:t>of</a:t>
            </a:r>
            <a:r>
              <a:rPr lang="de-DE" b="1" dirty="0"/>
              <a:t> HIF-KOs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9ED2E83-1433-412D-91BF-E153BB236442}"/>
              </a:ext>
            </a:extLst>
          </p:cNvPr>
          <p:cNvSpPr txBox="1"/>
          <p:nvPr/>
        </p:nvSpPr>
        <p:spPr>
          <a:xfrm>
            <a:off x="4762056" y="4938952"/>
            <a:ext cx="217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RNA-</a:t>
            </a:r>
            <a:r>
              <a:rPr lang="de-DE" b="1" dirty="0" err="1"/>
              <a:t>Seq</a:t>
            </a:r>
            <a:r>
              <a:rPr lang="de-DE" b="1" dirty="0"/>
              <a:t> </a:t>
            </a:r>
            <a:r>
              <a:rPr lang="de-DE" b="1" dirty="0" err="1"/>
              <a:t>experiment</a:t>
            </a:r>
            <a:endParaRPr lang="de-DE" b="1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7EBD6B1-9D5A-4260-AC45-17EC040603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826"/>
          <a:stretch/>
        </p:blipFill>
        <p:spPr>
          <a:xfrm>
            <a:off x="1720046" y="5496684"/>
            <a:ext cx="3330355" cy="318031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2E497B6-9FCC-4C8D-ADCA-920527EB3DAA}"/>
              </a:ext>
            </a:extLst>
          </p:cNvPr>
          <p:cNvSpPr txBox="1"/>
          <p:nvPr/>
        </p:nvSpPr>
        <p:spPr>
          <a:xfrm>
            <a:off x="2955457" y="877466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+ Hif1b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8161033-0202-4182-82AD-0D065CF964B0}"/>
              </a:ext>
            </a:extLst>
          </p:cNvPr>
          <p:cNvSpPr txBox="1"/>
          <p:nvPr/>
        </p:nvSpPr>
        <p:spPr>
          <a:xfrm>
            <a:off x="44604" y="6649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1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2E6D354-0B3F-4573-9A7B-728B0848601E}"/>
              </a:ext>
            </a:extLst>
          </p:cNvPr>
          <p:cNvSpPr txBox="1"/>
          <p:nvPr/>
        </p:nvSpPr>
        <p:spPr>
          <a:xfrm>
            <a:off x="529673" y="71778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accent1"/>
                </a:solidFill>
              </a:rPr>
              <a:t>A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6A34A05-F436-4FD0-A476-2E0D263F117F}"/>
              </a:ext>
            </a:extLst>
          </p:cNvPr>
          <p:cNvSpPr txBox="1"/>
          <p:nvPr/>
        </p:nvSpPr>
        <p:spPr>
          <a:xfrm>
            <a:off x="6938357" y="7177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accent1"/>
                </a:solidFill>
              </a:rPr>
              <a:t>B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803CDA8-6E03-4519-A07E-208EB072B511}"/>
              </a:ext>
            </a:extLst>
          </p:cNvPr>
          <p:cNvSpPr txBox="1"/>
          <p:nvPr/>
        </p:nvSpPr>
        <p:spPr>
          <a:xfrm>
            <a:off x="556923" y="5711476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accent1"/>
                </a:solidFill>
              </a:rPr>
              <a:t>C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62926C9-EB52-488A-8548-F4FA6A48E407}"/>
              </a:ext>
            </a:extLst>
          </p:cNvPr>
          <p:cNvSpPr txBox="1"/>
          <p:nvPr/>
        </p:nvSpPr>
        <p:spPr>
          <a:xfrm>
            <a:off x="6639039" y="5657826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accent1"/>
                </a:solidFill>
              </a:rPr>
              <a:t>D</a:t>
            </a:r>
            <a:endParaRPr lang="de-DE" b="1" dirty="0">
              <a:solidFill>
                <a:schemeClr val="accent1"/>
              </a:solidFill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B3126068-E196-418C-A627-1469F524347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20" t="17500" r="5733" b="27300"/>
          <a:stretch/>
        </p:blipFill>
        <p:spPr>
          <a:xfrm>
            <a:off x="7565685" y="2127681"/>
            <a:ext cx="3051573" cy="437702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C67A16B-D29A-4764-83A8-C13722C0C5F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4008" r="5958" b="14585"/>
          <a:stretch/>
        </p:blipFill>
        <p:spPr>
          <a:xfrm>
            <a:off x="7565686" y="3477244"/>
            <a:ext cx="3051572" cy="334038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2378E46B-A1B3-47FA-BFB7-77395CED2F9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563" t="50090" r="9729" b="21914"/>
          <a:stretch/>
        </p:blipFill>
        <p:spPr>
          <a:xfrm>
            <a:off x="7565685" y="2651347"/>
            <a:ext cx="3051573" cy="334038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9EE712DE-7869-4B45-968F-5F33058C027E}"/>
              </a:ext>
            </a:extLst>
          </p:cNvPr>
          <p:cNvSpPr txBox="1"/>
          <p:nvPr/>
        </p:nvSpPr>
        <p:spPr>
          <a:xfrm>
            <a:off x="10665031" y="2224189"/>
            <a:ext cx="9801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HIF-1</a:t>
            </a:r>
            <a:r>
              <a:rPr lang="el-GR" sz="1350" dirty="0"/>
              <a:t>α</a:t>
            </a:r>
            <a:endParaRPr lang="de-DE" sz="135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97658AD-0141-45D7-9E1D-5BB7F414F852}"/>
              </a:ext>
            </a:extLst>
          </p:cNvPr>
          <p:cNvSpPr txBox="1"/>
          <p:nvPr/>
        </p:nvSpPr>
        <p:spPr>
          <a:xfrm>
            <a:off x="10665030" y="2678129"/>
            <a:ext cx="9801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HIF-2</a:t>
            </a:r>
            <a:r>
              <a:rPr lang="el-GR" sz="1350" dirty="0"/>
              <a:t>α</a:t>
            </a:r>
            <a:endParaRPr lang="de-DE" sz="135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B40FB2B-8610-4439-809F-DCC87AE8E0B7}"/>
              </a:ext>
            </a:extLst>
          </p:cNvPr>
          <p:cNvSpPr txBox="1"/>
          <p:nvPr/>
        </p:nvSpPr>
        <p:spPr>
          <a:xfrm>
            <a:off x="10675690" y="3498656"/>
            <a:ext cx="9801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ACTIN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697C893-51E9-4484-9C79-1CA10E24C05C}"/>
              </a:ext>
            </a:extLst>
          </p:cNvPr>
          <p:cNvSpPr txBox="1"/>
          <p:nvPr/>
        </p:nvSpPr>
        <p:spPr>
          <a:xfrm>
            <a:off x="7663079" y="1826281"/>
            <a:ext cx="8058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 err="1"/>
              <a:t>Nx</a:t>
            </a:r>
            <a:r>
              <a:rPr lang="de-DE" sz="1350" dirty="0"/>
              <a:t>    </a:t>
            </a:r>
            <a:r>
              <a:rPr lang="de-DE" sz="1350" dirty="0" err="1"/>
              <a:t>Hx</a:t>
            </a:r>
            <a:endParaRPr lang="de-DE" sz="135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D2CEFF5-CF54-4DF8-8C23-9F151CE52BBA}"/>
              </a:ext>
            </a:extLst>
          </p:cNvPr>
          <p:cNvSpPr txBox="1"/>
          <p:nvPr/>
        </p:nvSpPr>
        <p:spPr>
          <a:xfrm>
            <a:off x="8412997" y="1826281"/>
            <a:ext cx="8058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 err="1"/>
              <a:t>Nx</a:t>
            </a:r>
            <a:r>
              <a:rPr lang="de-DE" sz="1350" dirty="0"/>
              <a:t>    </a:t>
            </a:r>
            <a:r>
              <a:rPr lang="de-DE" sz="1350" dirty="0" err="1"/>
              <a:t>Hx</a:t>
            </a:r>
            <a:endParaRPr lang="de-DE" sz="135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929E069-DFAA-4C89-B47E-06DF65778036}"/>
              </a:ext>
            </a:extLst>
          </p:cNvPr>
          <p:cNvSpPr txBox="1"/>
          <p:nvPr/>
        </p:nvSpPr>
        <p:spPr>
          <a:xfrm>
            <a:off x="9147989" y="1826501"/>
            <a:ext cx="8058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 err="1"/>
              <a:t>Nx</a:t>
            </a:r>
            <a:r>
              <a:rPr lang="de-DE" sz="1350" dirty="0"/>
              <a:t>    </a:t>
            </a:r>
            <a:r>
              <a:rPr lang="de-DE" sz="1350" dirty="0" err="1"/>
              <a:t>Hx</a:t>
            </a:r>
            <a:endParaRPr lang="de-DE" sz="135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4635222-13AB-4C87-B175-1267F29CDE21}"/>
              </a:ext>
            </a:extLst>
          </p:cNvPr>
          <p:cNvSpPr txBox="1"/>
          <p:nvPr/>
        </p:nvSpPr>
        <p:spPr>
          <a:xfrm>
            <a:off x="9890603" y="1826500"/>
            <a:ext cx="8058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 err="1"/>
              <a:t>Nx</a:t>
            </a:r>
            <a:r>
              <a:rPr lang="de-DE" sz="1350" dirty="0"/>
              <a:t>    </a:t>
            </a:r>
            <a:r>
              <a:rPr lang="de-DE" sz="1350" dirty="0" err="1"/>
              <a:t>Hx</a:t>
            </a:r>
            <a:endParaRPr lang="de-DE" sz="1350"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BEDC0FBB-FE93-41CF-B31A-12EB6F3A54B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7924" t="45153" r="16472" b="20680"/>
          <a:stretch/>
        </p:blipFill>
        <p:spPr>
          <a:xfrm>
            <a:off x="7565686" y="3092013"/>
            <a:ext cx="3051572" cy="275801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FD823F80-5E36-4C5F-8CC9-E7DF7CDF8599}"/>
              </a:ext>
            </a:extLst>
          </p:cNvPr>
          <p:cNvSpPr txBox="1"/>
          <p:nvPr/>
        </p:nvSpPr>
        <p:spPr>
          <a:xfrm>
            <a:off x="10665029" y="3083866"/>
            <a:ext cx="12790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HIF-1</a:t>
            </a:r>
            <a:r>
              <a:rPr lang="el-GR" sz="1350" dirty="0"/>
              <a:t>β</a:t>
            </a:r>
            <a:r>
              <a:rPr lang="de-DE" sz="1350" dirty="0"/>
              <a:t>/ARNT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B1A71DF-9398-42D7-B18E-7048F8B85B04}"/>
              </a:ext>
            </a:extLst>
          </p:cNvPr>
          <p:cNvCxnSpPr/>
          <p:nvPr/>
        </p:nvCxnSpPr>
        <p:spPr>
          <a:xfrm>
            <a:off x="7727372" y="1857934"/>
            <a:ext cx="551498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E6BE5C63-CFB8-420A-BFED-E9AD4EB9A27F}"/>
              </a:ext>
            </a:extLst>
          </p:cNvPr>
          <p:cNvCxnSpPr/>
          <p:nvPr/>
        </p:nvCxnSpPr>
        <p:spPr>
          <a:xfrm>
            <a:off x="8468893" y="1857934"/>
            <a:ext cx="551498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656C2737-E386-4789-9B8D-94D5EB47F4B0}"/>
              </a:ext>
            </a:extLst>
          </p:cNvPr>
          <p:cNvCxnSpPr/>
          <p:nvPr/>
        </p:nvCxnSpPr>
        <p:spPr>
          <a:xfrm>
            <a:off x="9218812" y="1859542"/>
            <a:ext cx="551498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3AC4AB05-5A4C-4721-ADB1-67A6FFCFE9DF}"/>
              </a:ext>
            </a:extLst>
          </p:cNvPr>
          <p:cNvCxnSpPr/>
          <p:nvPr/>
        </p:nvCxnSpPr>
        <p:spPr>
          <a:xfrm>
            <a:off x="9953803" y="1859351"/>
            <a:ext cx="551498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8E9CEAC8-82DB-49C9-AAE1-CFD92147F3B5}"/>
              </a:ext>
            </a:extLst>
          </p:cNvPr>
          <p:cNvSpPr txBox="1"/>
          <p:nvPr/>
        </p:nvSpPr>
        <p:spPr>
          <a:xfrm rot="18198137">
            <a:off x="7481628" y="1135980"/>
            <a:ext cx="110724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 err="1"/>
              <a:t>empty</a:t>
            </a:r>
            <a:r>
              <a:rPr lang="de-DE" sz="1350" dirty="0"/>
              <a:t> </a:t>
            </a:r>
            <a:r>
              <a:rPr lang="de-DE" sz="1350" dirty="0" err="1"/>
              <a:t>vector</a:t>
            </a:r>
            <a:endParaRPr lang="de-DE" sz="135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AAB79BD-1599-4D7F-BEC9-8274A35B54DC}"/>
              </a:ext>
            </a:extLst>
          </p:cNvPr>
          <p:cNvSpPr txBox="1"/>
          <p:nvPr/>
        </p:nvSpPr>
        <p:spPr>
          <a:xfrm rot="18198137">
            <a:off x="8266515" y="1238700"/>
            <a:ext cx="11072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delHIF-1</a:t>
            </a:r>
            <a:r>
              <a:rPr lang="el-GR" sz="1350" dirty="0"/>
              <a:t>α</a:t>
            </a:r>
            <a:r>
              <a:rPr lang="de-DE" sz="1350" dirty="0"/>
              <a:t> 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D030F9E-9322-4CBC-922E-7BB3A72B9CA4}"/>
              </a:ext>
            </a:extLst>
          </p:cNvPr>
          <p:cNvSpPr txBox="1"/>
          <p:nvPr/>
        </p:nvSpPr>
        <p:spPr>
          <a:xfrm rot="18198137">
            <a:off x="8999917" y="1236297"/>
            <a:ext cx="11072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delHIF-2</a:t>
            </a:r>
            <a:r>
              <a:rPr lang="el-GR" sz="1350" dirty="0"/>
              <a:t>α</a:t>
            </a:r>
            <a:r>
              <a:rPr lang="de-DE" sz="1350" dirty="0"/>
              <a:t> 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7725439-FC72-4352-AA7D-16BA38DB479E}"/>
              </a:ext>
            </a:extLst>
          </p:cNvPr>
          <p:cNvSpPr txBox="1"/>
          <p:nvPr/>
        </p:nvSpPr>
        <p:spPr>
          <a:xfrm rot="18198137">
            <a:off x="9613237" y="1091919"/>
            <a:ext cx="14781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delHIF-1</a:t>
            </a:r>
            <a:r>
              <a:rPr lang="el-GR" sz="1350" dirty="0"/>
              <a:t>β</a:t>
            </a:r>
            <a:r>
              <a:rPr lang="de-DE" sz="1350" dirty="0"/>
              <a:t>/ARNT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9F3F7627-4CCE-4AF0-8E19-E6435885A9E1}"/>
              </a:ext>
            </a:extLst>
          </p:cNvPr>
          <p:cNvSpPr/>
          <p:nvPr/>
        </p:nvSpPr>
        <p:spPr>
          <a:xfrm>
            <a:off x="7521736" y="2073591"/>
            <a:ext cx="3139575" cy="178548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" name="Picture 2" descr="1_pca_plot_final-1.png">
            <a:extLst>
              <a:ext uri="{FF2B5EF4-FFF2-40B4-BE49-F238E27FC236}">
                <a16:creationId xmlns:a16="http://schemas.microsoft.com/office/drawing/2014/main" id="{0AB90058-8270-4287-8947-C51B702CF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343" y="5622645"/>
            <a:ext cx="3971955" cy="317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722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730F7B7-4EE1-40FE-B147-1DED4496E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349"/>
            <a:ext cx="12192000" cy="7381148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12CA60E-3B20-458D-ABDA-8387ABCA298A}"/>
              </a:ext>
            </a:extLst>
          </p:cNvPr>
          <p:cNvSpPr/>
          <p:nvPr/>
        </p:nvSpPr>
        <p:spPr>
          <a:xfrm>
            <a:off x="0" y="2762250"/>
            <a:ext cx="2489200" cy="2619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3E40A6F-FAF5-4DD0-8997-F31E218820F2}"/>
              </a:ext>
            </a:extLst>
          </p:cNvPr>
          <p:cNvSpPr/>
          <p:nvPr/>
        </p:nvSpPr>
        <p:spPr>
          <a:xfrm>
            <a:off x="0" y="3575050"/>
            <a:ext cx="2489200" cy="1460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D39C796-2866-48F8-9235-C06EC59CC4ED}"/>
              </a:ext>
            </a:extLst>
          </p:cNvPr>
          <p:cNvSpPr/>
          <p:nvPr/>
        </p:nvSpPr>
        <p:spPr>
          <a:xfrm>
            <a:off x="0" y="6743700"/>
            <a:ext cx="2489200" cy="1460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979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71C1A9-BB07-406F-A95F-EDC12E6C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4AFFD2-B1F6-42E9-94FB-0469AD24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510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1CEF363-BC8F-4709-9350-86005D5C407F}"/>
              </a:ext>
            </a:extLst>
          </p:cNvPr>
          <p:cNvSpPr txBox="1"/>
          <p:nvPr/>
        </p:nvSpPr>
        <p:spPr>
          <a:xfrm>
            <a:off x="44604" y="66498"/>
            <a:ext cx="2903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Other </a:t>
            </a:r>
            <a:r>
              <a:rPr lang="de-DE" b="1" dirty="0" err="1">
                <a:solidFill>
                  <a:srgbClr val="0070C0"/>
                </a:solidFill>
              </a:rPr>
              <a:t>ChIP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datasets</a:t>
            </a:r>
            <a:r>
              <a:rPr lang="de-DE" b="1" dirty="0">
                <a:solidFill>
                  <a:srgbClr val="0070C0"/>
                </a:solidFill>
              </a:rPr>
              <a:t>: </a:t>
            </a:r>
            <a:r>
              <a:rPr lang="de-DE" b="1" dirty="0" err="1">
                <a:solidFill>
                  <a:srgbClr val="0070C0"/>
                </a:solidFill>
              </a:rPr>
              <a:t>ReMAP</a:t>
            </a:r>
            <a:endParaRPr lang="de-DE" b="1" dirty="0">
              <a:solidFill>
                <a:srgbClr val="0070C0"/>
              </a:solidFill>
            </a:endParaRPr>
          </a:p>
        </p:txBody>
      </p:sp>
      <p:pic>
        <p:nvPicPr>
          <p:cNvPr id="1026" name="Picture 2" descr="remap_hif1a-1.png">
            <a:extLst>
              <a:ext uri="{FF2B5EF4-FFF2-40B4-BE49-F238E27FC236}">
                <a16:creationId xmlns:a16="http://schemas.microsoft.com/office/drawing/2014/main" id="{E87D2512-8EEF-45ED-A8F8-4A54605B0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98" y="528146"/>
            <a:ext cx="11757102" cy="839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768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map_hif1a-3.png">
            <a:extLst>
              <a:ext uri="{FF2B5EF4-FFF2-40B4-BE49-F238E27FC236}">
                <a16:creationId xmlns:a16="http://schemas.microsoft.com/office/drawing/2014/main" id="{471B6B9E-B262-46C9-874C-D66FC9B15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97253"/>
            <a:ext cx="9448800" cy="674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6EECE73-591E-45B0-A57C-82F798A26AE8}"/>
              </a:ext>
            </a:extLst>
          </p:cNvPr>
          <p:cNvSpPr txBox="1"/>
          <p:nvPr/>
        </p:nvSpPr>
        <p:spPr>
          <a:xfrm>
            <a:off x="44604" y="66498"/>
            <a:ext cx="2903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Other </a:t>
            </a:r>
            <a:r>
              <a:rPr lang="de-DE" b="1" dirty="0" err="1">
                <a:solidFill>
                  <a:srgbClr val="0070C0"/>
                </a:solidFill>
              </a:rPr>
              <a:t>ChIP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datasets</a:t>
            </a:r>
            <a:r>
              <a:rPr lang="de-DE" b="1" dirty="0">
                <a:solidFill>
                  <a:srgbClr val="0070C0"/>
                </a:solidFill>
              </a:rPr>
              <a:t>: </a:t>
            </a:r>
            <a:r>
              <a:rPr lang="de-DE" b="1" dirty="0" err="1">
                <a:solidFill>
                  <a:srgbClr val="0070C0"/>
                </a:solidFill>
              </a:rPr>
              <a:t>ReMAP</a:t>
            </a:r>
            <a:endParaRPr lang="de-DE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43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69F4CD1-E86A-40E1-9134-886F1A43F1E8}"/>
              </a:ext>
            </a:extLst>
          </p:cNvPr>
          <p:cNvSpPr txBox="1"/>
          <p:nvPr/>
        </p:nvSpPr>
        <p:spPr>
          <a:xfrm>
            <a:off x="44604" y="66498"/>
            <a:ext cx="294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Other </a:t>
            </a:r>
            <a:r>
              <a:rPr lang="de-DE" b="1" dirty="0" err="1">
                <a:solidFill>
                  <a:srgbClr val="0070C0"/>
                </a:solidFill>
              </a:rPr>
              <a:t>ChIP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datasets</a:t>
            </a:r>
            <a:r>
              <a:rPr lang="de-DE" b="1" dirty="0">
                <a:solidFill>
                  <a:srgbClr val="0070C0"/>
                </a:solidFill>
              </a:rPr>
              <a:t>: SKNBE2</a:t>
            </a:r>
          </a:p>
        </p:txBody>
      </p:sp>
      <p:pic>
        <p:nvPicPr>
          <p:cNvPr id="3074" name="Picture 2" descr="sknbe2-1.png">
            <a:extLst>
              <a:ext uri="{FF2B5EF4-FFF2-40B4-BE49-F238E27FC236}">
                <a16:creationId xmlns:a16="http://schemas.microsoft.com/office/drawing/2014/main" id="{8FCEEBB1-4905-42DF-BC6F-5CFECB9E0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19" y="778333"/>
            <a:ext cx="9549161" cy="682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72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sknbe2_venn_peaks-1.png">
            <a:extLst>
              <a:ext uri="{FF2B5EF4-FFF2-40B4-BE49-F238E27FC236}">
                <a16:creationId xmlns:a16="http://schemas.microsoft.com/office/drawing/2014/main" id="{E2889E03-8C86-4126-8E4E-125EB039C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266" y="363098"/>
            <a:ext cx="5605528" cy="400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7F8F030-AF68-4E23-8F52-FB49D45E26B6}"/>
              </a:ext>
            </a:extLst>
          </p:cNvPr>
          <p:cNvSpPr txBox="1"/>
          <p:nvPr/>
        </p:nvSpPr>
        <p:spPr>
          <a:xfrm>
            <a:off x="44604" y="66498"/>
            <a:ext cx="294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Other </a:t>
            </a:r>
            <a:r>
              <a:rPr lang="de-DE" b="1" dirty="0" err="1">
                <a:solidFill>
                  <a:srgbClr val="0070C0"/>
                </a:solidFill>
              </a:rPr>
              <a:t>ChIP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datasets</a:t>
            </a:r>
            <a:r>
              <a:rPr lang="de-DE" b="1" dirty="0">
                <a:solidFill>
                  <a:srgbClr val="0070C0"/>
                </a:solidFill>
              </a:rPr>
              <a:t>: SKNBE2</a:t>
            </a:r>
          </a:p>
        </p:txBody>
      </p:sp>
      <p:pic>
        <p:nvPicPr>
          <p:cNvPr id="4098" name="Picture 2" descr="sknbe2-3.png">
            <a:extLst>
              <a:ext uri="{FF2B5EF4-FFF2-40B4-BE49-F238E27FC236}">
                <a16:creationId xmlns:a16="http://schemas.microsoft.com/office/drawing/2014/main" id="{52053677-06B3-41CD-A003-042968EC2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4" y="1455666"/>
            <a:ext cx="6338023" cy="452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knbe2_venn_genes-1.png">
            <a:extLst>
              <a:ext uri="{FF2B5EF4-FFF2-40B4-BE49-F238E27FC236}">
                <a16:creationId xmlns:a16="http://schemas.microsoft.com/office/drawing/2014/main" id="{5C4B2547-A3F5-42A4-B82A-763D9922D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626" y="4776745"/>
            <a:ext cx="5809373" cy="414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FE40A9B-B7CF-49F9-B68E-BFA4918F1D5C}"/>
              </a:ext>
            </a:extLst>
          </p:cNvPr>
          <p:cNvSpPr txBox="1"/>
          <p:nvPr/>
        </p:nvSpPr>
        <p:spPr>
          <a:xfrm>
            <a:off x="8726758" y="178432"/>
            <a:ext cx="71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Peaks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A69574C-4F46-4985-92C6-56880CAD70F6}"/>
              </a:ext>
            </a:extLst>
          </p:cNvPr>
          <p:cNvSpPr txBox="1"/>
          <p:nvPr/>
        </p:nvSpPr>
        <p:spPr>
          <a:xfrm>
            <a:off x="8948129" y="466221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Genes</a:t>
            </a:r>
          </a:p>
        </p:txBody>
      </p:sp>
    </p:spTree>
    <p:extLst>
      <p:ext uri="{BB962C8B-B14F-4D97-AF65-F5344CB8AC3E}">
        <p14:creationId xmlns:p14="http://schemas.microsoft.com/office/powerpoint/2010/main" val="427305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A051DE39-EB76-4ECD-9CF2-A4DE650C2000}"/>
              </a:ext>
            </a:extLst>
          </p:cNvPr>
          <p:cNvSpPr txBox="1"/>
          <p:nvPr/>
        </p:nvSpPr>
        <p:spPr>
          <a:xfrm>
            <a:off x="44604" y="66498"/>
            <a:ext cx="294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Other </a:t>
            </a:r>
            <a:r>
              <a:rPr lang="de-DE" b="1" dirty="0" err="1">
                <a:solidFill>
                  <a:srgbClr val="0070C0"/>
                </a:solidFill>
              </a:rPr>
              <a:t>ChIP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datasets</a:t>
            </a:r>
            <a:r>
              <a:rPr lang="de-DE" b="1" dirty="0">
                <a:solidFill>
                  <a:srgbClr val="0070C0"/>
                </a:solidFill>
              </a:rPr>
              <a:t>: SKNBE2</a:t>
            </a:r>
          </a:p>
        </p:txBody>
      </p:sp>
    </p:spTree>
    <p:extLst>
      <p:ext uri="{BB962C8B-B14F-4D97-AF65-F5344CB8AC3E}">
        <p14:creationId xmlns:p14="http://schemas.microsoft.com/office/powerpoint/2010/main" val="3853309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B85F875-09B4-46E8-8D75-4608D6202D5E}"/>
              </a:ext>
            </a:extLst>
          </p:cNvPr>
          <p:cNvSpPr txBox="1"/>
          <p:nvPr/>
        </p:nvSpPr>
        <p:spPr>
          <a:xfrm>
            <a:off x="44604" y="66498"/>
            <a:ext cx="473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Figure 5: </a:t>
            </a:r>
            <a:r>
              <a:rPr lang="de-DE" b="1" dirty="0" err="1">
                <a:solidFill>
                  <a:srgbClr val="0070C0"/>
                </a:solidFill>
              </a:rPr>
              <a:t>Compare</a:t>
            </a:r>
            <a:r>
              <a:rPr lang="de-DE" b="1" dirty="0">
                <a:solidFill>
                  <a:srgbClr val="0070C0"/>
                </a:solidFill>
              </a:rPr>
              <a:t> RNA-</a:t>
            </a:r>
            <a:r>
              <a:rPr lang="de-DE" b="1" dirty="0" err="1">
                <a:solidFill>
                  <a:srgbClr val="0070C0"/>
                </a:solidFill>
              </a:rPr>
              <a:t>Seq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with</a:t>
            </a:r>
            <a:r>
              <a:rPr lang="de-DE" b="1" dirty="0">
                <a:solidFill>
                  <a:srgbClr val="0070C0"/>
                </a:solidFill>
              </a:rPr>
              <a:t> own </a:t>
            </a:r>
            <a:r>
              <a:rPr lang="de-DE" b="1" dirty="0" err="1">
                <a:solidFill>
                  <a:srgbClr val="0070C0"/>
                </a:solidFill>
              </a:rPr>
              <a:t>ChIP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data</a:t>
            </a:r>
            <a:endParaRPr lang="de-DE" b="1" dirty="0">
              <a:solidFill>
                <a:srgbClr val="0070C0"/>
              </a:solidFill>
            </a:endParaRPr>
          </a:p>
        </p:txBody>
      </p:sp>
      <p:pic>
        <p:nvPicPr>
          <p:cNvPr id="6146" name="Picture 2" descr="chip_venn-1.png">
            <a:extLst>
              <a:ext uri="{FF2B5EF4-FFF2-40B4-BE49-F238E27FC236}">
                <a16:creationId xmlns:a16="http://schemas.microsoft.com/office/drawing/2014/main" id="{64611663-60F6-48A3-A2D7-AFBF1DFE5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09" y="595845"/>
            <a:ext cx="4984063" cy="356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hip_venn-2.png">
            <a:extLst>
              <a:ext uri="{FF2B5EF4-FFF2-40B4-BE49-F238E27FC236}">
                <a16:creationId xmlns:a16="http://schemas.microsoft.com/office/drawing/2014/main" id="{3762A19F-3808-4697-98BE-D273B1200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569" y="230902"/>
            <a:ext cx="5427672" cy="387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hip_venn-3.png">
            <a:extLst>
              <a:ext uri="{FF2B5EF4-FFF2-40B4-BE49-F238E27FC236}">
                <a16:creationId xmlns:a16="http://schemas.microsoft.com/office/drawing/2014/main" id="{86971232-A819-4E10-9572-88FF4F8FC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074" y="4267826"/>
            <a:ext cx="9007851" cy="467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434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268AE66-7C0A-4D05-8DC6-42E7FC7E2A68}"/>
              </a:ext>
            </a:extLst>
          </p:cNvPr>
          <p:cNvSpPr txBox="1"/>
          <p:nvPr/>
        </p:nvSpPr>
        <p:spPr>
          <a:xfrm>
            <a:off x="44604" y="66498"/>
            <a:ext cx="410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Figure 5: </a:t>
            </a:r>
            <a:r>
              <a:rPr lang="de-DE" b="1" dirty="0" err="1">
                <a:solidFill>
                  <a:srgbClr val="0070C0"/>
                </a:solidFill>
              </a:rPr>
              <a:t>Compare</a:t>
            </a:r>
            <a:r>
              <a:rPr lang="de-DE" b="1" dirty="0">
                <a:solidFill>
                  <a:srgbClr val="0070C0"/>
                </a:solidFill>
              </a:rPr>
              <a:t> RNA-</a:t>
            </a:r>
            <a:r>
              <a:rPr lang="de-DE" b="1" dirty="0" err="1">
                <a:solidFill>
                  <a:srgbClr val="0070C0"/>
                </a:solidFill>
              </a:rPr>
              <a:t>Seq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with</a:t>
            </a:r>
            <a:r>
              <a:rPr lang="de-DE" b="1" dirty="0">
                <a:solidFill>
                  <a:srgbClr val="0070C0"/>
                </a:solidFill>
              </a:rPr>
              <a:t> SKNBE2</a:t>
            </a:r>
          </a:p>
        </p:txBody>
      </p:sp>
      <p:pic>
        <p:nvPicPr>
          <p:cNvPr id="7170" name="Picture 2" descr="chip_venn_sknbe2-2.png">
            <a:extLst>
              <a:ext uri="{FF2B5EF4-FFF2-40B4-BE49-F238E27FC236}">
                <a16:creationId xmlns:a16="http://schemas.microsoft.com/office/drawing/2014/main" id="{890BA751-BC50-49BB-AD10-056FBF902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58" y="1000125"/>
            <a:ext cx="10001250" cy="714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237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169A0F06-619E-48CB-8214-502DA678B385}"/>
              </a:ext>
            </a:extLst>
          </p:cNvPr>
          <p:cNvSpPr txBox="1"/>
          <p:nvPr/>
        </p:nvSpPr>
        <p:spPr>
          <a:xfrm>
            <a:off x="44604" y="66498"/>
            <a:ext cx="406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Figure 5: </a:t>
            </a:r>
            <a:r>
              <a:rPr lang="de-DE" b="1" dirty="0" err="1">
                <a:solidFill>
                  <a:srgbClr val="0070C0"/>
                </a:solidFill>
              </a:rPr>
              <a:t>Compare</a:t>
            </a:r>
            <a:r>
              <a:rPr lang="de-DE" b="1" dirty="0">
                <a:solidFill>
                  <a:srgbClr val="0070C0"/>
                </a:solidFill>
              </a:rPr>
              <a:t> RNA-</a:t>
            </a:r>
            <a:r>
              <a:rPr lang="de-DE" b="1" dirty="0" err="1">
                <a:solidFill>
                  <a:srgbClr val="0070C0"/>
                </a:solidFill>
              </a:rPr>
              <a:t>Seq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with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ReMAP</a:t>
            </a:r>
            <a:endParaRPr lang="de-DE" b="1" dirty="0">
              <a:solidFill>
                <a:srgbClr val="0070C0"/>
              </a:solidFill>
            </a:endParaRPr>
          </a:p>
        </p:txBody>
      </p:sp>
      <p:pic>
        <p:nvPicPr>
          <p:cNvPr id="8196" name="Picture 4" descr="chip_venn_remap-2.png">
            <a:extLst>
              <a:ext uri="{FF2B5EF4-FFF2-40B4-BE49-F238E27FC236}">
                <a16:creationId xmlns:a16="http://schemas.microsoft.com/office/drawing/2014/main" id="{AD193ECB-ED18-4778-8FBF-BC6DA56B7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49" y="862892"/>
            <a:ext cx="10193376" cy="728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3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:a16="http://schemas.microsoft.com/office/drawing/2014/main" id="{A8161033-0202-4182-82AD-0D065CF964B0}"/>
              </a:ext>
            </a:extLst>
          </p:cNvPr>
          <p:cNvSpPr txBox="1"/>
          <p:nvPr/>
        </p:nvSpPr>
        <p:spPr>
          <a:xfrm>
            <a:off x="44604" y="6649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E1AE20-0B86-4269-B129-FCA920646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954159"/>
            <a:ext cx="10515600" cy="5801784"/>
          </a:xfrm>
        </p:spPr>
        <p:txBody>
          <a:bodyPr>
            <a:normAutofit fontScale="70000" lnSpcReduction="20000"/>
          </a:bodyPr>
          <a:lstStyle/>
          <a:p>
            <a:r>
              <a:rPr lang="de-DE" b="1" dirty="0"/>
              <a:t>Figure 1. </a:t>
            </a:r>
            <a:r>
              <a:rPr lang="de-DE" b="1" dirty="0" err="1"/>
              <a:t>Overview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experimental design and </a:t>
            </a:r>
            <a:r>
              <a:rPr lang="de-DE" b="1" dirty="0" err="1"/>
              <a:t>generation</a:t>
            </a:r>
            <a:r>
              <a:rPr lang="de-DE" b="1" dirty="0"/>
              <a:t> and </a:t>
            </a:r>
            <a:r>
              <a:rPr lang="de-DE" b="1" dirty="0" err="1"/>
              <a:t>characterization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HIF-knockout (KO) Kelly </a:t>
            </a:r>
            <a:r>
              <a:rPr lang="de-DE" b="1" dirty="0" err="1"/>
              <a:t>cells</a:t>
            </a:r>
            <a:r>
              <a:rPr lang="de-DE" b="1" dirty="0"/>
              <a:t>.</a:t>
            </a:r>
            <a:endParaRPr lang="de-DE" dirty="0"/>
          </a:p>
          <a:p>
            <a:r>
              <a:rPr lang="de-DE" b="1" dirty="0"/>
              <a:t>(A)</a:t>
            </a:r>
            <a:r>
              <a:rPr lang="de-DE" dirty="0"/>
              <a:t> </a:t>
            </a:r>
            <a:r>
              <a:rPr lang="de-DE" dirty="0" err="1"/>
              <a:t>Schematic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CRISPR/Cas9-mediated knockout </a:t>
            </a:r>
            <a:r>
              <a:rPr lang="de-DE" dirty="0" err="1"/>
              <a:t>of</a:t>
            </a:r>
            <a:r>
              <a:rPr lang="de-DE" dirty="0"/>
              <a:t> HIF-1</a:t>
            </a:r>
            <a:r>
              <a:rPr lang="el-GR" dirty="0"/>
              <a:t>α</a:t>
            </a:r>
            <a:r>
              <a:rPr lang="de-DE" dirty="0"/>
              <a:t>,HIF-2</a:t>
            </a:r>
            <a:r>
              <a:rPr lang="el-GR" dirty="0"/>
              <a:t>α</a:t>
            </a:r>
            <a:r>
              <a:rPr lang="de-DE" dirty="0"/>
              <a:t> and HIF-1</a:t>
            </a:r>
            <a:r>
              <a:rPr lang="el-GR" dirty="0"/>
              <a:t>β </a:t>
            </a:r>
            <a:r>
              <a:rPr lang="de-DE" dirty="0"/>
              <a:t>in Kelly </a:t>
            </a:r>
            <a:r>
              <a:rPr lang="de-DE" dirty="0" err="1"/>
              <a:t>cells</a:t>
            </a:r>
            <a:r>
              <a:rPr lang="de-DE" dirty="0"/>
              <a:t>. </a:t>
            </a:r>
            <a:r>
              <a:rPr lang="de-DE" dirty="0" err="1"/>
              <a:t>Sequencing</a:t>
            </a:r>
            <a:r>
              <a:rPr lang="de-DE" dirty="0"/>
              <a:t> </a:t>
            </a:r>
            <a:r>
              <a:rPr lang="de-DE" dirty="0" err="1"/>
              <a:t>chromatograms</a:t>
            </a:r>
            <a:r>
              <a:rPr lang="de-DE" dirty="0"/>
              <a:t> </a:t>
            </a:r>
            <a:r>
              <a:rPr lang="de-DE" dirty="0" err="1"/>
              <a:t>confirm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insertions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deletions</a:t>
            </a:r>
            <a:r>
              <a:rPr lang="de-DE" dirty="0"/>
              <a:t> </a:t>
            </a:r>
            <a:r>
              <a:rPr lang="de-DE" dirty="0" err="1"/>
              <a:t>resulting</a:t>
            </a:r>
            <a:r>
              <a:rPr lang="de-DE" dirty="0"/>
              <a:t> in </a:t>
            </a:r>
            <a:r>
              <a:rPr lang="de-DE" dirty="0" err="1"/>
              <a:t>frame</a:t>
            </a:r>
            <a:r>
              <a:rPr lang="de-DE" dirty="0"/>
              <a:t> </a:t>
            </a:r>
            <a:r>
              <a:rPr lang="de-DE" dirty="0" err="1"/>
              <a:t>shifts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coding</a:t>
            </a:r>
            <a:r>
              <a:rPr lang="de-DE" dirty="0"/>
              <a:t> </a:t>
            </a:r>
            <a:r>
              <a:rPr lang="de-DE" dirty="0" err="1"/>
              <a:t>seqeunce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respective</a:t>
            </a:r>
            <a:r>
              <a:rPr lang="de-DE" dirty="0"/>
              <a:t> genes.</a:t>
            </a:r>
          </a:p>
          <a:p>
            <a:r>
              <a:rPr lang="de-DE" b="1" dirty="0"/>
              <a:t>(B)</a:t>
            </a:r>
            <a:r>
              <a:rPr lang="de-DE" dirty="0"/>
              <a:t> </a:t>
            </a:r>
            <a:r>
              <a:rPr lang="de-DE" dirty="0" err="1"/>
              <a:t>Immunoblot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HIF-1</a:t>
            </a:r>
            <a:r>
              <a:rPr lang="el-GR" dirty="0"/>
              <a:t>α, </a:t>
            </a:r>
            <a:r>
              <a:rPr lang="de-DE" dirty="0"/>
              <a:t>HIF-2</a:t>
            </a:r>
            <a:r>
              <a:rPr lang="el-GR" dirty="0"/>
              <a:t>α, </a:t>
            </a:r>
            <a:r>
              <a:rPr lang="de-DE" dirty="0"/>
              <a:t>and HIF-1</a:t>
            </a:r>
            <a:r>
              <a:rPr lang="el-GR" dirty="0"/>
              <a:t>β</a:t>
            </a:r>
            <a:r>
              <a:rPr lang="de-DE" dirty="0"/>
              <a:t>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in Kelly </a:t>
            </a:r>
            <a:r>
              <a:rPr lang="de-DE" dirty="0" err="1"/>
              <a:t>cells</a:t>
            </a:r>
            <a:r>
              <a:rPr lang="de-DE" dirty="0"/>
              <a:t> </a:t>
            </a:r>
            <a:r>
              <a:rPr lang="de-DE" dirty="0" err="1"/>
              <a:t>treated</a:t>
            </a:r>
            <a:r>
              <a:rPr lang="de-DE" dirty="0"/>
              <a:t> 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empty</a:t>
            </a:r>
            <a:r>
              <a:rPr lang="de-DE" dirty="0"/>
              <a:t> </a:t>
            </a:r>
            <a:r>
              <a:rPr lang="de-DE" dirty="0" err="1"/>
              <a:t>vector</a:t>
            </a:r>
            <a:r>
              <a:rPr lang="de-DE" dirty="0"/>
              <a:t> and HIF-</a:t>
            </a:r>
            <a:r>
              <a:rPr lang="de-DE" dirty="0" err="1"/>
              <a:t>ko</a:t>
            </a:r>
            <a:r>
              <a:rPr lang="de-DE" dirty="0"/>
              <a:t> Kelly </a:t>
            </a:r>
            <a:r>
              <a:rPr lang="de-DE" dirty="0" err="1"/>
              <a:t>celllines</a:t>
            </a:r>
            <a:r>
              <a:rPr lang="de-DE" dirty="0"/>
              <a:t>.</a:t>
            </a:r>
          </a:p>
          <a:p>
            <a:r>
              <a:rPr lang="de-DE" b="1" dirty="0"/>
              <a:t>(C)</a:t>
            </a:r>
            <a:r>
              <a:rPr lang="de-DE" dirty="0"/>
              <a:t> </a:t>
            </a:r>
            <a:r>
              <a:rPr lang="de-DE" dirty="0" err="1"/>
              <a:t>Schematic</a:t>
            </a:r>
            <a:r>
              <a:rPr lang="de-DE" dirty="0"/>
              <a:t> </a:t>
            </a:r>
            <a:r>
              <a:rPr lang="de-DE" dirty="0" err="1"/>
              <a:t>illustration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RNA-</a:t>
            </a:r>
            <a:r>
              <a:rPr lang="de-DE" dirty="0" err="1"/>
              <a:t>Seq</a:t>
            </a:r>
            <a:r>
              <a:rPr lang="de-DE" dirty="0"/>
              <a:t> </a:t>
            </a:r>
            <a:r>
              <a:rPr lang="de-DE" dirty="0" err="1"/>
              <a:t>experiment</a:t>
            </a:r>
            <a:r>
              <a:rPr lang="de-DE" dirty="0"/>
              <a:t>. Control, HIF-1</a:t>
            </a:r>
            <a:r>
              <a:rPr lang="el-GR" dirty="0"/>
              <a:t>α</a:t>
            </a:r>
            <a:r>
              <a:rPr lang="de-DE" dirty="0"/>
              <a:t>, HIF-2</a:t>
            </a:r>
            <a:r>
              <a:rPr lang="el-GR" dirty="0"/>
              <a:t>α </a:t>
            </a:r>
            <a:r>
              <a:rPr lang="de-DE" dirty="0"/>
              <a:t>and HIF-1</a:t>
            </a:r>
            <a:r>
              <a:rPr lang="el-GR" dirty="0"/>
              <a:t>β </a:t>
            </a:r>
            <a:r>
              <a:rPr lang="de-DE" dirty="0"/>
              <a:t>knockout Kelly </a:t>
            </a:r>
            <a:r>
              <a:rPr lang="de-DE" dirty="0" err="1"/>
              <a:t>cells</a:t>
            </a:r>
            <a:r>
              <a:rPr lang="de-DE" dirty="0"/>
              <a:t> (delHIF-1</a:t>
            </a:r>
            <a:r>
              <a:rPr lang="el-GR" dirty="0"/>
              <a:t>α</a:t>
            </a:r>
            <a:r>
              <a:rPr lang="de-DE" dirty="0"/>
              <a:t>, delHIF-2</a:t>
            </a:r>
            <a:r>
              <a:rPr lang="el-GR" dirty="0"/>
              <a:t>α</a:t>
            </a:r>
            <a:r>
              <a:rPr lang="de-DE" dirty="0"/>
              <a:t> and delHIF-1</a:t>
            </a:r>
            <a:r>
              <a:rPr lang="el-GR" dirty="0"/>
              <a:t>β</a:t>
            </a:r>
            <a:r>
              <a:rPr lang="de-DE" dirty="0"/>
              <a:t>)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exposed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normoxia</a:t>
            </a:r>
            <a:r>
              <a:rPr lang="de-DE" dirty="0"/>
              <a:t> (21% O</a:t>
            </a:r>
            <a:r>
              <a:rPr lang="de-DE" baseline="-25000" dirty="0"/>
              <a:t>2</a:t>
            </a:r>
            <a:r>
              <a:rPr lang="de-DE" dirty="0"/>
              <a:t>) and </a:t>
            </a:r>
            <a:r>
              <a:rPr lang="de-DE" dirty="0" err="1"/>
              <a:t>hypoxic</a:t>
            </a:r>
            <a:r>
              <a:rPr lang="de-DE" dirty="0"/>
              <a:t> (0.5% O</a:t>
            </a:r>
            <a:r>
              <a:rPr lang="de-DE" baseline="-25000" dirty="0"/>
              <a:t>2</a:t>
            </a:r>
            <a:r>
              <a:rPr lang="de-DE" dirty="0"/>
              <a:t>) </a:t>
            </a:r>
            <a:r>
              <a:rPr lang="de-DE" dirty="0" err="1"/>
              <a:t>conditions</a:t>
            </a:r>
            <a:r>
              <a:rPr lang="de-DE" dirty="0"/>
              <a:t> and </a:t>
            </a:r>
            <a:r>
              <a:rPr lang="de-DE" dirty="0" err="1"/>
              <a:t>subjected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RNA </a:t>
            </a:r>
            <a:r>
              <a:rPr lang="de-DE" dirty="0" err="1"/>
              <a:t>sequencing</a:t>
            </a:r>
            <a:r>
              <a:rPr lang="de-DE" dirty="0"/>
              <a:t>. </a:t>
            </a:r>
            <a:r>
              <a:rPr lang="de-DE" dirty="0">
                <a:solidFill>
                  <a:srgbClr val="FF0000"/>
                </a:solidFill>
              </a:rPr>
              <a:t>The </a:t>
            </a:r>
            <a:r>
              <a:rPr lang="de-DE" dirty="0" err="1">
                <a:solidFill>
                  <a:srgbClr val="FF0000"/>
                </a:solidFill>
              </a:rPr>
              <a:t>experiment</a:t>
            </a:r>
            <a:r>
              <a:rPr lang="de-DE" dirty="0">
                <a:solidFill>
                  <a:srgbClr val="FF0000"/>
                </a:solidFill>
              </a:rPr>
              <a:t> was </a:t>
            </a:r>
            <a:r>
              <a:rPr lang="de-DE" dirty="0" err="1">
                <a:solidFill>
                  <a:srgbClr val="FF0000"/>
                </a:solidFill>
              </a:rPr>
              <a:t>repeated</a:t>
            </a:r>
            <a:r>
              <a:rPr lang="de-DE" dirty="0">
                <a:solidFill>
                  <a:srgbClr val="FF0000"/>
                </a:solidFill>
              </a:rPr>
              <a:t> 4 </a:t>
            </a:r>
            <a:r>
              <a:rPr lang="de-DE" dirty="0" err="1">
                <a:solidFill>
                  <a:srgbClr val="FF0000"/>
                </a:solidFill>
              </a:rPr>
              <a:t>times</a:t>
            </a:r>
            <a:r>
              <a:rPr lang="de-DE" dirty="0">
                <a:solidFill>
                  <a:srgbClr val="FF0000"/>
                </a:solidFill>
              </a:rPr>
              <a:t> and </a:t>
            </a:r>
            <a:r>
              <a:rPr lang="de-DE" dirty="0" err="1">
                <a:solidFill>
                  <a:srgbClr val="FF0000"/>
                </a:solidFill>
              </a:rPr>
              <a:t>each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repetition</a:t>
            </a:r>
            <a:r>
              <a:rPr lang="de-DE" dirty="0">
                <a:solidFill>
                  <a:srgbClr val="FF0000"/>
                </a:solidFill>
              </a:rPr>
              <a:t> was </a:t>
            </a:r>
            <a:r>
              <a:rPr lang="de-DE" dirty="0" err="1">
                <a:solidFill>
                  <a:srgbClr val="FF0000"/>
                </a:solidFill>
              </a:rPr>
              <a:t>carried</a:t>
            </a:r>
            <a:r>
              <a:rPr lang="de-DE" dirty="0">
                <a:solidFill>
                  <a:srgbClr val="FF0000"/>
                </a:solidFill>
              </a:rPr>
              <a:t> out in </a:t>
            </a:r>
            <a:r>
              <a:rPr lang="de-DE" dirty="0" err="1">
                <a:solidFill>
                  <a:srgbClr val="FF0000"/>
                </a:solidFill>
              </a:rPr>
              <a:t>triplicates</a:t>
            </a:r>
            <a:r>
              <a:rPr lang="de-DE" dirty="0">
                <a:solidFill>
                  <a:srgbClr val="FF0000"/>
                </a:solidFill>
              </a:rPr>
              <a:t>.</a:t>
            </a:r>
          </a:p>
          <a:p>
            <a:r>
              <a:rPr lang="de-DE" b="1" dirty="0"/>
              <a:t>(D)</a:t>
            </a:r>
            <a:r>
              <a:rPr lang="de-DE" dirty="0"/>
              <a:t> </a:t>
            </a:r>
            <a:r>
              <a:rPr lang="de-DE" dirty="0" err="1"/>
              <a:t>Principal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(PCA) </a:t>
            </a:r>
            <a:r>
              <a:rPr lang="de-DE" dirty="0" err="1"/>
              <a:t>plot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top 10% </a:t>
            </a:r>
            <a:r>
              <a:rPr lang="de-DE" dirty="0" err="1"/>
              <a:t>most</a:t>
            </a:r>
            <a:r>
              <a:rPr lang="de-DE" dirty="0"/>
              <a:t> variable genes </a:t>
            </a:r>
            <a:r>
              <a:rPr lang="de-DE" dirty="0" err="1"/>
              <a:t>across</a:t>
            </a:r>
            <a:r>
              <a:rPr lang="de-DE" dirty="0"/>
              <a:t> all </a:t>
            </a:r>
            <a:r>
              <a:rPr lang="de-DE" dirty="0" err="1"/>
              <a:t>samples</a:t>
            </a:r>
            <a:r>
              <a:rPr lang="de-DE" dirty="0"/>
              <a:t>.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dot</a:t>
            </a:r>
            <a:r>
              <a:rPr lang="de-DE" dirty="0"/>
              <a:t> </a:t>
            </a:r>
            <a:r>
              <a:rPr lang="de-DE" dirty="0" err="1"/>
              <a:t>represents</a:t>
            </a:r>
            <a:r>
              <a:rPr lang="de-DE" dirty="0"/>
              <a:t> a sample, </a:t>
            </a:r>
            <a:r>
              <a:rPr lang="de-DE" dirty="0" err="1"/>
              <a:t>colored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treatment</a:t>
            </a:r>
            <a:r>
              <a:rPr lang="de-DE" dirty="0"/>
              <a:t> (</a:t>
            </a:r>
            <a:r>
              <a:rPr lang="de-DE" dirty="0" err="1"/>
              <a:t>normoxia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hypoxia</a:t>
            </a:r>
            <a:r>
              <a:rPr lang="de-DE" dirty="0"/>
              <a:t>) and </a:t>
            </a:r>
            <a:r>
              <a:rPr lang="de-DE" dirty="0" err="1"/>
              <a:t>genotype</a:t>
            </a:r>
            <a:r>
              <a:rPr lang="de-DE" dirty="0"/>
              <a:t> (WT </a:t>
            </a:r>
            <a:r>
              <a:rPr lang="de-DE" dirty="0" err="1"/>
              <a:t>or</a:t>
            </a:r>
            <a:r>
              <a:rPr lang="de-DE" dirty="0"/>
              <a:t> HIF-</a:t>
            </a:r>
            <a:r>
              <a:rPr lang="de-DE" dirty="0" err="1"/>
              <a:t>ko</a:t>
            </a:r>
            <a:r>
              <a:rPr lang="de-DE" dirty="0"/>
              <a:t>).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6779F32-FED0-4D9D-ADEB-5ECBF11506CD}"/>
              </a:ext>
            </a:extLst>
          </p:cNvPr>
          <p:cNvSpPr txBox="1"/>
          <p:nvPr/>
        </p:nvSpPr>
        <p:spPr>
          <a:xfrm>
            <a:off x="197962" y="7022969"/>
            <a:ext cx="115130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Interpretation:</a:t>
            </a:r>
          </a:p>
          <a:p>
            <a:pPr marL="285750" indent="-285750">
              <a:buFontTx/>
              <a:buChar char="-"/>
            </a:pPr>
            <a:r>
              <a:rPr lang="de-DE" dirty="0"/>
              <a:t>Samples </a:t>
            </a:r>
            <a:r>
              <a:rPr lang="de-DE" dirty="0" err="1"/>
              <a:t>align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replicates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Normoxic</a:t>
            </a:r>
            <a:r>
              <a:rPr lang="de-DE" dirty="0"/>
              <a:t> </a:t>
            </a:r>
            <a:r>
              <a:rPr lang="de-DE" dirty="0" err="1"/>
              <a:t>samples</a:t>
            </a:r>
            <a:r>
              <a:rPr lang="de-DE" dirty="0"/>
              <a:t>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all </a:t>
            </a:r>
            <a:r>
              <a:rPr lang="de-DE" dirty="0" err="1"/>
              <a:t>genotypes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hypoxia</a:t>
            </a:r>
            <a:r>
              <a:rPr lang="de-DE" dirty="0"/>
              <a:t> </a:t>
            </a:r>
            <a:r>
              <a:rPr lang="de-DE" dirty="0" err="1"/>
              <a:t>genotypes</a:t>
            </a:r>
            <a:r>
              <a:rPr lang="de-DE" dirty="0"/>
              <a:t> </a:t>
            </a:r>
            <a:r>
              <a:rPr lang="de-DE" dirty="0" err="1"/>
              <a:t>seperate</a:t>
            </a:r>
            <a:r>
              <a:rPr lang="de-DE" dirty="0"/>
              <a:t> in different </a:t>
            </a:r>
            <a:r>
              <a:rPr lang="de-DE" dirty="0" err="1"/>
              <a:t>cluster</a:t>
            </a:r>
            <a:r>
              <a:rPr lang="de-DE" dirty="0"/>
              <a:t>, </a:t>
            </a:r>
            <a:r>
              <a:rPr lang="de-DE" dirty="0" err="1"/>
              <a:t>distinct</a:t>
            </a:r>
            <a:r>
              <a:rPr lang="de-DE" dirty="0"/>
              <a:t> </a:t>
            </a:r>
            <a:r>
              <a:rPr lang="de-DE" dirty="0" err="1"/>
              <a:t>hypoxia</a:t>
            </a:r>
            <a:r>
              <a:rPr lang="de-DE" dirty="0"/>
              <a:t> </a:t>
            </a:r>
            <a:r>
              <a:rPr lang="de-DE" dirty="0" err="1"/>
              <a:t>response</a:t>
            </a:r>
            <a:r>
              <a:rPr lang="de-DE" dirty="0"/>
              <a:t> in </a:t>
            </a:r>
            <a:r>
              <a:rPr lang="de-DE" dirty="0" err="1"/>
              <a:t>each</a:t>
            </a:r>
            <a:r>
              <a:rPr lang="de-DE" dirty="0"/>
              <a:t> HIF-</a:t>
            </a:r>
            <a:r>
              <a:rPr lang="de-DE" dirty="0" err="1"/>
              <a:t>ko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HIF1b-ko </a:t>
            </a:r>
            <a:r>
              <a:rPr lang="de-DE" dirty="0" err="1"/>
              <a:t>hypoxic</a:t>
            </a:r>
            <a:r>
              <a:rPr lang="de-DE" dirty="0"/>
              <a:t> </a:t>
            </a:r>
            <a:r>
              <a:rPr lang="de-DE" dirty="0" err="1"/>
              <a:t>samples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similarity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normoxia</a:t>
            </a:r>
            <a:r>
              <a:rPr lang="de-DE" dirty="0"/>
              <a:t> </a:t>
            </a:r>
            <a:r>
              <a:rPr lang="de-DE" dirty="0" err="1"/>
              <a:t>samples</a:t>
            </a:r>
            <a:r>
              <a:rPr lang="de-DE" dirty="0"/>
              <a:t> (</a:t>
            </a:r>
            <a:r>
              <a:rPr lang="de-DE" dirty="0" err="1"/>
              <a:t>lowest</a:t>
            </a:r>
            <a:r>
              <a:rPr lang="de-DE" dirty="0"/>
              <a:t> </a:t>
            </a:r>
            <a:r>
              <a:rPr lang="de-DE" dirty="0" err="1"/>
              <a:t>hypoxic</a:t>
            </a:r>
            <a:r>
              <a:rPr lang="de-DE" dirty="0"/>
              <a:t> </a:t>
            </a:r>
            <a:r>
              <a:rPr lang="de-DE" dirty="0" err="1"/>
              <a:t>response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all </a:t>
            </a:r>
            <a:r>
              <a:rPr lang="de-DE" dirty="0" err="1"/>
              <a:t>genotypes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5419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6F2E3A-B0F8-4692-BA76-58AA7D3C5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273FE7-501A-432F-806F-D74592A04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13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EE2F7FE-651A-43B2-8A0A-201A14A93995}"/>
              </a:ext>
            </a:extLst>
          </p:cNvPr>
          <p:cNvSpPr txBox="1"/>
          <p:nvPr/>
        </p:nvSpPr>
        <p:spPr>
          <a:xfrm>
            <a:off x="1052982" y="145046"/>
            <a:ext cx="326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Hypoxia</a:t>
            </a:r>
            <a:r>
              <a:rPr lang="de-DE" b="1" dirty="0"/>
              <a:t> </a:t>
            </a:r>
            <a:r>
              <a:rPr lang="de-DE" b="1" dirty="0" err="1"/>
              <a:t>induced</a:t>
            </a:r>
            <a:r>
              <a:rPr lang="de-DE" b="1" dirty="0"/>
              <a:t> genes (Simple)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4D4FE2-196A-4EB0-94EF-ECA3D8E8B317}"/>
              </a:ext>
            </a:extLst>
          </p:cNvPr>
          <p:cNvSpPr txBox="1"/>
          <p:nvPr/>
        </p:nvSpPr>
        <p:spPr>
          <a:xfrm>
            <a:off x="44604" y="66498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2 v1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7DF9B09-D8F2-4E36-9F34-0E5BBDEE84D6}"/>
              </a:ext>
            </a:extLst>
          </p:cNvPr>
          <p:cNvSpPr txBox="1"/>
          <p:nvPr/>
        </p:nvSpPr>
        <p:spPr>
          <a:xfrm>
            <a:off x="875978" y="7983291"/>
            <a:ext cx="7837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-&gt; </a:t>
            </a:r>
            <a:r>
              <a:rPr lang="de-DE" dirty="0" err="1"/>
              <a:t>Plotted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hypoxic</a:t>
            </a:r>
            <a:r>
              <a:rPr lang="de-DE" dirty="0"/>
              <a:t> </a:t>
            </a:r>
            <a:r>
              <a:rPr lang="de-DE" dirty="0" err="1"/>
              <a:t>response</a:t>
            </a:r>
            <a:r>
              <a:rPr lang="de-DE" dirty="0"/>
              <a:t> in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cellline</a:t>
            </a:r>
            <a:r>
              <a:rPr lang="de-DE" dirty="0"/>
              <a:t> (Hif1a: </a:t>
            </a:r>
            <a:r>
              <a:rPr lang="de-DE" dirty="0" err="1"/>
              <a:t>Hx</a:t>
            </a:r>
            <a:r>
              <a:rPr lang="de-DE" dirty="0"/>
              <a:t> vs. </a:t>
            </a:r>
            <a:r>
              <a:rPr lang="de-DE" dirty="0" err="1"/>
              <a:t>Nx</a:t>
            </a:r>
            <a:r>
              <a:rPr lang="de-DE" dirty="0"/>
              <a:t>)</a:t>
            </a:r>
          </a:p>
          <a:p>
            <a:r>
              <a:rPr lang="de-DE" dirty="0"/>
              <a:t>-&gt; </a:t>
            </a:r>
            <a:r>
              <a:rPr lang="de-DE" dirty="0" err="1"/>
              <a:t>Colored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genes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CD6FB88-29CD-43F9-BAC2-21B0CD3BC882}"/>
              </a:ext>
            </a:extLst>
          </p:cNvPr>
          <p:cNvSpPr txBox="1"/>
          <p:nvPr/>
        </p:nvSpPr>
        <p:spPr>
          <a:xfrm>
            <a:off x="3650652" y="6822646"/>
            <a:ext cx="2733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Cutoff</a:t>
            </a:r>
            <a:r>
              <a:rPr lang="de-DE" dirty="0"/>
              <a:t>: 	</a:t>
            </a:r>
            <a:r>
              <a:rPr lang="de-DE" dirty="0" err="1"/>
              <a:t>padj</a:t>
            </a:r>
            <a:r>
              <a:rPr lang="de-DE" dirty="0"/>
              <a:t>           &lt; 0.05,</a:t>
            </a:r>
          </a:p>
          <a:p>
            <a:r>
              <a:rPr lang="de-DE" dirty="0"/>
              <a:t>		log2-FC      &gt; 1,</a:t>
            </a:r>
          </a:p>
          <a:p>
            <a:r>
              <a:rPr lang="de-DE" dirty="0">
                <a:solidFill>
                  <a:srgbClr val="FF0000"/>
                </a:solidFill>
              </a:rPr>
              <a:t>		</a:t>
            </a:r>
            <a:r>
              <a:rPr lang="de-DE" dirty="0" err="1">
                <a:solidFill>
                  <a:srgbClr val="FF0000"/>
                </a:solidFill>
              </a:rPr>
              <a:t>baseMean</a:t>
            </a:r>
            <a:r>
              <a:rPr lang="de-DE" dirty="0">
                <a:solidFill>
                  <a:srgbClr val="FF0000"/>
                </a:solidFill>
              </a:rPr>
              <a:t> &gt; 0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00EE146-FEC1-430B-ABD4-05D37DE9B8BD}"/>
              </a:ext>
            </a:extLst>
          </p:cNvPr>
          <p:cNvSpPr txBox="1"/>
          <p:nvPr/>
        </p:nvSpPr>
        <p:spPr>
          <a:xfrm>
            <a:off x="44604" y="778301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accent1"/>
                </a:solidFill>
              </a:rPr>
              <a:t>A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590F34B-4492-4369-957B-FC9E1655FDC2}"/>
              </a:ext>
            </a:extLst>
          </p:cNvPr>
          <p:cNvSpPr txBox="1"/>
          <p:nvPr/>
        </p:nvSpPr>
        <p:spPr>
          <a:xfrm>
            <a:off x="7268339" y="778301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accent1"/>
                </a:solidFill>
              </a:rPr>
              <a:t>B</a:t>
            </a:r>
            <a:endParaRPr lang="de-DE" b="1" dirty="0">
              <a:solidFill>
                <a:schemeClr val="accent1"/>
              </a:solidFill>
            </a:endParaRPr>
          </a:p>
        </p:txBody>
      </p:sp>
      <p:pic>
        <p:nvPicPr>
          <p:cNvPr id="11" name="Picture 2" descr="2_venn-1.png">
            <a:extLst>
              <a:ext uri="{FF2B5EF4-FFF2-40B4-BE49-F238E27FC236}">
                <a16:creationId xmlns:a16="http://schemas.microsoft.com/office/drawing/2014/main" id="{BEFB6508-BABE-46FD-9BF6-D8B3B7A1B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983" y="802025"/>
            <a:ext cx="4046290" cy="505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02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2_volcanos_plot2-1.png">
            <a:extLst>
              <a:ext uri="{FF2B5EF4-FFF2-40B4-BE49-F238E27FC236}">
                <a16:creationId xmlns:a16="http://schemas.microsoft.com/office/drawing/2014/main" id="{103789FC-CD4D-4C88-9D4C-3B905F5FC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35" y="802025"/>
            <a:ext cx="6743816" cy="505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2_venn-1.png">
            <a:extLst>
              <a:ext uri="{FF2B5EF4-FFF2-40B4-BE49-F238E27FC236}">
                <a16:creationId xmlns:a16="http://schemas.microsoft.com/office/drawing/2014/main" id="{1ABACCA7-563B-4E7A-8C49-1A402CA78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983" y="802025"/>
            <a:ext cx="4046290" cy="505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1EE2F7FE-651A-43B2-8A0A-201A14A93995}"/>
              </a:ext>
            </a:extLst>
          </p:cNvPr>
          <p:cNvSpPr txBox="1"/>
          <p:nvPr/>
        </p:nvSpPr>
        <p:spPr>
          <a:xfrm>
            <a:off x="1009933" y="147150"/>
            <a:ext cx="314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Hypoxia</a:t>
            </a:r>
            <a:r>
              <a:rPr lang="de-DE" b="1" dirty="0"/>
              <a:t> </a:t>
            </a:r>
            <a:r>
              <a:rPr lang="de-DE" b="1" dirty="0" err="1"/>
              <a:t>induced</a:t>
            </a:r>
            <a:r>
              <a:rPr lang="de-DE" b="1" dirty="0"/>
              <a:t> genes (2 in 1)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4D4FE2-196A-4EB0-94EF-ECA3D8E8B317}"/>
              </a:ext>
            </a:extLst>
          </p:cNvPr>
          <p:cNvSpPr txBox="1"/>
          <p:nvPr/>
        </p:nvSpPr>
        <p:spPr>
          <a:xfrm>
            <a:off x="44604" y="66498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2 v2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7DF9B09-D8F2-4E36-9F34-0E5BBDEE84D6}"/>
              </a:ext>
            </a:extLst>
          </p:cNvPr>
          <p:cNvSpPr txBox="1"/>
          <p:nvPr/>
        </p:nvSpPr>
        <p:spPr>
          <a:xfrm>
            <a:off x="875978" y="7983291"/>
            <a:ext cx="80043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-&gt; </a:t>
            </a:r>
            <a:r>
              <a:rPr lang="de-DE" dirty="0" err="1"/>
              <a:t>Plotted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hypoxic</a:t>
            </a:r>
            <a:r>
              <a:rPr lang="de-DE" dirty="0"/>
              <a:t> </a:t>
            </a:r>
            <a:r>
              <a:rPr lang="de-DE" dirty="0" err="1"/>
              <a:t>response</a:t>
            </a:r>
            <a:r>
              <a:rPr lang="de-DE" dirty="0"/>
              <a:t> in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cellline</a:t>
            </a:r>
            <a:r>
              <a:rPr lang="de-DE" dirty="0"/>
              <a:t> (Hif1a: </a:t>
            </a:r>
            <a:r>
              <a:rPr lang="de-DE" dirty="0" err="1"/>
              <a:t>Hx</a:t>
            </a:r>
            <a:r>
              <a:rPr lang="de-DE" dirty="0"/>
              <a:t> vs. </a:t>
            </a:r>
            <a:r>
              <a:rPr lang="de-DE" dirty="0" err="1"/>
              <a:t>Nx</a:t>
            </a:r>
            <a:r>
              <a:rPr lang="de-DE" dirty="0"/>
              <a:t>)</a:t>
            </a:r>
          </a:p>
          <a:p>
            <a:r>
              <a:rPr lang="de-DE" dirty="0"/>
              <a:t>-&gt; Purple: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hypoxic</a:t>
            </a:r>
            <a:r>
              <a:rPr lang="de-DE" dirty="0"/>
              <a:t> genes</a:t>
            </a:r>
          </a:p>
          <a:p>
            <a:r>
              <a:rPr lang="de-DE" dirty="0"/>
              <a:t>-&gt; Yellow/Blue/Green: Genes </a:t>
            </a:r>
            <a:r>
              <a:rPr lang="de-DE" dirty="0" err="1"/>
              <a:t>with</a:t>
            </a:r>
            <a:r>
              <a:rPr lang="de-DE" dirty="0"/>
              <a:t> different </a:t>
            </a:r>
            <a:r>
              <a:rPr lang="de-DE" dirty="0" err="1"/>
              <a:t>hypoxic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vs. Kelly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CD6FB88-29CD-43F9-BAC2-21B0CD3BC882}"/>
              </a:ext>
            </a:extLst>
          </p:cNvPr>
          <p:cNvSpPr txBox="1"/>
          <p:nvPr/>
        </p:nvSpPr>
        <p:spPr>
          <a:xfrm>
            <a:off x="3650652" y="6822646"/>
            <a:ext cx="2733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Cutoff</a:t>
            </a:r>
            <a:r>
              <a:rPr lang="de-DE" dirty="0"/>
              <a:t>: 	</a:t>
            </a:r>
            <a:r>
              <a:rPr lang="de-DE" dirty="0" err="1"/>
              <a:t>padj</a:t>
            </a:r>
            <a:r>
              <a:rPr lang="de-DE" dirty="0"/>
              <a:t>           &lt; 0.05,</a:t>
            </a:r>
          </a:p>
          <a:p>
            <a:r>
              <a:rPr lang="de-DE" dirty="0"/>
              <a:t>		log2-FC      &gt; 1,</a:t>
            </a:r>
          </a:p>
          <a:p>
            <a:r>
              <a:rPr lang="de-DE" dirty="0">
                <a:solidFill>
                  <a:srgbClr val="FF0000"/>
                </a:solidFill>
              </a:rPr>
              <a:t>		</a:t>
            </a:r>
            <a:r>
              <a:rPr lang="de-DE" dirty="0" err="1">
                <a:solidFill>
                  <a:srgbClr val="FF0000"/>
                </a:solidFill>
              </a:rPr>
              <a:t>baseMean</a:t>
            </a:r>
            <a:r>
              <a:rPr lang="de-DE" dirty="0">
                <a:solidFill>
                  <a:srgbClr val="FF0000"/>
                </a:solidFill>
              </a:rPr>
              <a:t> &gt; 0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00EE146-FEC1-430B-ABD4-05D37DE9B8BD}"/>
              </a:ext>
            </a:extLst>
          </p:cNvPr>
          <p:cNvSpPr txBox="1"/>
          <p:nvPr/>
        </p:nvSpPr>
        <p:spPr>
          <a:xfrm>
            <a:off x="44604" y="778301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accent1"/>
                </a:solidFill>
              </a:rPr>
              <a:t>A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590F34B-4492-4369-957B-FC9E1655FDC2}"/>
              </a:ext>
            </a:extLst>
          </p:cNvPr>
          <p:cNvSpPr txBox="1"/>
          <p:nvPr/>
        </p:nvSpPr>
        <p:spPr>
          <a:xfrm>
            <a:off x="7268339" y="778301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accent1"/>
                </a:solidFill>
              </a:rPr>
              <a:t>B</a:t>
            </a:r>
            <a:endParaRPr lang="de-DE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224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7A30C-B997-4767-BA9F-EB86E9C05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7C76FF-F497-4735-8848-CF3E0F1C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8288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680B9D7-6D5C-426E-A4CC-1A305ED88F14}"/>
              </a:ext>
            </a:extLst>
          </p:cNvPr>
          <p:cNvSpPr txBox="1"/>
          <p:nvPr/>
        </p:nvSpPr>
        <p:spPr>
          <a:xfrm>
            <a:off x="44604" y="6649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2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4611F9F-2DA1-4EA5-BA2F-9A78432EC3E7}"/>
              </a:ext>
            </a:extLst>
          </p:cNvPr>
          <p:cNvSpPr txBox="1"/>
          <p:nvPr/>
        </p:nvSpPr>
        <p:spPr>
          <a:xfrm>
            <a:off x="387807" y="631594"/>
            <a:ext cx="11065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Figure 2. </a:t>
            </a:r>
            <a:r>
              <a:rPr lang="de-DE" b="1" dirty="0" err="1"/>
              <a:t>Hypoxia</a:t>
            </a:r>
            <a:r>
              <a:rPr lang="de-DE" b="1" dirty="0"/>
              <a:t> </a:t>
            </a:r>
            <a:r>
              <a:rPr lang="de-DE" b="1" dirty="0" err="1"/>
              <a:t>induced</a:t>
            </a:r>
            <a:r>
              <a:rPr lang="de-DE" b="1" dirty="0"/>
              <a:t> genes.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A)</a:t>
            </a:r>
            <a:r>
              <a:rPr lang="de-DE" dirty="0"/>
              <a:t> </a:t>
            </a:r>
            <a:r>
              <a:rPr lang="de-DE" dirty="0" err="1"/>
              <a:t>Volcano</a:t>
            </a:r>
            <a:r>
              <a:rPr lang="de-DE" dirty="0"/>
              <a:t> </a:t>
            </a:r>
            <a:r>
              <a:rPr lang="de-DE" dirty="0" err="1"/>
              <a:t>plots</a:t>
            </a:r>
            <a:r>
              <a:rPr lang="de-DE" dirty="0"/>
              <a:t> </a:t>
            </a:r>
            <a:r>
              <a:rPr lang="de-DE" dirty="0" err="1"/>
              <a:t>illustrating</a:t>
            </a:r>
            <a:r>
              <a:rPr lang="de-DE" dirty="0"/>
              <a:t> </a:t>
            </a:r>
            <a:r>
              <a:rPr lang="de-DE" dirty="0" err="1"/>
              <a:t>differentially</a:t>
            </a:r>
            <a:r>
              <a:rPr lang="de-DE" dirty="0"/>
              <a:t> </a:t>
            </a:r>
            <a:r>
              <a:rPr lang="de-DE" dirty="0" err="1"/>
              <a:t>expressed</a:t>
            </a:r>
            <a:r>
              <a:rPr lang="de-DE" dirty="0"/>
              <a:t> genes (DEGs) in </a:t>
            </a:r>
            <a:r>
              <a:rPr lang="de-DE" dirty="0" err="1"/>
              <a:t>control</a:t>
            </a:r>
            <a:r>
              <a:rPr lang="de-DE" dirty="0"/>
              <a:t> Kelly </a:t>
            </a:r>
            <a:r>
              <a:rPr lang="de-DE" dirty="0" err="1"/>
              <a:t>cells</a:t>
            </a:r>
            <a:r>
              <a:rPr lang="de-DE" dirty="0"/>
              <a:t> (</a:t>
            </a:r>
            <a:r>
              <a:rPr lang="de-DE" dirty="0" err="1"/>
              <a:t>purple</a:t>
            </a:r>
            <a:r>
              <a:rPr lang="de-DE" dirty="0"/>
              <a:t>) and HIF-</a:t>
            </a:r>
            <a:r>
              <a:rPr lang="el-GR" dirty="0"/>
              <a:t>1α</a:t>
            </a:r>
            <a:r>
              <a:rPr lang="de-DE" dirty="0"/>
              <a:t> (</a:t>
            </a:r>
            <a:r>
              <a:rPr lang="de-DE" dirty="0" err="1"/>
              <a:t>blue</a:t>
            </a:r>
            <a:r>
              <a:rPr lang="de-DE" dirty="0"/>
              <a:t>)</a:t>
            </a:r>
            <a:r>
              <a:rPr lang="el-GR" dirty="0"/>
              <a:t>, </a:t>
            </a:r>
            <a:r>
              <a:rPr lang="de-DE" dirty="0"/>
              <a:t>HIF-2</a:t>
            </a:r>
            <a:r>
              <a:rPr lang="el-GR" dirty="0"/>
              <a:t>α</a:t>
            </a:r>
            <a:r>
              <a:rPr lang="de-DE" dirty="0"/>
              <a:t> (</a:t>
            </a:r>
            <a:r>
              <a:rPr lang="de-DE" dirty="0" err="1"/>
              <a:t>green</a:t>
            </a:r>
            <a:r>
              <a:rPr lang="de-DE" dirty="0"/>
              <a:t>) and HIF-1</a:t>
            </a:r>
            <a:r>
              <a:rPr lang="el-GR" dirty="0"/>
              <a:t>β</a:t>
            </a:r>
            <a:r>
              <a:rPr lang="de-DE" dirty="0"/>
              <a:t> (</a:t>
            </a:r>
            <a:r>
              <a:rPr lang="de-DE" dirty="0" err="1"/>
              <a:t>yellow</a:t>
            </a:r>
            <a:r>
              <a:rPr lang="de-DE" dirty="0"/>
              <a:t>) knockout </a:t>
            </a:r>
            <a:r>
              <a:rPr lang="de-DE" dirty="0" err="1"/>
              <a:t>cells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hypoxic</a:t>
            </a:r>
            <a:r>
              <a:rPr lang="de-DE" dirty="0"/>
              <a:t> (0.5% O</a:t>
            </a:r>
            <a:r>
              <a:rPr lang="de-DE" baseline="-25000" dirty="0"/>
              <a:t>2</a:t>
            </a:r>
            <a:r>
              <a:rPr lang="de-DE" dirty="0"/>
              <a:t>)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normoxic</a:t>
            </a:r>
            <a:r>
              <a:rPr lang="de-DE" dirty="0"/>
              <a:t> (21% O</a:t>
            </a:r>
            <a:r>
              <a:rPr lang="de-DE" baseline="-25000" dirty="0"/>
              <a:t>2</a:t>
            </a:r>
            <a:r>
              <a:rPr lang="de-DE" dirty="0"/>
              <a:t>) </a:t>
            </a:r>
            <a:r>
              <a:rPr lang="de-DE" dirty="0" err="1"/>
              <a:t>conditions</a:t>
            </a:r>
            <a:r>
              <a:rPr lang="de-DE" dirty="0"/>
              <a:t>. Blue </a:t>
            </a:r>
            <a:r>
              <a:rPr lang="de-DE" dirty="0" err="1"/>
              <a:t>dots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significantly</a:t>
            </a:r>
            <a:r>
              <a:rPr lang="de-DE" dirty="0"/>
              <a:t> differential </a:t>
            </a:r>
            <a:r>
              <a:rPr lang="de-DE" dirty="0" err="1"/>
              <a:t>expressed</a:t>
            </a:r>
            <a:r>
              <a:rPr lang="de-DE" dirty="0"/>
              <a:t> genes (</a:t>
            </a:r>
            <a:r>
              <a:rPr lang="de-DE" dirty="0" err="1"/>
              <a:t>p</a:t>
            </a:r>
            <a:r>
              <a:rPr lang="de-DE" baseline="-25000" dirty="0" err="1"/>
              <a:t>adjusted</a:t>
            </a:r>
            <a:r>
              <a:rPr lang="de-DE" dirty="0"/>
              <a:t> &lt; 0.05, log2foldchange &gt; 1 </a:t>
            </a:r>
            <a:r>
              <a:rPr lang="de-DE" dirty="0" err="1"/>
              <a:t>or</a:t>
            </a:r>
            <a:r>
              <a:rPr lang="de-DE" dirty="0"/>
              <a:t> log2foldchange &lt; -1). </a:t>
            </a:r>
            <a:r>
              <a:rPr lang="de-DE" dirty="0" err="1"/>
              <a:t>Coloured</a:t>
            </a:r>
            <a:r>
              <a:rPr lang="de-DE" dirty="0"/>
              <a:t> </a:t>
            </a:r>
            <a:r>
              <a:rPr lang="de-DE" dirty="0" err="1"/>
              <a:t>dots</a:t>
            </a:r>
            <a:r>
              <a:rPr lang="de-DE" dirty="0"/>
              <a:t> in </a:t>
            </a:r>
            <a:r>
              <a:rPr lang="de-DE" dirty="0" err="1"/>
              <a:t>mutant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 (</a:t>
            </a:r>
            <a:r>
              <a:rPr lang="de-DE" dirty="0" err="1"/>
              <a:t>purple</a:t>
            </a:r>
            <a:r>
              <a:rPr lang="de-DE" dirty="0"/>
              <a:t>, </a:t>
            </a:r>
            <a:r>
              <a:rPr lang="de-DE" dirty="0" err="1"/>
              <a:t>green</a:t>
            </a:r>
            <a:r>
              <a:rPr lang="de-DE" dirty="0"/>
              <a:t>, </a:t>
            </a:r>
            <a:r>
              <a:rPr lang="de-DE" dirty="0" err="1"/>
              <a:t>yellow</a:t>
            </a:r>
            <a:r>
              <a:rPr lang="de-DE" dirty="0"/>
              <a:t>) </a:t>
            </a:r>
            <a:r>
              <a:rPr lang="de-DE" dirty="0" err="1"/>
              <a:t>represent</a:t>
            </a:r>
            <a:r>
              <a:rPr lang="de-DE" dirty="0"/>
              <a:t> genes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significantly</a:t>
            </a:r>
            <a:r>
              <a:rPr lang="de-DE" dirty="0"/>
              <a:t> different </a:t>
            </a:r>
            <a:r>
              <a:rPr lang="de-DE" dirty="0" err="1"/>
              <a:t>hypoxic</a:t>
            </a:r>
            <a:r>
              <a:rPr lang="de-DE" dirty="0"/>
              <a:t> </a:t>
            </a:r>
            <a:r>
              <a:rPr lang="de-DE" dirty="0" err="1"/>
              <a:t>effectcompared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Control Kelly </a:t>
            </a:r>
            <a:r>
              <a:rPr lang="de-DE" dirty="0" err="1"/>
              <a:t>cells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B) </a:t>
            </a:r>
            <a:r>
              <a:rPr lang="de-DE" dirty="0" err="1"/>
              <a:t>Overlap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differentially</a:t>
            </a:r>
            <a:r>
              <a:rPr lang="de-DE" dirty="0"/>
              <a:t> </a:t>
            </a:r>
            <a:r>
              <a:rPr lang="de-DE" dirty="0" err="1"/>
              <a:t>expressed</a:t>
            </a:r>
            <a:r>
              <a:rPr lang="de-DE" dirty="0"/>
              <a:t> genes </a:t>
            </a:r>
            <a:r>
              <a:rPr lang="de-DE" dirty="0" err="1"/>
              <a:t>between</a:t>
            </a:r>
            <a:r>
              <a:rPr lang="de-DE" dirty="0"/>
              <a:t> HIF1a and HIF2a (</a:t>
            </a:r>
            <a:r>
              <a:rPr lang="de-DE" dirty="0">
                <a:solidFill>
                  <a:srgbClr val="FF0000"/>
                </a:solidFill>
              </a:rPr>
              <a:t>+ Hif1B and all </a:t>
            </a:r>
            <a:r>
              <a:rPr lang="de-DE" dirty="0" err="1">
                <a:solidFill>
                  <a:srgbClr val="FF0000"/>
                </a:solidFill>
              </a:rPr>
              <a:t>hypoxic</a:t>
            </a:r>
            <a:r>
              <a:rPr lang="de-DE" dirty="0">
                <a:solidFill>
                  <a:srgbClr val="FF0000"/>
                </a:solidFill>
              </a:rPr>
              <a:t> genes in </a:t>
            </a:r>
            <a:r>
              <a:rPr lang="de-DE" dirty="0" err="1">
                <a:solidFill>
                  <a:srgbClr val="FF0000"/>
                </a:solidFill>
              </a:rPr>
              <a:t>control</a:t>
            </a:r>
            <a:r>
              <a:rPr lang="de-DE" dirty="0">
                <a:solidFill>
                  <a:srgbClr val="FF0000"/>
                </a:solidFill>
              </a:rPr>
              <a:t> Kelly </a:t>
            </a:r>
            <a:r>
              <a:rPr lang="de-DE" dirty="0" err="1">
                <a:solidFill>
                  <a:srgbClr val="FF0000"/>
                </a:solidFill>
              </a:rPr>
              <a:t>cells</a:t>
            </a:r>
            <a:r>
              <a:rPr lang="de-DE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8A6B0D1-CA63-4C99-91B6-8F6BC0C9C188}"/>
              </a:ext>
            </a:extLst>
          </p:cNvPr>
          <p:cNvSpPr txBox="1"/>
          <p:nvPr/>
        </p:nvSpPr>
        <p:spPr>
          <a:xfrm>
            <a:off x="339456" y="6204083"/>
            <a:ext cx="114533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Interpretation:</a:t>
            </a:r>
          </a:p>
          <a:p>
            <a:pPr marL="285750" indent="-285750">
              <a:buFontTx/>
              <a:buChar char="-"/>
            </a:pPr>
            <a:r>
              <a:rPr lang="de-DE" dirty="0"/>
              <a:t>In all </a:t>
            </a:r>
            <a:r>
              <a:rPr lang="de-DE" dirty="0" err="1"/>
              <a:t>three</a:t>
            </a:r>
            <a:r>
              <a:rPr lang="de-DE" dirty="0"/>
              <a:t> HIF-</a:t>
            </a:r>
            <a:r>
              <a:rPr lang="de-DE" dirty="0" err="1"/>
              <a:t>ko</a:t>
            </a:r>
            <a:r>
              <a:rPr lang="de-DE" dirty="0"/>
              <a:t>, </a:t>
            </a:r>
            <a:r>
              <a:rPr lang="de-DE" dirty="0" err="1"/>
              <a:t>less</a:t>
            </a:r>
            <a:r>
              <a:rPr lang="de-DE" dirty="0"/>
              <a:t> genes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differentially</a:t>
            </a:r>
            <a:r>
              <a:rPr lang="de-DE" dirty="0"/>
              <a:t> </a:t>
            </a:r>
            <a:r>
              <a:rPr lang="de-DE" dirty="0" err="1"/>
              <a:t>expressed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hypoxia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HIF1a-ko </a:t>
            </a:r>
            <a:r>
              <a:rPr lang="de-DE" dirty="0" err="1"/>
              <a:t>shows</a:t>
            </a:r>
            <a:r>
              <a:rPr lang="de-DE" dirty="0"/>
              <a:t> least </a:t>
            </a:r>
            <a:r>
              <a:rPr lang="de-DE" dirty="0" err="1"/>
              <a:t>ko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,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similiar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Kelly (863 genes </a:t>
            </a:r>
            <a:r>
              <a:rPr lang="de-DE" dirty="0" err="1"/>
              <a:t>differ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Kelly </a:t>
            </a:r>
            <a:r>
              <a:rPr lang="de-DE" dirty="0" err="1"/>
              <a:t>hypoxia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/>
              <a:t>HIF2a-ko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stronger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, 2856 genes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differentially</a:t>
            </a:r>
            <a:r>
              <a:rPr lang="de-DE" dirty="0"/>
              <a:t> </a:t>
            </a:r>
            <a:r>
              <a:rPr lang="de-DE" dirty="0" err="1"/>
              <a:t>expressed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hypoxia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Kelly</a:t>
            </a:r>
          </a:p>
          <a:p>
            <a:pPr marL="285750" indent="-285750">
              <a:buFontTx/>
              <a:buChar char="-"/>
            </a:pPr>
            <a:r>
              <a:rPr lang="de-DE" dirty="0"/>
              <a:t>HIF1a-ko and HIF2a-ko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overlap</a:t>
            </a:r>
            <a:r>
              <a:rPr lang="de-DE" dirty="0"/>
              <a:t> (324 genes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differently</a:t>
            </a:r>
            <a:r>
              <a:rPr lang="de-DE" dirty="0"/>
              <a:t> </a:t>
            </a:r>
            <a:r>
              <a:rPr lang="de-DE" dirty="0" err="1"/>
              <a:t>expressed</a:t>
            </a:r>
            <a:r>
              <a:rPr lang="de-DE" dirty="0"/>
              <a:t> in </a:t>
            </a:r>
            <a:r>
              <a:rPr lang="de-DE" dirty="0" err="1"/>
              <a:t>both</a:t>
            </a:r>
            <a:r>
              <a:rPr lang="de-DE" dirty="0"/>
              <a:t> HIF-1a-ko and HIF-2a-ko)</a:t>
            </a:r>
          </a:p>
        </p:txBody>
      </p:sp>
    </p:spTree>
    <p:extLst>
      <p:ext uri="{BB962C8B-B14F-4D97-AF65-F5344CB8AC3E}">
        <p14:creationId xmlns:p14="http://schemas.microsoft.com/office/powerpoint/2010/main" val="913004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D4BF21B-3119-483B-93D6-796DAC45B0D3}"/>
              </a:ext>
            </a:extLst>
          </p:cNvPr>
          <p:cNvSpPr txBox="1"/>
          <p:nvPr/>
        </p:nvSpPr>
        <p:spPr>
          <a:xfrm>
            <a:off x="44604" y="6649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3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D982BE6-D0BF-43A9-9130-164DE9E94254}"/>
              </a:ext>
            </a:extLst>
          </p:cNvPr>
          <p:cNvSpPr txBox="1"/>
          <p:nvPr/>
        </p:nvSpPr>
        <p:spPr>
          <a:xfrm>
            <a:off x="731010" y="90222"/>
            <a:ext cx="276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Hif1a / Hif2a </a:t>
            </a:r>
            <a:r>
              <a:rPr lang="de-DE" b="1" dirty="0" err="1"/>
              <a:t>specific</a:t>
            </a:r>
            <a:r>
              <a:rPr lang="de-DE" b="1" dirty="0"/>
              <a:t> genes</a:t>
            </a:r>
          </a:p>
        </p:txBody>
      </p:sp>
      <p:pic>
        <p:nvPicPr>
          <p:cNvPr id="4102" name="Picture 6" descr="cluster-1.png">
            <a:extLst>
              <a:ext uri="{FF2B5EF4-FFF2-40B4-BE49-F238E27FC236}">
                <a16:creationId xmlns:a16="http://schemas.microsoft.com/office/drawing/2014/main" id="{E6FDF468-ACE0-4FA8-ACA7-48BA089D3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07" y="483278"/>
            <a:ext cx="8965580" cy="358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48B0345-BCD9-406A-8FEA-48EAD8D89FBD}"/>
              </a:ext>
            </a:extLst>
          </p:cNvPr>
          <p:cNvSpPr/>
          <p:nvPr/>
        </p:nvSpPr>
        <p:spPr>
          <a:xfrm>
            <a:off x="9497122" y="2700140"/>
            <a:ext cx="2694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HIF1A:		1736</a:t>
            </a:r>
          </a:p>
          <a:p>
            <a:r>
              <a:rPr lang="de-DE" b="1" dirty="0">
                <a:solidFill>
                  <a:srgbClr val="00B050"/>
                </a:solidFill>
              </a:rPr>
              <a:t>HIF2A:		3133</a:t>
            </a:r>
          </a:p>
          <a:p>
            <a:r>
              <a:rPr lang="de-DE" b="1" dirty="0">
                <a:solidFill>
                  <a:srgbClr val="7030A0"/>
                </a:solidFill>
              </a:rPr>
              <a:t>HIF1A_HIF2A:	334</a:t>
            </a:r>
          </a:p>
          <a:p>
            <a:r>
              <a:rPr lang="de-DE" b="1" dirty="0">
                <a:solidFill>
                  <a:schemeClr val="accent4">
                    <a:lumMod val="75000"/>
                  </a:schemeClr>
                </a:solidFill>
              </a:rPr>
              <a:t>„orange“:	171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1363CD7-441D-4411-880E-DEA74004CFB0}"/>
              </a:ext>
            </a:extLst>
          </p:cNvPr>
          <p:cNvSpPr txBox="1"/>
          <p:nvPr/>
        </p:nvSpPr>
        <p:spPr>
          <a:xfrm>
            <a:off x="495300" y="4889825"/>
            <a:ext cx="3439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7030A0"/>
                </a:solidFill>
              </a:rPr>
              <a:t>-&gt; </a:t>
            </a:r>
            <a:r>
              <a:rPr lang="de-DE" b="1" dirty="0" err="1">
                <a:solidFill>
                  <a:srgbClr val="7030A0"/>
                </a:solidFill>
              </a:rPr>
              <a:t>Only</a:t>
            </a:r>
            <a:r>
              <a:rPr lang="de-DE" b="1" dirty="0">
                <a:solidFill>
                  <a:srgbClr val="7030A0"/>
                </a:solidFill>
              </a:rPr>
              <a:t> </a:t>
            </a:r>
            <a:r>
              <a:rPr lang="de-DE" b="1" dirty="0" err="1">
                <a:solidFill>
                  <a:srgbClr val="7030A0"/>
                </a:solidFill>
              </a:rPr>
              <a:t>few</a:t>
            </a:r>
            <a:r>
              <a:rPr lang="de-DE" b="1" dirty="0">
                <a:solidFill>
                  <a:srgbClr val="7030A0"/>
                </a:solidFill>
              </a:rPr>
              <a:t> „parallel“: 334</a:t>
            </a:r>
          </a:p>
          <a:p>
            <a:endParaRPr lang="de-DE" b="1" dirty="0">
              <a:solidFill>
                <a:srgbClr val="7030A0"/>
              </a:solidFill>
            </a:endParaRPr>
          </a:p>
          <a:p>
            <a:r>
              <a:rPr lang="de-DE" b="1" dirty="0">
                <a:solidFill>
                  <a:srgbClr val="7030A0"/>
                </a:solidFill>
              </a:rPr>
              <a:t>-&gt; </a:t>
            </a:r>
            <a:r>
              <a:rPr lang="de-DE" b="1" dirty="0" err="1">
                <a:solidFill>
                  <a:srgbClr val="7030A0"/>
                </a:solidFill>
              </a:rPr>
              <a:t>Assign</a:t>
            </a:r>
            <a:r>
              <a:rPr lang="de-DE" b="1" dirty="0">
                <a:solidFill>
                  <a:srgbClr val="7030A0"/>
                </a:solidFill>
              </a:rPr>
              <a:t> </a:t>
            </a:r>
            <a:r>
              <a:rPr lang="de-DE" b="1" dirty="0" err="1">
                <a:solidFill>
                  <a:srgbClr val="7030A0"/>
                </a:solidFill>
              </a:rPr>
              <a:t>corners</a:t>
            </a:r>
            <a:r>
              <a:rPr lang="de-DE" b="1" dirty="0">
                <a:solidFill>
                  <a:srgbClr val="7030A0"/>
                </a:solidFill>
              </a:rPr>
              <a:t> </a:t>
            </a:r>
            <a:r>
              <a:rPr lang="de-DE" b="1" dirty="0" err="1">
                <a:solidFill>
                  <a:srgbClr val="7030A0"/>
                </a:solidFill>
              </a:rPr>
              <a:t>to</a:t>
            </a:r>
            <a:r>
              <a:rPr lang="de-DE" b="1" dirty="0">
                <a:solidFill>
                  <a:srgbClr val="7030A0"/>
                </a:solidFill>
              </a:rPr>
              <a:t> HIF1A/HIF2A?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335E3786-8B35-4929-912F-6C0E29C103CA}"/>
              </a:ext>
            </a:extLst>
          </p:cNvPr>
          <p:cNvSpPr/>
          <p:nvPr/>
        </p:nvSpPr>
        <p:spPr>
          <a:xfrm>
            <a:off x="6235699" y="2363590"/>
            <a:ext cx="397735" cy="4699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76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92D5117-AB5D-4529-A567-8F88BA0E7290}"/>
              </a:ext>
            </a:extLst>
          </p:cNvPr>
          <p:cNvSpPr txBox="1"/>
          <p:nvPr/>
        </p:nvSpPr>
        <p:spPr>
          <a:xfrm>
            <a:off x="387807" y="631594"/>
            <a:ext cx="11065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Figure 3. </a:t>
            </a:r>
            <a:r>
              <a:rPr lang="de-DE" b="1" dirty="0" err="1"/>
              <a:t>Grouping</a:t>
            </a:r>
            <a:r>
              <a:rPr lang="de-DE" b="1" dirty="0"/>
              <a:t> genes in HIF-1a and HIF-2a responsive genes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A) </a:t>
            </a:r>
            <a:r>
              <a:rPr lang="de-DE" dirty="0" err="1"/>
              <a:t>Dot</a:t>
            </a:r>
            <a:r>
              <a:rPr lang="de-DE" dirty="0"/>
              <a:t> </a:t>
            </a:r>
            <a:r>
              <a:rPr lang="de-DE" dirty="0" err="1"/>
              <a:t>plot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(log2foldchange)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knockout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comparing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hypoxic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mutant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Kelly </a:t>
            </a:r>
            <a:r>
              <a:rPr lang="de-DE" dirty="0" err="1"/>
              <a:t>cells</a:t>
            </a:r>
            <a:r>
              <a:rPr lang="de-DE" dirty="0"/>
              <a:t>. A positive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indicates</a:t>
            </a:r>
            <a:r>
              <a:rPr lang="de-DE" dirty="0"/>
              <a:t> a </a:t>
            </a:r>
            <a:r>
              <a:rPr lang="de-DE" dirty="0" err="1"/>
              <a:t>change</a:t>
            </a:r>
            <a:r>
              <a:rPr lang="de-DE" dirty="0"/>
              <a:t> in </a:t>
            </a:r>
            <a:r>
              <a:rPr lang="de-DE" dirty="0" err="1"/>
              <a:t>expression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direction</a:t>
            </a:r>
            <a:r>
              <a:rPr lang="de-DE" dirty="0"/>
              <a:t> as </a:t>
            </a:r>
            <a:r>
              <a:rPr lang="de-DE" dirty="0" err="1"/>
              <a:t>the</a:t>
            </a:r>
            <a:r>
              <a:rPr lang="de-DE" dirty="0"/>
              <a:t> Kelly </a:t>
            </a:r>
            <a:r>
              <a:rPr lang="de-DE" dirty="0" err="1"/>
              <a:t>control</a:t>
            </a:r>
            <a:r>
              <a:rPr lang="de-DE" dirty="0"/>
              <a:t> (Gene 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upregulated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hypoxia</a:t>
            </a:r>
            <a:r>
              <a:rPr lang="de-DE" dirty="0"/>
              <a:t> in Kelly </a:t>
            </a:r>
            <a:r>
              <a:rPr lang="de-DE" dirty="0" err="1"/>
              <a:t>cells</a:t>
            </a:r>
            <a:r>
              <a:rPr lang="de-DE" dirty="0"/>
              <a:t> and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upregulated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mutant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) </a:t>
            </a:r>
            <a:r>
              <a:rPr lang="de-DE" dirty="0" err="1"/>
              <a:t>whereas</a:t>
            </a:r>
            <a:r>
              <a:rPr lang="de-DE" dirty="0"/>
              <a:t> a negative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opposite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(Gene B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upregulated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hypoxia</a:t>
            </a:r>
            <a:r>
              <a:rPr lang="de-DE" dirty="0"/>
              <a:t> in Kelly </a:t>
            </a:r>
            <a:r>
              <a:rPr lang="de-DE" dirty="0" err="1"/>
              <a:t>cells</a:t>
            </a:r>
            <a:r>
              <a:rPr lang="de-DE" dirty="0"/>
              <a:t> but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upregulated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downregulated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mutant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). The </a:t>
            </a:r>
            <a:r>
              <a:rPr lang="de-DE" dirty="0" err="1"/>
              <a:t>disruption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HIF-1a </a:t>
            </a:r>
            <a:r>
              <a:rPr lang="de-DE" dirty="0" err="1"/>
              <a:t>leads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hypoxic</a:t>
            </a:r>
            <a:r>
              <a:rPr lang="de-DE" dirty="0"/>
              <a:t> </a:t>
            </a:r>
            <a:r>
              <a:rPr lang="de-DE" dirty="0" err="1"/>
              <a:t>response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HIF2a genes and vice </a:t>
            </a:r>
            <a:r>
              <a:rPr lang="de-DE" dirty="0" err="1"/>
              <a:t>versa</a:t>
            </a:r>
            <a:r>
              <a:rPr lang="de-DE" dirty="0"/>
              <a:t>.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compensate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overshoot</a:t>
            </a:r>
            <a:r>
              <a:rPr lang="de-DE" dirty="0"/>
              <a:t>, negative </a:t>
            </a:r>
            <a:r>
              <a:rPr lang="de-DE" dirty="0" err="1"/>
              <a:t>effects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significance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positive </a:t>
            </a:r>
            <a:r>
              <a:rPr lang="de-DE" dirty="0" err="1"/>
              <a:t>effects</a:t>
            </a:r>
            <a:r>
              <a:rPr lang="de-DE" dirty="0"/>
              <a:t>.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700376-66EA-407D-8763-4F82DDEA9206}"/>
              </a:ext>
            </a:extLst>
          </p:cNvPr>
          <p:cNvSpPr txBox="1"/>
          <p:nvPr/>
        </p:nvSpPr>
        <p:spPr>
          <a:xfrm>
            <a:off x="339456" y="6204083"/>
            <a:ext cx="9790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Interpretation: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few</a:t>
            </a:r>
            <a:r>
              <a:rPr lang="de-DE" dirty="0"/>
              <a:t> genes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same </a:t>
            </a:r>
            <a:r>
              <a:rPr lang="de-DE" dirty="0" err="1"/>
              <a:t>disrupted</a:t>
            </a:r>
            <a:r>
              <a:rPr lang="de-DE" dirty="0"/>
              <a:t> </a:t>
            </a:r>
            <a:r>
              <a:rPr lang="de-DE" dirty="0" err="1"/>
              <a:t>hypoxic</a:t>
            </a:r>
            <a:r>
              <a:rPr lang="de-DE" dirty="0"/>
              <a:t> </a:t>
            </a:r>
            <a:r>
              <a:rPr lang="de-DE" dirty="0" err="1"/>
              <a:t>response</a:t>
            </a:r>
            <a:r>
              <a:rPr lang="de-DE" dirty="0"/>
              <a:t> in HIF1A-ko and HIF2A-ko (</a:t>
            </a:r>
            <a:r>
              <a:rPr lang="de-DE" dirty="0" err="1"/>
              <a:t>purple</a:t>
            </a:r>
            <a:r>
              <a:rPr lang="de-DE" dirty="0"/>
              <a:t>).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Twice</a:t>
            </a:r>
            <a:r>
              <a:rPr lang="de-DE" dirty="0"/>
              <a:t> as </a:t>
            </a:r>
            <a:r>
              <a:rPr lang="de-DE" dirty="0" err="1"/>
              <a:t>many</a:t>
            </a:r>
            <a:r>
              <a:rPr lang="de-DE" dirty="0"/>
              <a:t> HIF2a (3133) genes </a:t>
            </a:r>
            <a:r>
              <a:rPr lang="de-DE" dirty="0" err="1"/>
              <a:t>than</a:t>
            </a:r>
            <a:r>
              <a:rPr lang="de-DE" dirty="0"/>
              <a:t> HIF1A (1736)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17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1186</Words>
  <Application>Microsoft Office PowerPoint</Application>
  <PresentationFormat>Benutzerdefiniert</PresentationFormat>
  <Paragraphs>156</Paragraphs>
  <Slides>30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old figures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Kelterborn, Simon</dc:creator>
  <cp:lastModifiedBy>Kelterborn, Simon</cp:lastModifiedBy>
  <cp:revision>51</cp:revision>
  <dcterms:created xsi:type="dcterms:W3CDTF">2024-07-18T08:21:43Z</dcterms:created>
  <dcterms:modified xsi:type="dcterms:W3CDTF">2024-11-07T22:16:48Z</dcterms:modified>
</cp:coreProperties>
</file>