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328" r:id="rId3"/>
    <p:sldId id="344" r:id="rId4"/>
    <p:sldId id="345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16" r:id="rId13"/>
    <p:sldId id="269" r:id="rId14"/>
    <p:sldId id="270" r:id="rId15"/>
    <p:sldId id="271" r:id="rId16"/>
    <p:sldId id="336" r:id="rId17"/>
    <p:sldId id="276" r:id="rId18"/>
    <p:sldId id="337" r:id="rId19"/>
    <p:sldId id="273" r:id="rId20"/>
    <p:sldId id="338" r:id="rId21"/>
    <p:sldId id="274" r:id="rId22"/>
    <p:sldId id="272" r:id="rId23"/>
    <p:sldId id="275" r:id="rId24"/>
    <p:sldId id="277" r:id="rId25"/>
    <p:sldId id="340" r:id="rId26"/>
    <p:sldId id="257" r:id="rId27"/>
    <p:sldId id="280" r:id="rId28"/>
    <p:sldId id="281" r:id="rId29"/>
    <p:sldId id="278" r:id="rId30"/>
    <p:sldId id="279" r:id="rId31"/>
    <p:sldId id="258" r:id="rId32"/>
    <p:sldId id="282" r:id="rId33"/>
    <p:sldId id="283" r:id="rId34"/>
    <p:sldId id="285" r:id="rId35"/>
    <p:sldId id="286" r:id="rId36"/>
    <p:sldId id="288" r:id="rId37"/>
    <p:sldId id="287" r:id="rId38"/>
    <p:sldId id="289" r:id="rId39"/>
    <p:sldId id="290" r:id="rId40"/>
    <p:sldId id="291" r:id="rId41"/>
    <p:sldId id="292" r:id="rId42"/>
    <p:sldId id="293" r:id="rId43"/>
    <p:sldId id="296" r:id="rId44"/>
    <p:sldId id="295" r:id="rId45"/>
    <p:sldId id="299" r:id="rId46"/>
    <p:sldId id="298" r:id="rId47"/>
    <p:sldId id="346" r:id="rId48"/>
    <p:sldId id="284" r:id="rId49"/>
    <p:sldId id="313" r:id="rId50"/>
    <p:sldId id="301" r:id="rId51"/>
    <p:sldId id="306" r:id="rId52"/>
    <p:sldId id="348" r:id="rId53"/>
    <p:sldId id="349" r:id="rId54"/>
    <p:sldId id="350" r:id="rId55"/>
    <p:sldId id="351" r:id="rId56"/>
    <p:sldId id="259" r:id="rId57"/>
    <p:sldId id="304" r:id="rId58"/>
    <p:sldId id="305" r:id="rId59"/>
    <p:sldId id="264" r:id="rId60"/>
    <p:sldId id="319" r:id="rId61"/>
    <p:sldId id="322" r:id="rId62"/>
    <p:sldId id="323" r:id="rId63"/>
    <p:sldId id="324" r:id="rId64"/>
    <p:sldId id="325" r:id="rId65"/>
    <p:sldId id="326" r:id="rId66"/>
    <p:sldId id="266" r:id="rId67"/>
    <p:sldId id="309" r:id="rId68"/>
    <p:sldId id="310" r:id="rId69"/>
    <p:sldId id="311" r:id="rId70"/>
    <p:sldId id="312" r:id="rId71"/>
    <p:sldId id="327" r:id="rId72"/>
    <p:sldId id="341" r:id="rId73"/>
    <p:sldId id="342" r:id="rId74"/>
    <p:sldId id="343" r:id="rId75"/>
    <p:sldId id="35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92" autoAdjust="0"/>
  </p:normalViewPr>
  <p:slideViewPr>
    <p:cSldViewPr snapToGrid="0">
      <p:cViewPr varScale="1">
        <p:scale>
          <a:sx n="61" d="100"/>
          <a:sy n="61" d="100"/>
        </p:scale>
        <p:origin x="2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telling you this for your information.  These are the advantages you get by using Unix. All of this is done transparently. </a:t>
            </a:r>
          </a:p>
          <a:p>
            <a:endParaRPr lang="en-US" dirty="0"/>
          </a:p>
          <a:p>
            <a:r>
              <a:rPr lang="en-US" dirty="0"/>
              <a:t>You all the time interact with the computer using shell, today</a:t>
            </a:r>
            <a:r>
              <a:rPr lang="en-US" baseline="0" dirty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throw almost anything at it.</a:t>
            </a:r>
          </a:p>
          <a:p>
            <a:endParaRPr lang="en-US" dirty="0"/>
          </a:p>
          <a:p>
            <a:r>
              <a:rPr lang="en-US" dirty="0"/>
              <a:t>Lightning3 is a shared resource that researchers have been buying into it.</a:t>
            </a:r>
          </a:p>
          <a:p>
            <a:endParaRPr lang="en-US" dirty="0"/>
          </a:p>
          <a:p>
            <a:r>
              <a:rPr lang="en-US" dirty="0"/>
              <a:t>Condo will be an order of magnitude more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again that this is just background that is important but will see often and get practice with in the exercises.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all the </a:t>
            </a:r>
            <a:r>
              <a:rPr lang="en-US" dirty="0" err="1"/>
              <a:t>directrories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this slide again after</a:t>
            </a:r>
            <a:r>
              <a:rPr lang="en-US" baseline="0" dirty="0"/>
              <a:t> the ls command, to display how the folders are </a:t>
            </a:r>
            <a:r>
              <a:rPr lang="en-US" baseline="0" dirty="0" err="1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WORKSHOP_FILES make sure everyone is in the right place</a:t>
            </a:r>
            <a:r>
              <a:rPr lang="en-US" baseline="0" dirty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High Performance Computing and Basic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Arun Seetharam</a:t>
            </a:r>
          </a:p>
          <a:p>
            <a:r>
              <a:rPr lang="en-US" dirty="0"/>
              <a:t>Genome Informatics Facility</a:t>
            </a:r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51042" y="3076217"/>
            <a:ext cx="7132190" cy="868601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format/</a:t>
            </a:r>
            <a:r>
              <a:rPr lang="en-US" dirty="0" err="1"/>
              <a:t>FastQ</a:t>
            </a:r>
            <a:r>
              <a:rPr lang="en-US" dirty="0"/>
              <a:t> format: format to store the sequence information</a:t>
            </a:r>
          </a:p>
          <a:p>
            <a:r>
              <a:rPr lang="en-US" dirty="0"/>
              <a:t>Reads: Sequencing machines output individual sequences called 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179" y="3044959"/>
            <a:ext cx="7406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@HWI-ST412:228:C0E8MACXX:2:1101:3023:2187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CCTGGTCCAGCTCGTACACGATGGGGATCCCTGTGGGCAGGTTCAGCTCCATGATGGCCTGGTCGGACATCC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BBCFFEFFFDHHHJIIJJJJIIJJIJIIGIJJIIJJJJJJJBGHIJIJJJJGIJJIJGHHHHHFFDDDDDDC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@HWI-ST412:228:C0E8MACXX:2:1101:3381:2149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CTTGCAGCATGGCTGACCAACTGACTGAAGAGCAGATTGCAGAGTTCAAAGAAGCTTTTTCACTATTTGACA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@@CDDFFFGDFHHJGIJJJJJJJJJJJIJGJJJJJIHJJJJIJB?DHIGHGIHHGHGIJIJJJJIJJJIJJJ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9448" y="3073188"/>
            <a:ext cx="5486299" cy="219452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51042" y="3310396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9650" y="3716489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245" y="3407921"/>
            <a:ext cx="116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Individual 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0494" y="2866521"/>
            <a:ext cx="208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Header or read information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8391" y="3465629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actual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8165" y="3896580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Associated quality (PHRED score)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86" y="3036877"/>
            <a:ext cx="38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65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2723" y="1288741"/>
            <a:ext cx="8679349" cy="1203172"/>
          </a:xfrm>
        </p:spPr>
        <p:txBody>
          <a:bodyPr/>
          <a:lstStyle/>
          <a:p>
            <a:r>
              <a:rPr lang="en-US" dirty="0"/>
              <a:t>Paired end reads: Sequence from same DNA molecule sequenced in a way by which they are at a specific distance from each 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Reads, </a:t>
            </a:r>
            <a:r>
              <a:rPr lang="en-US" dirty="0" err="1"/>
              <a:t>Contigs</a:t>
            </a:r>
            <a:r>
              <a:rPr lang="en-US" dirty="0"/>
              <a:t>, Scaffolds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58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514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8453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0149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0158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613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9448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1144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2013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6568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29877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31573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15155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9710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33019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34715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0863" y="5206357"/>
            <a:ext cx="1760732" cy="1050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flipV="1">
            <a:off x="1512013" y="3669065"/>
            <a:ext cx="4779142" cy="1395264"/>
          </a:xfrm>
          <a:prstGeom prst="trapezoid">
            <a:avLst>
              <a:gd name="adj" fmla="val 107741"/>
            </a:avLst>
          </a:prstGeom>
          <a:gradFill flip="none" rotWithShape="1">
            <a:gsLst>
              <a:gs pos="87000">
                <a:schemeClr val="accent6">
                  <a:lumMod val="5000"/>
                  <a:lumOff val="95000"/>
                </a:schemeClr>
              </a:gs>
              <a:gs pos="49000">
                <a:schemeClr val="accent6">
                  <a:lumMod val="45000"/>
                  <a:lumOff val="55000"/>
                </a:schemeClr>
              </a:gs>
              <a:gs pos="24000">
                <a:schemeClr val="accent6">
                  <a:lumMod val="45000"/>
                  <a:lumOff val="55000"/>
                </a:schemeClr>
              </a:gs>
              <a:gs pos="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0588" y="5206356"/>
            <a:ext cx="1152615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0328" y="5206356"/>
            <a:ext cx="813791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2139" y="5387214"/>
            <a:ext cx="2602637" cy="1174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96149" y="5385198"/>
            <a:ext cx="889990" cy="11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43697" y="5577321"/>
            <a:ext cx="3591018" cy="120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29281" y="5825567"/>
            <a:ext cx="4961874" cy="159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34715" y="5825567"/>
            <a:ext cx="245613" cy="159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0238" y="3007966"/>
            <a:ext cx="75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Reads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5264" y="5207989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luna Sans" panose="02000000000000000000" pitchFamily="50" charset="0"/>
              </a:rPr>
              <a:t>Contigs</a:t>
            </a:r>
            <a:endParaRPr lang="en-US" dirty="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96719" y="3533283"/>
            <a:ext cx="4794436" cy="93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6197" y="569797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Scaffolds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3936" y="5961683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16682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open a very large file (like FASTQ) in PC/Mac?</a:t>
            </a:r>
          </a:p>
          <a:p>
            <a:r>
              <a:rPr lang="en-US" dirty="0"/>
              <a:t>searching for a specific piece of information from large number of files?</a:t>
            </a:r>
          </a:p>
          <a:p>
            <a:r>
              <a:rPr lang="en-US" dirty="0"/>
              <a:t>wanted to rename large number of files?</a:t>
            </a:r>
          </a:p>
          <a:p>
            <a:r>
              <a:rPr lang="en-US" dirty="0"/>
              <a:t>combine large number of files into one big file?</a:t>
            </a:r>
          </a:p>
          <a:p>
            <a:r>
              <a:rPr lang="en-US" dirty="0"/>
              <a:t>got frustrated with excel auto-correcting your favorite gene?</a:t>
            </a:r>
          </a:p>
          <a:p>
            <a:r>
              <a:rPr lang="en-US" dirty="0"/>
              <a:t>wanted to run a program that isn’t available on your operating system?</a:t>
            </a:r>
          </a:p>
          <a:p>
            <a:r>
              <a:rPr lang="en-US" dirty="0"/>
              <a:t>bored of doing same things over and over?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multiuser operating system</a:t>
            </a:r>
          </a:p>
          <a:p>
            <a:r>
              <a:rPr lang="en-US" dirty="0"/>
              <a:t>Linux: free version of 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/>
              <a:t>CentOS</a:t>
            </a:r>
            <a:endParaRPr lang="en-US" dirty="0"/>
          </a:p>
          <a:p>
            <a:r>
              <a:rPr lang="en-US" dirty="0"/>
              <a:t>Used on high-end workstations, database servers, web servers and managing shared resources</a:t>
            </a:r>
          </a:p>
          <a:p>
            <a:r>
              <a:rPr lang="en-US" dirty="0"/>
              <a:t>Standard features include:</a:t>
            </a:r>
          </a:p>
          <a:p>
            <a:pPr lvl="1"/>
            <a:r>
              <a:rPr lang="en-US" dirty="0"/>
              <a:t>Security, reliability, scalability</a:t>
            </a:r>
          </a:p>
          <a:p>
            <a:pPr lvl="1"/>
            <a:r>
              <a:rPr lang="en-US" dirty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/>
              <a:t>Yes! Absolutely. It is just another way of operating your computer</a:t>
            </a:r>
          </a:p>
          <a:p>
            <a:r>
              <a:rPr lang="en-US" dirty="0"/>
              <a:t>No more difficult than learning Word, Excel or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Biggest difference </a:t>
            </a:r>
          </a:p>
          <a:p>
            <a:pPr lvl="1"/>
            <a:r>
              <a:rPr lang="en-US" dirty="0"/>
              <a:t>In Unix:  You type the command to execute</a:t>
            </a:r>
          </a:p>
          <a:p>
            <a:pPr lvl="1"/>
            <a:r>
              <a:rPr lang="en-US" dirty="0"/>
              <a:t>In Word: You use your mouse to execute a command</a:t>
            </a:r>
          </a:p>
          <a:p>
            <a:pPr lvl="1"/>
            <a:r>
              <a:rPr lang="en-US" dirty="0"/>
              <a:t>Remember. In the Terminal, “don’t touch the mouse”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</a:t>
            </a:r>
            <a:r>
              <a:rPr lang="en-US" sz="1800" i="1" dirty="0">
                <a:latin typeface="Segoe UI Semibold" panose="020B0702040204020203" pitchFamily="34" charset="0"/>
              </a:rPr>
              <a:t>N</a:t>
            </a: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Shells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KERNEL</a:t>
            </a: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SHELL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 bwMode="auto">
          <a:xfrm>
            <a:off x="3352800" y="1234624"/>
            <a:ext cx="2333707" cy="2826395"/>
          </a:xfrm>
          <a:prstGeom prst="roundRect">
            <a:avLst>
              <a:gd name="adj" fmla="val 6776"/>
            </a:avLst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4" y="76200"/>
            <a:ext cx="8474075" cy="1143000"/>
          </a:xfrm>
        </p:spPr>
        <p:txBody>
          <a:bodyPr/>
          <a:lstStyle/>
          <a:p>
            <a:r>
              <a:rPr lang="en-US" dirty="0"/>
              <a:t>High Performance Computing (HPC)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9" y="1715987"/>
            <a:ext cx="617538" cy="61753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306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715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51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1602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709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6247" y="3151880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3" name="Group 42"/>
          <p:cNvGrpSpPr/>
          <p:nvPr/>
        </p:nvGrpSpPr>
        <p:grpSpPr>
          <a:xfrm rot="16200000" flipV="1">
            <a:off x="4212432" y="1831079"/>
            <a:ext cx="735012" cy="1836738"/>
            <a:chOff x="1931988" y="2717800"/>
            <a:chExt cx="5089526" cy="1836738"/>
          </a:xfrm>
        </p:grpSpPr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476751" y="2717800"/>
              <a:ext cx="2544763" cy="906463"/>
            </a:xfrm>
            <a:custGeom>
              <a:avLst/>
              <a:gdLst>
                <a:gd name="T0" fmla="*/ 0 w 1603"/>
                <a:gd name="T1" fmla="*/ 571 h 571"/>
                <a:gd name="T2" fmla="*/ 0 w 1603"/>
                <a:gd name="T3" fmla="*/ 0 h 571"/>
                <a:gd name="T4" fmla="*/ 1603 w 1603"/>
                <a:gd name="T5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571">
                  <a:moveTo>
                    <a:pt x="0" y="57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476751" y="3024188"/>
              <a:ext cx="2544763" cy="752475"/>
            </a:xfrm>
            <a:custGeom>
              <a:avLst/>
              <a:gdLst>
                <a:gd name="T0" fmla="*/ 0 w 1603"/>
                <a:gd name="T1" fmla="*/ 474 h 474"/>
                <a:gd name="T2" fmla="*/ 0 w 1603"/>
                <a:gd name="T3" fmla="*/ 0 h 474"/>
                <a:gd name="T4" fmla="*/ 1603 w 1603"/>
                <a:gd name="T5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474">
                  <a:moveTo>
                    <a:pt x="0" y="47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476751" y="3330575"/>
              <a:ext cx="2544763" cy="600075"/>
            </a:xfrm>
            <a:custGeom>
              <a:avLst/>
              <a:gdLst>
                <a:gd name="T0" fmla="*/ 0 w 1603"/>
                <a:gd name="T1" fmla="*/ 378 h 378"/>
                <a:gd name="T2" fmla="*/ 0 w 1603"/>
                <a:gd name="T3" fmla="*/ 0 h 378"/>
                <a:gd name="T4" fmla="*/ 1603 w 1603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378">
                  <a:moveTo>
                    <a:pt x="0" y="378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76751" y="3636963"/>
              <a:ext cx="2544763" cy="446088"/>
            </a:xfrm>
            <a:custGeom>
              <a:avLst/>
              <a:gdLst>
                <a:gd name="T0" fmla="*/ 0 w 1603"/>
                <a:gd name="T1" fmla="*/ 281 h 281"/>
                <a:gd name="T2" fmla="*/ 0 w 1603"/>
                <a:gd name="T3" fmla="*/ 0 h 281"/>
                <a:gd name="T4" fmla="*/ 1603 w 160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281">
                  <a:moveTo>
                    <a:pt x="0" y="28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4476751" y="3943350"/>
              <a:ext cx="2544763" cy="292100"/>
            </a:xfrm>
            <a:custGeom>
              <a:avLst/>
              <a:gdLst>
                <a:gd name="T0" fmla="*/ 0 w 1603"/>
                <a:gd name="T1" fmla="*/ 184 h 184"/>
                <a:gd name="T2" fmla="*/ 0 w 1603"/>
                <a:gd name="T3" fmla="*/ 0 h 184"/>
                <a:gd name="T4" fmla="*/ 1603 w 1603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184">
                  <a:moveTo>
                    <a:pt x="0" y="18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476751" y="4248150"/>
              <a:ext cx="2544763" cy="141288"/>
            </a:xfrm>
            <a:custGeom>
              <a:avLst/>
              <a:gdLst>
                <a:gd name="T0" fmla="*/ 0 w 1603"/>
                <a:gd name="T1" fmla="*/ 89 h 89"/>
                <a:gd name="T2" fmla="*/ 0 w 1603"/>
                <a:gd name="T3" fmla="*/ 0 h 89"/>
                <a:gd name="T4" fmla="*/ 1603 w 160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9">
                  <a:moveTo>
                    <a:pt x="0" y="89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4476751" y="4414838"/>
              <a:ext cx="2544763" cy="139700"/>
            </a:xfrm>
            <a:custGeom>
              <a:avLst/>
              <a:gdLst>
                <a:gd name="T0" fmla="*/ 0 w 1603"/>
                <a:gd name="T1" fmla="*/ 0 h 88"/>
                <a:gd name="T2" fmla="*/ 0 w 1603"/>
                <a:gd name="T3" fmla="*/ 88 h 88"/>
                <a:gd name="T4" fmla="*/ 1603 w 1603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8">
                  <a:moveTo>
                    <a:pt x="0" y="0"/>
                  </a:moveTo>
                  <a:lnTo>
                    <a:pt x="0" y="88"/>
                  </a:lnTo>
                  <a:lnTo>
                    <a:pt x="1603" y="88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476751" y="3649663"/>
              <a:ext cx="0" cy="90487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30" idx="1"/>
            </p:cNvCxnSpPr>
            <p:nvPr/>
          </p:nvCxnSpPr>
          <p:spPr bwMode="auto">
            <a:xfrm>
              <a:off x="1931988" y="3633537"/>
              <a:ext cx="2544763" cy="342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3648856" y="1377433"/>
            <a:ext cx="187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Compute Nodes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84208" y="3722465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Head Node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6" y="5034035"/>
            <a:ext cx="914400" cy="91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39" y="5034035"/>
            <a:ext cx="933450" cy="786875"/>
          </a:xfrm>
          <a:prstGeom prst="rect">
            <a:avLst/>
          </a:prstGeom>
        </p:spPr>
      </p:pic>
      <p:sp>
        <p:nvSpPr>
          <p:cNvPr id="93" name="Freeform 62"/>
          <p:cNvSpPr>
            <a:spLocks/>
          </p:cNvSpPr>
          <p:nvPr/>
        </p:nvSpPr>
        <p:spPr bwMode="auto">
          <a:xfrm rot="5400000">
            <a:off x="4449669" y="4488664"/>
            <a:ext cx="549944" cy="305281"/>
          </a:xfrm>
          <a:custGeom>
            <a:avLst/>
            <a:gdLst>
              <a:gd name="T0" fmla="*/ 0 w 1603"/>
              <a:gd name="T1" fmla="*/ 85 h 85"/>
              <a:gd name="T2" fmla="*/ 0 w 1603"/>
              <a:gd name="T3" fmla="*/ 0 h 85"/>
              <a:gd name="T4" fmla="*/ 1603 w 1603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5">
                <a:moveTo>
                  <a:pt x="0" y="85"/>
                </a:moveTo>
                <a:lnTo>
                  <a:pt x="0" y="0"/>
                </a:lnTo>
                <a:lnTo>
                  <a:pt x="1603" y="0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 rot="5400000">
            <a:off x="4146184" y="4490460"/>
            <a:ext cx="549944" cy="301688"/>
          </a:xfrm>
          <a:custGeom>
            <a:avLst/>
            <a:gdLst>
              <a:gd name="T0" fmla="*/ 0 w 1603"/>
              <a:gd name="T1" fmla="*/ 0 h 84"/>
              <a:gd name="T2" fmla="*/ 0 w 1603"/>
              <a:gd name="T3" fmla="*/ 84 h 84"/>
              <a:gd name="T4" fmla="*/ 1603 w 1603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4">
                <a:moveTo>
                  <a:pt x="0" y="0"/>
                </a:moveTo>
                <a:lnTo>
                  <a:pt x="0" y="84"/>
                </a:lnTo>
                <a:lnTo>
                  <a:pt x="1603" y="84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4578873" y="4007751"/>
            <a:ext cx="271" cy="338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5" y="4805879"/>
            <a:ext cx="1970859" cy="1278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1960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Terminal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3937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SSH</a:t>
            </a:r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 bwMode="auto">
          <a:xfrm flipH="1">
            <a:off x="2782094" y="5427472"/>
            <a:ext cx="1139510" cy="1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31" idx="3"/>
            <a:endCxn id="12" idx="1"/>
          </p:cNvCxnSpPr>
          <p:nvPr/>
        </p:nvCxnSpPr>
        <p:spPr bwMode="auto">
          <a:xfrm flipV="1">
            <a:off x="2511831" y="3460649"/>
            <a:ext cx="1744416" cy="1175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74533" y="1234624"/>
            <a:ext cx="3469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Lightning3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 processors/node (384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256Gb RAM/node (3.2Tb total)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48" y="1239886"/>
            <a:ext cx="34694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HPC-class (education)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48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16 processors/node (768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64Gb RAM/node (3.0Tb total)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86507" y="2911001"/>
            <a:ext cx="346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Condo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176 regular (128Gb RAM, 16 procs)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 huge (2Tb RAM, 40 procs)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 fat (1.5Tb, 32 procs)</a:t>
            </a:r>
          </a:p>
        </p:txBody>
      </p:sp>
    </p:spTree>
    <p:extLst>
      <p:ext uri="{BB962C8B-B14F-4D97-AF65-F5344CB8AC3E}">
        <p14:creationId xmlns:p14="http://schemas.microsoft.com/office/powerpoint/2010/main" val="4242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42" y="384604"/>
            <a:ext cx="550238" cy="641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ideal choices.</a:t>
            </a: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9" name="Picture 8" descr="Screen Shot 2014-06-25 at 2.3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37" y="3152126"/>
            <a:ext cx="6017598" cy="2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Mac OS: </a:t>
            </a:r>
            <a:r>
              <a:rPr lang="en-US" dirty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>
                <a:solidFill>
                  <a:srgbClr val="C00000"/>
                </a:solidFill>
              </a:rPr>
              <a:t>Linux OS</a:t>
            </a:r>
            <a:r>
              <a:rPr lang="en-US" dirty="0"/>
              <a:t>: Again, pre-installed in the OS. Search for either Terminal/Console program and can start running UNIX commands.</a:t>
            </a:r>
          </a:p>
          <a:p>
            <a:r>
              <a:rPr lang="en-US" dirty="0">
                <a:solidFill>
                  <a:srgbClr val="C00000"/>
                </a:solidFill>
              </a:rPr>
              <a:t>Windows OS</a:t>
            </a:r>
            <a:r>
              <a:rPr lang="en-US" dirty="0"/>
              <a:t>: Requires emulators for running UNIX commands. Popular options include: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BASH: </a:t>
            </a:r>
            <a:r>
              <a:rPr lang="en-US" dirty="0">
                <a:hlinkClick r:id="rId2"/>
              </a:rPr>
              <a:t>msysgit.github.io</a:t>
            </a:r>
            <a:endParaRPr lang="en-US" dirty="0"/>
          </a:p>
          <a:p>
            <a:pPr lvl="1"/>
            <a:r>
              <a:rPr lang="en-US" dirty="0"/>
              <a:t>Cygwin : </a:t>
            </a:r>
            <a:r>
              <a:rPr lang="en-US" dirty="0">
                <a:hlinkClick r:id="rId3"/>
              </a:rPr>
              <a:t>www.cygwin.com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Windows 10, 64 bin as native LINUX (as a subsystem)!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Informatics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faculty</a:t>
            </a:r>
          </a:p>
          <a:p>
            <a:r>
              <a:rPr lang="en-US" dirty="0"/>
              <a:t>Data analysis/bioinformatics support</a:t>
            </a:r>
          </a:p>
          <a:p>
            <a:r>
              <a:rPr lang="en-US" dirty="0"/>
              <a:t>Grant review, data analysis methods text, data management plan</a:t>
            </a:r>
          </a:p>
          <a:p>
            <a:r>
              <a:rPr lang="en-US" dirty="0"/>
              <a:t>Develop computational resources</a:t>
            </a:r>
          </a:p>
          <a:p>
            <a:r>
              <a:rPr lang="en-US" dirty="0"/>
              <a:t>Mentor post doctorates and graduate students</a:t>
            </a:r>
          </a:p>
          <a:p>
            <a:r>
              <a:rPr lang="en-US" dirty="0"/>
              <a:t>Publish and present at conferences</a:t>
            </a:r>
          </a:p>
          <a:p>
            <a:r>
              <a:rPr lang="en-US" dirty="0"/>
              <a:t>Advise bioinformatics undergraduate club</a:t>
            </a:r>
          </a:p>
          <a:p>
            <a:endParaRPr lang="en-US" dirty="0"/>
          </a:p>
          <a:p>
            <a:r>
              <a:rPr lang="en-US" dirty="0"/>
              <a:t>Meet the needs and communicate well with a diverse faculty to help facilitate NGS research on campus.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the terminal and connect to the HPC-Class cluster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–X your_netID@hpc-class.its.iastate.edu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may ask you if you want to add HPC-class to the known hosts list, say yes.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Then enter your ISU password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You’ll not see the password while typing (not even stars!)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Permanently added 'hpc-class.its.iastate.edu' (RSA) to the list of known hosts.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arnstrm@hpc-class.its.iastate.edu's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password: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login: Tue Mar 29 09:38:05 2016 from gifnas.biotech.iastate.edu</a:t>
            </a:r>
          </a:p>
        </p:txBody>
      </p:sp>
    </p:spTree>
    <p:extLst>
      <p:ext uri="{BB962C8B-B14F-4D97-AF65-F5344CB8AC3E}">
        <p14:creationId xmlns:p14="http://schemas.microsoft.com/office/powerpoint/2010/main" val="130253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/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home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folder2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lib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bin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Write down the commands </a:t>
            </a:r>
            <a:r>
              <a:rPr lang="en-US" dirty="0"/>
              <a:t>on a sheet of paper as you move through the exercise</a:t>
            </a:r>
          </a:p>
          <a:p>
            <a:r>
              <a:rPr lang="en-US" dirty="0"/>
              <a:t>Typing first few letters of command/file and then </a:t>
            </a:r>
            <a:r>
              <a:rPr lang="en-US" dirty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/>
              <a:t>. Pressing TAB-TAB, displays all matching commands/files for the letters you typed.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/>
              <a:t>(up and down).</a:t>
            </a:r>
          </a:p>
          <a:p>
            <a:r>
              <a:rPr lang="en-US" dirty="0"/>
              <a:t>Commands are </a:t>
            </a:r>
            <a:r>
              <a:rPr lang="en-US" dirty="0">
                <a:solidFill>
                  <a:srgbClr val="C00000"/>
                </a:solidFill>
              </a:rPr>
              <a:t>case sensitive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Cat ≠ cat)</a:t>
            </a:r>
          </a:p>
          <a:p>
            <a:r>
              <a:rPr lang="en-US" dirty="0"/>
              <a:t>Do not use space or special characters for naming files/folders</a:t>
            </a:r>
          </a:p>
          <a:p>
            <a:r>
              <a:rPr lang="en-US" dirty="0"/>
              <a:t>Be careful before you delete, there is </a:t>
            </a:r>
            <a:r>
              <a:rPr lang="en-US" dirty="0">
                <a:solidFill>
                  <a:srgbClr val="C00000"/>
                </a:solidFill>
              </a:rPr>
              <a:t>no recycle bin</a:t>
            </a:r>
            <a:r>
              <a:rPr lang="en-US" dirty="0"/>
              <a:t>.</a:t>
            </a:r>
          </a:p>
          <a:p>
            <a:r>
              <a:rPr lang="en-US" dirty="0"/>
              <a:t>Be familiar with the </a:t>
            </a:r>
            <a:r>
              <a:rPr lang="en-US" dirty="0">
                <a:solidFill>
                  <a:srgbClr val="C00000"/>
                </a:solidFill>
              </a:rPr>
              <a:t>syntax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options</a:t>
            </a:r>
            <a:r>
              <a:rPr lang="en-US" dirty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 to cancel a executed command, press </a:t>
            </a:r>
            <a:r>
              <a:rPr lang="en-US" dirty="0">
                <a:solidFill>
                  <a:srgbClr val="C00000"/>
                </a:solidFill>
              </a:rPr>
              <a:t>“CTRL+C” </a:t>
            </a:r>
            <a:r>
              <a:rPr lang="en-US" dirty="0"/>
              <a:t>(“Ctrl” key and letter “c” key pressed together): C for Cancel!</a:t>
            </a:r>
          </a:p>
          <a:p>
            <a:r>
              <a:rPr lang="en-US" dirty="0"/>
              <a:t>Many commands use “</a:t>
            </a:r>
            <a:r>
              <a:rPr lang="en-US" dirty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/>
              <a:t>Double check your commands: chances are, most of the times you don’t see an error, instead, you get wrong results.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clear the screen: </a:t>
            </a:r>
            <a:r>
              <a:rPr lang="en-US" dirty="0" err="1">
                <a:solidFill>
                  <a:srgbClr val="C00000"/>
                </a:solidFill>
              </a:rPr>
              <a:t>Ctrl+L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Some universal </a:t>
            </a:r>
            <a:r>
              <a:rPr lang="en-US" dirty="0">
                <a:solidFill>
                  <a:srgbClr val="C00000"/>
                </a:solidFill>
              </a:rPr>
              <a:t>variables </a:t>
            </a:r>
            <a:r>
              <a:rPr lang="en-US" dirty="0"/>
              <a:t>makes it easier to find things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Class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Hand-outs/files are available for download at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https://github.com/ISUgenomics/basic_UNIX_2015/blob/master/UNIX_exercises_all.pdf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Type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https://github.com/ISUgenomics/basic_UNIX_2015.git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you’ll see some text on the screen after that, it is just download progress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when you see your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you’re done with downloading files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empty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in 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/basic_UNIX_2015/.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Counting objects: 98, done.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Total 98 (delta 0), reused 0 (delta 0), pack-reused 98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Unpacking objects: 100% (98/98), done.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basic_UNIX_2015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basic_UNIX_2015/WORKSHOP_FILES ./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you’re all set to begin learning the UNIX!</a:t>
            </a:r>
          </a:p>
        </p:txBody>
      </p:sp>
    </p:spTree>
    <p:extLst>
      <p:ext uri="{BB962C8B-B14F-4D97-AF65-F5344CB8AC3E}">
        <p14:creationId xmlns:p14="http://schemas.microsoft.com/office/powerpoint/2010/main" val="59613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you should know: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i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t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hange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</a:p>
          <a:p>
            <a:pPr marL="257175" lvl="1" indent="0">
              <a:buNone/>
            </a:pPr>
            <a:r>
              <a:rPr lang="en-US" dirty="0" err="1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rint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  <a:br>
              <a:rPr lang="en-US" dirty="0"/>
            </a:br>
            <a:endParaRPr lang="en-US" dirty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 can also use “./WORKSHOP_FILES”, they both mean same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same files?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your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that happen? ~ is the shortcut for home!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- is the shortcut for the previous location 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FILE_9.txt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Generation DNA sequencing</a:t>
            </a:r>
          </a:p>
          <a:p>
            <a:r>
              <a:rPr lang="en-US" dirty="0"/>
              <a:t>UNIX operating system</a:t>
            </a:r>
          </a:p>
          <a:p>
            <a:r>
              <a:rPr lang="en-US" dirty="0"/>
              <a:t>High Performance Computing clusters</a:t>
            </a:r>
          </a:p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File manipulation</a:t>
            </a:r>
          </a:p>
          <a:p>
            <a:pPr lvl="1"/>
            <a:r>
              <a:rPr lang="en-US" dirty="0"/>
              <a:t>File content manipulation</a:t>
            </a:r>
          </a:p>
          <a:p>
            <a:pPr lvl="1"/>
            <a:r>
              <a:rPr lang="en-US" dirty="0"/>
              <a:t>Compression/decompression and archiving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 you notice? Try other options given above and see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commands, that have similar syntax, but slightly different options: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y files and directories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mv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e or rename files and directories</a:t>
            </a:r>
          </a:p>
          <a:p>
            <a:r>
              <a:rPr lang="en-US" dirty="0"/>
              <a:t>Syntax for both these commands are as follows: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/>
              <a:t>You can use, absolute path, relative path or no path at all for these commands.</a:t>
            </a:r>
          </a:p>
          <a:p>
            <a:r>
              <a:rPr lang="en-US" dirty="0"/>
              <a:t>Lets try out some examples:</a:t>
            </a:r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</a:t>
            </a:r>
            <a:r>
              <a:rPr lang="en-US" i="1" dirty="0">
                <a:solidFill>
                  <a:srgbClr val="C00000"/>
                </a:solidFill>
              </a:rPr>
              <a:t>man</a:t>
            </a:r>
            <a:r>
              <a:rPr lang="en-US" dirty="0"/>
              <a:t>ual page for each of them!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	</a:t>
            </a:r>
            <a:r>
              <a:rPr lang="en-US" dirty="0"/>
              <a:t>show the man page of a 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--help : </a:t>
            </a:r>
            <a:r>
              <a:rPr lang="en-US" dirty="0"/>
              <a:t>show a brief help text (some commands)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 we are missing the options to copy folders!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this work? How do you check if it worked?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does the ‘-r’ option do here?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Nice, you didn’t need to use any options like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these options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-u 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creation/deletion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mkdir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/>
              <a:t>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touch</a:t>
            </a:r>
            <a:r>
              <a:rPr lang="en-US" dirty="0"/>
              <a:t> : creates an empty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oves file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Editing the file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nano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default command line file editor</a:t>
            </a:r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new directory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this option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-p : make parent directories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directory 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Pipes are redirects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Advanced UNIX commands</a:t>
            </a:r>
          </a:p>
          <a:p>
            <a:r>
              <a:rPr lang="en-US" dirty="0"/>
              <a:t>Running jobs on HPC-class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less </a:t>
            </a:r>
            <a:r>
              <a:rPr lang="en-US" dirty="0"/>
              <a:t>: view file with more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more </a:t>
            </a:r>
            <a:r>
              <a:rPr lang="en-US" dirty="0"/>
              <a:t>: view file with less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alog a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head 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tail </a:t>
            </a:r>
            <a:r>
              <a:rPr lang="en-US" dirty="0"/>
              <a:t>: show the tail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“head” or first portion of the file (default is first 10 lines)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“tail” or end portion of the file (default is last 10 lines)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and 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Compress/Decompress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zip</a:t>
            </a:r>
            <a:r>
              <a:rPr lang="en-US" dirty="0"/>
              <a:t>: compress or decompress using zip algorithm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gzip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gnu-zip algorithm</a:t>
            </a:r>
          </a:p>
          <a:p>
            <a:pPr marL="0" indent="0">
              <a:buNone/>
            </a:pPr>
            <a:r>
              <a:rPr lang="en-US" dirty="0"/>
              <a:t>Archiving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ape </a:t>
            </a:r>
            <a:r>
              <a:rPr lang="en-US" dirty="0">
                <a:solidFill>
                  <a:srgbClr val="C00000"/>
                </a:solidFill>
              </a:rPr>
              <a:t>ar</a:t>
            </a:r>
            <a:r>
              <a:rPr lang="en-US" dirty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/>
              <a:t>Why compression?</a:t>
            </a:r>
          </a:p>
          <a:p>
            <a:pPr lvl="1"/>
            <a:r>
              <a:rPr lang="en-US" dirty="0"/>
              <a:t>Reduces disk space</a:t>
            </a:r>
          </a:p>
          <a:p>
            <a:pPr lvl="1"/>
            <a:r>
              <a:rPr lang="en-US" dirty="0"/>
              <a:t>Easier to distribute/handling</a:t>
            </a:r>
          </a:p>
          <a:p>
            <a:pPr lvl="1"/>
            <a:r>
              <a:rPr lang="en-US" dirty="0"/>
              <a:t>Backing up the data</a:t>
            </a:r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zip a directory or several files together, but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Some more examples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many other compression types can also be used (bzip2,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Navigation commands: </a:t>
            </a:r>
            <a:r>
              <a:rPr lang="en-US" dirty="0"/>
              <a:t>ls, </a:t>
            </a:r>
            <a:r>
              <a:rPr lang="en-US" dirty="0" err="1"/>
              <a:t>pwd</a:t>
            </a:r>
            <a:r>
              <a:rPr lang="en-US" dirty="0"/>
              <a:t>, cd</a:t>
            </a:r>
          </a:p>
          <a:p>
            <a:r>
              <a:rPr lang="en-US" dirty="0">
                <a:solidFill>
                  <a:srgbClr val="C00000"/>
                </a:solidFill>
              </a:rPr>
              <a:t>File/Directory operations</a:t>
            </a:r>
            <a:r>
              <a:rPr lang="en-US" dirty="0"/>
              <a:t>: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Directory related: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creation: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touch,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view</a:t>
            </a:r>
            <a:r>
              <a:rPr lang="en-US" i="1" dirty="0"/>
              <a:t>: </a:t>
            </a:r>
            <a:r>
              <a:rPr lang="en-US" dirty="0"/>
              <a:t>less, more, cat, head, tail,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Copy/Move: </a:t>
            </a:r>
            <a:r>
              <a:rPr lang="en-US" dirty="0" err="1"/>
              <a:t>cp</a:t>
            </a:r>
            <a:r>
              <a:rPr lang="en-US" dirty="0"/>
              <a:t>, mv</a:t>
            </a:r>
          </a:p>
          <a:p>
            <a:r>
              <a:rPr lang="en-US" dirty="0">
                <a:solidFill>
                  <a:srgbClr val="C00000"/>
                </a:solidFill>
              </a:rPr>
              <a:t>Compression/Archiving</a:t>
            </a:r>
            <a:r>
              <a:rPr lang="en-US" dirty="0"/>
              <a:t>: tar, </a:t>
            </a:r>
            <a:r>
              <a:rPr lang="en-US" dirty="0" err="1"/>
              <a:t>gzip</a:t>
            </a:r>
            <a:r>
              <a:rPr lang="en-US" dirty="0"/>
              <a:t>, zip, unzip, </a:t>
            </a:r>
            <a:r>
              <a:rPr lang="en-US" dirty="0" err="1"/>
              <a:t>gunzip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Help pages:</a:t>
            </a:r>
            <a:r>
              <a:rPr lang="en-US" dirty="0"/>
              <a:t> man </a:t>
            </a:r>
          </a:p>
        </p:txBody>
      </p:sp>
    </p:spTree>
    <p:extLst>
      <p:ext uri="{BB962C8B-B14F-4D97-AF65-F5344CB8AC3E}">
        <p14:creationId xmlns:p14="http://schemas.microsoft.com/office/powerpoint/2010/main" val="99374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is displayed on screen (</a:t>
            </a:r>
            <a:r>
              <a:rPr lang="en-US" dirty="0" err="1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) can also be redirected to desired places (</a:t>
            </a:r>
            <a:r>
              <a:rPr lang="en-US" dirty="0" err="1"/>
              <a:t>eg</a:t>
            </a:r>
            <a:r>
              <a:rPr lang="en-US" dirty="0"/>
              <a:t>., a new file, new command)</a:t>
            </a:r>
          </a:p>
          <a:p>
            <a:pPr lvl="1"/>
            <a:r>
              <a:rPr lang="en-US" dirty="0"/>
              <a:t>&gt; (greater than sign) redirects the data from  the command to another file (outside)</a:t>
            </a:r>
          </a:p>
          <a:p>
            <a:pPr lvl="1"/>
            <a:r>
              <a:rPr lang="en-US" dirty="0"/>
              <a:t>&lt; (less than sign) redirects the data into the command (from a file)</a:t>
            </a:r>
          </a:p>
          <a:p>
            <a:pPr lvl="1"/>
            <a:r>
              <a:rPr lang="en-US" dirty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/>
              <a:t>| (pipe) connects the output of one command to another</a:t>
            </a:r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Sequencing: Timeline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436" y="3465807"/>
            <a:ext cx="7773944" cy="15096"/>
          </a:xfrm>
          <a:prstGeom prst="straightConnector1">
            <a:avLst/>
          </a:prstGeom>
          <a:ln w="57150">
            <a:solidFill>
              <a:srgbClr val="2A2AD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3285697"/>
            <a:ext cx="48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315" y="329489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1769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799" y="3480903"/>
            <a:ext cx="1657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1953: DNA structure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4906" y="3451937"/>
            <a:ext cx="1897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Sanger Sequencing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9986" y="3781242"/>
            <a:ext cx="864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1983: PCR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3078" y="4199884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1993: </a:t>
            </a:r>
            <a:r>
              <a:rPr lang="en-US" sz="105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Pyrosequencing</a:t>
            </a:r>
            <a:endParaRPr lang="en-US" sz="105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5075" y="4377872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2004: 454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23765" y="3923074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1986: semi-automated /capillary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54906" y="3613414"/>
            <a:ext cx="21451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Maxam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-Gilbert sequencing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13930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6092" y="3283636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0910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4842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3556" y="5003915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Hi-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9384" y="4860041"/>
            <a:ext cx="1980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2008: Roche/454 GS FLX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2610" y="4534382"/>
            <a:ext cx="215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2006: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Agencourt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SOLiD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AB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31571" y="4690893"/>
            <a:ext cx="2142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2007: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Solexa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GA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2828590" y="3516110"/>
            <a:ext cx="132455" cy="861761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1139" y="3812744"/>
            <a:ext cx="839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50" b="1" baseline="30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2" name="Right Brace 51"/>
          <p:cNvSpPr/>
          <p:nvPr/>
        </p:nvSpPr>
        <p:spPr>
          <a:xfrm rot="10800000">
            <a:off x="6120249" y="4451485"/>
            <a:ext cx="133979" cy="891296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0663" y="4773082"/>
            <a:ext cx="894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50" b="1" baseline="3000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b="1" i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73042" y="4069716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1988: multi-capillary</a:t>
            </a:r>
          </a:p>
        </p:txBody>
      </p:sp>
      <p:sp>
        <p:nvSpPr>
          <p:cNvPr id="55" name="Right Brace 54"/>
          <p:cNvSpPr/>
          <p:nvPr/>
        </p:nvSpPr>
        <p:spPr>
          <a:xfrm rot="10800000">
            <a:off x="7086034" y="5437936"/>
            <a:ext cx="88218" cy="445070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153" y="5546144"/>
            <a:ext cx="649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50" b="1" baseline="30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23556" y="5160552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PGM (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MiSeq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ionT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17311" y="5377739"/>
            <a:ext cx="13725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2012-13: 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PacBio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SMRT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Nanopore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minION</a:t>
            </a:r>
            <a:endParaRPr lang="en-US" sz="1050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991" y="3127933"/>
            <a:ext cx="671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OX174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91056" y="3116189"/>
            <a:ext cx="5261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HIV-1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623" y="311155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influenzae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52058" y="294206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 coli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04226" y="2785176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elegans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86969" y="2604504"/>
            <a:ext cx="1141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D. melanogaster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08020" y="2440114"/>
            <a:ext cx="821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A. thaliana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6231" y="2257940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Human &amp; mouse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29182" y="2087230"/>
            <a:ext cx="11608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&gt;1000 genomes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9824" y="2445284"/>
            <a:ext cx="191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Projects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25" y="4170611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Sequencing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Wikipedia and other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72" y="3536944"/>
            <a:ext cx="2005288" cy="840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882"/>
          <a:stretch/>
        </p:blipFill>
        <p:spPr>
          <a:xfrm>
            <a:off x="6094500" y="4164726"/>
            <a:ext cx="1994635" cy="117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7509"/>
          <a:stretch/>
        </p:blipFill>
        <p:spPr>
          <a:xfrm>
            <a:off x="7086033" y="5385776"/>
            <a:ext cx="2034938" cy="9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you’ll see the list of files here, now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list.txt file? Check its content.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pipes,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whoa! What happened?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Imagine, rather than typing all the file names, you could represent them with a single word</a:t>
            </a:r>
          </a:p>
          <a:p>
            <a:r>
              <a:rPr lang="en-US" dirty="0"/>
              <a:t>This word or a pattern used to represent files/directories are called regular expression (regex for short). </a:t>
            </a:r>
          </a:p>
          <a:p>
            <a:r>
              <a:rPr lang="en-US" dirty="0"/>
              <a:t>Simple examples:</a:t>
            </a:r>
          </a:p>
          <a:p>
            <a:pPr lvl="1"/>
            <a:r>
              <a:rPr lang="en-US" dirty="0"/>
              <a:t>* to represent any word: </a:t>
            </a:r>
            <a:r>
              <a:rPr lang="en-US" dirty="0" err="1"/>
              <a:t>eg</a:t>
            </a:r>
            <a:r>
              <a:rPr lang="en-US" dirty="0"/>
              <a:t>. *.txt means all files with txt extension</a:t>
            </a:r>
          </a:p>
          <a:p>
            <a:pPr lvl="1"/>
            <a:r>
              <a:rPr lang="en-US" dirty="0"/>
              <a:t>? to represent a single letter: </a:t>
            </a:r>
            <a:r>
              <a:rPr lang="en-US" dirty="0" err="1"/>
              <a:t>eg</a:t>
            </a:r>
            <a:r>
              <a:rPr lang="en-US" dirty="0"/>
              <a:t>. ?????.txt matches all files with exactly 5 letters, with txt extension.</a:t>
            </a:r>
          </a:p>
          <a:p>
            <a:pPr lvl="1"/>
            <a:r>
              <a:rPr lang="en-US" dirty="0"/>
              <a:t>^ beginning and $ for the end of the word:  </a:t>
            </a:r>
            <a:r>
              <a:rPr lang="en-US" dirty="0" err="1"/>
              <a:t>eg</a:t>
            </a:r>
            <a:r>
              <a:rPr lang="en-US" dirty="0"/>
              <a:t>  ^text* forces the match for the beginning letters only.</a:t>
            </a:r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-c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-n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search for anything, including text or patterns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color them for easy reading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“chr1”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04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normally, has 4 parts for this command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'OPERATION/MATCH/REPLACEMENT/FLAGS' FILENAME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well, that didn’t help much, try again with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 can still make it easy to read: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“&gt;”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printing specific line is easy: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or range of 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‘52,55p’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delete a line too: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‘1d’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2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74912" y="2735178"/>
            <a:ext cx="3561982" cy="2561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lang="en-US" sz="1600" b="1" i="1" dirty="0" err="1">
                <a:latin typeface="Consolas" panose="020B0609020204030204" pitchFamily="49" charset="0"/>
                <a:cs typeface="Segoe UI" panose="020B0502040204020203" pitchFamily="34" charset="0"/>
              </a:rPr>
              <a:t>Chr</a:t>
            </a: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	Start	End	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Chr1	11	200	gene1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26	350	gene2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33	430	gene3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48	510	gene4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57	670	gene5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65	770	gene6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75	890	gene7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83	900	gene8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91	1010	gene9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9768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8074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380" y="242739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4686" y="24244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$4</a:t>
            </a: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4289718" y="791617"/>
            <a:ext cx="311902" cy="29477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6752" y="179877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274" y="2785034"/>
            <a:ext cx="9504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NR==2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NR==3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NR==4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NR==5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NR==6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NR==7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NR==8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NR==9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NR==10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NR==11</a:t>
            </a: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3472487" y="5263198"/>
            <a:ext cx="201783" cy="48158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41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</a:t>
            </a:r>
          </a:p>
        </p:txBody>
      </p:sp>
      <p:sp>
        <p:nvSpPr>
          <p:cNvPr id="15" name="Left Brace 14"/>
          <p:cNvSpPr/>
          <p:nvPr/>
        </p:nvSpPr>
        <p:spPr bwMode="auto">
          <a:xfrm rot="16200000">
            <a:off x="6263815" y="5347577"/>
            <a:ext cx="201785" cy="3128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4233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6573" y="58066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(tab)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4657" y="5790046"/>
            <a:ext cx="105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(new line)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9067" y="3028986"/>
            <a:ext cx="214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NF==4, $NF==gene1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186" y="2182413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374" y="4967442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 bwMode="auto">
          <a:xfrm>
            <a:off x="2009274" y="2336302"/>
            <a:ext cx="950494" cy="539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21" idx="1"/>
          </p:cNvCxnSpPr>
          <p:nvPr/>
        </p:nvCxnSpPr>
        <p:spPr bwMode="auto">
          <a:xfrm>
            <a:off x="6364707" y="5121330"/>
            <a:ext cx="25566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1897146" y="1063241"/>
            <a:ext cx="6087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'PATTERN {ACTION}'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FILENAME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2725" y="1311440"/>
            <a:ext cx="8778875" cy="464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NF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i="1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0'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more than 4 fields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value of the 4th filed &gt; 4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$NF }'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value of the last field of the last line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'NR==25,NR==100' FILE </a:t>
            </a:r>
            <a:r>
              <a:rPr lang="en-US" sz="1400" i="1" dirty="0">
                <a:latin typeface="Consolas" panose="020B0609020204030204" pitchFamily="49" charset="0"/>
              </a:rPr>
              <a:t># Prints lines between 25 and 100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'NR==50' FILE </a:t>
            </a:r>
            <a:r>
              <a:rPr lang="en-US" sz="1400" i="1" dirty="0">
                <a:latin typeface="Consolas" panose="020B0609020204030204" pitchFamily="49" charset="0"/>
              </a:rPr>
              <a:t># Prints 50th line of input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&lt; 26' FILE </a:t>
            </a:r>
            <a:r>
              <a:rPr lang="en-US" sz="1400" i="1" dirty="0">
                <a:latin typeface="Consolas" panose="020B0609020204030204" pitchFamily="49" charset="0"/>
              </a:rPr>
              <a:t># Prints first 25 lines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&gt; 25' FILE </a:t>
            </a:r>
            <a:r>
              <a:rPr lang="en-US" sz="1400" i="1" dirty="0">
                <a:latin typeface="Consolas" panose="020B0609020204030204" pitchFamily="49" charset="0"/>
              </a:rPr>
              <a:t># Prints file after 25th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NR }' FILE </a:t>
            </a:r>
            <a:r>
              <a:rPr lang="en-US" sz="1400" i="1" dirty="0">
                <a:latin typeface="Consolas" panose="020B0609020204030204" pitchFamily="49" charset="0"/>
              </a:rPr>
              <a:t># Prints the last line of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NF ":" $0 }' FILE </a:t>
            </a:r>
            <a:r>
              <a:rPr lang="en-US" sz="1400" i="1" dirty="0">
                <a:latin typeface="Consolas" panose="020B0609020204030204" pitchFamily="49" charset="0"/>
              </a:rPr>
              <a:t># Prints number of fields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FNR ":" $0 }' FILE </a:t>
            </a:r>
            <a:r>
              <a:rPr lang="en-US" sz="1400" i="1" dirty="0">
                <a:latin typeface="Consolas" panose="020B0609020204030204" pitchFamily="49" charset="0"/>
              </a:rPr>
              <a:t># Prints line number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'$5 == "abc123"'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lines which have 'abc123' in 5th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'BEGIN { ORS="\n\n" }; 1' FILE </a:t>
            </a:r>
            <a:r>
              <a:rPr lang="en-US" sz="1400" i="1" dirty="0">
                <a:latin typeface="Consolas" panose="020B0609020204030204" pitchFamily="49" charset="0"/>
              </a:rPr>
              <a:t># Double spaces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$1, $2 }' FILE </a:t>
            </a:r>
            <a:r>
              <a:rPr lang="en-US" sz="1400" i="1" dirty="0">
                <a:latin typeface="Consolas" panose="020B0609020204030204" pitchFamily="49" charset="0"/>
              </a:rPr>
              <a:t># Prints only 1st and 2nd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$2, $1 }' FILE </a:t>
            </a:r>
            <a:r>
              <a:rPr lang="en-US" sz="1400" i="1" dirty="0">
                <a:latin typeface="Consolas" panose="020B0609020204030204" pitchFamily="49" charset="0"/>
              </a:rPr>
              <a:t># Prints only 2nd and 1st field (swapping columns)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$2 = ""; print }' FILE </a:t>
            </a:r>
            <a:r>
              <a:rPr lang="en-US" sz="1400" i="1" dirty="0">
                <a:latin typeface="Consolas" panose="020B0609020204030204" pitchFamily="49" charset="0"/>
              </a:rPr>
              <a:t># Prints the file without 2nd column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'/REGEX/'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all the lines having REGEX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'!/REGEX/' FILE </a:t>
            </a:r>
            <a:r>
              <a:rPr lang="en-US" sz="1400" i="1" dirty="0">
                <a:latin typeface="Consolas" panose="020B0609020204030204" pitchFamily="49" charset="0"/>
              </a:rPr>
              <a:t># Prints all the lines not having the REGEX</a:t>
            </a: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2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chmod</a:t>
            </a:r>
            <a:r>
              <a:rPr lang="en-US" dirty="0"/>
              <a:t>: short for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e, alters the permissions for files/directories</a:t>
            </a:r>
          </a:p>
          <a:p>
            <a:r>
              <a:rPr lang="en-US" dirty="0"/>
              <a:t>Other commands to alter properties of files/dirs.: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chgrp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gr</a:t>
            </a:r>
            <a:r>
              <a:rPr lang="en-US" dirty="0"/>
              <a:t>ou</a:t>
            </a:r>
            <a:r>
              <a:rPr lang="en-US" dirty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own</a:t>
            </a:r>
            <a:r>
              <a:rPr lang="en-US" dirty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g-w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 permission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again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g-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: translate</a:t>
            </a:r>
          </a:p>
          <a:p>
            <a:r>
              <a:rPr lang="en-US" dirty="0" err="1"/>
              <a:t>wc</a:t>
            </a:r>
            <a:r>
              <a:rPr lang="en-US" dirty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Sequenced Genomes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/>
          <a:stretch/>
        </p:blipFill>
        <p:spPr>
          <a:xfrm>
            <a:off x="1789440" y="2094174"/>
            <a:ext cx="5565121" cy="3906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04351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"a-z" "A-Z“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commands to modify output</a:t>
            </a:r>
          </a:p>
          <a:p>
            <a:pPr lvl="1"/>
            <a:r>
              <a:rPr lang="en-US" dirty="0"/>
              <a:t>sort : for sorting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see how chromosomes are ordered.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the order change?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1,1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1.4,1.5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–r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many duplicate accession numbers are present.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these ids (check the previous results for hint)?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prints unique ids only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files</a:t>
            </a:r>
          </a:p>
          <a:p>
            <a:r>
              <a:rPr lang="en-US" dirty="0" err="1">
                <a:solidFill>
                  <a:srgbClr val="C00000"/>
                </a:solidFill>
              </a:rPr>
              <a:t>comm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are these files different?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-2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files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</a:t>
            </a:r>
            <a:r>
              <a:rPr lang="en-US" dirty="0"/>
              <a:t> : divide the file vertically</a:t>
            </a:r>
          </a:p>
          <a:p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–d “,”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use comma instead of tab for delimiting fields (columns)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split 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-b 100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concatenate the files </a:t>
            </a:r>
          </a:p>
          <a:p>
            <a:r>
              <a:rPr lang="en-US" dirty="0">
                <a:solidFill>
                  <a:srgbClr val="C00000"/>
                </a:solidFill>
              </a:rPr>
              <a:t>paste</a:t>
            </a:r>
            <a:r>
              <a:rPr lang="en-US" dirty="0"/>
              <a:t> : combine 2 files horizontally </a:t>
            </a:r>
          </a:p>
          <a:p>
            <a:r>
              <a:rPr lang="en-US" dirty="0">
                <a:solidFill>
                  <a:srgbClr val="C00000"/>
                </a:solidFill>
              </a:rPr>
              <a:t>join </a:t>
            </a:r>
            <a:r>
              <a:rPr lang="en-US" dirty="0"/>
              <a:t>: combine 2 files 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320642" y="3525441"/>
            <a:ext cx="1367519" cy="15724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5671" y="4263486"/>
            <a:ext cx="1367519" cy="9870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04481" y="4252591"/>
            <a:ext cx="1367519" cy="978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671" y="3544712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04481" y="3525441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20642" y="3205773"/>
            <a:ext cx="1367519" cy="3901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4482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671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21853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4837" y="21861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4018" y="1856642"/>
            <a:ext cx="1556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DNA sequencing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37" y="2382330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First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Individual Sequencing Reaction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783" y="2419017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Next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Massive Parallel </a:t>
            </a:r>
            <a:r>
              <a:rPr lang="en-US" sz="1350" dirty="0" err="1">
                <a:latin typeface="Calluna Sans" panose="02000000000000000000" pitchFamily="50" charset="0"/>
              </a:rPr>
              <a:t>Seq</a:t>
            </a:r>
            <a:r>
              <a:rPr lang="en-US" sz="1350" dirty="0">
                <a:latin typeface="Calluna Sans" panose="02000000000000000000" pitchFamily="50" charset="0"/>
              </a:rPr>
              <a:t> Reactions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4829" y="2426941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3</a:t>
            </a:r>
            <a:r>
              <a:rPr lang="en-US" sz="1350" baseline="30000" dirty="0">
                <a:latin typeface="Calluna Sans" panose="02000000000000000000" pitchFamily="50" charset="0"/>
              </a:rPr>
              <a:t>rd</a:t>
            </a:r>
            <a:r>
              <a:rPr lang="en-US" sz="1350" dirty="0">
                <a:latin typeface="Calluna Sans" panose="02000000000000000000" pitchFamily="50" charset="0"/>
              </a:rPr>
              <a:t>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Single Molecule DNA sequencing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2108" y="3422619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Roche 454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4928" y="3429000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ABI </a:t>
            </a:r>
            <a:r>
              <a:rPr lang="en-US" sz="1350" dirty="0" err="1">
                <a:latin typeface="Calluna Sans" panose="02000000000000000000" pitchFamily="50" charset="0"/>
              </a:rPr>
              <a:t>SOLiD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8360" y="3431722"/>
            <a:ext cx="91168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Illumina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882" y="3429000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Sanger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6575" y="3439592"/>
            <a:ext cx="77288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PacBio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2322" y="3429000"/>
            <a:ext cx="911678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Nanopore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9182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on solid phase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928" y="4023485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Emulsion PCR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1818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440" y="4833886"/>
            <a:ext cx="113347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Synthesis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7921" y="4826168"/>
            <a:ext cx="106815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ligation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9431" y="4821154"/>
            <a:ext cx="1458683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Pyrosequencing</a:t>
            </a:r>
            <a:endParaRPr lang="en-US" sz="1350" dirty="0">
              <a:latin typeface="Calluna Sans" panose="02000000000000000000" pitchFamily="50" charset="0"/>
            </a:endParaRPr>
          </a:p>
          <a:p>
            <a:pPr algn="ctr"/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0826" y="4833886"/>
            <a:ext cx="113347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Fluorescent signal capture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4970" y="4833886"/>
            <a:ext cx="11987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Electric signal capture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63512" y="2419017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87057" y="2322299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99782" y="3431057"/>
            <a:ext cx="355147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8924" y="3330236"/>
            <a:ext cx="369436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77615" y="4886325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7976" y="4951866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3942" y="3344805"/>
            <a:ext cx="662054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93476" y="4642735"/>
            <a:ext cx="315688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776" y="4060173"/>
            <a:ext cx="136751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Cloning/ chain termination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2848" y="4833886"/>
            <a:ext cx="13933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electrophoresis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1136196" y="3053243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32114" y="3720309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37557" y="4473722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6047131"/>
            <a:ext cx="3090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>
                <a:latin typeface="Calluna Sans" panose="02000000000000000000" pitchFamily="50" charset="0"/>
              </a:rPr>
              <a:t>wikipedia</a:t>
            </a:r>
            <a:r>
              <a:rPr lang="en-US" sz="1350" i="1" dirty="0">
                <a:latin typeface="Calluna Sans" panose="02000000000000000000" pitchFamily="50" charset="0"/>
              </a:rPr>
              <a:t> and various vendor websites</a:t>
            </a:r>
          </a:p>
        </p:txBody>
      </p:sp>
    </p:spTree>
    <p:extLst>
      <p:ext uri="{BB962C8B-B14F-4D97-AF65-F5344CB8AC3E}">
        <p14:creationId xmlns:p14="http://schemas.microsoft.com/office/powerpoint/2010/main" val="1088092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files using cat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ids_b.txt &gt;&gt; combined_ids.txt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wget</a:t>
            </a:r>
            <a:r>
              <a:rPr lang="en-US" dirty="0">
                <a:solidFill>
                  <a:srgbClr val="C00000"/>
                </a:solidFill>
              </a:rPr>
              <a:t> : get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ww link</a:t>
            </a:r>
          </a:p>
          <a:p>
            <a:r>
              <a:rPr lang="en-US" dirty="0">
                <a:solidFill>
                  <a:srgbClr val="C00000"/>
                </a:solidFill>
              </a:rPr>
              <a:t>curl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opy </a:t>
            </a:r>
            <a:r>
              <a:rPr lang="en-US" dirty="0">
                <a:solidFill>
                  <a:srgbClr val="C00000"/>
                </a:solidFill>
              </a:rPr>
              <a:t>URL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if you don’t have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http://goo.gl/CDXx1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 file “Gmax_189_annotation_info.txt.gz”</a:t>
            </a: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 on HPC-Class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Head-node (computer that is connected to all the compute clusters, to which you login), has limited capacity</a:t>
            </a:r>
          </a:p>
          <a:p>
            <a:r>
              <a:rPr lang="en-US" dirty="0"/>
              <a:t>Running jobs (time and memory consuming commands) on head-nodes will make sysadmin’s very angry and other users mad!</a:t>
            </a:r>
          </a:p>
          <a:p>
            <a:r>
              <a:rPr lang="en-US" dirty="0"/>
              <a:t>You should use </a:t>
            </a:r>
            <a:r>
              <a:rPr lang="en-US" dirty="0" err="1"/>
              <a:t>Slurm</a:t>
            </a:r>
            <a:r>
              <a:rPr lang="en-US" dirty="0"/>
              <a:t> job scheduler, that follows a queue structure to run the jobs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3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text file with all the requirements for running your job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Memory requirement</a:t>
            </a:r>
          </a:p>
          <a:p>
            <a:pPr lvl="1"/>
            <a:r>
              <a:rPr lang="en-US" dirty="0"/>
              <a:t>Desired number of processors</a:t>
            </a:r>
          </a:p>
          <a:p>
            <a:pPr lvl="1"/>
            <a:r>
              <a:rPr lang="en-US" dirty="0"/>
              <a:t>Length of time you want to run the job</a:t>
            </a:r>
          </a:p>
          <a:p>
            <a:pPr lvl="1"/>
            <a:r>
              <a:rPr lang="en-US" dirty="0"/>
              <a:t>Type of queue you want to use (optional)</a:t>
            </a:r>
          </a:p>
          <a:p>
            <a:pPr lvl="1"/>
            <a:r>
              <a:rPr lang="en-US" dirty="0"/>
              <a:t>Additionally, you can also specify where to write output and error files as well as give name for</a:t>
            </a:r>
            <a:br>
              <a:rPr lang="en-US" dirty="0"/>
            </a:br>
            <a:r>
              <a:rPr lang="en-US" dirty="0"/>
              <a:t>your job while running on HPC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2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Submission Script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file is saved as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--job-name=JOBNAME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-per-node=16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--time=24:00:00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--output=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out.%j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--error=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err.%j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--mail-user=username@iastate.edu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--mail-type=begin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--mail-type=end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$SLURM_SUBMIT_DIR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also create a script using this html utility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http://www.hpc.iastate.edu/guides/classroom-hpc-cluster/slurm-job-script-generator </a:t>
            </a: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84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job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contents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submit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sample_job.sub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status of your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view results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Test_R1_fastqc.html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Test_R2_fastqc.html</a:t>
            </a:r>
          </a:p>
        </p:txBody>
      </p:sp>
    </p:spTree>
    <p:extLst>
      <p:ext uri="{BB962C8B-B14F-4D97-AF65-F5344CB8AC3E}">
        <p14:creationId xmlns:p14="http://schemas.microsoft.com/office/powerpoint/2010/main" val="35447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1892836"/>
            <a:ext cx="8719396" cy="3520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415" y="5723751"/>
            <a:ext cx="567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Liu et al., </a:t>
            </a:r>
            <a:r>
              <a:rPr lang="en-US" sz="1350" i="1" dirty="0">
                <a:latin typeface="Calluna Sans" panose="02000000000000000000" pitchFamily="50" charset="0"/>
              </a:rPr>
              <a:t>Journal of Biomedicine and Biotechnology, </a:t>
            </a:r>
            <a:r>
              <a:rPr lang="en-US" sz="1350" dirty="0">
                <a:latin typeface="Calluna Sans" panose="02000000000000000000" pitchFamily="50" charset="0"/>
              </a:rPr>
              <a:t>2012 Article-ID 251364</a:t>
            </a:r>
            <a:endParaRPr lang="en-US" sz="1350" i="1" dirty="0">
              <a:latin typeface="Callu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75" y="5280107"/>
            <a:ext cx="1371600" cy="9646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68" y="2841350"/>
            <a:ext cx="1128713" cy="12072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73918" y="4007088"/>
            <a:ext cx="116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Targeted DNA capture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03" y="847745"/>
            <a:ext cx="2907373" cy="17947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61" y="1216099"/>
            <a:ext cx="686253" cy="7358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474740" y="1584010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8858" y="2147618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mRNA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303" y="1079763"/>
            <a:ext cx="610348" cy="11559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974647" y="1601774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462" y="2111924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cDNA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496" y="4860122"/>
            <a:ext cx="79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3638" y="2598474"/>
            <a:ext cx="127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Genomic DNA</a:t>
            </a:r>
          </a:p>
        </p:txBody>
      </p:sp>
      <p:cxnSp>
        <p:nvCxnSpPr>
          <p:cNvPr id="24" name="Straight Arrow Connector 23"/>
          <p:cNvCxnSpPr>
            <a:stCxn id="4" idx="3"/>
            <a:endCxn id="21" idx="0"/>
          </p:cNvCxnSpPr>
          <p:nvPr/>
        </p:nvCxnSpPr>
        <p:spPr>
          <a:xfrm>
            <a:off x="6904076" y="1745143"/>
            <a:ext cx="200849" cy="109620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40" idx="1"/>
          </p:cNvCxnSpPr>
          <p:nvPr/>
        </p:nvCxnSpPr>
        <p:spPr>
          <a:xfrm>
            <a:off x="6904076" y="1745143"/>
            <a:ext cx="997526" cy="12806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602" y="1542215"/>
            <a:ext cx="754958" cy="6619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45971" y="1080550"/>
            <a:ext cx="11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Reduced representation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8279081" y="2204197"/>
            <a:ext cx="0" cy="2539255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14760" y="4860125"/>
            <a:ext cx="117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RADseq</a:t>
            </a:r>
            <a:r>
              <a:rPr lang="en-US" sz="1200" dirty="0">
                <a:latin typeface="Calluna Sans" panose="02000000000000000000" pitchFamily="50" charset="0"/>
              </a:rPr>
              <a:t>, GBS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470" y="6029845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 and other sources</a:t>
            </a: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7153984" y="4468753"/>
            <a:ext cx="0" cy="307669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66573" y="2906620"/>
            <a:ext cx="13100" cy="1869802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5340" y="4860124"/>
            <a:ext cx="5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Hi-C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46191" y="4767793"/>
            <a:ext cx="94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ChIP-seq</a:t>
            </a:r>
            <a:endParaRPr lang="en-US" sz="1200" dirty="0">
              <a:latin typeface="Calluna Sans" panose="02000000000000000000" pitchFamily="50" charset="0"/>
            </a:endParaRPr>
          </a:p>
          <a:p>
            <a:r>
              <a:rPr lang="en-US" sz="1200" dirty="0" err="1">
                <a:latin typeface="Calluna Sans" panose="02000000000000000000" pitchFamily="50" charset="0"/>
              </a:rPr>
              <a:t>MedIP-seq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401" y="2893257"/>
            <a:ext cx="773351" cy="280422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5612076" y="2642540"/>
            <a:ext cx="1" cy="25071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</p:cNvCxnSpPr>
          <p:nvPr/>
        </p:nvCxnSpPr>
        <p:spPr>
          <a:xfrm flipH="1">
            <a:off x="5612076" y="3173679"/>
            <a:ext cx="1" cy="160274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62852" y="2598474"/>
            <a:ext cx="7329" cy="2144978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98439" y="4860123"/>
            <a:ext cx="100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MNase-seq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9403" y="4860122"/>
            <a:ext cx="74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DNAseq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97454" y="2424617"/>
            <a:ext cx="5043" cy="2343176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99239"/>
      </p:ext>
    </p:extLst>
  </p:cSld>
  <p:clrMapOvr>
    <a:masterClrMapping/>
  </p:clrMapOvr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4244</TotalTime>
  <Words>6993</Words>
  <Application>Microsoft Office PowerPoint</Application>
  <PresentationFormat>On-screen Show (4:3)</PresentationFormat>
  <Paragraphs>1105</Paragraphs>
  <Slides>75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Arial</vt:lpstr>
      <vt:lpstr>Calibri</vt:lpstr>
      <vt:lpstr>Calluna Sans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Times New Roman</vt:lpstr>
      <vt:lpstr>Univers 67 CondensedBold</vt:lpstr>
      <vt:lpstr>isugif</vt:lpstr>
      <vt:lpstr>Introduction to High Performance Computing and Basic Linux</vt:lpstr>
      <vt:lpstr>Genome Informatics Facility</vt:lpstr>
      <vt:lpstr>Outline: Session 1</vt:lpstr>
      <vt:lpstr>Outline: Session 2</vt:lpstr>
      <vt:lpstr>Next Generation Sequencing: Timeline</vt:lpstr>
      <vt:lpstr>Cumulative Sequenced Genomes</vt:lpstr>
      <vt:lpstr>Next Generation Sequencing Platforms</vt:lpstr>
      <vt:lpstr>Next Generation Sequencing Platforms</vt:lpstr>
      <vt:lpstr>Applications of NGS</vt:lpstr>
      <vt:lpstr>Some definitions </vt:lpstr>
      <vt:lpstr>Reads, Contigs, Scaffolds</vt:lpstr>
      <vt:lpstr>Have you ever….</vt:lpstr>
      <vt:lpstr>What is UNIX?</vt:lpstr>
      <vt:lpstr>Can I learn UNIX?</vt:lpstr>
      <vt:lpstr>Kernel and Shells</vt:lpstr>
      <vt:lpstr>High Performance Computing (HPC)</vt:lpstr>
      <vt:lpstr>Terminal</vt:lpstr>
      <vt:lpstr>Terminal</vt:lpstr>
      <vt:lpstr>How to get started?</vt:lpstr>
      <vt:lpstr>How to get started?</vt:lpstr>
      <vt:lpstr>Terminal</vt:lpstr>
      <vt:lpstr>Organization</vt:lpstr>
      <vt:lpstr>Some tips before starting</vt:lpstr>
      <vt:lpstr>Some tips before starting</vt:lpstr>
      <vt:lpstr>Downloading Class Materials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Recap</vt:lpstr>
      <vt:lpstr>Pipes and Redirects</vt:lpstr>
      <vt:lpstr>Keyboard</vt:lpstr>
      <vt:lpstr>Pipes and Redirects</vt:lpstr>
      <vt:lpstr>Regular expressions</vt:lpstr>
      <vt:lpstr>grep</vt:lpstr>
      <vt:lpstr>sed</vt:lpstr>
      <vt:lpstr>awk</vt:lpstr>
      <vt:lpstr>awk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  <vt:lpstr>Running Jobs on HPC-Class</vt:lpstr>
      <vt:lpstr>Slurm script</vt:lpstr>
      <vt:lpstr>Sample Submission Script</vt:lpstr>
      <vt:lpstr>Sample job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Somwarpet-Seetharam, Arun [BIOTC]</cp:lastModifiedBy>
  <cp:revision>151</cp:revision>
  <dcterms:created xsi:type="dcterms:W3CDTF">2015-06-14T14:13:38Z</dcterms:created>
  <dcterms:modified xsi:type="dcterms:W3CDTF">2017-03-28T17:56:04Z</dcterms:modified>
</cp:coreProperties>
</file>