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328" r:id="rId3"/>
    <p:sldId id="344" r:id="rId4"/>
    <p:sldId id="345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16" r:id="rId13"/>
    <p:sldId id="269" r:id="rId14"/>
    <p:sldId id="270" r:id="rId15"/>
    <p:sldId id="271" r:id="rId16"/>
    <p:sldId id="336" r:id="rId17"/>
    <p:sldId id="276" r:id="rId18"/>
    <p:sldId id="337" r:id="rId19"/>
    <p:sldId id="273" r:id="rId20"/>
    <p:sldId id="338" r:id="rId21"/>
    <p:sldId id="274" r:id="rId22"/>
    <p:sldId id="272" r:id="rId23"/>
    <p:sldId id="275" r:id="rId24"/>
    <p:sldId id="277" r:id="rId25"/>
    <p:sldId id="340" r:id="rId26"/>
    <p:sldId id="257" r:id="rId27"/>
    <p:sldId id="280" r:id="rId28"/>
    <p:sldId id="281" r:id="rId29"/>
    <p:sldId id="278" r:id="rId30"/>
    <p:sldId id="279" r:id="rId31"/>
    <p:sldId id="258" r:id="rId32"/>
    <p:sldId id="282" r:id="rId33"/>
    <p:sldId id="283" r:id="rId34"/>
    <p:sldId id="285" r:id="rId35"/>
    <p:sldId id="286" r:id="rId36"/>
    <p:sldId id="288" r:id="rId37"/>
    <p:sldId id="287" r:id="rId38"/>
    <p:sldId id="289" r:id="rId39"/>
    <p:sldId id="290" r:id="rId40"/>
    <p:sldId id="291" r:id="rId41"/>
    <p:sldId id="292" r:id="rId42"/>
    <p:sldId id="293" r:id="rId43"/>
    <p:sldId id="296" r:id="rId44"/>
    <p:sldId id="295" r:id="rId45"/>
    <p:sldId id="299" r:id="rId46"/>
    <p:sldId id="298" r:id="rId47"/>
    <p:sldId id="346" r:id="rId48"/>
    <p:sldId id="284" r:id="rId49"/>
    <p:sldId id="313" r:id="rId50"/>
    <p:sldId id="301" r:id="rId51"/>
    <p:sldId id="306" r:id="rId52"/>
    <p:sldId id="348" r:id="rId53"/>
    <p:sldId id="349" r:id="rId54"/>
    <p:sldId id="350" r:id="rId55"/>
    <p:sldId id="351" r:id="rId56"/>
    <p:sldId id="259" r:id="rId57"/>
    <p:sldId id="304" r:id="rId58"/>
    <p:sldId id="305" r:id="rId59"/>
    <p:sldId id="264" r:id="rId60"/>
    <p:sldId id="319" r:id="rId61"/>
    <p:sldId id="322" r:id="rId62"/>
    <p:sldId id="323" r:id="rId63"/>
    <p:sldId id="324" r:id="rId64"/>
    <p:sldId id="325" r:id="rId65"/>
    <p:sldId id="326" r:id="rId66"/>
    <p:sldId id="266" r:id="rId67"/>
    <p:sldId id="309" r:id="rId68"/>
    <p:sldId id="310" r:id="rId69"/>
    <p:sldId id="311" r:id="rId70"/>
    <p:sldId id="312" r:id="rId71"/>
    <p:sldId id="327" r:id="rId72"/>
    <p:sldId id="341" r:id="rId73"/>
    <p:sldId id="342" r:id="rId74"/>
    <p:sldId id="343" r:id="rId75"/>
    <p:sldId id="352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492" autoAdjust="0"/>
  </p:normalViewPr>
  <p:slideViewPr>
    <p:cSldViewPr snapToGrid="0">
      <p:cViewPr varScale="1">
        <p:scale>
          <a:sx n="80" d="100"/>
          <a:sy n="80" d="100"/>
        </p:scale>
        <p:origin x="25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64E40-80CC-4281-9174-1736E9885950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9522-87ED-4F2A-BA5B-D52B564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4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75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8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9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0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59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44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1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6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5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9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2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8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telling you this for your information.  These are the advantages you get by using Unix. All of this is done transparently. </a:t>
            </a:r>
          </a:p>
          <a:p>
            <a:endParaRPr lang="en-US" dirty="0"/>
          </a:p>
          <a:p>
            <a:r>
              <a:rPr lang="en-US" dirty="0"/>
              <a:t>You all the time interact with the computer using shell, today</a:t>
            </a:r>
            <a:r>
              <a:rPr lang="en-US" baseline="0" dirty="0"/>
              <a:t> we are using a different shell to interact with the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throw almost anything at it.</a:t>
            </a:r>
          </a:p>
          <a:p>
            <a:endParaRPr lang="en-US" dirty="0"/>
          </a:p>
          <a:p>
            <a:r>
              <a:rPr lang="en-US" dirty="0"/>
              <a:t>Lightning3 is a shared resource that researchers have been buying into it.</a:t>
            </a:r>
          </a:p>
          <a:p>
            <a:endParaRPr lang="en-US" dirty="0"/>
          </a:p>
          <a:p>
            <a:r>
              <a:rPr lang="en-US" dirty="0"/>
              <a:t>Condo will be an order of magnitude more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again that this is just background that is important but will see often and get practice with in the exercises.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all the </a:t>
            </a:r>
            <a:r>
              <a:rPr lang="en-US" dirty="0" err="1"/>
              <a:t>directrories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 this slide again after</a:t>
            </a:r>
            <a:r>
              <a:rPr lang="en-US" baseline="0" dirty="0"/>
              <a:t> the ls command, to display how the folders are </a:t>
            </a:r>
            <a:r>
              <a:rPr lang="en-US" baseline="0" dirty="0" err="1"/>
              <a:t>orgainzed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WORKSHOP_FILES make sure everyone is in the right place</a:t>
            </a:r>
            <a:r>
              <a:rPr lang="en-US" baseline="0" dirty="0"/>
              <a:t> (downloaded).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</a:t>
            </a:r>
            <a:r>
              <a:rPr lang="en-US" baseline="0" dirty="0"/>
              <a:t> what is your background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Last half hour exercise designed to work independently 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09522-87ED-4F2A-BA5B-D52B564314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7543800" cy="1066800"/>
          </a:xfrm>
        </p:spPr>
        <p:txBody>
          <a:bodyPr anchor="b"/>
          <a:lstStyle>
            <a:lvl1pPr>
              <a:defRPr sz="3200" b="0">
                <a:solidFill>
                  <a:srgbClr val="C00000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581400"/>
            <a:ext cx="6248400" cy="1752600"/>
          </a:xfrm>
        </p:spPr>
        <p:txBody>
          <a:bodyPr/>
          <a:lstStyle>
            <a:lvl1pPr marL="0" indent="0">
              <a:buFont typeface="Times" charset="0"/>
              <a:buNone/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0" name="Picture 11" descr="ISU LEFT white.eps"/>
          <p:cNvPicPr>
            <a:picLocks noChangeAspect="1"/>
          </p:cNvPicPr>
          <p:nvPr/>
        </p:nvPicPr>
        <p:blipFill>
          <a:blip r:embed="rId2"/>
          <a:srcRect b="38235"/>
          <a:stretch>
            <a:fillRect/>
          </a:stretch>
        </p:blipFill>
        <p:spPr bwMode="auto">
          <a:xfrm>
            <a:off x="533400" y="487365"/>
            <a:ext cx="47244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9455" y="1033796"/>
            <a:ext cx="252716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Informatics Facility</a:t>
            </a:r>
            <a:endParaRPr lang="en-US" sz="1500" b="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E21836"/>
              </a:clrFrom>
              <a:clrTo>
                <a:srgbClr val="E2183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3" t="2087" r="10224" b="376"/>
          <a:stretch/>
        </p:blipFill>
        <p:spPr>
          <a:xfrm>
            <a:off x="7848600" y="152400"/>
            <a:ext cx="992064" cy="144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25396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2000250" cy="5029200"/>
          </a:xfrm>
        </p:spPr>
        <p:txBody>
          <a:bodyPr vert="eaVert"/>
          <a:lstStyle>
            <a:lvl1pPr>
              <a:defRPr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84835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36834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9" y="1295400"/>
            <a:ext cx="8778875" cy="46482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725" y="1288741"/>
            <a:ext cx="4146211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9098"/>
            <a:ext cx="4003460" cy="4114800"/>
          </a:xfrm>
        </p:spPr>
        <p:txBody>
          <a:bodyPr/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B1CA2E-4673-441B-A9FC-30B42FF188BB}" type="slidenum">
              <a:rPr lang="en-US" sz="675" smtClean="0"/>
              <a:pPr/>
              <a:t>‹#›</a:t>
            </a:fld>
            <a:endParaRPr lang="en-US" sz="675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>
              <a:defRPr sz="2400" b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2725" y="76200"/>
            <a:ext cx="7772400" cy="1143000"/>
          </a:xfrm>
        </p:spPr>
        <p:txBody>
          <a:bodyPr/>
          <a:lstStyle>
            <a:lvl1pPr>
              <a:defRPr sz="3200"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9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42359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>
                <a:latin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572499" y="6380420"/>
            <a:ext cx="533400" cy="441325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179A9A4E-4C82-4D44-9372-C31BB3818094}" type="slidenum">
              <a:rPr lang="en-US" sz="675" smtClean="0"/>
              <a:pPr/>
              <a:t>‹#›</a:t>
            </a:fld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8820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6336740"/>
            <a:ext cx="9144000" cy="524650"/>
          </a:xfrm>
          <a:prstGeom prst="rect">
            <a:avLst/>
          </a:prstGeom>
          <a:solidFill>
            <a:srgbClr val="CE11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8" y="1357416"/>
            <a:ext cx="8626475" cy="458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12729" y="3489326"/>
            <a:ext cx="184731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pic>
        <p:nvPicPr>
          <p:cNvPr id="14" name="Picture 11" descr="ISU LEFT white.eps"/>
          <p:cNvPicPr>
            <a:picLocks noChangeAspect="1"/>
          </p:cNvPicPr>
          <p:nvPr/>
        </p:nvPicPr>
        <p:blipFill>
          <a:blip r:embed="rId13"/>
          <a:srcRect b="38235"/>
          <a:stretch>
            <a:fillRect/>
          </a:stretch>
        </p:blipFill>
        <p:spPr bwMode="auto">
          <a:xfrm>
            <a:off x="128098" y="6524105"/>
            <a:ext cx="2578561" cy="21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944" y="6473261"/>
            <a:ext cx="384041" cy="251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fld id="{47EF7A16-D0C0-4F62-B93F-308AF35AF1B7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6"/>
          <a:stretch/>
        </p:blipFill>
        <p:spPr>
          <a:xfrm>
            <a:off x="8614333" y="6336740"/>
            <a:ext cx="471752" cy="521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4054" y="6412704"/>
            <a:ext cx="9875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ISUGIF</a:t>
            </a:r>
          </a:p>
        </p:txBody>
      </p:sp>
    </p:spTree>
    <p:extLst>
      <p:ext uri="{BB962C8B-B14F-4D97-AF65-F5344CB8AC3E}">
        <p14:creationId xmlns:p14="http://schemas.microsoft.com/office/powerpoint/2010/main" val="7134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rgbClr val="CE1126"/>
          </a:solidFill>
          <a:latin typeface="Segoe UI Ligh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969">
          <a:solidFill>
            <a:srgbClr val="CE1126"/>
          </a:solidFill>
          <a:latin typeface="Univers 67 CondensedBold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800">
          <a:solidFill>
            <a:srgbClr val="7A6E6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rgbClr val="CE1126"/>
        </a:buClr>
        <a:buSzPct val="80000"/>
        <a:buFont typeface="Times" charset="0"/>
        <a:buChar char="•"/>
        <a:defRPr sz="1463">
          <a:solidFill>
            <a:srgbClr val="7A6E67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gwin.com/" TargetMode="External"/><Relationship Id="rId2" Type="http://schemas.openxmlformats.org/officeDocument/2006/relationships/hyperlink" Target="https://msysgit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High Performance Computing and Basic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Arun Seetharam</a:t>
            </a:r>
          </a:p>
          <a:p>
            <a:r>
              <a:rPr lang="en-US" dirty="0"/>
              <a:t>Genome Informatics Facility</a:t>
            </a:r>
          </a:p>
        </p:txBody>
      </p:sp>
    </p:spTree>
    <p:extLst>
      <p:ext uri="{BB962C8B-B14F-4D97-AF65-F5344CB8AC3E}">
        <p14:creationId xmlns:p14="http://schemas.microsoft.com/office/powerpoint/2010/main" val="219726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51042" y="3076217"/>
            <a:ext cx="7132190" cy="868601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format/</a:t>
            </a:r>
            <a:r>
              <a:rPr lang="en-US" dirty="0" err="1"/>
              <a:t>FastQ</a:t>
            </a:r>
            <a:r>
              <a:rPr lang="en-US" dirty="0"/>
              <a:t> format: format to store the sequence information</a:t>
            </a:r>
          </a:p>
          <a:p>
            <a:r>
              <a:rPr lang="en-US" dirty="0"/>
              <a:t>Reads: Sequencing machines output individual sequences called 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6179" y="3044959"/>
            <a:ext cx="74065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@HWI-ST412:228:C0E8MACXX:2:1101:3023:2187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CCTGGTCCAGCTCGTACACGATGGGGATCCCTGTGGGCAGGTTCAGCTCCATGATGGCCTGGTCGGACATCC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BBCFFEFFFDHHHJIIJJJJIIJJIJIIGIJJIIJJJJJJJBGHIJIJJJJGIJJIJGHHHHHFFDDDDDDC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@HWI-ST412:228:C0E8MACXX:2:1101:3381:2149 1:N:0:TGACCA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CTTGCAGCATGGCTGACCAACTGACTGAAGAGCAGATTGCAGAGTTCAAAGAAGCTTTTTCACTATTTGACA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@@CDDFFFGDFHHJGIJJJJJJJJJJJIJGJJJJJIHJJJJIJB?DHIGHGIHHGHGIJIJJJJIJJJIJJJ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9448" y="3073188"/>
            <a:ext cx="5486299" cy="219452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51042" y="3310396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49650" y="3716489"/>
            <a:ext cx="7132190" cy="228330"/>
          </a:xfrm>
          <a:prstGeom prst="rect">
            <a:avLst/>
          </a:prstGeom>
          <a:solidFill>
            <a:srgbClr val="FAD7A4">
              <a:alpha val="2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245" y="3407921"/>
            <a:ext cx="1164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Individual read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0494" y="2866521"/>
            <a:ext cx="2084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Calluna Sans" panose="02000000000000000000" pitchFamily="50" charset="0"/>
              </a:rPr>
              <a:t>Header or read information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8391" y="3465629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actual sequence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8165" y="3896580"/>
            <a:ext cx="2375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luna Sans" panose="02000000000000000000" pitchFamily="50" charset="0"/>
              </a:rPr>
              <a:t>Associated quality (PHRED score)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386" y="3036877"/>
            <a:ext cx="38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651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9" grpId="1"/>
      <p:bldP spid="10" grpId="0"/>
      <p:bldP spid="10" grpId="1"/>
      <p:bldP spid="12" grpId="0"/>
      <p:bldP spid="12" grpId="1"/>
      <p:bldP spid="13" grpId="0"/>
      <p:bldP spid="13" grpId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2723" y="1288741"/>
            <a:ext cx="8679349" cy="1203172"/>
          </a:xfrm>
        </p:spPr>
        <p:txBody>
          <a:bodyPr/>
          <a:lstStyle/>
          <a:p>
            <a:r>
              <a:rPr lang="en-US" dirty="0"/>
              <a:t>Paired end reads: Sequence from same DNA molecule sequenced in a way by which they are at a specific distance from each other.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Reads, </a:t>
            </a:r>
            <a:r>
              <a:rPr lang="en-US" dirty="0" err="1"/>
              <a:t>Contigs</a:t>
            </a:r>
            <a:r>
              <a:rPr lang="en-US" dirty="0"/>
              <a:t>, Scaffolds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58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4514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78453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0149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01584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986139" y="2781300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19448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21144" y="2986966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12013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96568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29877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031573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15155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99710" y="3192632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33019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34715" y="3398298"/>
            <a:ext cx="870011" cy="8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0863" y="5206357"/>
            <a:ext cx="1760732" cy="1050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 flipV="1">
            <a:off x="1512013" y="3669065"/>
            <a:ext cx="4779142" cy="1395264"/>
          </a:xfrm>
          <a:prstGeom prst="trapezoid">
            <a:avLst>
              <a:gd name="adj" fmla="val 107741"/>
            </a:avLst>
          </a:prstGeom>
          <a:gradFill flip="none" rotWithShape="1">
            <a:gsLst>
              <a:gs pos="87000">
                <a:schemeClr val="accent6">
                  <a:lumMod val="5000"/>
                  <a:lumOff val="95000"/>
                </a:schemeClr>
              </a:gs>
              <a:gs pos="49000">
                <a:schemeClr val="accent6">
                  <a:lumMod val="45000"/>
                  <a:lumOff val="55000"/>
                </a:schemeClr>
              </a:gs>
              <a:gs pos="24000">
                <a:schemeClr val="accent6">
                  <a:lumMod val="45000"/>
                  <a:lumOff val="55000"/>
                </a:schemeClr>
              </a:gs>
              <a:gs pos="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0588" y="5206356"/>
            <a:ext cx="1152615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80328" y="5206356"/>
            <a:ext cx="813791" cy="1050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12139" y="5387214"/>
            <a:ext cx="2602637" cy="1174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96149" y="5385198"/>
            <a:ext cx="889990" cy="119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43697" y="5577321"/>
            <a:ext cx="3591018" cy="1206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29281" y="5825567"/>
            <a:ext cx="4961874" cy="1597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34715" y="5825567"/>
            <a:ext cx="245613" cy="159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0238" y="3007966"/>
            <a:ext cx="75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Reads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5264" y="5207989"/>
            <a:ext cx="9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luna Sans" panose="02000000000000000000" pitchFamily="50" charset="0"/>
              </a:rPr>
              <a:t>Contigs</a:t>
            </a:r>
            <a:endParaRPr lang="en-US" dirty="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96719" y="3533283"/>
            <a:ext cx="4794436" cy="93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6197" y="5697974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Scaffolds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23936" y="5961683"/>
            <a:ext cx="66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luna Sans" panose="02000000000000000000" pitchFamily="50" charset="0"/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16682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 animBg="1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to open a very large file (like FASTQ) in PC/Mac?</a:t>
            </a:r>
          </a:p>
          <a:p>
            <a:r>
              <a:rPr lang="en-US" dirty="0"/>
              <a:t>searching for a specific piece of information from large number of files?</a:t>
            </a:r>
          </a:p>
          <a:p>
            <a:r>
              <a:rPr lang="en-US" dirty="0"/>
              <a:t>wanted to rename large number of files?</a:t>
            </a:r>
          </a:p>
          <a:p>
            <a:r>
              <a:rPr lang="en-US" dirty="0"/>
              <a:t>combine large number of files into one big file?</a:t>
            </a:r>
          </a:p>
          <a:p>
            <a:r>
              <a:rPr lang="en-US" dirty="0"/>
              <a:t>got frustrated with excel auto-correcting your favorite gene?</a:t>
            </a:r>
          </a:p>
          <a:p>
            <a:r>
              <a:rPr lang="en-US" dirty="0"/>
              <a:t>wanted to run a program that isn’t available on your operating system?</a:t>
            </a:r>
          </a:p>
          <a:p>
            <a:r>
              <a:rPr lang="en-US" dirty="0"/>
              <a:t>bored of doing same things over and over?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808154"/>
            <a:ext cx="7517041" cy="3241691"/>
            <a:chOff x="914558" y="1705391"/>
            <a:chExt cx="7517041" cy="3241691"/>
          </a:xfrm>
        </p:grpSpPr>
        <p:sp>
          <p:nvSpPr>
            <p:cNvPr id="8" name="Explosion 2 7"/>
            <p:cNvSpPr>
              <a:spLocks noChangeAspect="1"/>
            </p:cNvSpPr>
            <p:nvPr/>
          </p:nvSpPr>
          <p:spPr bwMode="auto">
            <a:xfrm>
              <a:off x="914558" y="1705391"/>
              <a:ext cx="7517041" cy="3241691"/>
            </a:xfrm>
            <a:prstGeom prst="irregularSeal2">
              <a:avLst/>
            </a:prstGeom>
            <a:solidFill>
              <a:srgbClr val="FF00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9" name="Explosion 2 8"/>
            <p:cNvSpPr>
              <a:spLocks noChangeAspect="1"/>
            </p:cNvSpPr>
            <p:nvPr/>
          </p:nvSpPr>
          <p:spPr bwMode="auto">
            <a:xfrm>
              <a:off x="1411037" y="2012291"/>
              <a:ext cx="6285164" cy="2710449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21040552">
              <a:off x="2428793" y="2966055"/>
              <a:ext cx="3758162" cy="8162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Deflate">
                <a:avLst>
                  <a:gd name="adj" fmla="val 25431"/>
                </a:avLst>
              </a:prstTxWarp>
              <a:spAutoFit/>
            </a:bodyPr>
            <a:lstStyle/>
            <a:p>
              <a:pPr algn="ctr"/>
              <a:r>
                <a:rPr lang="en-US" sz="5400" b="1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9966FF"/>
                  </a:solidFill>
                  <a:latin typeface="Segoe Script" panose="020B0504020000000003" pitchFamily="34" charset="0"/>
                </a:rPr>
                <a:t>You Need UNIX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6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multiuser operating system</a:t>
            </a:r>
          </a:p>
          <a:p>
            <a:r>
              <a:rPr lang="en-US" dirty="0"/>
              <a:t>Linux: free version of UNIX-like operating system</a:t>
            </a:r>
          </a:p>
          <a:p>
            <a:pPr lvl="1"/>
            <a:r>
              <a:rPr lang="en-US" dirty="0"/>
              <a:t>Red Hat Enterprise Linux, Ubuntu, and </a:t>
            </a:r>
            <a:r>
              <a:rPr lang="en-US" dirty="0" err="1"/>
              <a:t>CentOS</a:t>
            </a:r>
            <a:endParaRPr lang="en-US" dirty="0"/>
          </a:p>
          <a:p>
            <a:r>
              <a:rPr lang="en-US" dirty="0"/>
              <a:t>Used on high-end workstations, database servers, web servers and managing shared resources</a:t>
            </a:r>
          </a:p>
          <a:p>
            <a:r>
              <a:rPr lang="en-US" dirty="0"/>
              <a:t>Standard features include:</a:t>
            </a:r>
          </a:p>
          <a:p>
            <a:pPr lvl="1"/>
            <a:r>
              <a:rPr lang="en-US" dirty="0"/>
              <a:t>Security, reliability, scalability</a:t>
            </a:r>
          </a:p>
          <a:p>
            <a:pPr lvl="1"/>
            <a:r>
              <a:rPr lang="en-US" dirty="0"/>
              <a:t>supports multi-user (as in 100s)</a:t>
            </a:r>
          </a:p>
        </p:txBody>
      </p:sp>
    </p:spTree>
    <p:extLst>
      <p:ext uri="{BB962C8B-B14F-4D97-AF65-F5344CB8AC3E}">
        <p14:creationId xmlns:p14="http://schemas.microsoft.com/office/powerpoint/2010/main" val="1556686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371600"/>
            <a:ext cx="8778875" cy="4572000"/>
          </a:xfrm>
        </p:spPr>
        <p:txBody>
          <a:bodyPr/>
          <a:lstStyle/>
          <a:p>
            <a:r>
              <a:rPr lang="en-US" dirty="0"/>
              <a:t>Yes! Absolutely. It is just another way of operating your computer</a:t>
            </a:r>
          </a:p>
          <a:p>
            <a:r>
              <a:rPr lang="en-US" dirty="0"/>
              <a:t>No more difficult than learning Word, Excel or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Biggest difference </a:t>
            </a:r>
          </a:p>
          <a:p>
            <a:pPr lvl="1"/>
            <a:r>
              <a:rPr lang="en-US" dirty="0"/>
              <a:t>In Unix:  You type the command to execute</a:t>
            </a:r>
          </a:p>
          <a:p>
            <a:pPr lvl="1"/>
            <a:r>
              <a:rPr lang="en-US" dirty="0"/>
              <a:t>In Word: You use your mouse to execute a command</a:t>
            </a:r>
          </a:p>
          <a:p>
            <a:pPr lvl="1"/>
            <a:r>
              <a:rPr lang="en-US" dirty="0"/>
              <a:t>Remember. In the Terminal, “don’t touch the mouse”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7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2171700" y="1028700"/>
            <a:ext cx="4800600" cy="480060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3" name="Arc 92"/>
          <p:cNvSpPr>
            <a:spLocks noChangeAspect="1"/>
          </p:cNvSpPr>
          <p:nvPr/>
        </p:nvSpPr>
        <p:spPr bwMode="auto">
          <a:xfrm rot="16200000">
            <a:off x="2870077" y="1714829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2" name="Arc 91"/>
          <p:cNvSpPr/>
          <p:nvPr/>
        </p:nvSpPr>
        <p:spPr bwMode="auto">
          <a:xfrm rot="16200000">
            <a:off x="2171370" y="1028700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4" name="Rectangle 93"/>
          <p:cNvSpPr/>
          <p:nvPr/>
        </p:nvSpPr>
        <p:spPr>
          <a:xfrm rot="17520000">
            <a:off x="2240934" y="2449029"/>
            <a:ext cx="9765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</a:t>
            </a:r>
            <a:r>
              <a:rPr lang="en-US" sz="1800" i="1" dirty="0">
                <a:latin typeface="Segoe UI Semibold" panose="020B0702040204020203" pitchFamily="34" charset="0"/>
              </a:rPr>
              <a:t>N</a:t>
            </a:r>
          </a:p>
        </p:txBody>
      </p:sp>
      <p:sp>
        <p:nvSpPr>
          <p:cNvPr id="85" name="Arc 84"/>
          <p:cNvSpPr/>
          <p:nvPr/>
        </p:nvSpPr>
        <p:spPr bwMode="auto">
          <a:xfrm>
            <a:off x="2171699" y="1036468"/>
            <a:ext cx="4800600" cy="4800600"/>
          </a:xfrm>
          <a:prstGeom prst="arc">
            <a:avLst>
              <a:gd name="adj1" fmla="val 16200000"/>
              <a:gd name="adj2" fmla="val 18900000"/>
            </a:avLst>
          </a:prstGeom>
          <a:solidFill>
            <a:srgbClr val="99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8" name="Arc 87"/>
          <p:cNvSpPr>
            <a:spLocks noChangeAspect="1"/>
          </p:cNvSpPr>
          <p:nvPr/>
        </p:nvSpPr>
        <p:spPr bwMode="auto">
          <a:xfrm>
            <a:off x="2857170" y="1735175"/>
            <a:ext cx="3429000" cy="3429000"/>
          </a:xfrm>
          <a:prstGeom prst="arc">
            <a:avLst>
              <a:gd name="adj1" fmla="val 16200000"/>
              <a:gd name="adj2" fmla="val 1890000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9" name="Rectangle 78"/>
          <p:cNvSpPr/>
          <p:nvPr/>
        </p:nvSpPr>
        <p:spPr>
          <a:xfrm rot="1320000">
            <a:off x="4903074" y="1409640"/>
            <a:ext cx="928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USER 1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2857499" y="1714499"/>
            <a:ext cx="3429000" cy="3429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3017519" y="1874519"/>
            <a:ext cx="3108960" cy="3108960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659187" y="2516187"/>
            <a:ext cx="1825625" cy="182562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and Shells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3726179" y="2583179"/>
            <a:ext cx="1691640" cy="1691640"/>
          </a:xfrm>
          <a:prstGeom prst="ellipse">
            <a:avLst/>
          </a:prstGeom>
          <a:pattFill prst="ltHorz">
            <a:fgClr>
              <a:srgbClr val="00B0F0"/>
            </a:fgClr>
            <a:bgClr>
              <a:schemeClr val="bg1"/>
            </a:bgClr>
          </a:patt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4975" y="3228945"/>
            <a:ext cx="14540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HARDWARE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99542" y="1997033"/>
            <a:ext cx="9989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KERNEL</a:t>
            </a:r>
          </a:p>
        </p:txBody>
      </p:sp>
      <p:cxnSp>
        <p:nvCxnSpPr>
          <p:cNvPr id="15" name="Straight Connector 14"/>
          <p:cNvCxnSpPr>
            <a:stCxn id="8" idx="4"/>
            <a:endCxn id="11" idx="4"/>
          </p:cNvCxnSpPr>
          <p:nvPr/>
        </p:nvCxnSpPr>
        <p:spPr bwMode="auto">
          <a:xfrm flipH="1" flipV="1">
            <a:off x="4571999" y="5143499"/>
            <a:ext cx="1" cy="68580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5"/>
            <a:endCxn id="11" idx="5"/>
          </p:cNvCxnSpPr>
          <p:nvPr/>
        </p:nvCxnSpPr>
        <p:spPr bwMode="auto">
          <a:xfrm flipH="1" flipV="1">
            <a:off x="5784334" y="4641334"/>
            <a:ext cx="484934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1" idx="6"/>
            <a:endCxn id="8" idx="6"/>
          </p:cNvCxnSpPr>
          <p:nvPr/>
        </p:nvCxnSpPr>
        <p:spPr bwMode="auto">
          <a:xfrm>
            <a:off x="6286499" y="3428999"/>
            <a:ext cx="685801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7"/>
            <a:endCxn id="8" idx="7"/>
          </p:cNvCxnSpPr>
          <p:nvPr/>
        </p:nvCxnSpPr>
        <p:spPr bwMode="auto">
          <a:xfrm flipV="1">
            <a:off x="5784334" y="1731732"/>
            <a:ext cx="484934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0"/>
            <a:endCxn id="8" idx="0"/>
          </p:cNvCxnSpPr>
          <p:nvPr/>
        </p:nvCxnSpPr>
        <p:spPr bwMode="auto">
          <a:xfrm flipV="1">
            <a:off x="4571999" y="1028700"/>
            <a:ext cx="1" cy="685799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1"/>
            <a:endCxn id="8" idx="1"/>
          </p:cNvCxnSpPr>
          <p:nvPr/>
        </p:nvCxnSpPr>
        <p:spPr bwMode="auto">
          <a:xfrm flipH="1" flipV="1">
            <a:off x="2874732" y="1731732"/>
            <a:ext cx="484932" cy="48493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1" idx="2"/>
            <a:endCxn id="8" idx="2"/>
          </p:cNvCxnSpPr>
          <p:nvPr/>
        </p:nvCxnSpPr>
        <p:spPr bwMode="auto">
          <a:xfrm flipH="1">
            <a:off x="2171700" y="3428999"/>
            <a:ext cx="685799" cy="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1" idx="3"/>
            <a:endCxn id="8" idx="3"/>
          </p:cNvCxnSpPr>
          <p:nvPr/>
        </p:nvCxnSpPr>
        <p:spPr bwMode="auto">
          <a:xfrm flipH="1">
            <a:off x="2874732" y="4641334"/>
            <a:ext cx="484932" cy="4849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5229620" y="342899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461779" y="34161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4348359" y="2542389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363597" y="434181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2700000">
            <a:off x="4977996" y="406119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8100000">
            <a:off x="3731270" y="4053795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8100000">
            <a:off x="4980909" y="2810773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2700000">
            <a:off x="3731303" y="2810772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159866" y="675813"/>
            <a:ext cx="82426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Segoe UI Semibold" panose="020B0702040204020203" pitchFamily="34" charset="0"/>
              </a:rPr>
              <a:t>SHELL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rot="1320000">
            <a:off x="2826455" y="2859446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1320000">
            <a:off x="2857267" y="2788050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7520000">
            <a:off x="4986548" y="193942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7520000">
            <a:off x="4924751" y="1909388"/>
            <a:ext cx="4472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-2355" y="4144404"/>
            <a:ext cx="28759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TC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tcsh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Korn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ksh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Bourne Again Shell (bash)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Z shell (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zsh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  <a:p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4" grpId="0"/>
      <p:bldP spid="85" grpId="0" animBg="1"/>
      <p:bldP spid="88" grpId="0" animBg="1"/>
      <p:bldP spid="79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 bwMode="auto">
          <a:xfrm>
            <a:off x="3352800" y="1234624"/>
            <a:ext cx="2333707" cy="2826395"/>
          </a:xfrm>
          <a:prstGeom prst="roundRect">
            <a:avLst>
              <a:gd name="adj" fmla="val 6776"/>
            </a:avLst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4" y="76200"/>
            <a:ext cx="8474075" cy="1143000"/>
          </a:xfrm>
        </p:spPr>
        <p:txBody>
          <a:bodyPr/>
          <a:lstStyle/>
          <a:p>
            <a:r>
              <a:rPr lang="en-US" dirty="0"/>
              <a:t>High Performance Computing (HPC)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69" y="1715987"/>
            <a:ext cx="617538" cy="617538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306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15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511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1602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8709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2800" y="1715987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6247" y="3151880"/>
            <a:ext cx="6175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3" name="Group 42"/>
          <p:cNvGrpSpPr/>
          <p:nvPr/>
        </p:nvGrpSpPr>
        <p:grpSpPr>
          <a:xfrm rot="16200000" flipV="1">
            <a:off x="4212432" y="1831079"/>
            <a:ext cx="735012" cy="1836738"/>
            <a:chOff x="1931988" y="2717800"/>
            <a:chExt cx="5089526" cy="1836738"/>
          </a:xfrm>
        </p:grpSpPr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476751" y="2717800"/>
              <a:ext cx="2544763" cy="906463"/>
            </a:xfrm>
            <a:custGeom>
              <a:avLst/>
              <a:gdLst>
                <a:gd name="T0" fmla="*/ 0 w 1603"/>
                <a:gd name="T1" fmla="*/ 571 h 571"/>
                <a:gd name="T2" fmla="*/ 0 w 1603"/>
                <a:gd name="T3" fmla="*/ 0 h 571"/>
                <a:gd name="T4" fmla="*/ 1603 w 1603"/>
                <a:gd name="T5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571">
                  <a:moveTo>
                    <a:pt x="0" y="57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4476751" y="3024188"/>
              <a:ext cx="2544763" cy="752475"/>
            </a:xfrm>
            <a:custGeom>
              <a:avLst/>
              <a:gdLst>
                <a:gd name="T0" fmla="*/ 0 w 1603"/>
                <a:gd name="T1" fmla="*/ 474 h 474"/>
                <a:gd name="T2" fmla="*/ 0 w 1603"/>
                <a:gd name="T3" fmla="*/ 0 h 474"/>
                <a:gd name="T4" fmla="*/ 1603 w 1603"/>
                <a:gd name="T5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474">
                  <a:moveTo>
                    <a:pt x="0" y="47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476751" y="3330575"/>
              <a:ext cx="2544763" cy="600075"/>
            </a:xfrm>
            <a:custGeom>
              <a:avLst/>
              <a:gdLst>
                <a:gd name="T0" fmla="*/ 0 w 1603"/>
                <a:gd name="T1" fmla="*/ 378 h 378"/>
                <a:gd name="T2" fmla="*/ 0 w 1603"/>
                <a:gd name="T3" fmla="*/ 0 h 378"/>
                <a:gd name="T4" fmla="*/ 1603 w 1603"/>
                <a:gd name="T5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378">
                  <a:moveTo>
                    <a:pt x="0" y="378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4476751" y="3636963"/>
              <a:ext cx="2544763" cy="446088"/>
            </a:xfrm>
            <a:custGeom>
              <a:avLst/>
              <a:gdLst>
                <a:gd name="T0" fmla="*/ 0 w 1603"/>
                <a:gd name="T1" fmla="*/ 281 h 281"/>
                <a:gd name="T2" fmla="*/ 0 w 1603"/>
                <a:gd name="T3" fmla="*/ 0 h 281"/>
                <a:gd name="T4" fmla="*/ 1603 w 160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281">
                  <a:moveTo>
                    <a:pt x="0" y="281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4476751" y="3943350"/>
              <a:ext cx="2544763" cy="292100"/>
            </a:xfrm>
            <a:custGeom>
              <a:avLst/>
              <a:gdLst>
                <a:gd name="T0" fmla="*/ 0 w 1603"/>
                <a:gd name="T1" fmla="*/ 184 h 184"/>
                <a:gd name="T2" fmla="*/ 0 w 1603"/>
                <a:gd name="T3" fmla="*/ 0 h 184"/>
                <a:gd name="T4" fmla="*/ 1603 w 1603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184">
                  <a:moveTo>
                    <a:pt x="0" y="184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476751" y="4248150"/>
              <a:ext cx="2544763" cy="141288"/>
            </a:xfrm>
            <a:custGeom>
              <a:avLst/>
              <a:gdLst>
                <a:gd name="T0" fmla="*/ 0 w 1603"/>
                <a:gd name="T1" fmla="*/ 89 h 89"/>
                <a:gd name="T2" fmla="*/ 0 w 1603"/>
                <a:gd name="T3" fmla="*/ 0 h 89"/>
                <a:gd name="T4" fmla="*/ 1603 w 160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9">
                  <a:moveTo>
                    <a:pt x="0" y="89"/>
                  </a:moveTo>
                  <a:lnTo>
                    <a:pt x="0" y="0"/>
                  </a:lnTo>
                  <a:lnTo>
                    <a:pt x="1603" y="0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4476751" y="4414838"/>
              <a:ext cx="2544763" cy="139700"/>
            </a:xfrm>
            <a:custGeom>
              <a:avLst/>
              <a:gdLst>
                <a:gd name="T0" fmla="*/ 0 w 1603"/>
                <a:gd name="T1" fmla="*/ 0 h 88"/>
                <a:gd name="T2" fmla="*/ 0 w 1603"/>
                <a:gd name="T3" fmla="*/ 88 h 88"/>
                <a:gd name="T4" fmla="*/ 1603 w 1603"/>
                <a:gd name="T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3" h="88">
                  <a:moveTo>
                    <a:pt x="0" y="0"/>
                  </a:moveTo>
                  <a:lnTo>
                    <a:pt x="0" y="88"/>
                  </a:lnTo>
                  <a:lnTo>
                    <a:pt x="1603" y="88"/>
                  </a:lnTo>
                </a:path>
              </a:pathLst>
            </a:cu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4476751" y="3649663"/>
              <a:ext cx="0" cy="904875"/>
            </a:xfrm>
            <a:prstGeom prst="line">
              <a:avLst/>
            </a:prstGeom>
            <a:noFill/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2" name="Straight Connector 41"/>
            <p:cNvCxnSpPr>
              <a:endCxn id="30" idx="1"/>
            </p:cNvCxnSpPr>
            <p:nvPr/>
          </p:nvCxnSpPr>
          <p:spPr bwMode="auto">
            <a:xfrm>
              <a:off x="1931988" y="3633537"/>
              <a:ext cx="2544763" cy="342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3648856" y="1377433"/>
            <a:ext cx="187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Compute Nodes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84208" y="3722465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Head Node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5034035"/>
            <a:ext cx="914400" cy="914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939" y="5034035"/>
            <a:ext cx="933450" cy="786875"/>
          </a:xfrm>
          <a:prstGeom prst="rect">
            <a:avLst/>
          </a:prstGeom>
        </p:spPr>
      </p:pic>
      <p:sp>
        <p:nvSpPr>
          <p:cNvPr id="93" name="Freeform 62"/>
          <p:cNvSpPr>
            <a:spLocks/>
          </p:cNvSpPr>
          <p:nvPr/>
        </p:nvSpPr>
        <p:spPr bwMode="auto">
          <a:xfrm rot="5400000">
            <a:off x="4449669" y="4488664"/>
            <a:ext cx="549944" cy="305281"/>
          </a:xfrm>
          <a:custGeom>
            <a:avLst/>
            <a:gdLst>
              <a:gd name="T0" fmla="*/ 0 w 1603"/>
              <a:gd name="T1" fmla="*/ 85 h 85"/>
              <a:gd name="T2" fmla="*/ 0 w 1603"/>
              <a:gd name="T3" fmla="*/ 0 h 85"/>
              <a:gd name="T4" fmla="*/ 1603 w 1603"/>
              <a:gd name="T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5">
                <a:moveTo>
                  <a:pt x="0" y="85"/>
                </a:moveTo>
                <a:lnTo>
                  <a:pt x="0" y="0"/>
                </a:lnTo>
                <a:lnTo>
                  <a:pt x="1603" y="0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 rot="5400000">
            <a:off x="4146184" y="4490460"/>
            <a:ext cx="549944" cy="301688"/>
          </a:xfrm>
          <a:custGeom>
            <a:avLst/>
            <a:gdLst>
              <a:gd name="T0" fmla="*/ 0 w 1603"/>
              <a:gd name="T1" fmla="*/ 0 h 84"/>
              <a:gd name="T2" fmla="*/ 0 w 1603"/>
              <a:gd name="T3" fmla="*/ 84 h 84"/>
              <a:gd name="T4" fmla="*/ 1603 w 1603"/>
              <a:gd name="T5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3" h="84">
                <a:moveTo>
                  <a:pt x="0" y="0"/>
                </a:moveTo>
                <a:lnTo>
                  <a:pt x="0" y="84"/>
                </a:lnTo>
                <a:lnTo>
                  <a:pt x="1603" y="84"/>
                </a:lnTo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8" name="Straight Connector 97"/>
          <p:cNvCxnSpPr/>
          <p:nvPr/>
        </p:nvCxnSpPr>
        <p:spPr bwMode="auto">
          <a:xfrm flipV="1">
            <a:off x="4578873" y="4007751"/>
            <a:ext cx="271" cy="3385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35" y="4805879"/>
            <a:ext cx="1970859" cy="12782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21960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Terminal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83937" y="4467324"/>
            <a:ext cx="1389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</a:rPr>
              <a:t>SSH</a:t>
            </a:r>
          </a:p>
        </p:txBody>
      </p:sp>
      <p:cxnSp>
        <p:nvCxnSpPr>
          <p:cNvPr id="14" name="Straight Arrow Connector 13"/>
          <p:cNvCxnSpPr>
            <a:endCxn id="3" idx="3"/>
          </p:cNvCxnSpPr>
          <p:nvPr/>
        </p:nvCxnSpPr>
        <p:spPr bwMode="auto">
          <a:xfrm flipH="1">
            <a:off x="2782094" y="5427472"/>
            <a:ext cx="1139510" cy="175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31" idx="3"/>
            <a:endCxn id="12" idx="1"/>
          </p:cNvCxnSpPr>
          <p:nvPr/>
        </p:nvCxnSpPr>
        <p:spPr bwMode="auto">
          <a:xfrm flipV="1">
            <a:off x="2511831" y="3460649"/>
            <a:ext cx="1744416" cy="1175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674533" y="1234624"/>
            <a:ext cx="34694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Lightning3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17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32 processors/node (384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256Gb RAM/node (3.2Tb total)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48" y="1239886"/>
            <a:ext cx="34694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HPC-class (education)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48 compute nodes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16 processors/node (768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64Gb RAM/node (3.0Tb total)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6507" y="2911001"/>
            <a:ext cx="346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Condo (research)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316 compute nodes (max)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 processors/node (2528 total)</a:t>
            </a:r>
          </a:p>
          <a:p>
            <a:pPr marL="233363" indent="-169863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8Gb RAM/node (3.5Tb total)</a:t>
            </a:r>
          </a:p>
        </p:txBody>
      </p:sp>
    </p:spTree>
    <p:extLst>
      <p:ext uri="{BB962C8B-B14F-4D97-AF65-F5344CB8AC3E}">
        <p14:creationId xmlns:p14="http://schemas.microsoft.com/office/powerpoint/2010/main" val="42420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7" y="2960200"/>
            <a:ext cx="4935707" cy="3296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27" y="4389363"/>
            <a:ext cx="1085850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542" y="384604"/>
            <a:ext cx="550238" cy="6419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725" y="3119900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plan on using </a:t>
            </a:r>
            <a:r>
              <a:rPr lang="en-US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Git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Bash (Windows), consider upgrading the default Windows terminal to something better.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ConEmu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Console 2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of the options.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725" y="4226572"/>
            <a:ext cx="3308214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don’t plan to use UNIX locally, but want to connect to remote computers to run the commands, </a:t>
            </a:r>
            <a:r>
              <a:rPr lang="en-US" sz="1400" dirty="0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Putty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1400" dirty="0" err="1">
                <a:solidFill>
                  <a:srgbClr val="C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OpenSSH</a:t>
            </a:r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are some ideal choices.</a:t>
            </a:r>
          </a:p>
        </p:txBody>
      </p:sp>
    </p:spTree>
    <p:extLst>
      <p:ext uri="{BB962C8B-B14F-4D97-AF65-F5344CB8AC3E}">
        <p14:creationId xmlns:p14="http://schemas.microsoft.com/office/powerpoint/2010/main" val="104844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8315" r="6683" b="19231"/>
          <a:stretch/>
        </p:blipFill>
        <p:spPr>
          <a:xfrm>
            <a:off x="2913337" y="384605"/>
            <a:ext cx="6017598" cy="2459116"/>
          </a:xfrm>
        </p:spPr>
      </p:pic>
      <p:pic>
        <p:nvPicPr>
          <p:cNvPr id="9" name="Picture 8" descr="Screen Shot 2014-06-25 at 2.31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37" y="3152126"/>
            <a:ext cx="6017598" cy="28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Mac OS: </a:t>
            </a:r>
            <a:r>
              <a:rPr lang="en-US" dirty="0"/>
              <a:t>Native application called “Terminal” allows you to run UNIX commands. No installation necessary, just search for the program and start using it!</a:t>
            </a:r>
          </a:p>
          <a:p>
            <a:r>
              <a:rPr lang="en-US" dirty="0">
                <a:solidFill>
                  <a:srgbClr val="C00000"/>
                </a:solidFill>
              </a:rPr>
              <a:t>Linux OS</a:t>
            </a:r>
            <a:r>
              <a:rPr lang="en-US" dirty="0"/>
              <a:t>: Again, pre-installed in the OS. Search for either Terminal/Console program and can start running UNIX commands.</a:t>
            </a:r>
          </a:p>
          <a:p>
            <a:r>
              <a:rPr lang="en-US" dirty="0">
                <a:solidFill>
                  <a:srgbClr val="C00000"/>
                </a:solidFill>
              </a:rPr>
              <a:t>Windows OS</a:t>
            </a:r>
            <a:r>
              <a:rPr lang="en-US" dirty="0"/>
              <a:t>: Requires emulators for running UNIX commands. Popular options include: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BASH: </a:t>
            </a:r>
            <a:r>
              <a:rPr lang="en-US" dirty="0">
                <a:hlinkClick r:id="rId2"/>
              </a:rPr>
              <a:t>msysgit.github.io</a:t>
            </a:r>
            <a:endParaRPr lang="en-US" dirty="0"/>
          </a:p>
          <a:p>
            <a:pPr lvl="1"/>
            <a:r>
              <a:rPr lang="en-US" dirty="0"/>
              <a:t>Cygwin : </a:t>
            </a:r>
            <a:r>
              <a:rPr lang="en-US" dirty="0">
                <a:hlinkClick r:id="rId3"/>
              </a:rPr>
              <a:t>www.cygwin.com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5976" y="4350149"/>
            <a:ext cx="2269526" cy="73866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Currently, best option for running UNIX. Installation takes only few seconds </a:t>
            </a:r>
          </a:p>
        </p:txBody>
      </p:sp>
      <p:sp>
        <p:nvSpPr>
          <p:cNvPr id="5" name="Left Arrow 4"/>
          <p:cNvSpPr/>
          <p:nvPr/>
        </p:nvSpPr>
        <p:spPr bwMode="auto">
          <a:xfrm>
            <a:off x="4379848" y="4564122"/>
            <a:ext cx="426128" cy="310718"/>
          </a:xfrm>
          <a:prstGeom prst="lef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Informatics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with faculty</a:t>
            </a:r>
          </a:p>
          <a:p>
            <a:r>
              <a:rPr lang="en-US" dirty="0"/>
              <a:t>Data analysis/bioinformatics support</a:t>
            </a:r>
          </a:p>
          <a:p>
            <a:r>
              <a:rPr lang="en-US" dirty="0"/>
              <a:t>Grant review, data analysis methods text, data management plan</a:t>
            </a:r>
          </a:p>
          <a:p>
            <a:r>
              <a:rPr lang="en-US" dirty="0"/>
              <a:t>Develop computational resources</a:t>
            </a:r>
          </a:p>
          <a:p>
            <a:r>
              <a:rPr lang="en-US" dirty="0"/>
              <a:t>Mentor post doctorates and graduate students</a:t>
            </a:r>
          </a:p>
          <a:p>
            <a:r>
              <a:rPr lang="en-US" dirty="0"/>
              <a:t>Publish and present at conferences</a:t>
            </a:r>
          </a:p>
          <a:p>
            <a:r>
              <a:rPr lang="en-US" dirty="0"/>
              <a:t>Advise bioinformatics undergraduate club</a:t>
            </a:r>
          </a:p>
          <a:p>
            <a:endParaRPr lang="en-US" dirty="0"/>
          </a:p>
          <a:p>
            <a:r>
              <a:rPr lang="en-US" dirty="0"/>
              <a:t>Meet the needs and communicate well with a diverse faculty to help facilitate NGS research on campus.</a:t>
            </a:r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the terminal and connect to the HPC-Class cluster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–X your_netID@hpc-class.its.iastate.edu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may ask you if you want to add HPC-class to the known hosts list, say yes.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Then enter your ISU password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You’ll not see the password while typing (not even stars!)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 Permanently added 'hpc-class.its.iastate.edu' (RSA) to the list of known hosts.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arnstrm@hpc-class.its.iastate.edu's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password: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login: Tue Mar 29 09:38:05 2016 from gifnas.biotech.iastate.edu</a:t>
            </a:r>
          </a:p>
        </p:txBody>
      </p:sp>
    </p:spTree>
    <p:extLst>
      <p:ext uri="{BB962C8B-B14F-4D97-AF65-F5344CB8AC3E}">
        <p14:creationId xmlns:p14="http://schemas.microsoft.com/office/powerpoint/2010/main" val="1302530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79" y="76200"/>
            <a:ext cx="5694821" cy="5992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4168" y="1718759"/>
            <a:ext cx="1066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welcome message</a:t>
            </a:r>
          </a:p>
        </p:txBody>
      </p:sp>
      <p:sp>
        <p:nvSpPr>
          <p:cNvPr id="7" name="Right Brace 6"/>
          <p:cNvSpPr/>
          <p:nvPr/>
        </p:nvSpPr>
        <p:spPr bwMode="auto">
          <a:xfrm>
            <a:off x="6334834" y="309491"/>
            <a:ext cx="381000" cy="3403312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47900" y="3865948"/>
            <a:ext cx="1243244" cy="159845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2882719"/>
            <a:ext cx="838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prompt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 bwMode="auto">
          <a:xfrm>
            <a:off x="2743200" y="3213903"/>
            <a:ext cx="126322" cy="6520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572000" y="3628135"/>
            <a:ext cx="1143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command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532123" y="3866562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5" name="Straight Arrow Connector 14"/>
          <p:cNvCxnSpPr>
            <a:stCxn id="13" idx="1"/>
            <a:endCxn id="14" idx="3"/>
          </p:cNvCxnSpPr>
          <p:nvPr/>
        </p:nvCxnSpPr>
        <p:spPr bwMode="auto">
          <a:xfrm flipH="1">
            <a:off x="3684523" y="3797412"/>
            <a:ext cx="887477" cy="148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ight Brace 22"/>
          <p:cNvSpPr/>
          <p:nvPr/>
        </p:nvSpPr>
        <p:spPr bwMode="auto">
          <a:xfrm>
            <a:off x="7049918" y="4338373"/>
            <a:ext cx="220894" cy="592557"/>
          </a:xfrm>
          <a:prstGeom prst="rightBrace">
            <a:avLst>
              <a:gd name="adj1" fmla="val 8333"/>
              <a:gd name="adj2" fmla="val 50573"/>
            </a:avLst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9380" y="4465374"/>
            <a:ext cx="14097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out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0" y="3999821"/>
            <a:ext cx="11291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argument</a:t>
            </a:r>
          </a:p>
        </p:txBody>
      </p:sp>
      <p:cxnSp>
        <p:nvCxnSpPr>
          <p:cNvPr id="28" name="Straight Arrow Connector 27"/>
          <p:cNvCxnSpPr>
            <a:stCxn id="26" idx="1"/>
            <a:endCxn id="31" idx="3"/>
          </p:cNvCxnSpPr>
          <p:nvPr/>
        </p:nvCxnSpPr>
        <p:spPr bwMode="auto">
          <a:xfrm flipH="1">
            <a:off x="3829457" y="4169098"/>
            <a:ext cx="7425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677057" y="4089790"/>
            <a:ext cx="152400" cy="158616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81650" y="5336595"/>
            <a:ext cx="15049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 error</a:t>
            </a: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 bwMode="auto">
          <a:xfrm flipH="1" flipV="1">
            <a:off x="3886200" y="5500023"/>
            <a:ext cx="1695450" cy="58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2247899" y="4338374"/>
            <a:ext cx="4743451" cy="592557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47899" y="5427012"/>
            <a:ext cx="1638302" cy="146022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15493" y="309491"/>
            <a:ext cx="4063609" cy="3477150"/>
          </a:xfrm>
          <a:prstGeom prst="rect">
            <a:avLst/>
          </a:prstGeom>
          <a:solidFill>
            <a:srgbClr val="FFFF00">
              <a:alpha val="50196"/>
            </a:srgbClr>
          </a:solidFill>
          <a:ln w="9525" cap="flat" cmpd="sng" algn="ctr">
            <a:solidFill>
              <a:srgbClr val="FFFF00">
                <a:alpha val="6196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26" grpId="0" animBg="1"/>
      <p:bldP spid="31" grpId="0" animBg="1"/>
      <p:bldP spid="44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4544079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3194558" y="207210"/>
                </a:lnTo>
                <a:lnTo>
                  <a:pt x="3194558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6415094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544079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916735" y="207210"/>
                </a:lnTo>
                <a:lnTo>
                  <a:pt x="1916735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3905167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1277823" y="207210"/>
                </a:lnTo>
                <a:lnTo>
                  <a:pt x="1277823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3859447" y="2928313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3220536" y="4864216"/>
            <a:ext cx="91440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627344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07210"/>
                </a:lnTo>
                <a:lnTo>
                  <a:pt x="638911" y="207210"/>
                </a:lnTo>
                <a:lnTo>
                  <a:pt x="638911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1988432" y="3896264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627344" y="2928313"/>
            <a:ext cx="1277823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7823" y="0"/>
                </a:moveTo>
                <a:lnTo>
                  <a:pt x="1277823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905167" y="1960362"/>
            <a:ext cx="638911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38911" y="0"/>
                </a:moveTo>
                <a:lnTo>
                  <a:pt x="638911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2627344" y="1960362"/>
            <a:ext cx="1916735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916735" y="0"/>
                </a:moveTo>
                <a:lnTo>
                  <a:pt x="1916735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1349520" y="1960362"/>
            <a:ext cx="3194558" cy="30406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194558" y="0"/>
                </a:moveTo>
                <a:lnTo>
                  <a:pt x="3194558" y="207210"/>
                </a:lnTo>
                <a:lnTo>
                  <a:pt x="0" y="207210"/>
                </a:lnTo>
                <a:lnTo>
                  <a:pt x="0" y="304063"/>
                </a:lnTo>
              </a:path>
            </a:pathLst>
          </a:custGeom>
          <a:noFill/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ounded Rectangle 17"/>
          <p:cNvSpPr/>
          <p:nvPr/>
        </p:nvSpPr>
        <p:spPr>
          <a:xfrm>
            <a:off x="4021333" y="1296474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4137499" y="1406832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/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6774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Freeform 20"/>
          <p:cNvSpPr/>
          <p:nvPr/>
        </p:nvSpPr>
        <p:spPr>
          <a:xfrm>
            <a:off x="942940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etc</a:t>
            </a:r>
            <a:endParaRPr lang="en-US" sz="1900" kern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210459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222076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dev</a:t>
            </a:r>
            <a:endParaRPr lang="en-US" sz="1900" kern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3382421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Freeform 24"/>
          <p:cNvSpPr/>
          <p:nvPr/>
        </p:nvSpPr>
        <p:spPr>
          <a:xfrm>
            <a:off x="3498587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home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0459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 26"/>
          <p:cNvSpPr/>
          <p:nvPr/>
        </p:nvSpPr>
        <p:spPr>
          <a:xfrm>
            <a:off x="2228295" y="3364637"/>
            <a:ext cx="1037960" cy="641985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arnstrm</a:t>
            </a:r>
            <a:endParaRPr lang="en-US" sz="1900" kern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1465686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1581852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/>
              <a:t>folder1</a:t>
            </a:r>
            <a:endParaRPr lang="en-US" sz="1900" kern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2743510" y="4200328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 30"/>
          <p:cNvSpPr/>
          <p:nvPr/>
        </p:nvSpPr>
        <p:spPr>
          <a:xfrm>
            <a:off x="2859675" y="4310686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folder2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743510" y="5168280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3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3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Freeform 32"/>
          <p:cNvSpPr/>
          <p:nvPr/>
        </p:nvSpPr>
        <p:spPr>
          <a:xfrm>
            <a:off x="2859675" y="5278637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fileA</a:t>
            </a:r>
            <a:endParaRPr lang="en-US" sz="1900" kern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3382421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Freeform 34"/>
          <p:cNvSpPr/>
          <p:nvPr/>
        </p:nvSpPr>
        <p:spPr>
          <a:xfrm>
            <a:off x="3498587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4660245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Freeform 36"/>
          <p:cNvSpPr/>
          <p:nvPr/>
        </p:nvSpPr>
        <p:spPr>
          <a:xfrm>
            <a:off x="4776411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user3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38068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Freeform 38"/>
          <p:cNvSpPr/>
          <p:nvPr/>
        </p:nvSpPr>
        <p:spPr>
          <a:xfrm>
            <a:off x="6054234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 err="1"/>
              <a:t>usr</a:t>
            </a:r>
            <a:endParaRPr lang="en-US" sz="1900" kern="1200" dirty="0"/>
          </a:p>
        </p:txBody>
      </p:sp>
      <p:sp>
        <p:nvSpPr>
          <p:cNvPr id="40" name="Rounded Rectangle 39"/>
          <p:cNvSpPr/>
          <p:nvPr/>
        </p:nvSpPr>
        <p:spPr>
          <a:xfrm>
            <a:off x="5938068" y="3232377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Freeform 40"/>
          <p:cNvSpPr/>
          <p:nvPr/>
        </p:nvSpPr>
        <p:spPr>
          <a:xfrm>
            <a:off x="6054234" y="3342735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7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lib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215892" y="2264426"/>
            <a:ext cx="1045491" cy="6638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Freeform 42"/>
          <p:cNvSpPr/>
          <p:nvPr/>
        </p:nvSpPr>
        <p:spPr>
          <a:xfrm>
            <a:off x="7332058" y="2374783"/>
            <a:ext cx="1045491" cy="663887"/>
          </a:xfrm>
          <a:custGeom>
            <a:avLst/>
            <a:gdLst>
              <a:gd name="connsiteX0" fmla="*/ 0 w 1045491"/>
              <a:gd name="connsiteY0" fmla="*/ 66389 h 663887"/>
              <a:gd name="connsiteX1" fmla="*/ 66389 w 1045491"/>
              <a:gd name="connsiteY1" fmla="*/ 0 h 663887"/>
              <a:gd name="connsiteX2" fmla="*/ 979102 w 1045491"/>
              <a:gd name="connsiteY2" fmla="*/ 0 h 663887"/>
              <a:gd name="connsiteX3" fmla="*/ 1045491 w 1045491"/>
              <a:gd name="connsiteY3" fmla="*/ 66389 h 663887"/>
              <a:gd name="connsiteX4" fmla="*/ 1045491 w 1045491"/>
              <a:gd name="connsiteY4" fmla="*/ 597498 h 663887"/>
              <a:gd name="connsiteX5" fmla="*/ 979102 w 1045491"/>
              <a:gd name="connsiteY5" fmla="*/ 663887 h 663887"/>
              <a:gd name="connsiteX6" fmla="*/ 66389 w 1045491"/>
              <a:gd name="connsiteY6" fmla="*/ 663887 h 663887"/>
              <a:gd name="connsiteX7" fmla="*/ 0 w 1045491"/>
              <a:gd name="connsiteY7" fmla="*/ 597498 h 663887"/>
              <a:gd name="connsiteX8" fmla="*/ 0 w 1045491"/>
              <a:gd name="connsiteY8" fmla="*/ 66389 h 663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491" h="663887">
                <a:moveTo>
                  <a:pt x="0" y="66389"/>
                </a:moveTo>
                <a:cubicBezTo>
                  <a:pt x="0" y="29723"/>
                  <a:pt x="29723" y="0"/>
                  <a:pt x="66389" y="0"/>
                </a:cubicBezTo>
                <a:lnTo>
                  <a:pt x="979102" y="0"/>
                </a:lnTo>
                <a:cubicBezTo>
                  <a:pt x="1015768" y="0"/>
                  <a:pt x="1045491" y="29723"/>
                  <a:pt x="1045491" y="66389"/>
                </a:cubicBezTo>
                <a:lnTo>
                  <a:pt x="1045491" y="597498"/>
                </a:lnTo>
                <a:cubicBezTo>
                  <a:pt x="1045491" y="634164"/>
                  <a:pt x="1015768" y="663887"/>
                  <a:pt x="979102" y="663887"/>
                </a:cubicBezTo>
                <a:lnTo>
                  <a:pt x="66389" y="663887"/>
                </a:lnTo>
                <a:cubicBezTo>
                  <a:pt x="29723" y="663887"/>
                  <a:pt x="0" y="634164"/>
                  <a:pt x="0" y="597498"/>
                </a:cubicBezTo>
                <a:lnTo>
                  <a:pt x="0" y="66389"/>
                </a:lnTo>
                <a:close/>
              </a:path>
            </a:pathLst>
          </a:custGeom>
        </p:spPr>
        <p:style>
          <a:lnRef idx="2">
            <a:schemeClr val="accent6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835" tIns="91835" rIns="91835" bIns="9183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/>
              <a:t>bin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4362994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Relative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./folder2/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5020005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Absolute path for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fileA</a:t>
            </a: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</a:p>
          <a:p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/folder2/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4447" y="3066491"/>
            <a:ext cx="42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05225" y="3444216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Present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130" y="2157353"/>
            <a:ext cx="540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E1126"/>
                </a:solidFill>
              </a:rPr>
              <a:t>..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14598" y="2498542"/>
            <a:ext cx="181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Parent 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Directory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32431" y="754693"/>
            <a:ext cx="2012412" cy="11695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Contains fundamental executables (i.e., binaries) generally used by all users on the system</a:t>
            </a:r>
          </a:p>
        </p:txBody>
      </p:sp>
      <p:cxnSp>
        <p:nvCxnSpPr>
          <p:cNvPr id="53" name="Straight Arrow Connector 52"/>
          <p:cNvCxnSpPr>
            <a:stCxn id="51" idx="2"/>
            <a:endCxn id="42" idx="0"/>
          </p:cNvCxnSpPr>
          <p:nvPr/>
        </p:nvCxnSpPr>
        <p:spPr bwMode="auto">
          <a:xfrm>
            <a:off x="7738637" y="1924244"/>
            <a:ext cx="1" cy="3401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537872" y="450865"/>
            <a:ext cx="2012412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Root Directory, whole tree starts from here</a:t>
            </a:r>
          </a:p>
        </p:txBody>
      </p:sp>
      <p:cxnSp>
        <p:nvCxnSpPr>
          <p:cNvPr id="55" name="Straight Arrow Connector 54"/>
          <p:cNvCxnSpPr>
            <a:stCxn id="54" idx="2"/>
            <a:endCxn id="18" idx="0"/>
          </p:cNvCxnSpPr>
          <p:nvPr/>
        </p:nvCxnSpPr>
        <p:spPr bwMode="auto">
          <a:xfrm>
            <a:off x="4544078" y="974085"/>
            <a:ext cx="1" cy="3223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2743508" y="1353692"/>
            <a:ext cx="2323315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All users home directories are located here</a:t>
            </a:r>
          </a:p>
        </p:txBody>
      </p:sp>
      <p:cxnSp>
        <p:nvCxnSpPr>
          <p:cNvPr id="64" name="Straight Arrow Connector 63"/>
          <p:cNvCxnSpPr>
            <a:stCxn id="63" idx="2"/>
            <a:endCxn id="24" idx="0"/>
          </p:cNvCxnSpPr>
          <p:nvPr/>
        </p:nvCxnSpPr>
        <p:spPr bwMode="auto">
          <a:xfrm>
            <a:off x="3905166" y="1876912"/>
            <a:ext cx="1" cy="387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97886" y="3290327"/>
            <a:ext cx="1144745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My Home!</a:t>
            </a:r>
          </a:p>
        </p:txBody>
      </p:sp>
      <p:cxnSp>
        <p:nvCxnSpPr>
          <p:cNvPr id="75" name="Straight Arrow Connector 74"/>
          <p:cNvCxnSpPr>
            <a:stCxn id="74" idx="3"/>
            <a:endCxn id="48" idx="0"/>
          </p:cNvCxnSpPr>
          <p:nvPr/>
        </p:nvCxnSpPr>
        <p:spPr bwMode="auto">
          <a:xfrm>
            <a:off x="1242631" y="3444216"/>
            <a:ext cx="86949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97885" y="3495716"/>
            <a:ext cx="976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~</a:t>
            </a:r>
          </a:p>
          <a:p>
            <a:r>
              <a:rPr lang="en-US" sz="1600" dirty="0">
                <a:solidFill>
                  <a:srgbClr val="CE1126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Home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5650136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Shortcut: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~/folder2/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92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E1126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44" grpId="0"/>
      <p:bldP spid="45" grpId="0"/>
      <p:bldP spid="46" grpId="0"/>
      <p:bldP spid="46" grpId="1"/>
      <p:bldP spid="46" grpId="2"/>
      <p:bldP spid="48" grpId="0"/>
      <p:bldP spid="49" grpId="0"/>
      <p:bldP spid="49" grpId="1"/>
      <p:bldP spid="49" grpId="2"/>
      <p:bldP spid="50" grpId="0"/>
      <p:bldP spid="51" grpId="0" animBg="1"/>
      <p:bldP spid="51" grpId="1" animBg="1"/>
      <p:bldP spid="54" grpId="0" animBg="1"/>
      <p:bldP spid="54" grpId="1" animBg="1"/>
      <p:bldP spid="63" grpId="0" animBg="1"/>
      <p:bldP spid="63" grpId="1" animBg="1"/>
      <p:bldP spid="74" grpId="0" animBg="1"/>
      <p:bldP spid="74" grpId="1" animBg="1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Write down the commands </a:t>
            </a:r>
            <a:r>
              <a:rPr lang="en-US" dirty="0"/>
              <a:t>on a sheet of paper as you move through the exercise</a:t>
            </a:r>
          </a:p>
          <a:p>
            <a:r>
              <a:rPr lang="en-US" dirty="0"/>
              <a:t>Typing first few letters of command/file and then </a:t>
            </a:r>
            <a:r>
              <a:rPr lang="en-US" dirty="0">
                <a:solidFill>
                  <a:srgbClr val="C00000"/>
                </a:solidFill>
              </a:rPr>
              <a:t>pressing TAB will auto complete the word</a:t>
            </a:r>
            <a:r>
              <a:rPr lang="en-US" dirty="0"/>
              <a:t>. Pressing TAB-TAB, displays all matching commands/files for the letters you typed.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arrow keys to cycle through your command history </a:t>
            </a:r>
            <a:r>
              <a:rPr lang="en-US" dirty="0"/>
              <a:t>(up and down).</a:t>
            </a:r>
          </a:p>
          <a:p>
            <a:r>
              <a:rPr lang="en-US" dirty="0"/>
              <a:t>Commands are </a:t>
            </a:r>
            <a:r>
              <a:rPr lang="en-US" dirty="0">
                <a:solidFill>
                  <a:srgbClr val="C00000"/>
                </a:solidFill>
              </a:rPr>
              <a:t>case sensitive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Cat ≠ cat)</a:t>
            </a:r>
          </a:p>
          <a:p>
            <a:r>
              <a:rPr lang="en-US" dirty="0"/>
              <a:t>Do not use space or special characters for naming files/folders</a:t>
            </a:r>
          </a:p>
          <a:p>
            <a:r>
              <a:rPr lang="en-US" dirty="0"/>
              <a:t>Be careful before you delete, there is </a:t>
            </a:r>
            <a:r>
              <a:rPr lang="en-US" dirty="0">
                <a:solidFill>
                  <a:srgbClr val="C00000"/>
                </a:solidFill>
              </a:rPr>
              <a:t>no recycle bin</a:t>
            </a:r>
            <a:r>
              <a:rPr lang="en-US" dirty="0"/>
              <a:t>.</a:t>
            </a:r>
          </a:p>
          <a:p>
            <a:r>
              <a:rPr lang="en-US" dirty="0"/>
              <a:t>Be familiar with the </a:t>
            </a:r>
            <a:r>
              <a:rPr lang="en-US" dirty="0">
                <a:solidFill>
                  <a:srgbClr val="C00000"/>
                </a:solidFill>
              </a:rPr>
              <a:t>syntax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options</a:t>
            </a:r>
            <a:r>
              <a:rPr lang="en-US" dirty="0"/>
              <a:t> for the commands</a:t>
            </a:r>
          </a:p>
        </p:txBody>
      </p:sp>
    </p:spTree>
    <p:extLst>
      <p:ext uri="{BB962C8B-B14F-4D97-AF65-F5344CB8AC3E}">
        <p14:creationId xmlns:p14="http://schemas.microsoft.com/office/powerpoint/2010/main" val="7611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 to cancel a executed command, press </a:t>
            </a:r>
            <a:r>
              <a:rPr lang="en-US" dirty="0">
                <a:solidFill>
                  <a:srgbClr val="C00000"/>
                </a:solidFill>
              </a:rPr>
              <a:t>“CTRL+C” </a:t>
            </a:r>
            <a:r>
              <a:rPr lang="en-US" dirty="0"/>
              <a:t>(“Ctrl” key and letter “c” key pressed together): C for Cancel!</a:t>
            </a:r>
          </a:p>
          <a:p>
            <a:r>
              <a:rPr lang="en-US" dirty="0"/>
              <a:t>Many commands use “</a:t>
            </a:r>
            <a:r>
              <a:rPr lang="en-US" dirty="0">
                <a:solidFill>
                  <a:srgbClr val="C00000"/>
                </a:solidFill>
              </a:rPr>
              <a:t>q” or “Esc” to quit/exit</a:t>
            </a:r>
          </a:p>
          <a:p>
            <a:r>
              <a:rPr lang="en-US" dirty="0"/>
              <a:t>Double check your commands: chances are, most of the times you don’t see an error, instead, you get wrong results.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clear the screen: </a:t>
            </a:r>
            <a:r>
              <a:rPr lang="en-US" dirty="0" err="1">
                <a:solidFill>
                  <a:srgbClr val="C00000"/>
                </a:solidFill>
              </a:rPr>
              <a:t>Ctrl+L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Some universal </a:t>
            </a:r>
            <a:r>
              <a:rPr lang="en-US" dirty="0">
                <a:solidFill>
                  <a:srgbClr val="C00000"/>
                </a:solidFill>
              </a:rPr>
              <a:t>variables </a:t>
            </a:r>
            <a:r>
              <a:rPr lang="en-US" dirty="0"/>
              <a:t>makes it easier to find things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$HOME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$SHELL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$PATH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$HOSTNAME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Class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Hand-outs/files are available for download at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https://github.com/ISUgenomics/basic_UNIX_2015/blob/master/UNIX_exercises_all.pdf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Type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https://github.com/ISUgenomics/basic_UNIX_2015.git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you’ll see some text on the screen after that, it is just download progress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when you see your </a:t>
            </a: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you’re done with downloading files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empty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repository in 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/basic_UNIX_2015/.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Counting objects: 98, done.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remote: Total 98 (delta 0), reused 0 (delta 0), pack-reused 98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Unpacking objects: 100% (98/98), done.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and press enter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basic_UNIX_2015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basic_UNIX_2015/WORKSHOP_FILES ./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you’re all set to begin learning the UNIX!</a:t>
            </a:r>
          </a:p>
        </p:txBody>
      </p:sp>
    </p:spTree>
    <p:extLst>
      <p:ext uri="{BB962C8B-B14F-4D97-AF65-F5344CB8AC3E}">
        <p14:creationId xmlns:p14="http://schemas.microsoft.com/office/powerpoint/2010/main" val="59613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 you should know: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ls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i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t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cd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hange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</a:p>
          <a:p>
            <a:pPr marL="257175" lvl="1" indent="0">
              <a:buNone/>
            </a:pPr>
            <a:r>
              <a:rPr lang="en-US" dirty="0" err="1">
                <a:solidFill>
                  <a:srgbClr val="C00000"/>
                </a:solidFill>
                <a:ea typeface="DejaVu Sans Mono" panose="020B0609030804020204" pitchFamily="49" charset="0"/>
              </a:rPr>
              <a:t>pwd</a:t>
            </a:r>
            <a:r>
              <a:rPr lang="en-US" dirty="0">
                <a:ea typeface="DejaVu Sans Mono" panose="020B0609030804020204" pitchFamily="49" charset="0"/>
              </a:rPr>
              <a:t> :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rint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irectory</a:t>
            </a:r>
            <a:br>
              <a:rPr lang="en-US" dirty="0"/>
            </a:br>
            <a:endParaRPr lang="en-US" dirty="0"/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0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changing directory (i.e., jumping from one directory to another), we use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‘cd’ command.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 usual way is to tell which directory you want to change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DIRECOTRY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will change to DIRECTORY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It is important that you need to specify either relative or absolute path for the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files do you see?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Note: you can also use “./WORKSHOP_FILES”, they both mean same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type: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same files?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as mentioned before, .. is a shortcut for ‘previous directory’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. is a shortcut for ‘present directory’</a:t>
            </a:r>
          </a:p>
        </p:txBody>
      </p:sp>
    </p:spTree>
    <p:extLst>
      <p:ext uri="{BB962C8B-B14F-4D97-AF65-F5344CB8AC3E}">
        <p14:creationId xmlns:p14="http://schemas.microsoft.com/office/powerpoint/2010/main" val="39711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from the ‘WORKSHOP_FILES’ directory, run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working directory (the directory you are presently located)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is very useful as you can easily know your location at any point of time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that happen? ~ is the shortcut for home!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typing in cd without any argument also brings you back to home directory!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–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- is the shortcut for the previous location 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8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go to the ‘basic’ folder in ‘WORKSHOP_FILES’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FILE_1.txt  FILE_3.txt  FILE_5.txt  FILE_7.txt  FILE_9.txt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FILE_2.txt  FILE_4.txt  FILE_6.txt  FILE_8.txt 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it prints the contents of that directory. But knowing the files is pretty basic stuff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achieve more with the same command, we can use arguments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here, using –l changed the way the files are displayed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Generation DNA sequencing</a:t>
            </a:r>
          </a:p>
          <a:p>
            <a:r>
              <a:rPr lang="en-US" dirty="0"/>
              <a:t>UNIX operating system</a:t>
            </a:r>
          </a:p>
          <a:p>
            <a:r>
              <a:rPr lang="en-US" dirty="0"/>
              <a:t>High Performance Computing clusters</a:t>
            </a:r>
          </a:p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File manipulation</a:t>
            </a:r>
          </a:p>
          <a:p>
            <a:pPr lvl="1"/>
            <a:r>
              <a:rPr lang="en-US" dirty="0"/>
              <a:t>File content manipulation</a:t>
            </a:r>
          </a:p>
          <a:p>
            <a:pPr lvl="1"/>
            <a:r>
              <a:rPr lang="en-US" dirty="0"/>
              <a:t>Compression/decompression and archiving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3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are many options available, some important ones are: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-t (based on time modified)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-S (size based listing)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-X (extension)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-a (all files, displays hidden files in the directory)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merge several options together too!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.,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36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21:52 FILE_7.csv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Jul  1 21:51 FILE_2.txt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132 Jul  1 21:51 FILE_10.txt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21:50 FILE_5.txt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FILE_1.txt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FILE_3.txt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FILE_4.txt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FILE_6.txt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FILE_8.txt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17 Jul  1 21:31 FILE_9.txt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 you notice? Try other options given above and see what it does.</a:t>
            </a:r>
          </a:p>
        </p:txBody>
      </p:sp>
    </p:spTree>
    <p:extLst>
      <p:ext uri="{BB962C8B-B14F-4D97-AF65-F5344CB8AC3E}">
        <p14:creationId xmlns:p14="http://schemas.microsoft.com/office/powerpoint/2010/main" val="3423551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commands, that have similar syntax, but slightly different options: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y files and directories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mv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dirty="0"/>
              <a:t>e or rename files and directories</a:t>
            </a:r>
          </a:p>
          <a:p>
            <a:r>
              <a:rPr lang="en-US" dirty="0"/>
              <a:t>Syntax for both these commands are as follows:</a:t>
            </a:r>
          </a:p>
          <a:p>
            <a:pPr lvl="1"/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pPr lvl="1"/>
            <a:r>
              <a:rPr lang="en-US" dirty="0"/>
              <a:t>mv </a:t>
            </a:r>
            <a:r>
              <a:rPr lang="en-US" dirty="0">
                <a:solidFill>
                  <a:srgbClr val="C00000"/>
                </a:solidFill>
              </a:rPr>
              <a:t>Source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Destination</a:t>
            </a:r>
          </a:p>
          <a:p>
            <a:r>
              <a:rPr lang="en-US" dirty="0"/>
              <a:t>You can use, absolute path, relative path or no path at all for these commands.</a:t>
            </a:r>
          </a:p>
          <a:p>
            <a:r>
              <a:rPr lang="en-US" dirty="0"/>
              <a:t>Lets try out some examples:</a:t>
            </a:r>
          </a:p>
        </p:txBody>
      </p:sp>
    </p:spTree>
    <p:extLst>
      <p:ext uri="{BB962C8B-B14F-4D97-AF65-F5344CB8AC3E}">
        <p14:creationId xmlns:p14="http://schemas.microsoft.com/office/powerpoint/2010/main" val="2998891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you keep track of all the options for every single command? Luckily, there is </a:t>
            </a:r>
            <a:r>
              <a:rPr lang="en-US" i="1" dirty="0">
                <a:solidFill>
                  <a:srgbClr val="C00000"/>
                </a:solidFill>
              </a:rPr>
              <a:t>man</a:t>
            </a:r>
            <a:r>
              <a:rPr lang="en-US" dirty="0"/>
              <a:t>ual page for each of them!</a:t>
            </a:r>
          </a:p>
          <a:p>
            <a:pPr marL="257175" lvl="1" indent="0">
              <a:buNone/>
            </a:pP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man </a:t>
            </a: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  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:	</a:t>
            </a:r>
            <a:r>
              <a:rPr lang="en-US" dirty="0"/>
              <a:t>show the man page of a command</a:t>
            </a:r>
          </a:p>
          <a:p>
            <a:pPr marL="257175" lvl="1" indent="0">
              <a:buNone/>
            </a:pPr>
            <a:r>
              <a:rPr lang="en-US" i="1" dirty="0">
                <a:solidFill>
                  <a:srgbClr val="C00000"/>
                </a:solidFill>
                <a:ea typeface="DejaVu Sans Mono" panose="020B0609030804020204" pitchFamily="49" charset="0"/>
              </a:rPr>
              <a:t>command</a:t>
            </a:r>
            <a:r>
              <a:rPr lang="en-US" dirty="0">
                <a:solidFill>
                  <a:srgbClr val="C00000"/>
                </a:solidFill>
                <a:ea typeface="DejaVu Sans Mono" panose="020B0609030804020204" pitchFamily="49" charset="0"/>
              </a:rPr>
              <a:t>  --help : </a:t>
            </a:r>
            <a:r>
              <a:rPr lang="en-US" dirty="0"/>
              <a:t>show a brief help text (some commands)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Try this for the commands you just learnt!</a:t>
            </a:r>
          </a:p>
          <a:p>
            <a:pPr marL="257175" lvl="1" indent="0">
              <a:buNone/>
            </a:pPr>
            <a:endParaRPr lang="en-US" dirty="0"/>
          </a:p>
          <a:p>
            <a:pPr marL="257175" lvl="1" indent="0">
              <a:buNone/>
            </a:pPr>
            <a:r>
              <a:rPr lang="en-US" dirty="0"/>
              <a:t>Yes, there is a man page for man command as well!</a:t>
            </a:r>
          </a:p>
          <a:p>
            <a:pPr marL="2571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96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look at an example, open man page for the ls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LS(1)                            User Commands                           LS(1)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- list directory contents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ls [OPTION]... [FILE]...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List information about the FILEs (the current directory by default).  Sort entries alphabetically if none of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cftuvSUX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nor --sort.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Mandatory arguments to long options are mandatory for short options too.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-a, --all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do not ignore entries starting with .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6465" y="5787341"/>
            <a:ext cx="1784737" cy="30777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 EXIT, press ‘q’</a:t>
            </a:r>
          </a:p>
        </p:txBody>
      </p:sp>
    </p:spTree>
    <p:extLst>
      <p:ext uri="{BB962C8B-B14F-4D97-AF65-F5344CB8AC3E}">
        <p14:creationId xmlns:p14="http://schemas.microsoft.com/office/powerpoint/2010/main" val="123640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 backup copy for all the workshop files before we start changing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will allow us to restore all the files if anything wrong happens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WORKSHOP_FILES BACKUP_FILES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omitting directory `WORKSHOP_FILES'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DID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 we are missing the options to copy folders!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 WORKSHOP_FILES BACKUP_FILES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this work? How do you check if it worked?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copied folder?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does the ‘-r’ option do here?</a:t>
            </a:r>
          </a:p>
          <a:p>
            <a:pPr marL="0" indent="0">
              <a:buNone/>
            </a:pP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 BACKUP_FILES tutorials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Nice, you didn’t need to use any options like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’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mv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these options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-n : no overwriting of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-u : update only new files to destination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0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Directory creation/deletion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Directory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mkdir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rmdir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 </a:t>
            </a:r>
            <a:r>
              <a:rPr lang="en-US" dirty="0">
                <a:solidFill>
                  <a:srgbClr val="C00000"/>
                </a:solidFill>
              </a:rPr>
              <a:t>dir</a:t>
            </a:r>
            <a:r>
              <a:rPr lang="en-US" dirty="0"/>
              <a:t>ectory</a:t>
            </a:r>
          </a:p>
          <a:p>
            <a:pPr marL="0" indent="0">
              <a:buNone/>
            </a:pPr>
            <a:r>
              <a:rPr lang="en-US" dirty="0"/>
              <a:t>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touch</a:t>
            </a:r>
            <a:r>
              <a:rPr lang="en-US" dirty="0"/>
              <a:t> : creates an empty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oves file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Editing the file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nano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default command line file editor</a:t>
            </a:r>
          </a:p>
        </p:txBody>
      </p:sp>
    </p:spTree>
    <p:extLst>
      <p:ext uri="{BB962C8B-B14F-4D97-AF65-F5344CB8AC3E}">
        <p14:creationId xmlns:p14="http://schemas.microsoft.com/office/powerpoint/2010/main" val="145730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create a new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new directory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options do you think might be useful?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specifically, what does this option do?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-p : make parent directories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9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rename the copied files to something else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to home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location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list files, do you see ‘WORKSHOP_FILES’ here?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If you see familiar files here, let’s delete the new directory 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FirstDirectory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directory?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why did this command not work?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rmdir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301038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create and edit our first file, make sure you are in 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touch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basic  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ids_a.txt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Sequences 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ids.txt      ids_b.txt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your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let’s add some contents to it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happened?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20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UNIX commands</a:t>
            </a:r>
          </a:p>
          <a:p>
            <a:pPr lvl="1"/>
            <a:r>
              <a:rPr lang="en-US" dirty="0"/>
              <a:t>Pipes are redirects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Advanced UNIX commands</a:t>
            </a:r>
          </a:p>
          <a:p>
            <a:r>
              <a:rPr lang="en-US" dirty="0"/>
              <a:t>Running jobs on HPC-class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16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41476"/>
            <a:ext cx="7772400" cy="1143000"/>
          </a:xfrm>
        </p:spPr>
        <p:txBody>
          <a:bodyPr/>
          <a:lstStyle/>
          <a:p>
            <a:r>
              <a:rPr lang="en-US" dirty="0"/>
              <a:t>File creation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4" t="5691" r="1065" b="4091"/>
          <a:stretch/>
        </p:blipFill>
        <p:spPr>
          <a:xfrm>
            <a:off x="1448183" y="1118400"/>
            <a:ext cx="6377651" cy="4525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0058" y="5736943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057" y="306741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1" y="1314607"/>
            <a:ext cx="3672892" cy="3149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274" y="1333982"/>
            <a:ext cx="3709299" cy="31499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61632" y="669321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 bar</a:t>
            </a:r>
          </a:p>
        </p:txBody>
      </p:sp>
      <p:cxnSp>
        <p:nvCxnSpPr>
          <p:cNvPr id="20" name="Straight Arrow Connector 19"/>
          <p:cNvCxnSpPr>
            <a:stCxn id="18" idx="2"/>
            <a:endCxn id="12" idx="0"/>
          </p:cNvCxnSpPr>
          <p:nvPr/>
        </p:nvCxnSpPr>
        <p:spPr bwMode="auto">
          <a:xfrm flipH="1">
            <a:off x="2654107" y="988269"/>
            <a:ext cx="2199816" cy="326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2"/>
          </p:cNvCxnSpPr>
          <p:nvPr/>
        </p:nvCxnSpPr>
        <p:spPr bwMode="auto">
          <a:xfrm>
            <a:off x="4853923" y="988269"/>
            <a:ext cx="296811" cy="345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830059" y="2149967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Menu/options</a:t>
            </a:r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 bwMode="auto">
          <a:xfrm flipH="1" flipV="1">
            <a:off x="2659817" y="1680604"/>
            <a:ext cx="1862533" cy="469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3" idx="0"/>
          </p:cNvCxnSpPr>
          <p:nvPr/>
        </p:nvCxnSpPr>
        <p:spPr bwMode="auto">
          <a:xfrm flipV="1">
            <a:off x="4522350" y="1671618"/>
            <a:ext cx="751896" cy="478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2629" y="2847525"/>
            <a:ext cx="632529" cy="5898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850" y="2847525"/>
            <a:ext cx="586146" cy="5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3928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28632" y="3793040"/>
            <a:ext cx="1384581" cy="31894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Editing area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9523" y="1468691"/>
            <a:ext cx="774736" cy="30557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8631" y="3764336"/>
            <a:ext cx="3488468" cy="95410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Add whatever text you want to add here (by just typing), once done you can exit by pressing Ctrl(^) + X, then answer yes “Y” to save changes (or “N” to discard changes)</a:t>
            </a:r>
          </a:p>
        </p:txBody>
      </p:sp>
    </p:spTree>
    <p:extLst>
      <p:ext uri="{BB962C8B-B14F-4D97-AF65-F5344CB8AC3E}">
        <p14:creationId xmlns:p14="http://schemas.microsoft.com/office/powerpoint/2010/main" val="30232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8" grpId="0" animBg="1"/>
      <p:bldP spid="18" grpId="1" animBg="1"/>
      <p:bldP spid="18" grpId="2" animBg="1"/>
      <p:bldP spid="18" grpId="3" animBg="1"/>
      <p:bldP spid="23" grpId="0" animBg="1"/>
      <p:bldP spid="23" grpId="1" animBg="1"/>
      <p:bldP spid="31" grpId="0" animBg="1"/>
      <p:bldP spid="31" grpId="1" animBg="1"/>
      <p:bldP spid="32" grpId="0" animBg="1"/>
      <p:bldP spid="32" grpId="1" animBg="1"/>
      <p:bldP spid="38" grpId="0" animBg="1"/>
      <p:bldP spid="38" grpId="1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Commands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less </a:t>
            </a:r>
            <a:r>
              <a:rPr lang="en-US" dirty="0"/>
              <a:t>: view file with more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more </a:t>
            </a:r>
            <a:r>
              <a:rPr lang="en-US" dirty="0"/>
              <a:t>: view file with less options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</a:t>
            </a:r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alog a file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head 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show the head portion of the files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tail </a:t>
            </a:r>
            <a:r>
              <a:rPr lang="en-US" dirty="0"/>
              <a:t>: show the tail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1669857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Opens a file for reading and allows you to browse using arrow keys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pretty much like more, but has more options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‘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cat’alog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a file: displays entire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“head” or first portion of the file (default is first 10 lines)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display “tail” or end portion of the file (default is last 10 lines)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for these commands to see numerous options that are available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change the default 10 lines for head and tail?      -n 25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to do you search for a word in less or more command?      Try /genes after opening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how do you print non-printing characters with cat command?    -t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9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and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Compress/Decompress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zip</a:t>
            </a:r>
            <a:r>
              <a:rPr lang="en-US" dirty="0"/>
              <a:t>: compress or decompress using zip algorithm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gzip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compress or decompress using gnu-zip algorithm</a:t>
            </a:r>
          </a:p>
          <a:p>
            <a:pPr marL="0" indent="0">
              <a:buNone/>
            </a:pPr>
            <a:r>
              <a:rPr lang="en-US" dirty="0"/>
              <a:t>Archiving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tar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ape </a:t>
            </a:r>
            <a:r>
              <a:rPr lang="en-US" dirty="0">
                <a:solidFill>
                  <a:srgbClr val="C00000"/>
                </a:solidFill>
              </a:rPr>
              <a:t>ar</a:t>
            </a:r>
            <a:r>
              <a:rPr lang="en-US" dirty="0"/>
              <a:t>chive, does not compress but creates a single bundle of all files/directories. It can be used with compression algorithms to archive and compress at the same time.</a:t>
            </a:r>
          </a:p>
          <a:p>
            <a:r>
              <a:rPr lang="en-US" dirty="0"/>
              <a:t>Why compression?</a:t>
            </a:r>
          </a:p>
          <a:p>
            <a:pPr lvl="1"/>
            <a:r>
              <a:rPr lang="en-US" dirty="0"/>
              <a:t>Reduces disk space</a:t>
            </a:r>
          </a:p>
          <a:p>
            <a:pPr lvl="1"/>
            <a:r>
              <a:rPr lang="en-US" dirty="0"/>
              <a:t>Easier to distribute/handling</a:t>
            </a:r>
          </a:p>
          <a:p>
            <a:pPr lvl="1"/>
            <a:r>
              <a:rPr lang="en-US" dirty="0"/>
              <a:t>Backing up the data</a:t>
            </a:r>
          </a:p>
        </p:txBody>
      </p:sp>
    </p:spTree>
    <p:extLst>
      <p:ext uri="{BB962C8B-B14F-4D97-AF65-F5344CB8AC3E}">
        <p14:creationId xmlns:p14="http://schemas.microsoft.com/office/powerpoint/2010/main" val="264165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zip a file (compression)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AT_cDNA.fa.zip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the size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now,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unzip AT_cDNA.fa.zip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decompress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gunzip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AT_cDNA.fa.gz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zip a directory or several files together, but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works on single file</a:t>
            </a:r>
          </a:p>
        </p:txBody>
      </p:sp>
    </p:spTree>
    <p:extLst>
      <p:ext uri="{BB962C8B-B14F-4D97-AF65-F5344CB8AC3E}">
        <p14:creationId xmlns:p14="http://schemas.microsoft.com/office/powerpoint/2010/main" val="2224364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Compressing/decompressing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Some more examples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basic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all files have txt extension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files.zip . -i *.txt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again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Notice a new file? That is compressed file, archived file (all files with txt 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 -r basic.zip basic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basic.zip is compressed directory of basic</a:t>
            </a:r>
          </a:p>
        </p:txBody>
      </p:sp>
    </p:spTree>
    <p:extLst>
      <p:ext uri="{BB962C8B-B14F-4D97-AF65-F5344CB8AC3E}">
        <p14:creationId xmlns:p14="http://schemas.microsoft.com/office/powerpoint/2010/main" val="3900857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archive backed up folder  (BACKUP_FILES)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there is a archived file (BACKUP_FILES.tar)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option c=compress, v=verbose, f=files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but if you want to compress and archive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czvf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 BACKUP_FILES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z= uses GNU zip compression to compress the 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using x(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) instead of c, extracts the archive file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 –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BACKUP_FILES.tar.gz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many other compression types can also be used (bzip2,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etc.,)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7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Navigation commands: </a:t>
            </a:r>
            <a:r>
              <a:rPr lang="en-US" dirty="0"/>
              <a:t>ls, </a:t>
            </a:r>
            <a:r>
              <a:rPr lang="en-US" dirty="0" err="1"/>
              <a:t>pwd</a:t>
            </a:r>
            <a:r>
              <a:rPr lang="en-US" dirty="0"/>
              <a:t>, cd</a:t>
            </a:r>
          </a:p>
          <a:p>
            <a:r>
              <a:rPr lang="en-US" dirty="0">
                <a:solidFill>
                  <a:srgbClr val="C00000"/>
                </a:solidFill>
              </a:rPr>
              <a:t>File/Directory operations</a:t>
            </a:r>
            <a:r>
              <a:rPr lang="en-US" dirty="0"/>
              <a:t>: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Directory related: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creation: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touch, </a:t>
            </a:r>
            <a:r>
              <a:rPr lang="en-US" dirty="0" err="1"/>
              <a:t>nano</a:t>
            </a:r>
            <a:endParaRPr lang="en-US" dirty="0"/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File view</a:t>
            </a:r>
            <a:r>
              <a:rPr lang="en-US" i="1" dirty="0"/>
              <a:t>: </a:t>
            </a:r>
            <a:r>
              <a:rPr lang="en-US" dirty="0"/>
              <a:t>less, more, cat, head, tail, 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Copy/Move: </a:t>
            </a:r>
            <a:r>
              <a:rPr lang="en-US" dirty="0" err="1"/>
              <a:t>cp</a:t>
            </a:r>
            <a:r>
              <a:rPr lang="en-US" dirty="0"/>
              <a:t>, mv</a:t>
            </a:r>
          </a:p>
          <a:p>
            <a:r>
              <a:rPr lang="en-US" dirty="0">
                <a:solidFill>
                  <a:srgbClr val="C00000"/>
                </a:solidFill>
              </a:rPr>
              <a:t>Compression/Archiving</a:t>
            </a:r>
            <a:r>
              <a:rPr lang="en-US" dirty="0"/>
              <a:t>: tar, </a:t>
            </a:r>
            <a:r>
              <a:rPr lang="en-US" dirty="0" err="1"/>
              <a:t>gzip</a:t>
            </a:r>
            <a:r>
              <a:rPr lang="en-US" dirty="0"/>
              <a:t>, zip, unzip, </a:t>
            </a:r>
            <a:r>
              <a:rPr lang="en-US" dirty="0" err="1"/>
              <a:t>gunzip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Help pages:</a:t>
            </a:r>
            <a:r>
              <a:rPr lang="en-US" dirty="0"/>
              <a:t> man </a:t>
            </a:r>
          </a:p>
        </p:txBody>
      </p:sp>
    </p:spTree>
    <p:extLst>
      <p:ext uri="{BB962C8B-B14F-4D97-AF65-F5344CB8AC3E}">
        <p14:creationId xmlns:p14="http://schemas.microsoft.com/office/powerpoint/2010/main" val="99374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displayed on screen (</a:t>
            </a: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r>
              <a:rPr lang="en-US" dirty="0"/>
              <a:t>) can also be redirected to desired places (</a:t>
            </a:r>
            <a:r>
              <a:rPr lang="en-US" dirty="0" err="1"/>
              <a:t>eg</a:t>
            </a:r>
            <a:r>
              <a:rPr lang="en-US" dirty="0"/>
              <a:t>., a new file, new command)</a:t>
            </a:r>
          </a:p>
          <a:p>
            <a:pPr lvl="1"/>
            <a:r>
              <a:rPr lang="en-US" dirty="0"/>
              <a:t>&gt; (greater than sign) redirects the data from  the command to another file (outside)</a:t>
            </a:r>
          </a:p>
          <a:p>
            <a:pPr lvl="1"/>
            <a:r>
              <a:rPr lang="en-US" dirty="0"/>
              <a:t>&lt; (less than sign) redirects the data into the command (from a file)</a:t>
            </a:r>
          </a:p>
          <a:p>
            <a:pPr lvl="1"/>
            <a:r>
              <a:rPr lang="en-US" dirty="0"/>
              <a:t>&gt;&gt; (double greater than sign), just like the &gt;, but doesn’t clobber the file (appends to the end of the file)</a:t>
            </a:r>
          </a:p>
          <a:p>
            <a:pPr lvl="1"/>
            <a:r>
              <a:rPr lang="en-US" dirty="0"/>
              <a:t>| (pipe) connects the output of one command to another</a:t>
            </a:r>
          </a:p>
        </p:txBody>
      </p:sp>
    </p:spTree>
    <p:extLst>
      <p:ext uri="{BB962C8B-B14F-4D97-AF65-F5344CB8AC3E}">
        <p14:creationId xmlns:p14="http://schemas.microsoft.com/office/powerpoint/2010/main" val="4234571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40" y="209442"/>
            <a:ext cx="6116320" cy="3042869"/>
          </a:xfrm>
        </p:spPr>
      </p:pic>
      <p:sp>
        <p:nvSpPr>
          <p:cNvPr id="5" name="Rectangle 4"/>
          <p:cNvSpPr/>
          <p:nvPr/>
        </p:nvSpPr>
        <p:spPr bwMode="auto">
          <a:xfrm>
            <a:off x="8056880" y="1869440"/>
            <a:ext cx="335280" cy="314960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355" y="3385552"/>
            <a:ext cx="5942839" cy="20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194040" y="3906519"/>
            <a:ext cx="553720" cy="289561"/>
          </a:xfrm>
          <a:prstGeom prst="rect">
            <a:avLst/>
          </a:prstGeom>
          <a:solidFill>
            <a:srgbClr val="FFFF0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Sequencing: Timeline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7436" y="3465807"/>
            <a:ext cx="7773944" cy="15096"/>
          </a:xfrm>
          <a:prstGeom prst="straightConnector1">
            <a:avLst/>
          </a:prstGeom>
          <a:ln w="57150">
            <a:solidFill>
              <a:srgbClr val="2A2AD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" y="3285697"/>
            <a:ext cx="4898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315" y="329489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1960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1769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9799" y="3480903"/>
            <a:ext cx="1657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1953: DNA structure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4906" y="3451937"/>
            <a:ext cx="1897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Sanger Sequencing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9986" y="3781242"/>
            <a:ext cx="864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1983: PCR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3078" y="4199884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1993: </a:t>
            </a:r>
            <a:r>
              <a:rPr lang="en-US" sz="1050" dirty="0" err="1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Pyrosequencing</a:t>
            </a:r>
            <a:endParaRPr lang="en-US" sz="1050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55075" y="4377872"/>
            <a:ext cx="1666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2004: 454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23765" y="3923074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1986: semi-automated /capillary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54906" y="3613414"/>
            <a:ext cx="21451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1977: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Maxam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-Gilbert sequencing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13930" y="3290459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6092" y="3283636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0910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94842" y="3279380"/>
            <a:ext cx="656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23556" y="5003915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Hi-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9384" y="4860041"/>
            <a:ext cx="19804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2008: Roche/454 GS FLX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32610" y="4534382"/>
            <a:ext cx="21572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2006: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Agencourt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SOLiD</a:t>
            </a:r>
            <a:r>
              <a:rPr lang="en-US" sz="1050" dirty="0">
                <a:solidFill>
                  <a:srgbClr val="CC00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 AB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1571" y="4690893"/>
            <a:ext cx="2142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2007: 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Illumina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Solexa</a:t>
            </a:r>
            <a:r>
              <a:rPr lang="en-US" sz="105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GA</a:t>
            </a:r>
          </a:p>
        </p:txBody>
      </p:sp>
      <p:sp>
        <p:nvSpPr>
          <p:cNvPr id="50" name="Right Brace 49"/>
          <p:cNvSpPr/>
          <p:nvPr/>
        </p:nvSpPr>
        <p:spPr>
          <a:xfrm rot="10800000">
            <a:off x="2828590" y="3516110"/>
            <a:ext cx="132455" cy="861761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11139" y="3812744"/>
            <a:ext cx="839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1050" b="1" baseline="30000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50" b="1" dirty="0">
                <a:solidFill>
                  <a:srgbClr val="00B05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2" name="Right Brace 51"/>
          <p:cNvSpPr/>
          <p:nvPr/>
        </p:nvSpPr>
        <p:spPr>
          <a:xfrm rot="10800000">
            <a:off x="6120249" y="4451485"/>
            <a:ext cx="133979" cy="891296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20663" y="4773082"/>
            <a:ext cx="894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050" b="1" baseline="30000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  <a:p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050" b="1" i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 </a:t>
            </a:r>
            <a:r>
              <a:rPr lang="en-US" sz="105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73042" y="4069716"/>
            <a:ext cx="3006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99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1988: multi-capillary</a:t>
            </a:r>
          </a:p>
        </p:txBody>
      </p:sp>
      <p:sp>
        <p:nvSpPr>
          <p:cNvPr id="55" name="Right Brace 54"/>
          <p:cNvSpPr/>
          <p:nvPr/>
        </p:nvSpPr>
        <p:spPr>
          <a:xfrm rot="10800000">
            <a:off x="7086034" y="5437936"/>
            <a:ext cx="88218" cy="445070"/>
          </a:xfrm>
          <a:prstGeom prst="righ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93153" y="5546144"/>
            <a:ext cx="649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1050" b="1" baseline="3000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05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23556" y="5160552"/>
            <a:ext cx="2220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2010: PGM (</a:t>
            </a:r>
            <a:r>
              <a:rPr lang="en-US" sz="1050" dirty="0" err="1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MiSeq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05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ionT</a:t>
            </a:r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17311" y="5377739"/>
            <a:ext cx="137255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2012-13: 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PacBio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SMRT</a:t>
            </a:r>
          </a:p>
          <a:p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Nanopore</a:t>
            </a:r>
            <a:r>
              <a:rPr lang="en-US" sz="1050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50" dirty="0" err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minION</a:t>
            </a:r>
            <a:endParaRPr lang="en-US" sz="1050" dirty="0">
              <a:solidFill>
                <a:srgbClr val="00B0F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0991" y="3127933"/>
            <a:ext cx="6715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OX174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591056" y="3116189"/>
            <a:ext cx="5261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HIV-1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88623" y="311155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influenzae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52058" y="2942061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 coli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04226" y="2785176"/>
            <a:ext cx="117746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C. </a:t>
            </a:r>
            <a:r>
              <a:rPr lang="en-US" sz="1050" i="1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elegans</a:t>
            </a:r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86969" y="2604504"/>
            <a:ext cx="11416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D. melanogaster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708020" y="2440114"/>
            <a:ext cx="8210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A. thaliana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6231" y="2257940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Human &amp; mouse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29182" y="2087230"/>
            <a:ext cx="116089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&gt;1000 genomes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9824" y="2445284"/>
            <a:ext cx="191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Genome Projects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99825" y="4170611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Sequencing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Wikipedia and other 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72" y="3536944"/>
            <a:ext cx="2005288" cy="840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b="11882"/>
          <a:stretch/>
        </p:blipFill>
        <p:spPr>
          <a:xfrm>
            <a:off x="6094500" y="4164726"/>
            <a:ext cx="1994635" cy="1176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7" b="7509"/>
          <a:stretch/>
        </p:blipFill>
        <p:spPr>
          <a:xfrm>
            <a:off x="7086033" y="5385776"/>
            <a:ext cx="2034938" cy="9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 and Redirects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you’ll see the list of files here, now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the list.txt file? Check its content.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the contents of the list.txt again, then try this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 &gt; list.txt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is the difference?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For pipes,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whoa! What happened?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less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8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Imagine, rather than typing all the file names, you could represent them with a single word</a:t>
            </a:r>
          </a:p>
          <a:p>
            <a:r>
              <a:rPr lang="en-US" dirty="0"/>
              <a:t>This word or a pattern used to represent files/directories are called regular expression (regex for short). </a:t>
            </a:r>
          </a:p>
          <a:p>
            <a:r>
              <a:rPr lang="en-US" dirty="0"/>
              <a:t>Simple examples:</a:t>
            </a:r>
          </a:p>
          <a:p>
            <a:pPr lvl="1"/>
            <a:r>
              <a:rPr lang="en-US" dirty="0"/>
              <a:t>* to represent any word: </a:t>
            </a:r>
            <a:r>
              <a:rPr lang="en-US" dirty="0" err="1"/>
              <a:t>eg</a:t>
            </a:r>
            <a:r>
              <a:rPr lang="en-US" dirty="0"/>
              <a:t>. *.txt means all files with txt extension</a:t>
            </a:r>
          </a:p>
          <a:p>
            <a:pPr lvl="1"/>
            <a:r>
              <a:rPr lang="en-US" dirty="0"/>
              <a:t>? to represent a single letter: </a:t>
            </a:r>
            <a:r>
              <a:rPr lang="en-US" dirty="0" err="1"/>
              <a:t>eg</a:t>
            </a:r>
            <a:r>
              <a:rPr lang="en-US" dirty="0"/>
              <a:t>. ?????.txt matches all files with exactly 5 letters, with txt extension.</a:t>
            </a:r>
          </a:p>
          <a:p>
            <a:pPr lvl="1"/>
            <a:r>
              <a:rPr lang="en-US" dirty="0"/>
              <a:t>^ beginning and $ for the end of the word:  </a:t>
            </a:r>
            <a:r>
              <a:rPr lang="en-US" dirty="0" err="1"/>
              <a:t>eg</a:t>
            </a:r>
            <a:r>
              <a:rPr lang="en-US" dirty="0"/>
              <a:t>  ^text* forces the match for the beginning letters only.</a:t>
            </a:r>
          </a:p>
        </p:txBody>
      </p:sp>
    </p:spTree>
    <p:extLst>
      <p:ext uri="{BB962C8B-B14F-4D97-AF65-F5344CB8AC3E}">
        <p14:creationId xmlns:p14="http://schemas.microsoft.com/office/powerpoint/2010/main" val="1614486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-c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-n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“&gt;”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search for anything, including text or patterns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color them for easy reading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grep --color 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"transcription factor"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“chr1”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04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normally, has 4 parts for this command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'OPERATION/MATCH/REPLACEMENT/FLAGS' FILENAME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well, that didn’t help much, try again with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|less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we can still make it easy to read: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/chromosome/g’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grep “&gt;”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printing specific line is easy: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or range of 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‘52,55p’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delete a line too: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‘1d’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82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74912" y="2735178"/>
            <a:ext cx="3561982" cy="25619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#</a:t>
            </a:r>
            <a:r>
              <a:rPr lang="en-US" sz="1600" b="1" i="1" dirty="0" err="1">
                <a:latin typeface="Consolas" panose="020B0609020204030204" pitchFamily="49" charset="0"/>
                <a:cs typeface="Segoe UI" panose="020B0502040204020203" pitchFamily="34" charset="0"/>
              </a:rPr>
              <a:t>Chr</a:t>
            </a:r>
            <a:r>
              <a:rPr lang="en-US" sz="1600" b="1" i="1" dirty="0">
                <a:latin typeface="Consolas" panose="020B0609020204030204" pitchFamily="49" charset="0"/>
                <a:cs typeface="Segoe UI" panose="020B0502040204020203" pitchFamily="34" charset="0"/>
              </a:rPr>
              <a:t>	Start	End	Name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Chr1	11	200	gene1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26	350	gene2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33	430	gene3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48	510	gene4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57	670	gene5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65	770	gene6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75	890	gene7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83	900	gene8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nsolas" panose="020B0609020204030204" pitchFamily="49" charset="0"/>
                <a:cs typeface="Segoe UI" panose="020B0502040204020203" pitchFamily="34" charset="0"/>
              </a:rPr>
              <a:t>Chr1	91	1010	gene9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9768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8074" y="242740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380" y="242739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4686" y="24244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$4</a:t>
            </a: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4289718" y="791617"/>
            <a:ext cx="311902" cy="294774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752" y="179877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9274" y="2785034"/>
            <a:ext cx="9504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NR==2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NR==3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NR==4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NR==5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NR==6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NR==7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NR==8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NR==9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NR==10</a:t>
            </a:r>
          </a:p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NR==11</a:t>
            </a: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3472487" y="5263198"/>
            <a:ext cx="201783" cy="48158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8841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FS</a:t>
            </a:r>
          </a:p>
        </p:txBody>
      </p:sp>
      <p:sp>
        <p:nvSpPr>
          <p:cNvPr id="15" name="Left Brace 14"/>
          <p:cNvSpPr/>
          <p:nvPr/>
        </p:nvSpPr>
        <p:spPr bwMode="auto">
          <a:xfrm rot="16200000">
            <a:off x="6263815" y="5347577"/>
            <a:ext cx="201785" cy="31282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4233" y="5604881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66573" y="58066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(tab)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4657" y="5790046"/>
            <a:ext cx="105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(new line)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9067" y="3028986"/>
            <a:ext cx="214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NF==4, $NF==gene1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186" y="2182413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374" y="4967442"/>
            <a:ext cx="79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</a:p>
        </p:txBody>
      </p:sp>
      <p:cxnSp>
        <p:nvCxnSpPr>
          <p:cNvPr id="23" name="Straight Arrow Connector 22"/>
          <p:cNvCxnSpPr>
            <a:stCxn id="20" idx="3"/>
          </p:cNvCxnSpPr>
          <p:nvPr/>
        </p:nvCxnSpPr>
        <p:spPr bwMode="auto">
          <a:xfrm>
            <a:off x="2009274" y="2336302"/>
            <a:ext cx="950494" cy="539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endCxn id="21" idx="1"/>
          </p:cNvCxnSpPr>
          <p:nvPr/>
        </p:nvCxnSpPr>
        <p:spPr bwMode="auto">
          <a:xfrm>
            <a:off x="6364707" y="5121330"/>
            <a:ext cx="25566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1897146" y="1063241"/>
            <a:ext cx="6087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awk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'PATTERN {ACTION}'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FILENAME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awk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2725" y="1311440"/>
            <a:ext cx="8778875" cy="4648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NF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i="1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0' FILE </a:t>
            </a:r>
            <a:r>
              <a:rPr lang="en-US" sz="1400" i="1" dirty="0">
                <a:latin typeface="Consolas" panose="020B0609020204030204" pitchFamily="49" charset="0"/>
              </a:rPr>
              <a:t># Deletes all blank lines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more than 4 fields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'$NF &gt; 4' FILE </a:t>
            </a:r>
            <a:r>
              <a:rPr lang="en-US" sz="1400" i="1" dirty="0">
                <a:latin typeface="Consolas" panose="020B0609020204030204" pitchFamily="49" charset="0"/>
              </a:rPr>
              <a:t># Prints only lines with value of the 4th filed &gt; 4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$NF }'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value of the last field of the last line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'NR==25,NR==100' FILE </a:t>
            </a:r>
            <a:r>
              <a:rPr lang="en-US" sz="1400" i="1" dirty="0">
                <a:latin typeface="Consolas" panose="020B0609020204030204" pitchFamily="49" charset="0"/>
              </a:rPr>
              <a:t># Prints lines between 25 and 100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'NR==50' FILE </a:t>
            </a:r>
            <a:r>
              <a:rPr lang="en-US" sz="1400" i="1" dirty="0">
                <a:latin typeface="Consolas" panose="020B0609020204030204" pitchFamily="49" charset="0"/>
              </a:rPr>
              <a:t># Prints 50th line of input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&lt; 26' FILE </a:t>
            </a:r>
            <a:r>
              <a:rPr lang="en-US" sz="1400" i="1" dirty="0">
                <a:latin typeface="Consolas" panose="020B0609020204030204" pitchFamily="49" charset="0"/>
              </a:rPr>
              <a:t># Prints first 25 lines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'NR &gt; 25' FILE </a:t>
            </a:r>
            <a:r>
              <a:rPr lang="en-US" sz="1400" i="1" dirty="0">
                <a:latin typeface="Consolas" panose="020B0609020204030204" pitchFamily="49" charset="0"/>
              </a:rPr>
              <a:t># Prints file after 25th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'END { print NR }' FILE </a:t>
            </a:r>
            <a:r>
              <a:rPr lang="en-US" sz="1400" i="1" dirty="0">
                <a:latin typeface="Consolas" panose="020B0609020204030204" pitchFamily="49" charset="0"/>
              </a:rPr>
              <a:t># Prints the last line of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NF ":" $0 }' FILE </a:t>
            </a:r>
            <a:r>
              <a:rPr lang="en-US" sz="1400" i="1" dirty="0">
                <a:latin typeface="Consolas" panose="020B0609020204030204" pitchFamily="49" charset="0"/>
              </a:rPr>
              <a:t># Prints number of fields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FNR ":" $0 }' FILE </a:t>
            </a:r>
            <a:r>
              <a:rPr lang="en-US" sz="1400" i="1" dirty="0">
                <a:latin typeface="Consolas" panose="020B0609020204030204" pitchFamily="49" charset="0"/>
              </a:rPr>
              <a:t># Prints line number in front of every line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'$5 == "abc123"'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lines which have 'abc123' in 5th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'BEGIN { ORS="\n\n" }; 1' FILE </a:t>
            </a:r>
            <a:r>
              <a:rPr lang="en-US" sz="1400" i="1" dirty="0">
                <a:latin typeface="Consolas" panose="020B0609020204030204" pitchFamily="49" charset="0"/>
              </a:rPr>
              <a:t># Double spaces the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$1, $2 }' FILE </a:t>
            </a:r>
            <a:r>
              <a:rPr lang="en-US" sz="1400" i="1" dirty="0">
                <a:latin typeface="Consolas" panose="020B0609020204030204" pitchFamily="49" charset="0"/>
              </a:rPr>
              <a:t># Prints only 1st and 2nd field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print $2, $1 }' FILE </a:t>
            </a:r>
            <a:r>
              <a:rPr lang="en-US" sz="1400" i="1" dirty="0">
                <a:latin typeface="Consolas" panose="020B0609020204030204" pitchFamily="49" charset="0"/>
              </a:rPr>
              <a:t># Prints only 2nd and 1st field (swapping columns)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'{ $2 = ""; print }' FILE </a:t>
            </a:r>
            <a:r>
              <a:rPr lang="en-US" sz="1400" i="1" dirty="0">
                <a:latin typeface="Consolas" panose="020B0609020204030204" pitchFamily="49" charset="0"/>
              </a:rPr>
              <a:t># Prints the file without 2nd column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'/REGEX/' FILE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i="1" dirty="0">
                <a:latin typeface="Consolas" panose="020B0609020204030204" pitchFamily="49" charset="0"/>
              </a:rPr>
              <a:t># Prints all the lines having REGEX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awk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'!/REGEX/' FILE </a:t>
            </a:r>
            <a:r>
              <a:rPr lang="en-US" sz="1400" i="1" dirty="0">
                <a:latin typeface="Consolas" panose="020B0609020204030204" pitchFamily="49" charset="0"/>
              </a:rPr>
              <a:t># Prints all the lines not having the REGEX</a:t>
            </a: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i="1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22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and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chmod</a:t>
            </a:r>
            <a:r>
              <a:rPr lang="en-US" dirty="0"/>
              <a:t>: short for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e, alters the permissions for files/directories</a:t>
            </a:r>
          </a:p>
          <a:p>
            <a:r>
              <a:rPr lang="en-US" dirty="0"/>
              <a:t>Other commands to alter properties of files/dirs.: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chgrp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gr</a:t>
            </a:r>
            <a:r>
              <a:rPr lang="en-US" dirty="0"/>
              <a:t>ou</a:t>
            </a:r>
            <a:r>
              <a:rPr lang="en-US" dirty="0">
                <a:solidFill>
                  <a:srgbClr val="C00000"/>
                </a:solidFill>
              </a:rPr>
              <a:t>p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chown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ch</a:t>
            </a:r>
            <a:r>
              <a:rPr lang="en-US" dirty="0"/>
              <a:t>ange </a:t>
            </a:r>
            <a:r>
              <a:rPr lang="en-US" dirty="0">
                <a:solidFill>
                  <a:srgbClr val="C00000"/>
                </a:solidFill>
              </a:rPr>
              <a:t>own</a:t>
            </a:r>
            <a:r>
              <a:rPr lang="en-US" dirty="0"/>
              <a:t>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29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 -l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8904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8311510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756956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6138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Sequences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4 12:15 basic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3929 Jul  4 12:16 basic.zip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 2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4096 Jul  1 21:46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delete_me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0 Jul  2 14:40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firstfile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2103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genes_a.gff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2717 Jun 23  2014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genes_b.gff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550 Jun 23  2014 ids.txt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ids_a.txt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385 Jun 23  2014 ids_b.txt</a:t>
            </a: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78679" y="2847372"/>
            <a:ext cx="115071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4385" y="2016375"/>
            <a:ext cx="38196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Advanced permission, mainly to say type: d= directory, -=regular file, l=shortcut (link), s=permission set by sys admin, </a:t>
            </a:r>
            <a:r>
              <a:rPr lang="en-US" sz="16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etc</a:t>
            </a:r>
            <a:endParaRPr lang="en-US" sz="1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 bwMode="auto">
          <a:xfrm flipH="1">
            <a:off x="236215" y="2442258"/>
            <a:ext cx="2125020" cy="405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93750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632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4735" y="2847372"/>
            <a:ext cx="273409" cy="3356658"/>
          </a:xfrm>
          <a:prstGeom prst="rect">
            <a:avLst/>
          </a:prstGeom>
          <a:solidFill>
            <a:srgbClr val="FFFF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6785" y="2168775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user (you). r=read; w=write; x=execute 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 bwMode="auto">
          <a:xfrm flipH="1">
            <a:off x="430455" y="2461163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810194" y="2184738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the group you belong to. r=read; w=write; x=execute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 bwMode="auto">
          <a:xfrm flipH="1">
            <a:off x="703864" y="2477126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085861" y="2177586"/>
            <a:ext cx="38196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Permission for others. r=read; w=write; x=execute 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>
            <a:off x="979531" y="2469974"/>
            <a:ext cx="2106330" cy="3862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9375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030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3689" y="2444008"/>
            <a:ext cx="2444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33446" y="2442258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2801" y="2442258"/>
            <a:ext cx="7608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group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6826" y="2442258"/>
            <a:ext cx="6386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size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1494" y="2442258"/>
            <a:ext cx="69530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2858" y="2436889"/>
            <a:ext cx="951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filename</a:t>
            </a:r>
          </a:p>
        </p:txBody>
      </p:sp>
    </p:spTree>
    <p:extLst>
      <p:ext uri="{BB962C8B-B14F-4D97-AF65-F5344CB8AC3E}">
        <p14:creationId xmlns:p14="http://schemas.microsoft.com/office/powerpoint/2010/main" val="37844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6" grpId="2" animBg="1"/>
      <p:bldP spid="6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21" grpId="0" animBg="1"/>
      <p:bldP spid="21" grpId="1" animBg="1"/>
      <p:bldP spid="23" grpId="0" animBg="1"/>
      <p:bldP spid="23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mode (</a:t>
            </a:r>
            <a:r>
              <a:rPr lang="en-US" dirty="0" err="1"/>
              <a:t>chmod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g-w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 permission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again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try all these and see the difference each time you run the command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o+rwx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RefSeq.faa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open man page and search how to change the permission for entire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–R g-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Sequences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65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</a:t>
            </a:r>
            <a:r>
              <a:rPr lang="en-US" dirty="0"/>
              <a:t> : translate</a:t>
            </a:r>
          </a:p>
          <a:p>
            <a:r>
              <a:rPr lang="en-US" dirty="0" err="1"/>
              <a:t>wc</a:t>
            </a:r>
            <a:r>
              <a:rPr lang="en-US" dirty="0"/>
              <a:t> : word count</a:t>
            </a:r>
          </a:p>
        </p:txBody>
      </p:sp>
    </p:spTree>
    <p:extLst>
      <p:ext uri="{BB962C8B-B14F-4D97-AF65-F5344CB8AC3E}">
        <p14:creationId xmlns:p14="http://schemas.microsoft.com/office/powerpoint/2010/main" val="291800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Sequenced Genomes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/>
          <a:stretch/>
        </p:blipFill>
        <p:spPr>
          <a:xfrm>
            <a:off x="1789440" y="2094174"/>
            <a:ext cx="5565121" cy="3906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06250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043519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atgc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AT_cDNA_tr.fa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"ATGC" "AUGC"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AT_cDNA.fa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AT_rna.fa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"a-z" "A-Z“ &lt;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outfile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Converts case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counting words/characters/lines: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–w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59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commands to modify output</a:t>
            </a:r>
          </a:p>
          <a:p>
            <a:pPr lvl="1"/>
            <a:r>
              <a:rPr lang="en-US" dirty="0"/>
              <a:t>sort : for sorting</a:t>
            </a:r>
          </a:p>
          <a:p>
            <a:pPr lvl="1"/>
            <a:r>
              <a:rPr lang="en-US" dirty="0" err="1"/>
              <a:t>uniq</a:t>
            </a:r>
            <a:r>
              <a:rPr lang="en-US" dirty="0"/>
              <a:t> : removing duplicates/printing unique entries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70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see how chromosomes are ordered.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did the order change?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man page and run the following commands: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1,1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1.4,1.5 –n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–k 3 –r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by default, it assumes the fields (columns) are separated by tab, but you can change this using -t option.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259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the contents of the file, many duplicate accession numbers are present. Try this: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those numbers?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 are these ids (check the previous results for hint)?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 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prints unique ids only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remember, files should be sorted before you use the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command!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can you come up with single command to sort and call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on a file?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Hint: pipes</a:t>
            </a:r>
          </a:p>
        </p:txBody>
      </p:sp>
    </p:spTree>
    <p:extLst>
      <p:ext uri="{BB962C8B-B14F-4D97-AF65-F5344CB8AC3E}">
        <p14:creationId xmlns:p14="http://schemas.microsoft.com/office/powerpoint/2010/main" val="3200749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diff</a:t>
            </a:r>
            <a:r>
              <a:rPr lang="en-US" dirty="0"/>
              <a:t>erence) reports differences between files</a:t>
            </a:r>
          </a:p>
          <a:p>
            <a:r>
              <a:rPr lang="en-US" dirty="0" err="1">
                <a:solidFill>
                  <a:srgbClr val="C00000"/>
                </a:solidFill>
              </a:rPr>
              <a:t>comm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C00000"/>
                </a:solidFill>
              </a:rPr>
              <a:t>comm</a:t>
            </a:r>
            <a:r>
              <a:rPr lang="en-US" dirty="0"/>
              <a:t>on) command compares two sorted files line by line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849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 -y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are these files different?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now try: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-1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 ids_a.txt ids_b.txt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 ids_a.txt ids_b.txt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4033010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files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</a:t>
            </a:r>
            <a:r>
              <a:rPr lang="en-US" dirty="0"/>
              <a:t> : divide the file vertically</a:t>
            </a:r>
          </a:p>
          <a:p>
            <a:r>
              <a:rPr lang="en-US" dirty="0">
                <a:solidFill>
                  <a:srgbClr val="C00000"/>
                </a:solidFill>
              </a:rPr>
              <a:t>split</a:t>
            </a:r>
            <a:r>
              <a:rPr lang="en-US" dirty="0"/>
              <a:t> : divide the file horizontally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640" y="417576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6698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9306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19154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5239" y="3444240"/>
            <a:ext cx="35560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 bwMode="auto">
          <a:xfrm flipV="1">
            <a:off x="3667760" y="4043680"/>
            <a:ext cx="1399224" cy="731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066984" y="48514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66984" y="52933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984" y="573532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 bwMode="auto">
          <a:xfrm>
            <a:off x="3667760" y="4775200"/>
            <a:ext cx="1399224" cy="701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889886" y="3874403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3313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2635" y="3105686"/>
            <a:ext cx="3892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89886" y="5293360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95978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2" grpId="0" animBg="1"/>
      <p:bldP spid="13" grpId="0" animBg="1"/>
      <p:bldP spid="14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run these commands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1,4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fields (columns) are separated by tab, but you can change this using -d (delimiter) option.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cut –d “,” -f 1-4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AT_genes.gff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use comma instead of tab for delimiting fields (columns)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man page for more options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679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split files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-l 10 ids.txt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new files? Check their contents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modify the default behavior using -d (for numerical suffixes) as well as 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providing meaningful prefixes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-l 10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divide them based on size instead of lines, use the -b (bytes) option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 –d -b 100 ids.txt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split_ids_size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  <a:p>
            <a:pPr marL="0" indent="0">
              <a:buNone/>
            </a:pP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69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</a:t>
            </a:r>
            <a:r>
              <a:rPr lang="en-US" dirty="0"/>
              <a:t> : concatenate the files </a:t>
            </a:r>
          </a:p>
          <a:p>
            <a:r>
              <a:rPr lang="en-US" dirty="0">
                <a:solidFill>
                  <a:srgbClr val="C00000"/>
                </a:solidFill>
              </a:rPr>
              <a:t>paste</a:t>
            </a:r>
            <a:r>
              <a:rPr lang="en-US" dirty="0"/>
              <a:t> : combine 2 files horizontally </a:t>
            </a:r>
          </a:p>
          <a:p>
            <a:r>
              <a:rPr lang="en-US" dirty="0">
                <a:solidFill>
                  <a:srgbClr val="C00000"/>
                </a:solidFill>
              </a:rPr>
              <a:t>join </a:t>
            </a:r>
            <a:r>
              <a:rPr lang="en-US" dirty="0"/>
              <a:t>: combine 2 files horizontally, but based on  a specific key column present in both files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88791" y="3469640"/>
            <a:ext cx="1595120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1099" y="344424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81099" y="388620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181099" y="4328160"/>
            <a:ext cx="1595120" cy="3657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4" idx="1"/>
          </p:cNvCxnSpPr>
          <p:nvPr/>
        </p:nvCxnSpPr>
        <p:spPr bwMode="auto">
          <a:xfrm>
            <a:off x="2776219" y="4069080"/>
            <a:ext cx="1512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295006" y="3692426"/>
            <a:ext cx="63755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181098" y="3431540"/>
            <a:ext cx="799474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5355" y="3446780"/>
            <a:ext cx="828978" cy="11988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02783" y="3654326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paste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56445" y="3456811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96" y="3446055"/>
            <a:ext cx="824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Y5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96568" y="3446054"/>
            <a:ext cx="1504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A1 X1 Y1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B2 X2 Y2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C3 X3 Y4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D4 X4 Y5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49602" y="3697504"/>
            <a:ext cx="8078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7165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2" grpId="0" animBg="1"/>
      <p:bldP spid="22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35" grpId="0"/>
      <p:bldP spid="38" grpId="0"/>
      <p:bldP spid="39" grpId="0"/>
      <p:bldP spid="40" grpId="0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320642" y="3525441"/>
            <a:ext cx="1367519" cy="15724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55671" y="4263486"/>
            <a:ext cx="1367519" cy="9870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04481" y="4252591"/>
            <a:ext cx="1367519" cy="9786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55671" y="3544712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04481" y="3525441"/>
            <a:ext cx="1367519" cy="7187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20642" y="3205773"/>
            <a:ext cx="1367519" cy="3901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4482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55671" y="3208231"/>
            <a:ext cx="1367519" cy="317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2000" y="21853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34837" y="2186140"/>
            <a:ext cx="3437164" cy="2933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4018" y="1856642"/>
            <a:ext cx="1556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DNA sequencing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37" y="2382330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First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Individual Sequencing Reaction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783" y="2419017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Next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Massive Parallel </a:t>
            </a:r>
            <a:r>
              <a:rPr lang="en-US" sz="1350" dirty="0" err="1">
                <a:latin typeface="Calluna Sans" panose="02000000000000000000" pitchFamily="50" charset="0"/>
              </a:rPr>
              <a:t>Seq</a:t>
            </a:r>
            <a:r>
              <a:rPr lang="en-US" sz="1350" dirty="0">
                <a:latin typeface="Calluna Sans" panose="02000000000000000000" pitchFamily="50" charset="0"/>
              </a:rPr>
              <a:t> Reactions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4829" y="2426941"/>
            <a:ext cx="1700893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3</a:t>
            </a:r>
            <a:r>
              <a:rPr lang="en-US" sz="1350" baseline="30000" dirty="0">
                <a:latin typeface="Calluna Sans" panose="02000000000000000000" pitchFamily="50" charset="0"/>
              </a:rPr>
              <a:t>rd</a:t>
            </a:r>
            <a:r>
              <a:rPr lang="en-US" sz="1350" dirty="0">
                <a:latin typeface="Calluna Sans" panose="02000000000000000000" pitchFamily="50" charset="0"/>
              </a:rPr>
              <a:t> Generation</a:t>
            </a:r>
          </a:p>
          <a:p>
            <a:pPr algn="ctr"/>
            <a:r>
              <a:rPr lang="en-US" sz="1350" dirty="0">
                <a:latin typeface="Calluna Sans" panose="02000000000000000000" pitchFamily="50" charset="0"/>
              </a:rPr>
              <a:t>Single Molecule DNA sequencing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2108" y="3422619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Roche 454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4928" y="3429000"/>
            <a:ext cx="99060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ABI </a:t>
            </a:r>
            <a:r>
              <a:rPr lang="en-US" sz="1350" dirty="0" err="1">
                <a:latin typeface="Calluna Sans" panose="02000000000000000000" pitchFamily="50" charset="0"/>
              </a:rPr>
              <a:t>SOLiD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8360" y="3431722"/>
            <a:ext cx="91168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Illumina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882" y="3429000"/>
            <a:ext cx="990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Sanger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6575" y="3439592"/>
            <a:ext cx="772886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PacBio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2322" y="3429000"/>
            <a:ext cx="911678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Nanopore</a:t>
            </a:r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9182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on solid phase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4928" y="4023485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Emulsion PCR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1818" y="4028929"/>
            <a:ext cx="99060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Cluster Generation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6440" y="4833886"/>
            <a:ext cx="113347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Synthesis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37921" y="4826168"/>
            <a:ext cx="1068158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ligation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9431" y="4821154"/>
            <a:ext cx="1458683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luna Sans" panose="02000000000000000000" pitchFamily="50" charset="0"/>
              </a:rPr>
              <a:t>Pyrosequencing</a:t>
            </a:r>
            <a:endParaRPr lang="en-US" sz="1350" dirty="0">
              <a:latin typeface="Calluna Sans" panose="02000000000000000000" pitchFamily="50" charset="0"/>
            </a:endParaRPr>
          </a:p>
          <a:p>
            <a:pPr algn="ctr"/>
            <a:endParaRPr lang="en-US" sz="1350" dirty="0">
              <a:latin typeface="Calluna Sans" panose="02000000000000000000" pitchFamily="5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00826" y="4833886"/>
            <a:ext cx="1133474" cy="715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Fluorescent signal capture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4970" y="4833886"/>
            <a:ext cx="119879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Electric signal capture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63512" y="2419017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87057" y="2322299"/>
            <a:ext cx="1880505" cy="234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99782" y="3431057"/>
            <a:ext cx="355147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98924" y="3330236"/>
            <a:ext cx="369436" cy="1077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77615" y="4886325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027976" y="4951866"/>
            <a:ext cx="311332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3942" y="3344805"/>
            <a:ext cx="662054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93476" y="4642735"/>
            <a:ext cx="315688" cy="635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Calluna Sans" panose="02000000000000000000" pitchFamily="50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5776" y="4060173"/>
            <a:ext cx="1367516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Cloning/ chain termination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2848" y="4833886"/>
            <a:ext cx="13933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luna Sans" panose="02000000000000000000" pitchFamily="50" charset="0"/>
              </a:rPr>
              <a:t>Sequencing by electrophoresis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136196" y="3053243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32114" y="3720309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37557" y="4473722"/>
            <a:ext cx="2723" cy="309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0" y="6047131"/>
            <a:ext cx="30906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 err="1">
                <a:latin typeface="Calluna Sans" panose="02000000000000000000" pitchFamily="50" charset="0"/>
              </a:rPr>
              <a:t>wikipedia</a:t>
            </a:r>
            <a:r>
              <a:rPr lang="en-US" sz="1350" i="1" dirty="0">
                <a:latin typeface="Calluna Sans" panose="02000000000000000000" pitchFamily="50" charset="0"/>
              </a:rPr>
              <a:t> and various vendor websites</a:t>
            </a:r>
          </a:p>
        </p:txBody>
      </p:sp>
    </p:spTree>
    <p:extLst>
      <p:ext uri="{BB962C8B-B14F-4D97-AF65-F5344CB8AC3E}">
        <p14:creationId xmlns:p14="http://schemas.microsoft.com/office/powerpoint/2010/main" val="10880926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295399"/>
            <a:ext cx="8939814" cy="5034379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files using cat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sequences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-l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do you see many files, each file has a single sequence in it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to merge them into a single file: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*.fa &gt;&gt;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sequences.fasta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..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similarly, to use paste, just: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paste ids_a.txt ids_b.txt &gt;&gt; combined_ids.txt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files to see if the contents are same as what you were expecting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-1 1 -2 3 genes_a.gff genes_b.gff</a:t>
            </a:r>
            <a:b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1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and 3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field from the 2</a:t>
            </a:r>
            <a:r>
              <a:rPr lang="en-US" sz="1400" i="1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 file is used to merge</a:t>
            </a:r>
          </a:p>
          <a:p>
            <a:pPr marL="0" indent="0">
              <a:buNone/>
            </a:pP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37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wget</a:t>
            </a:r>
            <a:r>
              <a:rPr lang="en-US" dirty="0">
                <a:solidFill>
                  <a:srgbClr val="C00000"/>
                </a:solidFill>
              </a:rPr>
              <a:t> : get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ww link</a:t>
            </a:r>
          </a:p>
          <a:p>
            <a:r>
              <a:rPr lang="en-US" dirty="0">
                <a:solidFill>
                  <a:srgbClr val="C00000"/>
                </a:solidFill>
              </a:rPr>
              <a:t>curl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opy </a:t>
            </a:r>
            <a:r>
              <a:rPr lang="en-US" dirty="0">
                <a:solidFill>
                  <a:srgbClr val="C00000"/>
                </a:solidFill>
              </a:rPr>
              <a:t>URL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7654" y="2325757"/>
            <a:ext cx="8939814" cy="233569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2400">
                <a:solidFill>
                  <a:srgbClr val="7A6E67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5pPr>
            <a:lvl6pPr marL="141446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6pPr>
            <a:lvl7pPr marL="16716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7pPr>
            <a:lvl8pPr marL="19288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8pPr>
            <a:lvl9pPr marL="21859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E1126"/>
              </a:buClr>
              <a:buSzPct val="80000"/>
              <a:buFont typeface="Times" charset="0"/>
              <a:buChar char="•"/>
              <a:defRPr sz="1463">
                <a:solidFill>
                  <a:srgbClr val="7A6E67"/>
                </a:solidFill>
                <a:latin typeface="+mn-lt"/>
                <a:ea typeface="Geneva" charset="-128"/>
              </a:defRPr>
            </a:lvl9pPr>
          </a:lstStyle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Make sure you are in WORKSHOP_FILES directory</a:t>
            </a: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kern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Times" charset="0"/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arnstrm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/WORKSHOP_FILES</a:t>
            </a:r>
          </a:p>
          <a:p>
            <a:pPr marL="0" indent="0">
              <a:buFont typeface="Times" charset="0"/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download file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http://goo.gl/CDXx15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if you don’t have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, try curl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kern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curl –O http://goo.gl/CDXx1</a:t>
            </a:r>
          </a:p>
          <a:p>
            <a:pPr marL="0" indent="0">
              <a:buNone/>
            </a:pP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# when you do ls, you should see a </a:t>
            </a:r>
            <a:r>
              <a:rPr lang="en-US" sz="1400" i="1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gzipped</a:t>
            </a:r>
            <a:r>
              <a:rPr lang="en-US" sz="1400" i="1" kern="0" dirty="0">
                <a:latin typeface="Consolas" panose="020B0609020204030204" pitchFamily="49" charset="0"/>
                <a:cs typeface="Consolas" panose="020B0609020204030204" pitchFamily="49" charset="0"/>
              </a:rPr>
              <a:t> file “Gmax_189_annotation_info.txt.gz”</a:t>
            </a:r>
          </a:p>
        </p:txBody>
      </p:sp>
    </p:spTree>
    <p:extLst>
      <p:ext uri="{BB962C8B-B14F-4D97-AF65-F5344CB8AC3E}">
        <p14:creationId xmlns:p14="http://schemas.microsoft.com/office/powerpoint/2010/main" val="3197080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Jobs on HPC-Class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Head-node (computer that is connected to all the compute clusters, to which you login), has limited capacity</a:t>
            </a:r>
          </a:p>
          <a:p>
            <a:r>
              <a:rPr lang="en-US" dirty="0"/>
              <a:t>Running jobs (time and memory consuming commands) on head-nodes will make sysadmin’s very angry and other users mad!</a:t>
            </a:r>
          </a:p>
          <a:p>
            <a:r>
              <a:rPr lang="en-US" dirty="0"/>
              <a:t>You should use </a:t>
            </a:r>
            <a:r>
              <a:rPr lang="en-US" dirty="0" err="1"/>
              <a:t>Slurm</a:t>
            </a:r>
            <a:r>
              <a:rPr lang="en-US" dirty="0"/>
              <a:t> job scheduler, that follows a queue structure to run the jobs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3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text file with all the requirements for running your job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Memory requirement</a:t>
            </a:r>
          </a:p>
          <a:p>
            <a:pPr lvl="1"/>
            <a:r>
              <a:rPr lang="en-US" dirty="0"/>
              <a:t>Desired number of processors</a:t>
            </a:r>
          </a:p>
          <a:p>
            <a:pPr lvl="1"/>
            <a:r>
              <a:rPr lang="en-US" dirty="0"/>
              <a:t>Length of time you want to run the job</a:t>
            </a:r>
          </a:p>
          <a:p>
            <a:pPr lvl="1"/>
            <a:r>
              <a:rPr lang="en-US" dirty="0"/>
              <a:t>Type of queue you want to use (optional)</a:t>
            </a:r>
          </a:p>
          <a:p>
            <a:pPr lvl="1"/>
            <a:r>
              <a:rPr lang="en-US" dirty="0"/>
              <a:t>Additionally, you can also specify where to write output and error files as well as give name for</a:t>
            </a:r>
            <a:br>
              <a:rPr lang="en-US" dirty="0"/>
            </a:br>
            <a:r>
              <a:rPr lang="en-US" dirty="0"/>
              <a:t>your job while running on HPC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42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Submission Script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this file is saved as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--job-name=JOBNAME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--nodes=1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ntasks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-per-node=16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--time=24:00:00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--output=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--error=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err.%j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--mail-user=username@iastate.edu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--mail-type=begin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#SBATCH --mail-type=end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$SLURM_SUBMIT_DIR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You can also create a script using this html utility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i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http://www.hpc.iastate.edu/guides/classroom-hpc-cluster/slurm-job-script-generator </a:t>
            </a:r>
            <a:br>
              <a:rPr lang="de-DE" sz="1400" dirty="0"/>
            </a:b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848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job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change directory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WORKSHOP_FILES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see contents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submit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sbatch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sample_job.sub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check status of your job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squeue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-a</a:t>
            </a:r>
          </a:p>
          <a:p>
            <a:pPr marL="0" indent="0">
              <a:buNone/>
            </a:pPr>
            <a:r>
              <a:rPr lang="en-US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# view results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Test_R1_fastqc.html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Test_R2_fastqc.html</a:t>
            </a:r>
          </a:p>
        </p:txBody>
      </p:sp>
    </p:spTree>
    <p:extLst>
      <p:ext uri="{BB962C8B-B14F-4D97-AF65-F5344CB8AC3E}">
        <p14:creationId xmlns:p14="http://schemas.microsoft.com/office/powerpoint/2010/main" val="354474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Generation Sequencing Platforms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25" y="1892836"/>
            <a:ext cx="8719396" cy="3520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4415" y="5723751"/>
            <a:ext cx="5679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Liu et al., </a:t>
            </a:r>
            <a:r>
              <a:rPr lang="en-US" sz="1350" i="1" dirty="0">
                <a:latin typeface="Calluna Sans" panose="02000000000000000000" pitchFamily="50" charset="0"/>
              </a:rPr>
              <a:t>Journal of Biomedicine and Biotechnology, </a:t>
            </a:r>
            <a:r>
              <a:rPr lang="en-US" sz="1350" dirty="0">
                <a:latin typeface="Calluna Sans" panose="02000000000000000000" pitchFamily="50" charset="0"/>
              </a:rPr>
              <a:t>2012 Article-ID 251364</a:t>
            </a:r>
            <a:endParaRPr lang="en-US" sz="1350" i="1" dirty="0">
              <a:latin typeface="Calluna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1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75" y="5280107"/>
            <a:ext cx="1371600" cy="9646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68" y="2841350"/>
            <a:ext cx="1128713" cy="12072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73918" y="4007088"/>
            <a:ext cx="116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Targeted DNA capture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703" y="847745"/>
            <a:ext cx="2907373" cy="17947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61" y="1216099"/>
            <a:ext cx="686253" cy="73582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474740" y="1584010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8858" y="2147618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mRNA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303" y="1079763"/>
            <a:ext cx="610348" cy="115596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1974647" y="1601774"/>
            <a:ext cx="453980" cy="0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9462" y="2111924"/>
            <a:ext cx="647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cDNA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00496" y="4860122"/>
            <a:ext cx="793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83638" y="2598474"/>
            <a:ext cx="127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Genomic DNA</a:t>
            </a:r>
          </a:p>
        </p:txBody>
      </p:sp>
      <p:cxnSp>
        <p:nvCxnSpPr>
          <p:cNvPr id="24" name="Straight Arrow Connector 23"/>
          <p:cNvCxnSpPr>
            <a:stCxn id="4" idx="3"/>
            <a:endCxn id="21" idx="0"/>
          </p:cNvCxnSpPr>
          <p:nvPr/>
        </p:nvCxnSpPr>
        <p:spPr>
          <a:xfrm>
            <a:off x="6904076" y="1745143"/>
            <a:ext cx="200849" cy="109620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40" idx="1"/>
          </p:cNvCxnSpPr>
          <p:nvPr/>
        </p:nvCxnSpPr>
        <p:spPr>
          <a:xfrm>
            <a:off x="6904076" y="1745143"/>
            <a:ext cx="997526" cy="12806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602" y="1542215"/>
            <a:ext cx="754958" cy="66198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845971" y="1080550"/>
            <a:ext cx="11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Reduced representation</a:t>
            </a:r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>
            <a:off x="8279081" y="2204197"/>
            <a:ext cx="0" cy="2539255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4760" y="4860125"/>
            <a:ext cx="117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RADseq</a:t>
            </a:r>
            <a:r>
              <a:rPr lang="en-US" sz="1200" dirty="0">
                <a:latin typeface="Calluna Sans" panose="02000000000000000000" pitchFamily="50" charset="0"/>
              </a:rPr>
              <a:t>, GBS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470" y="6029845"/>
            <a:ext cx="2428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luna Sans" panose="02000000000000000000" pitchFamily="50" charset="0"/>
              </a:rPr>
              <a:t>Wikipedia and other sources</a:t>
            </a:r>
          </a:p>
        </p:txBody>
      </p:sp>
      <p:cxnSp>
        <p:nvCxnSpPr>
          <p:cNvPr id="36" name="Straight Arrow Connector 35"/>
          <p:cNvCxnSpPr>
            <a:stCxn id="22" idx="2"/>
          </p:cNvCxnSpPr>
          <p:nvPr/>
        </p:nvCxnSpPr>
        <p:spPr>
          <a:xfrm>
            <a:off x="7153984" y="4468753"/>
            <a:ext cx="0" cy="307669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66573" y="2906620"/>
            <a:ext cx="13100" cy="1869802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15340" y="4860124"/>
            <a:ext cx="581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luna Sans" panose="02000000000000000000" pitchFamily="50" charset="0"/>
              </a:rPr>
              <a:t>Hi-C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46191" y="4767793"/>
            <a:ext cx="94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ChIP-seq</a:t>
            </a:r>
            <a:endParaRPr lang="en-US" sz="1200" dirty="0">
              <a:latin typeface="Calluna Sans" panose="02000000000000000000" pitchFamily="50" charset="0"/>
            </a:endParaRPr>
          </a:p>
          <a:p>
            <a:r>
              <a:rPr lang="en-US" sz="1200" dirty="0" err="1">
                <a:latin typeface="Calluna Sans" panose="02000000000000000000" pitchFamily="50" charset="0"/>
              </a:rPr>
              <a:t>MedIP-seq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401" y="2893257"/>
            <a:ext cx="773351" cy="280422"/>
          </a:xfrm>
          <a:prstGeom prst="rect">
            <a:avLst/>
          </a:prstGeom>
        </p:spPr>
      </p:pic>
      <p:cxnSp>
        <p:nvCxnSpPr>
          <p:cNvPr id="75" name="Straight Arrow Connector 74"/>
          <p:cNvCxnSpPr>
            <a:endCxn id="74" idx="0"/>
          </p:cNvCxnSpPr>
          <p:nvPr/>
        </p:nvCxnSpPr>
        <p:spPr>
          <a:xfrm>
            <a:off x="5612076" y="2642540"/>
            <a:ext cx="1" cy="250717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</p:cNvCxnSpPr>
          <p:nvPr/>
        </p:nvCxnSpPr>
        <p:spPr>
          <a:xfrm flipH="1">
            <a:off x="5612076" y="3173679"/>
            <a:ext cx="1" cy="1602743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662852" y="2598474"/>
            <a:ext cx="7329" cy="2144978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98439" y="4860123"/>
            <a:ext cx="100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MNase-seq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9403" y="4860122"/>
            <a:ext cx="747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luna Sans" panose="02000000000000000000" pitchFamily="50" charset="0"/>
              </a:rPr>
              <a:t>DNAseq</a:t>
            </a:r>
            <a:endParaRPr lang="en-US" sz="1200" dirty="0">
              <a:latin typeface="Calluna Sans" panose="02000000000000000000" pitchFamily="50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97454" y="2424617"/>
            <a:ext cx="5043" cy="2343176"/>
          </a:xfrm>
          <a:prstGeom prst="straightConnector1">
            <a:avLst/>
          </a:prstGeom>
          <a:ln w="57150">
            <a:solidFill>
              <a:srgbClr val="2A2A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99239"/>
      </p:ext>
    </p:extLst>
  </p:cSld>
  <p:clrMapOvr>
    <a:masterClrMapping/>
  </p:clrMapOvr>
</p:sld>
</file>

<file path=ppt/theme/theme1.xml><?xml version="1.0" encoding="utf-8"?>
<a:theme xmlns:a="http://schemas.openxmlformats.org/drawingml/2006/main" name="isugif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nivers 67 CondensedBold"/>
        <a:ea typeface=""/>
        <a:cs typeface=""/>
      </a:majorFont>
      <a:minorFont>
        <a:latin typeface="Univers 67 Condensed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ugif" id="{B8B12CF9-1C1B-4E3C-822C-867E8395DD87}" vid="{8E0FE044-EBEE-43BE-9E4F-1B41B9E9CA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isugif</Template>
  <TotalTime>4232</TotalTime>
  <Words>6976</Words>
  <Application>Microsoft Office PowerPoint</Application>
  <PresentationFormat>On-screen Show (4:3)</PresentationFormat>
  <Paragraphs>1104</Paragraphs>
  <Slides>75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Arial</vt:lpstr>
      <vt:lpstr>Calibri</vt:lpstr>
      <vt:lpstr>Calluna Sans</vt:lpstr>
      <vt:lpstr>Consolas</vt:lpstr>
      <vt:lpstr>DejaVu Sans Mono</vt:lpstr>
      <vt:lpstr>Geneva</vt:lpstr>
      <vt:lpstr>Segoe Script</vt:lpstr>
      <vt:lpstr>Segoe UI</vt:lpstr>
      <vt:lpstr>Segoe UI Light</vt:lpstr>
      <vt:lpstr>Segoe UI Semibold</vt:lpstr>
      <vt:lpstr>Segoe UI Semilight</vt:lpstr>
      <vt:lpstr>Times</vt:lpstr>
      <vt:lpstr>Times New Roman</vt:lpstr>
      <vt:lpstr>Univers 67 CondensedBold</vt:lpstr>
      <vt:lpstr>isugif</vt:lpstr>
      <vt:lpstr>Introduction to High Performance Computing and Basic Linux</vt:lpstr>
      <vt:lpstr>Genome Informatics Facility</vt:lpstr>
      <vt:lpstr>Outline: Session 1</vt:lpstr>
      <vt:lpstr>Outline: Session 2</vt:lpstr>
      <vt:lpstr>Next Generation Sequencing: Timeline</vt:lpstr>
      <vt:lpstr>Cumulative Sequenced Genomes</vt:lpstr>
      <vt:lpstr>Next Generation Sequencing Platforms</vt:lpstr>
      <vt:lpstr>Next Generation Sequencing Platforms</vt:lpstr>
      <vt:lpstr>Applications of NGS</vt:lpstr>
      <vt:lpstr>Some definitions </vt:lpstr>
      <vt:lpstr>Reads, Contigs, Scaffolds</vt:lpstr>
      <vt:lpstr>Have you ever….</vt:lpstr>
      <vt:lpstr>What is UNIX?</vt:lpstr>
      <vt:lpstr>Can I learn UNIX?</vt:lpstr>
      <vt:lpstr>Kernel and Shells</vt:lpstr>
      <vt:lpstr>High Performance Computing (HPC)</vt:lpstr>
      <vt:lpstr>Terminal</vt:lpstr>
      <vt:lpstr>Terminal</vt:lpstr>
      <vt:lpstr>How to get started?</vt:lpstr>
      <vt:lpstr>How to get started?</vt:lpstr>
      <vt:lpstr>Terminal</vt:lpstr>
      <vt:lpstr>Organization</vt:lpstr>
      <vt:lpstr>Some tips before starting</vt:lpstr>
      <vt:lpstr>Some tips before starting</vt:lpstr>
      <vt:lpstr>Downloading Class Materials</vt:lpstr>
      <vt:lpstr>Navigation</vt:lpstr>
      <vt:lpstr>Changing directory</vt:lpstr>
      <vt:lpstr>Knowing your location</vt:lpstr>
      <vt:lpstr>Listing files</vt:lpstr>
      <vt:lpstr>Listing files</vt:lpstr>
      <vt:lpstr>Copy and Move</vt:lpstr>
      <vt:lpstr>Getting help</vt:lpstr>
      <vt:lpstr>Getting help</vt:lpstr>
      <vt:lpstr>Copy command</vt:lpstr>
      <vt:lpstr>Move command</vt:lpstr>
      <vt:lpstr>File and Directory creation/deletion</vt:lpstr>
      <vt:lpstr>Making directory</vt:lpstr>
      <vt:lpstr>Deleting directory</vt:lpstr>
      <vt:lpstr>File creation</vt:lpstr>
      <vt:lpstr>File creation</vt:lpstr>
      <vt:lpstr>Reading files</vt:lpstr>
      <vt:lpstr>Reading files</vt:lpstr>
      <vt:lpstr>Compressing and Archiving</vt:lpstr>
      <vt:lpstr>Compressing/decompressing</vt:lpstr>
      <vt:lpstr>Compressing/decompressing</vt:lpstr>
      <vt:lpstr>Archiving</vt:lpstr>
      <vt:lpstr>Recap</vt:lpstr>
      <vt:lpstr>Pipes and Redirects</vt:lpstr>
      <vt:lpstr>Keyboard</vt:lpstr>
      <vt:lpstr>Pipes and Redirects</vt:lpstr>
      <vt:lpstr>Regular expressions</vt:lpstr>
      <vt:lpstr>grep</vt:lpstr>
      <vt:lpstr>sed</vt:lpstr>
      <vt:lpstr>awk</vt:lpstr>
      <vt:lpstr>awk</vt:lpstr>
      <vt:lpstr>File permissions and properties</vt:lpstr>
      <vt:lpstr>Changing mode (chmod)</vt:lpstr>
      <vt:lpstr>Changing mode (chmod)</vt:lpstr>
      <vt:lpstr>Processing files</vt:lpstr>
      <vt:lpstr>Processing files</vt:lpstr>
      <vt:lpstr>Processing files</vt:lpstr>
      <vt:lpstr>sort</vt:lpstr>
      <vt:lpstr>uniq</vt:lpstr>
      <vt:lpstr>Comparing files</vt:lpstr>
      <vt:lpstr>Comparing files</vt:lpstr>
      <vt:lpstr>Divide files content</vt:lpstr>
      <vt:lpstr>cut</vt:lpstr>
      <vt:lpstr>split</vt:lpstr>
      <vt:lpstr>Merging files</vt:lpstr>
      <vt:lpstr>Merging files</vt:lpstr>
      <vt:lpstr>Downloading commands</vt:lpstr>
      <vt:lpstr>Running Jobs on HPC-Class</vt:lpstr>
      <vt:lpstr>Slurm script</vt:lpstr>
      <vt:lpstr>Sample Submission Script</vt:lpstr>
      <vt:lpstr>Sample job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UNIX for Biologists: Basic</dc:title>
  <dc:creator>Arun Seetharam</dc:creator>
  <cp:lastModifiedBy>Arun Seetharam</cp:lastModifiedBy>
  <cp:revision>149</cp:revision>
  <dcterms:created xsi:type="dcterms:W3CDTF">2015-06-14T14:13:38Z</dcterms:created>
  <dcterms:modified xsi:type="dcterms:W3CDTF">2017-03-28T16:31:31Z</dcterms:modified>
</cp:coreProperties>
</file>