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17" r:id="rId3"/>
    <p:sldId id="316" r:id="rId4"/>
    <p:sldId id="269" r:id="rId5"/>
    <p:sldId id="270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7" r:id="rId14"/>
    <p:sldId id="280" r:id="rId15"/>
    <p:sldId id="281" r:id="rId16"/>
    <p:sldId id="278" r:id="rId17"/>
    <p:sldId id="279" r:id="rId18"/>
    <p:sldId id="258" r:id="rId19"/>
    <p:sldId id="282" r:id="rId20"/>
    <p:sldId id="283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6" r:id="rId31"/>
    <p:sldId id="295" r:id="rId32"/>
    <p:sldId id="299" r:id="rId33"/>
    <p:sldId id="298" r:id="rId34"/>
    <p:sldId id="284" r:id="rId35"/>
    <p:sldId id="313" r:id="rId36"/>
    <p:sldId id="301" r:id="rId37"/>
    <p:sldId id="306" r:id="rId38"/>
    <p:sldId id="259" r:id="rId39"/>
    <p:sldId id="304" r:id="rId40"/>
    <p:sldId id="305" r:id="rId41"/>
    <p:sldId id="264" r:id="rId42"/>
    <p:sldId id="319" r:id="rId43"/>
    <p:sldId id="322" r:id="rId44"/>
    <p:sldId id="323" r:id="rId45"/>
    <p:sldId id="324" r:id="rId46"/>
    <p:sldId id="325" r:id="rId47"/>
    <p:sldId id="326" r:id="rId48"/>
    <p:sldId id="266" r:id="rId49"/>
    <p:sldId id="309" r:id="rId50"/>
    <p:sldId id="310" r:id="rId51"/>
    <p:sldId id="311" r:id="rId52"/>
    <p:sldId id="312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7" autoAdjust="0"/>
  </p:normalViewPr>
  <p:slideViewPr>
    <p:cSldViewPr snapToGrid="0">
      <p:cViewPr varScale="1">
        <p:scale>
          <a:sx n="77" d="100"/>
          <a:sy n="7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telling you this for your information.  These are the advantages you get by using Unix. </a:t>
            </a:r>
            <a:r>
              <a:rPr lang="en-US" dirty="0"/>
              <a:t>All of this is done transparently.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all the time interact with the computer using shell, today</a:t>
            </a:r>
            <a:r>
              <a:rPr lang="en-US" baseline="0" dirty="0" smtClean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again that this is just background that is important but will see often and get practice with in the exercises.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all the </a:t>
            </a:r>
            <a:r>
              <a:rPr lang="en-US" dirty="0" err="1" smtClean="0"/>
              <a:t>directrories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this slide again after</a:t>
            </a:r>
            <a:r>
              <a:rPr lang="en-US" baseline="0" dirty="0" smtClean="0"/>
              <a:t> the ls command, to display how the folders are </a:t>
            </a:r>
            <a:r>
              <a:rPr lang="en-US" baseline="0" dirty="0" err="1" smtClean="0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WORKSHOP_FILES make sure everyone is in the right place</a:t>
            </a:r>
            <a:r>
              <a:rPr lang="en-US" baseline="0" dirty="0" smtClean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r>
              <a:rPr lang="en-US" baseline="0" dirty="0" smtClean="0"/>
              <a:t> what is your background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  <a:endParaRPr lang="en-US" sz="13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Workshop: Basic UNIX for Biologists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Arun Seetharam</a:t>
            </a:r>
          </a:p>
          <a:p>
            <a:r>
              <a:rPr lang="en-US" dirty="0" smtClean="0"/>
              <a:t>Genome Informatics Facility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Write down the commands </a:t>
            </a:r>
            <a:r>
              <a:rPr lang="en-US" dirty="0" smtClean="0"/>
              <a:t>on a sheet of paper as you move through the exercise</a:t>
            </a:r>
          </a:p>
          <a:p>
            <a:r>
              <a:rPr lang="en-US" dirty="0" smtClean="0"/>
              <a:t>Typing first few letters of command/file and then </a:t>
            </a:r>
            <a:r>
              <a:rPr lang="en-US" dirty="0" smtClean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 smtClean="0"/>
              <a:t>. Pressing TAB-TAB, displays all matching commands/files for the letters you typed.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 smtClean="0"/>
              <a:t>(up and down).</a:t>
            </a:r>
          </a:p>
          <a:p>
            <a:r>
              <a:rPr lang="en-US" dirty="0" smtClean="0"/>
              <a:t>Commands are </a:t>
            </a:r>
            <a:r>
              <a:rPr lang="en-US" dirty="0" smtClean="0">
                <a:solidFill>
                  <a:srgbClr val="C00000"/>
                </a:solidFill>
              </a:rPr>
              <a:t>case sensitive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Cat ≠ cat)</a:t>
            </a:r>
          </a:p>
          <a:p>
            <a:r>
              <a:rPr lang="en-US" dirty="0" smtClean="0"/>
              <a:t>Do not use space or special characters for naming files/folders</a:t>
            </a:r>
          </a:p>
          <a:p>
            <a:r>
              <a:rPr lang="en-US" dirty="0" smtClean="0"/>
              <a:t>Be careful before you delete, there is </a:t>
            </a:r>
            <a:r>
              <a:rPr lang="en-US" dirty="0" smtClean="0">
                <a:solidFill>
                  <a:srgbClr val="C00000"/>
                </a:solidFill>
              </a:rPr>
              <a:t>no recycle bin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familiar with the </a:t>
            </a:r>
            <a:r>
              <a:rPr lang="en-US" dirty="0" smtClean="0">
                <a:solidFill>
                  <a:srgbClr val="C00000"/>
                </a:solidFill>
              </a:rPr>
              <a:t>syntax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time to cancel a executed command, press </a:t>
            </a:r>
            <a:r>
              <a:rPr lang="en-US" dirty="0" smtClean="0">
                <a:solidFill>
                  <a:srgbClr val="C00000"/>
                </a:solidFill>
              </a:rPr>
              <a:t>“CTRL+C” </a:t>
            </a:r>
            <a:r>
              <a:rPr lang="en-US" dirty="0" smtClean="0"/>
              <a:t>(“Ctrl” key and letter “c” key pressed together): C for Cancel!</a:t>
            </a:r>
          </a:p>
          <a:p>
            <a:r>
              <a:rPr lang="en-US" dirty="0" smtClean="0"/>
              <a:t>Many commands use “</a:t>
            </a:r>
            <a:r>
              <a:rPr lang="en-US" dirty="0" smtClean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 smtClean="0"/>
              <a:t>Double check your commands: chances are, most of the times you don’t see an error, instead, you get wrong results. 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clear the screen: </a:t>
            </a:r>
            <a:r>
              <a:rPr lang="en-US" dirty="0" err="1" smtClean="0">
                <a:solidFill>
                  <a:srgbClr val="C00000"/>
                </a:solidFill>
              </a:rPr>
              <a:t>Ctrl+L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Some universal </a:t>
            </a:r>
            <a:r>
              <a:rPr lang="en-US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makes it easier to find things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you should know: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t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</a:p>
          <a:p>
            <a:pPr marL="257175" lvl="1" indent="0">
              <a:buNone/>
            </a:pPr>
            <a:r>
              <a:rPr lang="en-US" dirty="0" err="1" smtClean="0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 smtClean="0">
                <a:ea typeface="DejaVu Sans Mono" panose="020B0609030804020204" pitchFamily="49" charset="0"/>
              </a:rPr>
              <a:t> :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rint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orking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Note: you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can also use “./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WORKSHOP_FILES”, they both mean same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same files?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that happen? ~ is the shortcut for home!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Similarly, - is the shortcut for the previous location 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FILE_9.txt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 you notice? Try other options given above and see what it does.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commands, that have similar syntax, but slightly different options: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y files and directories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mv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e or rename 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</a:p>
          <a:p>
            <a:r>
              <a:rPr lang="en-US" dirty="0" smtClean="0"/>
              <a:t>Syntax for both these commands are as follows: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 smtClean="0">
                <a:solidFill>
                  <a:srgbClr val="C00000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 smtClean="0"/>
              <a:t>You can use, absolute path, relative path or no path at all for these commands.</a:t>
            </a:r>
          </a:p>
          <a:p>
            <a:r>
              <a:rPr lang="en-US" dirty="0" smtClean="0"/>
              <a:t>Lets try out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manual page for each of </a:t>
            </a:r>
            <a:r>
              <a:rPr lang="en-US" dirty="0" smtClean="0"/>
              <a:t>them!</a:t>
            </a:r>
          </a:p>
          <a:p>
            <a:pPr marL="257175" lvl="1" indent="0">
              <a:buNone/>
            </a:pP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</a:t>
            </a:r>
            <a:r>
              <a:rPr lang="en-US" i="1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	</a:t>
            </a:r>
            <a:r>
              <a:rPr lang="en-US" dirty="0"/>
              <a:t>show the man page of a </a:t>
            </a:r>
            <a:r>
              <a:rPr lang="en-US" dirty="0" smtClean="0"/>
              <a:t>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ea typeface="DejaVu Sans Mono" panose="020B0609030804020204" pitchFamily="49" charset="0"/>
              </a:rPr>
              <a:t>--help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 </a:t>
            </a:r>
            <a:r>
              <a:rPr lang="en-US" dirty="0" smtClean="0"/>
              <a:t>show </a:t>
            </a:r>
            <a:r>
              <a:rPr lang="en-US" dirty="0"/>
              <a:t>a brief help </a:t>
            </a:r>
            <a:r>
              <a:rPr lang="en-US" dirty="0" smtClean="0"/>
              <a:t>text (some commands)</a:t>
            </a:r>
            <a:endParaRPr lang="en-US" dirty="0"/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 smtClean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Masters in Plant Biotechnology, Univ. of Agricultural Sciences, Dharwad.</a:t>
            </a:r>
          </a:p>
          <a:p>
            <a:r>
              <a:rPr lang="en-US" dirty="0"/>
              <a:t>PhD in Evolutionary Biology, Indiana State University (2012)</a:t>
            </a:r>
          </a:p>
          <a:p>
            <a:r>
              <a:rPr lang="en-US" dirty="0" smtClean="0"/>
              <a:t>Post-doc experience @ Bioinformatics core, Purdue University (2012-2013)</a:t>
            </a:r>
            <a:endParaRPr lang="en-US" dirty="0"/>
          </a:p>
          <a:p>
            <a:r>
              <a:rPr lang="en-US" dirty="0" smtClean="0"/>
              <a:t>Post-doc @ Genome Informatics Facility, Iowa State University (2014-)</a:t>
            </a:r>
          </a:p>
          <a:p>
            <a:r>
              <a:rPr lang="en-US" dirty="0" smtClean="0"/>
              <a:t>Currently working on Genome Assembly and annotation of various plants and animals, and also other bioinformatics projects at GIF.</a:t>
            </a:r>
          </a:p>
        </p:txBody>
      </p:sp>
    </p:spTree>
    <p:extLst>
      <p:ext uri="{BB962C8B-B14F-4D97-AF65-F5344CB8AC3E}">
        <p14:creationId xmlns:p14="http://schemas.microsoft.com/office/powerpoint/2010/main" val="33354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we are missing the options to copy folders!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this work? How do you check if it worked?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does the ‘-r’ option do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Nice, you didn’t need to use any options like 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these options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creation/deletion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mkdir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rmdir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touch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Editing the file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nano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new directory here?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specifically, what does this option do?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-p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make parent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directories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directory 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 to delete the above folder?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-r : remove directories and their contents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-f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 smtClean="0"/>
              <a:t>File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less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00000"/>
                </a:solidFill>
              </a:rPr>
              <a:t>k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dir</a:t>
            </a:r>
            <a:r>
              <a:rPr lang="en-US" dirty="0" smtClean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creates an empty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head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e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oves file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tail </a:t>
            </a:r>
            <a:r>
              <a:rPr lang="en-US" dirty="0" smtClean="0"/>
              <a:t>: default command line file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display “head” or first portion of the file (default is first 10 lines)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“tail” or end portion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of the file (default is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10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open a very large file </a:t>
            </a:r>
            <a:r>
              <a:rPr lang="en-US" dirty="0"/>
              <a:t>(like FASTQ</a:t>
            </a:r>
            <a:r>
              <a:rPr lang="en-US" dirty="0" smtClean="0"/>
              <a:t>) in PC/Mac?</a:t>
            </a:r>
          </a:p>
          <a:p>
            <a:r>
              <a:rPr lang="en-US" dirty="0" smtClean="0"/>
              <a:t>searching for a specific piece of information from large number of files?</a:t>
            </a:r>
          </a:p>
          <a:p>
            <a:r>
              <a:rPr lang="en-US" dirty="0" smtClean="0"/>
              <a:t>wanted to rename large number of files?</a:t>
            </a:r>
          </a:p>
          <a:p>
            <a:r>
              <a:rPr lang="en-US" dirty="0" smtClean="0"/>
              <a:t>combine large number of files into one big file?</a:t>
            </a:r>
          </a:p>
          <a:p>
            <a:r>
              <a:rPr lang="en-US" dirty="0" smtClean="0"/>
              <a:t>got frustrated with excel auto-correcting your favorite gene?</a:t>
            </a:r>
          </a:p>
          <a:p>
            <a:r>
              <a:rPr lang="en-US" dirty="0" smtClean="0"/>
              <a:t>wanted to run a program that isn’t available on your operating system?</a:t>
            </a:r>
          </a:p>
          <a:p>
            <a:r>
              <a:rPr lang="en-US" dirty="0" smtClean="0"/>
              <a:t>bored of doing same things over and over?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  <a:endPara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9966FF"/>
                </a:solidFill>
                <a:latin typeface="Segoe Script" panose="020B050402000000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and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Compress/Decompress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zip</a:t>
            </a:r>
            <a:r>
              <a:rPr lang="en-US" dirty="0" smtClean="0"/>
              <a:t>: compress or decompress using zip algorithm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gzip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</a:t>
            </a:r>
            <a:r>
              <a:rPr lang="en-US" dirty="0" smtClean="0"/>
              <a:t>gnu-zip algorithm</a:t>
            </a:r>
          </a:p>
          <a:p>
            <a:pPr marL="0" indent="0">
              <a:buNone/>
            </a:pPr>
            <a:r>
              <a:rPr lang="en-US" dirty="0" smtClean="0"/>
              <a:t>Archiving</a:t>
            </a:r>
            <a:endParaRPr lang="en-US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ape </a:t>
            </a:r>
            <a:r>
              <a:rPr lang="en-US" dirty="0" smtClean="0">
                <a:solidFill>
                  <a:srgbClr val="C00000"/>
                </a:solidFill>
              </a:rPr>
              <a:t>ar</a:t>
            </a:r>
            <a:r>
              <a:rPr lang="en-US" dirty="0" smtClean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 smtClean="0"/>
              <a:t>Why compression?</a:t>
            </a:r>
          </a:p>
          <a:p>
            <a:pPr lvl="1"/>
            <a:r>
              <a:rPr lang="en-US" dirty="0" smtClean="0"/>
              <a:t>Reduces disk space</a:t>
            </a:r>
          </a:p>
          <a:p>
            <a:pPr lvl="1"/>
            <a:r>
              <a:rPr lang="en-US" dirty="0" smtClean="0"/>
              <a:t>Easier to distribute/handling</a:t>
            </a:r>
          </a:p>
          <a:p>
            <a:pPr lvl="1"/>
            <a:r>
              <a:rPr lang="en-US" dirty="0" smtClean="0"/>
              <a:t>Backing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zip a directory or several files together, but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Compressing/decompressing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more examples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many other compression types can also be used (bzip2,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displayed on screen (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) can also be redirected to desired places (</a:t>
            </a:r>
            <a:r>
              <a:rPr lang="en-US" dirty="0" err="1" smtClean="0"/>
              <a:t>eg</a:t>
            </a:r>
            <a:r>
              <a:rPr lang="en-US" dirty="0" smtClean="0"/>
              <a:t>., a new file, new command)</a:t>
            </a:r>
          </a:p>
          <a:p>
            <a:pPr lvl="1"/>
            <a:r>
              <a:rPr lang="en-US" dirty="0" smtClean="0"/>
              <a:t>&gt; (greater than sign) redirects the data from  the command to another file (outside)</a:t>
            </a:r>
          </a:p>
          <a:p>
            <a:pPr lvl="1"/>
            <a:r>
              <a:rPr lang="en-US" dirty="0" smtClean="0"/>
              <a:t>&lt; (less than sign) redirects the data into the command (from a file)</a:t>
            </a:r>
          </a:p>
          <a:p>
            <a:pPr lvl="1"/>
            <a:r>
              <a:rPr lang="en-US" dirty="0" smtClean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 smtClean="0"/>
              <a:t>| (pipe) connects the output of one command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you’ll see the list of files here, now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you see the list.txt file? Check its content.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pipes,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whoa! What happened?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Imagine, rather than typing all the file names, you could represent them with a single word</a:t>
            </a:r>
          </a:p>
          <a:p>
            <a:r>
              <a:rPr lang="en-US" dirty="0" smtClean="0"/>
              <a:t>This word or a pattern used to represent files/directories are called regular expression (regex for short). </a:t>
            </a:r>
          </a:p>
          <a:p>
            <a:r>
              <a:rPr lang="en-US" dirty="0" smtClean="0"/>
              <a:t>Simple examples:</a:t>
            </a:r>
          </a:p>
          <a:p>
            <a:pPr lvl="1"/>
            <a:r>
              <a:rPr lang="en-US" dirty="0" smtClean="0"/>
              <a:t>* to represent any word: </a:t>
            </a:r>
            <a:r>
              <a:rPr lang="en-US" dirty="0" err="1" smtClean="0"/>
              <a:t>eg</a:t>
            </a:r>
            <a:r>
              <a:rPr lang="en-US" dirty="0" smtClean="0"/>
              <a:t>. *.txt means all files with txt extension</a:t>
            </a:r>
          </a:p>
          <a:p>
            <a:pPr lvl="1"/>
            <a:r>
              <a:rPr lang="en-US" dirty="0" smtClean="0"/>
              <a:t>? to represent a single letter: </a:t>
            </a:r>
            <a:r>
              <a:rPr lang="en-US" dirty="0" err="1" smtClean="0"/>
              <a:t>eg</a:t>
            </a:r>
            <a:r>
              <a:rPr lang="en-US" dirty="0" smtClean="0"/>
              <a:t>. ?????.txt matches all files with exactly 5 letters, with txt extension.</a:t>
            </a:r>
          </a:p>
          <a:p>
            <a:pPr lvl="1"/>
            <a:r>
              <a:rPr lang="en-US" dirty="0" smtClean="0"/>
              <a:t>^ beginning and $ for the end of the word:  </a:t>
            </a:r>
            <a:r>
              <a:rPr lang="en-US" dirty="0" err="1" smtClean="0"/>
              <a:t>eg</a:t>
            </a:r>
            <a:r>
              <a:rPr lang="en-US" dirty="0" smtClean="0"/>
              <a:t>  ^text* forces the match for the beginning letters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chmod</a:t>
            </a:r>
            <a:r>
              <a:rPr lang="en-US" dirty="0" smtClean="0"/>
              <a:t>: short for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mod</a:t>
            </a:r>
            <a:r>
              <a:rPr lang="en-US" dirty="0" smtClean="0"/>
              <a:t>e, alters the permissions for files/directories</a:t>
            </a:r>
          </a:p>
          <a:p>
            <a:r>
              <a:rPr lang="en-US" dirty="0" smtClean="0"/>
              <a:t>Other commands to alter properties of files/dirs.: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chgrp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gr</a:t>
            </a:r>
            <a:r>
              <a:rPr lang="en-US" dirty="0" smtClean="0"/>
              <a:t>ou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chown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ange </a:t>
            </a:r>
            <a:r>
              <a:rPr lang="en-US" dirty="0" smtClean="0">
                <a:solidFill>
                  <a:srgbClr val="C00000"/>
                </a:solidFill>
              </a:rPr>
              <a:t>own</a:t>
            </a:r>
            <a:r>
              <a:rPr lang="en-US" dirty="0" smtClean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multiuser operating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Linux: </a:t>
            </a:r>
            <a:r>
              <a:rPr lang="en-US" dirty="0"/>
              <a:t>free version of </a:t>
            </a:r>
            <a:r>
              <a:rPr lang="en-US" dirty="0" smtClean="0"/>
              <a:t>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 smtClean="0"/>
              <a:t>CentOS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on high-end workstations, database servers, </a:t>
            </a:r>
            <a:r>
              <a:rPr lang="en-US" dirty="0" smtClean="0"/>
              <a:t>web servers and managing shared resources</a:t>
            </a:r>
          </a:p>
          <a:p>
            <a:r>
              <a:rPr lang="en-US" dirty="0" smtClean="0"/>
              <a:t>Standard features include:</a:t>
            </a:r>
          </a:p>
          <a:p>
            <a:pPr lvl="1"/>
            <a:r>
              <a:rPr lang="en-US" dirty="0" smtClean="0"/>
              <a:t>Security, reliability, scalability</a:t>
            </a:r>
          </a:p>
          <a:p>
            <a:pPr lvl="1"/>
            <a:r>
              <a:rPr lang="en-US" dirty="0" smtClean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 (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permission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g-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 : translate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"a-z" 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A-Z“ &lt;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–w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commands to modify output</a:t>
            </a:r>
          </a:p>
          <a:p>
            <a:pPr lvl="1"/>
            <a:r>
              <a:rPr lang="en-US" dirty="0" smtClean="0"/>
              <a:t>sort : for sorting</a:t>
            </a:r>
          </a:p>
          <a:p>
            <a:pPr lvl="1"/>
            <a:r>
              <a:rPr lang="en-US" dirty="0" err="1" smtClean="0"/>
              <a:t>uniq</a:t>
            </a:r>
            <a:r>
              <a:rPr lang="en-US" dirty="0" smtClean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see how chromosomes are ordered.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did the order change?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–k 1,1 –n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1.4,1.5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contents of the file, many duplicate accession numbers are present. Try this: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 are these ids (check the previous results for hint)?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–u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prints unique ids only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</a:t>
            </a:r>
            <a:r>
              <a:rPr lang="en-US" dirty="0" smtClean="0"/>
              <a:t>files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comm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these files different?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 ids_a.txt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files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cut</a:t>
            </a:r>
            <a:r>
              <a:rPr lang="en-US" dirty="0" smtClean="0"/>
              <a:t> : divide the file vertically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split</a:t>
            </a:r>
            <a:r>
              <a:rPr lang="en-US" dirty="0" smtClean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these commands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 “,” -f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1-4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comma instead of tab for delimiting fields (columns)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learn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 smtClean="0"/>
              <a:t>Yes! Absolutely.  Anyone can if they want.</a:t>
            </a:r>
            <a:endParaRPr lang="en-US" dirty="0"/>
          </a:p>
          <a:p>
            <a:r>
              <a:rPr lang="en-US" dirty="0" smtClean="0"/>
              <a:t>No more difficult than learning Word, Excel or </a:t>
            </a:r>
            <a:r>
              <a:rPr lang="en-US" dirty="0" err="1" smtClean="0"/>
              <a:t>Powerpoint</a:t>
            </a:r>
            <a:endParaRPr lang="en-US" dirty="0" smtClean="0"/>
          </a:p>
          <a:p>
            <a:r>
              <a:rPr lang="en-US" dirty="0" smtClean="0"/>
              <a:t>Biggest difference </a:t>
            </a:r>
          </a:p>
          <a:p>
            <a:pPr lvl="1"/>
            <a:r>
              <a:rPr lang="en-US" dirty="0" smtClean="0"/>
              <a:t>In Unix:  You type the command to execute</a:t>
            </a:r>
          </a:p>
          <a:p>
            <a:pPr lvl="1"/>
            <a:r>
              <a:rPr lang="en-US" dirty="0" smtClean="0"/>
              <a:t>In Word: You use your mouse to execute a command</a:t>
            </a:r>
          </a:p>
          <a:p>
            <a:pPr lvl="1"/>
            <a:r>
              <a:rPr lang="en-US" dirty="0" smtClean="0"/>
              <a:t>Remember. In the Terminal, “don’t touch the mouse”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split files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 100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ids.txt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</a:t>
            </a:r>
            <a:r>
              <a:rPr lang="en-US" dirty="0" smtClean="0"/>
              <a:t> : concatenate the files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paste</a:t>
            </a:r>
            <a:r>
              <a:rPr lang="en-US" dirty="0" smtClean="0"/>
              <a:t> : combine 2 files horizontally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join </a:t>
            </a:r>
            <a:r>
              <a:rPr lang="en-US" dirty="0" smtClean="0"/>
              <a:t>: </a:t>
            </a:r>
            <a:r>
              <a:rPr lang="en-US" dirty="0"/>
              <a:t>combine 2 files </a:t>
            </a:r>
            <a:r>
              <a:rPr lang="en-US" dirty="0" smtClean="0"/>
              <a:t>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merge files using cat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ids_b.txt &gt;&gt; combined_ids.txt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/>
              <a:t/>
            </a:r>
            <a:br>
              <a:rPr lang="de-DE" sz="1400" dirty="0" smtClean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wget</a:t>
            </a:r>
            <a:r>
              <a:rPr lang="en-US" dirty="0" smtClean="0">
                <a:solidFill>
                  <a:srgbClr val="C00000"/>
                </a:solidFill>
              </a:rPr>
              <a:t> : get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dirty="0" smtClean="0"/>
              <a:t>ww link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curl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opy </a:t>
            </a:r>
            <a:r>
              <a:rPr lang="en-US" dirty="0" smtClean="0">
                <a:solidFill>
                  <a:srgbClr val="C00000"/>
                </a:solidFill>
              </a:rPr>
              <a:t>URL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you don’t have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kern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goo.gl/CDXx1</a:t>
            </a:r>
          </a:p>
          <a:p>
            <a:pPr marL="0" indent="0">
              <a:buNone/>
            </a:pP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file “</a:t>
            </a:r>
            <a:r>
              <a:rPr lang="en-US" sz="1400" i="1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Gmax_189_annotation_info.txt.gz”</a:t>
            </a: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</a:t>
            </a:r>
            <a:r>
              <a:rPr lang="en-US" sz="1800" i="1" dirty="0" smtClean="0">
                <a:latin typeface="Segoe UI Semibold" panose="020B0702040204020203" pitchFamily="34" charset="0"/>
              </a:rPr>
              <a:t>N</a:t>
            </a:r>
            <a:endParaRPr lang="en-US" sz="1800" i="1" dirty="0">
              <a:latin typeface="Segoe UI Semibold" panose="020B0702040204020203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USER 1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and Shells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HARDWARE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KERNEL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atin typeface="Segoe UI Semibold" panose="020B0702040204020203" pitchFamily="34" charset="0"/>
              </a:rPr>
              <a:t>SHELL</a:t>
            </a:r>
            <a:endParaRPr lang="en-US" sz="1800" dirty="0">
              <a:latin typeface="Segoe UI Semibold" panose="020B0702040204020203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/</a:t>
            </a:r>
            <a:endParaRPr lang="en-US" sz="1900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home</a:t>
            </a:r>
            <a:endParaRPr lang="en-US" sz="1900" kern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folder2</a:t>
            </a:r>
            <a:endParaRPr lang="en-US" sz="1900" kern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user2</a:t>
            </a:r>
            <a:endParaRPr lang="en-US" sz="1900" kern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user3</a:t>
            </a:r>
            <a:endParaRPr lang="en-US" sz="1900" kern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 smtClean="0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lib</a:t>
            </a:r>
            <a:endParaRPr lang="en-US" sz="1900" kern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bin</a:t>
            </a:r>
            <a:endParaRPr lang="en-US" sz="1900" kern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E1126"/>
                </a:solidFill>
              </a:rPr>
              <a:t>..</a:t>
            </a:r>
            <a:endParaRPr lang="en-US" sz="2800" dirty="0">
              <a:solidFill>
                <a:srgbClr val="CE112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 smtClean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Mac OS: </a:t>
            </a:r>
            <a:r>
              <a:rPr lang="en-US" dirty="0" smtClean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Linux OS</a:t>
            </a:r>
            <a:r>
              <a:rPr lang="en-US" dirty="0" smtClean="0"/>
              <a:t>: Again, pre-installed in the OS. Search for either Terminal/Console program and can start running UNIX commands.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Windows OS</a:t>
            </a:r>
            <a:r>
              <a:rPr lang="en-US" dirty="0" smtClean="0"/>
              <a:t>: Requires emulators for running UNIX commands. Popular options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BASH: </a:t>
            </a:r>
            <a:r>
              <a:rPr lang="en-US" dirty="0" smtClean="0">
                <a:hlinkClick r:id="rId2"/>
              </a:rPr>
              <a:t>msysgit.github.io</a:t>
            </a:r>
            <a:endParaRPr lang="en-US" dirty="0" smtClean="0"/>
          </a:p>
          <a:p>
            <a:pPr lvl="1"/>
            <a:r>
              <a:rPr lang="en-US" dirty="0"/>
              <a:t>Cygwin : </a:t>
            </a:r>
            <a:r>
              <a:rPr lang="en-US" dirty="0" smtClean="0">
                <a:hlinkClick r:id="rId3"/>
              </a:rPr>
              <a:t>www.cygwin.com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27" y="1219200"/>
            <a:ext cx="649457" cy="757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some ideal choices.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3047</TotalTime>
  <Words>4700</Words>
  <Application>Microsoft Office PowerPoint</Application>
  <PresentationFormat>On-screen Show (4:3)</PresentationFormat>
  <Paragraphs>784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Calibri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Univers 67 CondensedBold</vt:lpstr>
      <vt:lpstr>isugif</vt:lpstr>
      <vt:lpstr>Workshop: Basic UNIX for Biologists</vt:lpstr>
      <vt:lpstr>About me</vt:lpstr>
      <vt:lpstr>Have you ever….</vt:lpstr>
      <vt:lpstr>What is UNIX?</vt:lpstr>
      <vt:lpstr>Can I learn UNIX?</vt:lpstr>
      <vt:lpstr>Kernel and Shells</vt:lpstr>
      <vt:lpstr>Organization</vt:lpstr>
      <vt:lpstr>How to get started?</vt:lpstr>
      <vt:lpstr>Terminal</vt:lpstr>
      <vt:lpstr>Terminal</vt:lpstr>
      <vt:lpstr>Some tips before starting</vt:lpstr>
      <vt:lpstr>Some tips before starting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Pipes and Redirects</vt:lpstr>
      <vt:lpstr>Keyboard</vt:lpstr>
      <vt:lpstr>Pipes and Redirects</vt:lpstr>
      <vt:lpstr>Regular expressions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103</cp:revision>
  <dcterms:created xsi:type="dcterms:W3CDTF">2015-06-14T14:13:38Z</dcterms:created>
  <dcterms:modified xsi:type="dcterms:W3CDTF">2015-07-06T15:44:48Z</dcterms:modified>
</cp:coreProperties>
</file>