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9" r:id="rId3"/>
    <p:sldId id="258" r:id="rId4"/>
    <p:sldId id="256" r:id="rId5"/>
    <p:sldId id="257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131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22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3600" dirty="0" smtClean="0"/>
              <a:t>A prototype version of De-noising </a:t>
            </a:r>
            <a:br>
              <a:rPr lang="en-IN" sz="3600" dirty="0" smtClean="0"/>
            </a:br>
            <a:r>
              <a:rPr lang="en-IN" sz="3600" dirty="0" smtClean="0"/>
              <a:t>Diffusion Probabilistic Model</a:t>
            </a:r>
            <a:endParaRPr lang="en-IN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623128" y="2650836"/>
            <a:ext cx="3362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 smtClean="0"/>
              <a:t>Santanu</a:t>
            </a:r>
            <a:r>
              <a:rPr lang="en-IN" dirty="0" smtClean="0"/>
              <a:t> Das</a:t>
            </a:r>
          </a:p>
          <a:p>
            <a:pPr algn="ctr"/>
            <a:r>
              <a:rPr lang="en-IN" dirty="0" smtClean="0"/>
              <a:t> (MA24M021)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066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31091" y="413183"/>
            <a:ext cx="6894945" cy="565871"/>
          </a:xfrm>
        </p:spPr>
        <p:txBody>
          <a:bodyPr>
            <a:noAutofit/>
          </a:bodyPr>
          <a:lstStyle/>
          <a:p>
            <a:r>
              <a:rPr lang="en-IN" sz="3200" dirty="0" smtClean="0"/>
              <a:t>Forward and Reverse Process:</a:t>
            </a: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5068"/>
            <a:ext cx="8180661" cy="3797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800" y="5144655"/>
            <a:ext cx="6659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In forward process we introduce Gaussian noise and in reverse process from a noisy image try to generate the a new image by mitigating the noises. Both processes are Markov. Only depends on its last past step.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4938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737" y="545007"/>
            <a:ext cx="4940227" cy="36997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4181" y="175675"/>
            <a:ext cx="208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Model Architecture:</a:t>
            </a:r>
            <a:endParaRPr lang="en-IN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289964" y="2522584"/>
            <a:ext cx="329276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ResNet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Block: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features (x)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kumimoji="0" lang="en-US" altLang="en-US" sz="1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GroupNorm</a:t>
            </a:r>
            <a:r>
              <a:rPr kumimoji="0" lang="en-US" alt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kumimoji="0" lang="en-US" altLang="en-US" sz="1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SiLU</a:t>
            </a:r>
            <a:r>
              <a:rPr kumimoji="0" lang="en-US" alt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activation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kumimoji="0" lang="en-US" altLang="en-US" sz="1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</a:t>
            </a:r>
            <a:r>
              <a:rPr kumimoji="0" lang="en-US" alt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3×3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Inject time embedding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Continue 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kumimoji="0" lang="en-US" altLang="en-US" sz="1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GroupNorm</a:t>
            </a:r>
            <a:endParaRPr kumimoji="0" lang="en-US" altLang="en-US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kumimoji="0" lang="en-US" altLang="en-US" sz="1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SiLU</a:t>
            </a:r>
            <a:r>
              <a:rPr kumimoji="0" lang="en-US" alt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activation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Dropout (regularization)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kumimoji="0" lang="en-US" altLang="en-US" sz="1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</a:t>
            </a:r>
            <a:r>
              <a:rPr kumimoji="0" lang="en-US" alt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3×3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Skip connection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7018" y="4156363"/>
            <a:ext cx="2419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ResNet → Self-Attention → ResNet</a:t>
            </a:r>
            <a:endParaRPr lang="en-IN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5033819"/>
            <a:ext cx="6594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The image width and height and the number of channels is different in the prototype model here it is shown for demonstration purpose.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028719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9898" y="378778"/>
            <a:ext cx="263726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rPr dirty="0"/>
              <a:t>DDPM </a:t>
            </a:r>
            <a:r>
              <a:rPr dirty="0" smtClean="0"/>
              <a:t>Comparison</a:t>
            </a:r>
            <a:r>
              <a:rPr lang="en-IN" dirty="0" smtClean="0"/>
              <a:t>:</a:t>
            </a:r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598646"/>
              </p:ext>
            </p:extLst>
          </p:nvPr>
        </p:nvGraphicFramePr>
        <p:xfrm>
          <a:off x="432262" y="1003101"/>
          <a:ext cx="8229600" cy="4361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2743200"/>
              </a:tblGrid>
              <a:tr h="300036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dirty="0"/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Original DDPM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lang="en-IN" dirty="0" smtClean="0"/>
                        <a:t>Prototype</a:t>
                      </a:r>
                      <a:r>
                        <a:rPr lang="en-IN" baseline="0" dirty="0" smtClean="0"/>
                        <a:t> version of DDPM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dirty="0"/>
                        <a:t>Key Differences</a:t>
                      </a:r>
                    </a:p>
                  </a:txBody>
                  <a:tcPr/>
                </a:tc>
              </a:tr>
              <a:tr h="270748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Diffusion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dirty="0" smtClean="0"/>
                        <a:t> </a:t>
                      </a:r>
                      <a:r>
                        <a:rPr dirty="0"/>
                        <a:t>5x fewer steps</a:t>
                      </a:r>
                    </a:p>
                  </a:txBody>
                  <a:tcPr/>
                </a:tc>
              </a:tr>
              <a:tr h="270748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Beta 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Same approach</a:t>
                      </a:r>
                    </a:p>
                  </a:txBody>
                  <a:tcPr/>
                </a:tc>
              </a:tr>
              <a:tr h="270748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dirty="0"/>
                        <a:t>Beta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1.00×10^-4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1.00×10^-4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Identical</a:t>
                      </a:r>
                    </a:p>
                  </a:txBody>
                  <a:tcPr/>
                </a:tc>
              </a:tr>
              <a:tr h="270748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Beta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Identical</a:t>
                      </a:r>
                    </a:p>
                  </a:txBody>
                  <a:tcPr/>
                </a:tc>
              </a:tr>
              <a:tr h="270748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Base Channels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lang="en-IN" dirty="0" smtClean="0"/>
                        <a:t>8,</a:t>
                      </a:r>
                      <a:r>
                        <a:rPr lang="en-IN" baseline="0" dirty="0" smtClean="0"/>
                        <a:t> 16 ,128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lang="en-IN" baseline="0" dirty="0" smtClean="0"/>
                        <a:t> for less number of parameters</a:t>
                      </a:r>
                      <a:endParaRPr dirty="0"/>
                    </a:p>
                  </a:txBody>
                  <a:tcPr/>
                </a:tc>
              </a:tr>
              <a:tr h="270748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Channel Multipliers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(1,2,4,4)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dirty="0"/>
                        <a:t>(1,2,2,2</a:t>
                      </a:r>
                      <a:r>
                        <a:rPr dirty="0" smtClean="0"/>
                        <a:t>)</a:t>
                      </a:r>
                      <a:r>
                        <a:rPr lang="en-IN" dirty="0" smtClean="0"/>
                        <a:t> 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dirty="0" smtClean="0"/>
                        <a:t> </a:t>
                      </a:r>
                      <a:r>
                        <a:rPr lang="en-IN" dirty="0" smtClean="0"/>
                        <a:t>L</a:t>
                      </a:r>
                      <a:r>
                        <a:rPr dirty="0" err="1" smtClean="0"/>
                        <a:t>ess</a:t>
                      </a:r>
                      <a:r>
                        <a:rPr dirty="0" smtClean="0"/>
                        <a:t> </a:t>
                      </a:r>
                      <a:r>
                        <a:rPr dirty="0"/>
                        <a:t>depth variation</a:t>
                      </a:r>
                    </a:p>
                  </a:txBody>
                  <a:tcPr/>
                </a:tc>
              </a:tr>
              <a:tr h="270748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Attention Resolutions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16x16 (single)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16x16 (single)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Same resolution</a:t>
                      </a:r>
                    </a:p>
                  </a:txBody>
                  <a:tcPr/>
                </a:tc>
              </a:tr>
              <a:tr h="270748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ResNet Blocks per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Same</a:t>
                      </a:r>
                    </a:p>
                  </a:txBody>
                  <a:tcPr/>
                </a:tc>
              </a:tr>
              <a:tr h="270748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Dropout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0.1 (CIFAR10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lang="en-IN" dirty="0" smtClean="0"/>
                        <a:t>Same</a:t>
                      </a:r>
                      <a:endParaRPr dirty="0"/>
                    </a:p>
                  </a:txBody>
                  <a:tcPr/>
                </a:tc>
              </a:tr>
              <a:tr h="270748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2.00×10^-4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2.00×10^-4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Identical</a:t>
                      </a:r>
                    </a:p>
                  </a:txBody>
                  <a:tcPr/>
                </a:tc>
              </a:tr>
              <a:tr h="270748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Same</a:t>
                      </a:r>
                    </a:p>
                  </a:txBody>
                  <a:tcPr/>
                </a:tc>
              </a:tr>
              <a:tr h="270748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dirty="0"/>
                        <a:t>128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dirty="0" smtClean="0"/>
                        <a:t>16x </a:t>
                      </a:r>
                      <a:r>
                        <a:rPr dirty="0"/>
                        <a:t>smaller</a:t>
                      </a:r>
                    </a:p>
                  </a:txBody>
                  <a:tcPr/>
                </a:tc>
              </a:tr>
              <a:tr h="270748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Total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800k steps (~4000 epochs)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dirty="0" smtClean="0"/>
                        <a:t>50</a:t>
                      </a:r>
                      <a:r>
                        <a:rPr lang="en-IN" dirty="0" smtClean="0"/>
                        <a:t>, 100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dirty="0" smtClean="0"/>
                        <a:t>much shorter</a:t>
                      </a:r>
                      <a:endParaRPr dirty="0"/>
                    </a:p>
                  </a:txBody>
                  <a:tcPr/>
                </a:tc>
              </a:tr>
              <a:tr h="270748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Image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32x32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32x32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Same</a:t>
                      </a:r>
                    </a:p>
                  </a:txBody>
                  <a:tcPr/>
                </a:tc>
              </a:tr>
              <a:tr h="270748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CIFAR10, CelebA,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dirty="0" smtClean="0"/>
                        <a:t>CIFAR10</a:t>
                      </a:r>
                      <a:r>
                        <a:rPr lang="en-IN" dirty="0" smtClean="0"/>
                        <a:t> (only)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dirty="0"/>
                        <a:t>Same primary dataset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1426" y="523299"/>
            <a:ext cx="263726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rPr dirty="0"/>
              <a:t>DDPM </a:t>
            </a:r>
            <a:r>
              <a:rPr dirty="0" smtClean="0"/>
              <a:t>Comparison</a:t>
            </a:r>
            <a:r>
              <a:rPr lang="en-IN" dirty="0" smtClean="0"/>
              <a:t>:</a:t>
            </a:r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550077"/>
              </p:ext>
            </p:extLst>
          </p:nvPr>
        </p:nvGraphicFramePr>
        <p:xfrm>
          <a:off x="395316" y="1125797"/>
          <a:ext cx="8229600" cy="4016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2743200"/>
              </a:tblGrid>
              <a:tr h="3048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CIFAR10, CelebA,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CIFAR10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Same primary dataset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Loss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Same</a:t>
                      </a:r>
                    </a:p>
                  </a:txBody>
                  <a:tcPr/>
                </a:tc>
              </a:tr>
              <a:tr h="359093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dirty="0"/>
                        <a:t>Time Embedding 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Same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Activation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SiLU/Swish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SiLU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Same function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Normalization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Group Norm (32 groups)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Group Norm (8 groups)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lang="en-IN" dirty="0" smtClean="0"/>
                        <a:t>smaller</a:t>
                      </a:r>
                      <a:r>
                        <a:rPr dirty="0" smtClean="0"/>
                        <a:t> </a:t>
                      </a:r>
                      <a:r>
                        <a:rPr dirty="0"/>
                        <a:t>groups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Data Augmentation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Horizontal flipping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dirty="0" smtClean="0"/>
                        <a:t> </a:t>
                      </a:r>
                      <a:r>
                        <a:rPr dirty="0"/>
                        <a:t>no augmentation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Evaluation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Every few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Every 10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dirty="0" smtClean="0"/>
                        <a:t> </a:t>
                      </a:r>
                      <a:r>
                        <a:rPr dirty="0"/>
                        <a:t>less frequent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FID 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Standard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Integrated via torchmetrics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dirty="0" smtClean="0"/>
                        <a:t> </a:t>
                      </a:r>
                      <a:endParaRPr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Model Parameter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~35M (estimated)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Configurable (~smaller)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dirty="0" smtClean="0"/>
                        <a:t> </a:t>
                      </a:r>
                      <a:r>
                        <a:rPr dirty="0"/>
                        <a:t>smaller model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Skip Connections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U-Net skip connections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U-Net skip connections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Same architecture pattern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Attention 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Multi-head self-attention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Multi-head self-attention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Same mechanism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dirty="0"/>
                        <a:t>Checkpoint Saving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dirty="0"/>
                        <a:t>Periodic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Every 10 epochs +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lang="en-IN" dirty="0" smtClean="0"/>
                        <a:t>For</a:t>
                      </a:r>
                      <a:r>
                        <a:rPr lang="en-IN" baseline="0" dirty="0" smtClean="0"/>
                        <a:t> model evaluation</a:t>
                      </a:r>
                      <a:endParaRPr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Random Seed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dirty="0"/>
                        <a:t>Not specified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dirty="0"/>
                        <a:t>42 (fixed)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dirty="0" smtClean="0"/>
                        <a:t> </a:t>
                      </a:r>
                      <a:r>
                        <a:rPr dirty="0"/>
                        <a:t>reproducible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41" y="937749"/>
            <a:ext cx="8241753" cy="43085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9641" y="424873"/>
            <a:ext cx="278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Training Process: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5545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6635"/>
          </a:xfrm>
        </p:spPr>
        <p:txBody>
          <a:bodyPr>
            <a:noAutofit/>
          </a:bodyPr>
          <a:lstStyle/>
          <a:p>
            <a:pPr algn="l"/>
            <a:r>
              <a:rPr lang="en-IN" sz="3600" dirty="0" smtClean="0"/>
              <a:t>Results: (for base-channels =16)</a:t>
            </a:r>
            <a:endParaRPr lang="en-IN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26" y="4316957"/>
            <a:ext cx="2079626" cy="20796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7382" y="4562656"/>
            <a:ext cx="4174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Generated image after the model has been trained completely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457199" y="960582"/>
            <a:ext cx="602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Progressive Generation of the images: (on CIFAR-10 dataset)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0" y="1435094"/>
            <a:ext cx="1314450" cy="1314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8920" y="2854724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FID = 256.56 (at the epoch 10)</a:t>
            </a:r>
            <a:endParaRPr lang="en-IN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48" y="1420315"/>
            <a:ext cx="1314450" cy="13144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92218" y="2854724"/>
            <a:ext cx="1136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FID=250.74 (at the epoch 20)</a:t>
            </a:r>
            <a:endParaRPr lang="en-IN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376" y="1423704"/>
            <a:ext cx="1314450" cy="1314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77133" y="2854723"/>
            <a:ext cx="1192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FID= 263.84 (at the epoch 30)</a:t>
            </a:r>
            <a:endParaRPr lang="en-IN" sz="1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739" y="1423704"/>
            <a:ext cx="1314450" cy="1314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632739" y="2895094"/>
            <a:ext cx="1192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FID =259.12 (at the epoch 40)</a:t>
            </a:r>
            <a:endParaRPr lang="en-IN" sz="1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372" y="1420315"/>
            <a:ext cx="1314450" cy="13144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47660" y="2895094"/>
            <a:ext cx="113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FID=234.35 (at the epoch 50)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242438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927" y="419967"/>
            <a:ext cx="8229600" cy="408853"/>
          </a:xfrm>
        </p:spPr>
        <p:txBody>
          <a:bodyPr>
            <a:normAutofit/>
          </a:bodyPr>
          <a:lstStyle/>
          <a:p>
            <a:pPr algn="l"/>
            <a:r>
              <a:rPr lang="en-IN" sz="1600" dirty="0" smtClean="0"/>
              <a:t>Conclusion:</a:t>
            </a:r>
            <a:endParaRPr lang="en-IN" sz="1600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562955" y="969819"/>
            <a:ext cx="77313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For </a:t>
            </a:r>
            <a:r>
              <a:rPr lang="en-US" sz="1600" dirty="0"/>
              <a:t>a perfect and accurate result, we have to run more epochs (as mentioned </a:t>
            </a:r>
            <a:r>
              <a:rPr lang="en-US" sz="1600" dirty="0" err="1"/>
              <a:t>inthe</a:t>
            </a:r>
            <a:r>
              <a:rPr lang="en-US" sz="1600" dirty="0"/>
              <a:t> paper</a:t>
            </a:r>
            <a:r>
              <a:rPr lang="en-US" sz="1600" dirty="0" smtClean="0"/>
              <a:t>).</a:t>
            </a:r>
          </a:p>
          <a:p>
            <a:pPr marL="342900" indent="-342900">
              <a:buAutoNum type="arabicPeriod"/>
            </a:pPr>
            <a:r>
              <a:rPr lang="en-US" sz="1600" dirty="0"/>
              <a:t>H</a:t>
            </a:r>
            <a:r>
              <a:rPr lang="en-US" sz="1600" dirty="0" smtClean="0"/>
              <a:t>ave </a:t>
            </a:r>
            <a:r>
              <a:rPr lang="en-US" sz="1600" dirty="0"/>
              <a:t>to save model checkpoints frequently and generate the images </a:t>
            </a:r>
            <a:r>
              <a:rPr lang="en-US" sz="1600" dirty="0" smtClean="0"/>
              <a:t>along with that for supervision.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 Have to  </a:t>
            </a:r>
            <a:r>
              <a:rPr lang="en-US" sz="1600" dirty="0"/>
              <a:t>try with different type of optimizer for better </a:t>
            </a:r>
            <a:r>
              <a:rPr lang="en-US" sz="1600" dirty="0" smtClean="0"/>
              <a:t>results. ( with weight decay and scheduler)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Hyper-parameter tuning needs more computation power.</a:t>
            </a:r>
          </a:p>
        </p:txBody>
      </p:sp>
    </p:spTree>
    <p:extLst>
      <p:ext uri="{BB962C8B-B14F-4D97-AF65-F5344CB8AC3E}">
        <p14:creationId xmlns:p14="http://schemas.microsoft.com/office/powerpoint/2010/main" val="518153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534</Words>
  <Application>Microsoft Office PowerPoint</Application>
  <PresentationFormat>On-screen Show (4:3)</PresentationFormat>
  <Paragraphs>152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 prototype version of De-noising  Diffusion Probabilistic Model</vt:lpstr>
      <vt:lpstr>Forward and Reverse Process:</vt:lpstr>
      <vt:lpstr>PowerPoint Presentation</vt:lpstr>
      <vt:lpstr>PowerPoint Presentation</vt:lpstr>
      <vt:lpstr>PowerPoint Presentation</vt:lpstr>
      <vt:lpstr>PowerPoint Presentation</vt:lpstr>
      <vt:lpstr>Results: (for base-channels =16)</vt:lpstr>
      <vt:lpstr>Conclusion: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Microsoft account</cp:lastModifiedBy>
  <cp:revision>19</cp:revision>
  <dcterms:created xsi:type="dcterms:W3CDTF">2013-01-27T09:14:16Z</dcterms:created>
  <dcterms:modified xsi:type="dcterms:W3CDTF">2025-08-31T11:39:09Z</dcterms:modified>
  <cp:category/>
</cp:coreProperties>
</file>