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5" r:id="rId8"/>
    <p:sldId id="262" r:id="rId9"/>
    <p:sldId id="263" r:id="rId10"/>
    <p:sldId id="260" r:id="rId11"/>
    <p:sldId id="264" r:id="rId12"/>
    <p:sldId id="267" r:id="rId13"/>
    <p:sldId id="270" r:id="rId14"/>
    <p:sldId id="272" r:id="rId15"/>
    <p:sldId id="271" r:id="rId16"/>
    <p:sldId id="273" r:id="rId17"/>
    <p:sldId id="277" r:id="rId18"/>
    <p:sldId id="279" r:id="rId19"/>
    <p:sldId id="276" r:id="rId20"/>
    <p:sldId id="280" r:id="rId21"/>
    <p:sldId id="281" r:id="rId22"/>
    <p:sldId id="282" r:id="rId23"/>
    <p:sldId id="268" r:id="rId24"/>
    <p:sldId id="278" r:id="rId25"/>
    <p:sldId id="269" r:id="rId26"/>
    <p:sldId id="274" r:id="rId27"/>
    <p:sldId id="283" r:id="rId28"/>
    <p:sldId id="275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olog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MTuMa86Nz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Data_Mining_Algorithms_In_R/Clustering/Expectation_Maximization_(EM)" TargetMode="External"/><Relationship Id="rId2" Type="http://schemas.openxmlformats.org/officeDocument/2006/relationships/hyperlink" Target="https://www.youtube.com/watch?v=qMTuMa86Nz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rapidminer.com/studio/operators/modeling/clustering/expectation_maximization_clustering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85900" y="2463332"/>
            <a:ext cx="6172200" cy="1894362"/>
          </a:xfrm>
        </p:spPr>
        <p:txBody>
          <a:bodyPr anchor="ctr">
            <a:normAutofit/>
          </a:bodyPr>
          <a:lstStyle/>
          <a:p>
            <a:pPr algn="r"/>
            <a:r>
              <a:rPr lang="es-ES" sz="4400" dirty="0" smtClean="0"/>
              <a:t>ALGORITMO EM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86000" y="6072206"/>
            <a:ext cx="6172200" cy="30271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s-ES" sz="1600" dirty="0" smtClean="0"/>
              <a:t>DAVID NIEVES CORDONES</a:t>
            </a:r>
            <a:endParaRPr lang="es-ES" sz="1600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485900" y="214290"/>
            <a:ext cx="6172200" cy="445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s-ES" b="1" dirty="0" smtClean="0">
                <a:solidFill>
                  <a:schemeClr val="tx2"/>
                </a:solidFill>
              </a:rPr>
              <a:t>EXPLOTACIÓN DE DATOS MASIVOS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Casos de </a:t>
            </a:r>
            <a:r>
              <a:rPr lang="es-ES" b="1" dirty="0" smtClean="0"/>
              <a:t>uso de </a:t>
            </a:r>
            <a:r>
              <a:rPr lang="es-ES" b="1" dirty="0" err="1" smtClean="0"/>
              <a:t>em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noFill/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sz="2500" dirty="0" err="1" smtClean="0"/>
              <a:t>Biologia</a:t>
            </a:r>
            <a:r>
              <a:rPr lang="en-US" sz="2500" dirty="0" smtClean="0"/>
              <a:t>, </a:t>
            </a:r>
            <a:r>
              <a:rPr lang="en-US" sz="2500" dirty="0" err="1" smtClean="0"/>
              <a:t>biologia</a:t>
            </a:r>
            <a:r>
              <a:rPr lang="en-US" sz="2500" dirty="0" smtClean="0"/>
              <a:t> </a:t>
            </a:r>
            <a:r>
              <a:rPr lang="en-US" sz="2500" dirty="0" err="1" smtClean="0"/>
              <a:t>computacional</a:t>
            </a:r>
            <a:r>
              <a:rPr lang="en-US" sz="2500" dirty="0" smtClean="0"/>
              <a:t> y </a:t>
            </a:r>
            <a:r>
              <a:rPr lang="en-US" sz="2500" dirty="0" err="1" smtClean="0"/>
              <a:t>bioinformática</a:t>
            </a:r>
            <a:endParaRPr lang="en-US" sz="2500" dirty="0" smtClean="0"/>
          </a:p>
          <a:p>
            <a:pPr lvl="1"/>
            <a:r>
              <a:rPr lang="en-US" sz="2200" dirty="0" err="1" smtClean="0"/>
              <a:t>Genética</a:t>
            </a:r>
            <a:r>
              <a:rPr lang="en-US" sz="2200" dirty="0" smtClean="0"/>
              <a:t> </a:t>
            </a:r>
            <a:r>
              <a:rPr lang="en-US" sz="2200" dirty="0" err="1" smtClean="0"/>
              <a:t>humana</a:t>
            </a:r>
            <a:endParaRPr lang="es-ES" sz="2200" dirty="0" smtClean="0">
              <a:hlinkClick r:id="rId2" tooltip="Biology"/>
            </a:endParaRPr>
          </a:p>
          <a:p>
            <a:r>
              <a:rPr lang="en-US" sz="2500" dirty="0" smtClean="0"/>
              <a:t>World Wide Web</a:t>
            </a:r>
          </a:p>
          <a:p>
            <a:pPr lvl="1"/>
            <a:r>
              <a:rPr lang="en-US" sz="2200" dirty="0" err="1" smtClean="0"/>
              <a:t>Análisis</a:t>
            </a:r>
            <a:r>
              <a:rPr lang="en-US" sz="2200" dirty="0" smtClean="0"/>
              <a:t> en </a:t>
            </a:r>
            <a:r>
              <a:rPr lang="en-US" sz="2200" dirty="0" err="1" smtClean="0"/>
              <a:t>redes</a:t>
            </a:r>
            <a:r>
              <a:rPr lang="en-US" sz="2200" dirty="0" smtClean="0"/>
              <a:t> </a:t>
            </a:r>
            <a:r>
              <a:rPr lang="en-US" sz="2200" dirty="0" err="1" smtClean="0"/>
              <a:t>sociales</a:t>
            </a:r>
            <a:endParaRPr lang="es-ES" sz="2200" dirty="0" smtClean="0"/>
          </a:p>
          <a:p>
            <a:pPr lvl="1"/>
            <a:r>
              <a:rPr lang="en-US" sz="2200" dirty="0" err="1" smtClean="0"/>
              <a:t>Agrupación</a:t>
            </a:r>
            <a:r>
              <a:rPr lang="en-US" sz="2200" dirty="0" smtClean="0"/>
              <a:t> de </a:t>
            </a:r>
            <a:r>
              <a:rPr lang="en-US" sz="2200" dirty="0" err="1" smtClean="0"/>
              <a:t>resultados</a:t>
            </a:r>
            <a:r>
              <a:rPr lang="en-US" sz="2200" dirty="0" smtClean="0"/>
              <a:t> en </a:t>
            </a:r>
            <a:r>
              <a:rPr lang="en-US" sz="2200" dirty="0" err="1" smtClean="0"/>
              <a:t>buscadores</a:t>
            </a:r>
            <a:endParaRPr lang="en-US" sz="2200" dirty="0" smtClean="0"/>
          </a:p>
          <a:p>
            <a:r>
              <a:rPr lang="en-US" sz="2500" dirty="0" err="1" smtClean="0"/>
              <a:t>Ciencias</a:t>
            </a:r>
            <a:r>
              <a:rPr lang="en-US" sz="2500" dirty="0" smtClean="0"/>
              <a:t> de la </a:t>
            </a:r>
            <a:r>
              <a:rPr lang="en-US" sz="2500" dirty="0" err="1" smtClean="0"/>
              <a:t>computación</a:t>
            </a:r>
            <a:endParaRPr lang="es-ES" sz="2500" dirty="0" smtClean="0"/>
          </a:p>
          <a:p>
            <a:pPr lvl="1"/>
            <a:r>
              <a:rPr lang="es-ES" sz="2200" dirty="0" smtClean="0"/>
              <a:t>Evolución del software</a:t>
            </a:r>
          </a:p>
          <a:p>
            <a:pPr lvl="1"/>
            <a:r>
              <a:rPr lang="es-ES" sz="2200" dirty="0" smtClean="0"/>
              <a:t>Segmentación en imágenes</a:t>
            </a:r>
          </a:p>
          <a:p>
            <a:pPr lvl="1"/>
            <a:r>
              <a:rPr lang="es-ES" sz="2200" dirty="0" smtClean="0"/>
              <a:t>Sistemas </a:t>
            </a:r>
            <a:r>
              <a:rPr lang="es-ES" sz="2200" dirty="0" err="1" smtClean="0"/>
              <a:t>recomendadores</a:t>
            </a:r>
            <a:endParaRPr lang="es-ES" sz="2200" dirty="0" smtClean="0"/>
          </a:p>
          <a:p>
            <a:r>
              <a:rPr lang="es-ES" sz="2500" dirty="0" smtClean="0"/>
              <a:t>Ciencias sociales</a:t>
            </a:r>
          </a:p>
          <a:p>
            <a:pPr lvl="1"/>
            <a:r>
              <a:rPr lang="es-ES" sz="2200" dirty="0" smtClean="0"/>
              <a:t>Análisis de crímenes</a:t>
            </a:r>
          </a:p>
          <a:p>
            <a:pPr lvl="1"/>
            <a:r>
              <a:rPr lang="en-US" sz="2200" dirty="0" smtClean="0"/>
              <a:t>Data mining en </a:t>
            </a:r>
            <a:r>
              <a:rPr lang="en-US" sz="2200" dirty="0" err="1" smtClean="0"/>
              <a:t>educación</a:t>
            </a:r>
            <a:endParaRPr lang="es-ES" sz="22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Diferencias con k-</a:t>
            </a:r>
            <a:r>
              <a:rPr lang="es-ES" dirty="0" err="1" smtClean="0"/>
              <a:t>means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smtClean="0"/>
              <a:t>Asigna cada caso exactamente a un clúster.</a:t>
            </a:r>
          </a:p>
          <a:p>
            <a:r>
              <a:rPr lang="es-ES" dirty="0" smtClean="0"/>
              <a:t>Emplea distancia </a:t>
            </a:r>
            <a:r>
              <a:rPr lang="es-ES" dirty="0" err="1" smtClean="0"/>
              <a:t>euclídea</a:t>
            </a:r>
            <a:r>
              <a:rPr lang="es-ES" dirty="0" smtClean="0"/>
              <a:t>.</a:t>
            </a:r>
          </a:p>
          <a:p>
            <a:r>
              <a:rPr lang="es-ES" dirty="0" smtClean="0"/>
              <a:t>Número de clústeres fijos.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smtClean="0"/>
              <a:t>Cada caso pertenece a un clúster con cierta probabilidad.</a:t>
            </a:r>
          </a:p>
          <a:p>
            <a:r>
              <a:rPr lang="es-ES" dirty="0" smtClean="0"/>
              <a:t>Emplea una distribución normal y probabilidades.</a:t>
            </a:r>
          </a:p>
          <a:p>
            <a:r>
              <a:rPr lang="es-ES" dirty="0" smtClean="0"/>
              <a:t>Número de clústeres variables (estimados por el algoritmo).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ctr"/>
            <a:r>
              <a:rPr lang="es-ES" dirty="0" smtClean="0"/>
              <a:t>K-</a:t>
            </a:r>
            <a:r>
              <a:rPr lang="es-ES" dirty="0" err="1" smtClean="0"/>
              <a:t>Means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dirty="0" smtClean="0"/>
              <a:t>EM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b="1" dirty="0" smtClean="0"/>
              <a:t>Inicialización</a:t>
            </a:r>
            <a:r>
              <a:rPr lang="es-ES" sz="3200" b="1" dirty="0" smtClean="0"/>
              <a:t>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b="1" dirty="0" smtClean="0"/>
              <a:t>Paso-E (E-</a:t>
            </a:r>
            <a:r>
              <a:rPr lang="es-ES" sz="3200" b="1" dirty="0" err="1" smtClean="0"/>
              <a:t>xpectation</a:t>
            </a:r>
            <a:r>
              <a:rPr lang="es-ES" sz="3200" b="1" dirty="0" smtClean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b="1" dirty="0" smtClean="0"/>
              <a:t>Paso-M (M-</a:t>
            </a:r>
            <a:r>
              <a:rPr lang="es-ES" sz="3200" b="1" dirty="0" err="1" smtClean="0"/>
              <a:t>aximization</a:t>
            </a:r>
            <a:r>
              <a:rPr lang="es-ES" sz="3200" b="1" dirty="0" smtClean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b="1" dirty="0" smtClean="0"/>
              <a:t>Evaluación</a:t>
            </a:r>
            <a:endParaRPr lang="es-ES" sz="32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750199" y="621508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hlinkClick r:id="rId2"/>
              </a:rPr>
              <a:t>https://www.youtube.com/watch?v=qMTuMa86NzU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inicialización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Cada clúster j de M clústeres, posee un </a:t>
            </a:r>
            <a:r>
              <a:rPr lang="es-ES" b="1" dirty="0" smtClean="0"/>
              <a:t>vector de parámetros (</a:t>
            </a:r>
            <a:r>
              <a:rPr lang="en-US" b="1" dirty="0" smtClean="0"/>
              <a:t>θ</a:t>
            </a:r>
            <a:r>
              <a:rPr lang="es-ES" b="1" dirty="0" smtClean="0"/>
              <a:t>)</a:t>
            </a:r>
            <a:r>
              <a:rPr lang="es-ES" dirty="0" smtClean="0"/>
              <a:t> definido por una </a:t>
            </a:r>
            <a:r>
              <a:rPr lang="es-ES" b="1" dirty="0" smtClean="0"/>
              <a:t>media (</a:t>
            </a:r>
            <a:r>
              <a:rPr lang="el-GR" b="1" dirty="0" smtClean="0"/>
              <a:t>μ</a:t>
            </a:r>
            <a:r>
              <a:rPr lang="es-ES" sz="1600" b="1" dirty="0" smtClean="0"/>
              <a:t>j</a:t>
            </a:r>
            <a:r>
              <a:rPr lang="es-ES" b="1" dirty="0" smtClean="0"/>
              <a:t>)</a:t>
            </a:r>
            <a:r>
              <a:rPr lang="es-ES" dirty="0" smtClean="0"/>
              <a:t> y una </a:t>
            </a:r>
            <a:r>
              <a:rPr lang="es-ES" b="1" dirty="0" smtClean="0"/>
              <a:t>matriz de covarianzas (</a:t>
            </a:r>
            <a:r>
              <a:rPr lang="es-ES" b="1" dirty="0" err="1" smtClean="0"/>
              <a:t>P</a:t>
            </a:r>
            <a:r>
              <a:rPr lang="es-ES" sz="1600" b="1" dirty="0" err="1" smtClean="0"/>
              <a:t>j</a:t>
            </a:r>
            <a:r>
              <a:rPr lang="es-ES" b="1" dirty="0" smtClean="0"/>
              <a:t>)</a:t>
            </a:r>
            <a:r>
              <a:rPr lang="es-ES" dirty="0" smtClean="0"/>
              <a:t>.</a:t>
            </a:r>
          </a:p>
          <a:p>
            <a:r>
              <a:rPr lang="es-ES" dirty="0" smtClean="0"/>
              <a:t>Asignación de una </a:t>
            </a:r>
            <a:r>
              <a:rPr lang="es-ES" b="1" dirty="0" smtClean="0"/>
              <a:t>distribución normal </a:t>
            </a:r>
            <a:r>
              <a:rPr lang="es-ES" dirty="0" smtClean="0"/>
              <a:t>que </a:t>
            </a:r>
            <a:r>
              <a:rPr lang="es-ES" b="1" dirty="0" smtClean="0"/>
              <a:t>define cada clúster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Comienza con </a:t>
            </a:r>
            <a:r>
              <a:rPr lang="es-ES" b="1" dirty="0" smtClean="0"/>
              <a:t>valores aleatorios</a:t>
            </a:r>
            <a:r>
              <a:rPr lang="es-ES" dirty="0" smtClean="0"/>
              <a:t> para </a:t>
            </a:r>
            <a:r>
              <a:rPr lang="es-ES" dirty="0" smtClean="0"/>
              <a:t>la </a:t>
            </a:r>
            <a:r>
              <a:rPr lang="es-ES" b="1" dirty="0" smtClean="0"/>
              <a:t>media</a:t>
            </a:r>
            <a:r>
              <a:rPr lang="es-ES" dirty="0" smtClean="0"/>
              <a:t> y la </a:t>
            </a:r>
            <a:r>
              <a:rPr lang="es-ES" b="1" dirty="0" smtClean="0"/>
              <a:t>matriz de covarianzas</a:t>
            </a:r>
            <a:r>
              <a:rPr lang="es-ES" dirty="0" smtClean="0"/>
              <a:t>. Seguidamente, el algoritmo EM trata de </a:t>
            </a:r>
            <a:r>
              <a:rPr lang="es-ES" b="1" dirty="0" smtClean="0"/>
              <a:t>estimar el vector de parámetros</a:t>
            </a:r>
            <a:r>
              <a:rPr lang="es-ES" dirty="0" smtClean="0"/>
              <a:t> de la distribución normal.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6" name="5 Imagen" descr="&#10;\theta(t) = ( \mu_j(t),\ P_j(t) ),\ j\ =\ 1,...,M&#10;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8952" y="5500702"/>
            <a:ext cx="4246096" cy="5667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inicialización</a:t>
            </a:r>
            <a:endParaRPr lang="es-E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500306"/>
            <a:ext cx="3455788" cy="255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53426" y="2500306"/>
            <a:ext cx="3476226" cy="259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Flecha derecha"/>
          <p:cNvSpPr/>
          <p:nvPr/>
        </p:nvSpPr>
        <p:spPr>
          <a:xfrm>
            <a:off x="4071934" y="3571876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Paso-E (E-</a:t>
            </a:r>
            <a:r>
              <a:rPr lang="es-ES" dirty="0" err="1" smtClean="0"/>
              <a:t>xpectation</a:t>
            </a:r>
            <a:r>
              <a:rPr lang="es-ES" dirty="0" smtClean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</a:pPr>
            <a:r>
              <a:rPr lang="es-ES" sz="2400" b="1" dirty="0" smtClean="0"/>
              <a:t>Estimación </a:t>
            </a:r>
            <a:r>
              <a:rPr lang="es-ES" sz="2400" dirty="0" smtClean="0"/>
              <a:t>de la </a:t>
            </a:r>
            <a:r>
              <a:rPr lang="es-ES" sz="2400" b="1" dirty="0" smtClean="0"/>
              <a:t>probabilidad </a:t>
            </a:r>
            <a:r>
              <a:rPr lang="es-ES" sz="2400" dirty="0" smtClean="0"/>
              <a:t>de que un </a:t>
            </a:r>
            <a:r>
              <a:rPr lang="es-ES" sz="2400" b="1" dirty="0" smtClean="0"/>
              <a:t>punto pertenezca </a:t>
            </a:r>
            <a:r>
              <a:rPr lang="es-ES" sz="2400" dirty="0" smtClean="0"/>
              <a:t>a cada </a:t>
            </a:r>
            <a:r>
              <a:rPr lang="es-ES" sz="2400" b="1" dirty="0" smtClean="0"/>
              <a:t>clúster</a:t>
            </a:r>
            <a:r>
              <a:rPr lang="es-ES" sz="2400" dirty="0" smtClean="0"/>
              <a:t> </a:t>
            </a:r>
            <a:r>
              <a:rPr lang="es-ES" sz="2000" dirty="0" smtClean="0"/>
              <a:t> </a:t>
            </a:r>
            <a:r>
              <a:rPr lang="es-ES" sz="2000" dirty="0" smtClean="0"/>
              <a:t>(</a:t>
            </a:r>
            <a:r>
              <a:rPr lang="es-ES" sz="2400" dirty="0" smtClean="0"/>
              <a:t>P(</a:t>
            </a:r>
            <a:r>
              <a:rPr lang="es-ES" sz="2400" dirty="0" err="1" smtClean="0"/>
              <a:t>C</a:t>
            </a:r>
            <a:r>
              <a:rPr lang="es-ES" sz="1400" dirty="0" err="1" smtClean="0"/>
              <a:t>j</a:t>
            </a:r>
            <a:r>
              <a:rPr lang="es-ES" sz="1400" dirty="0" smtClean="0"/>
              <a:t> </a:t>
            </a:r>
            <a:r>
              <a:rPr lang="es-ES" sz="2400" dirty="0" smtClean="0"/>
              <a:t>|x)</a:t>
            </a:r>
            <a:r>
              <a:rPr lang="es-ES" sz="2000" dirty="0" smtClean="0"/>
              <a:t>).</a:t>
            </a:r>
          </a:p>
          <a:p>
            <a:pPr marL="274320" lvl="1">
              <a:spcBef>
                <a:spcPts val="600"/>
              </a:spcBef>
              <a:buSzPct val="70000"/>
            </a:pPr>
            <a:r>
              <a:rPr lang="es-ES" sz="2400" dirty="0" smtClean="0"/>
              <a:t>Cada </a:t>
            </a:r>
            <a:r>
              <a:rPr lang="es-ES" sz="2400" b="1" dirty="0" smtClean="0"/>
              <a:t>elemento</a:t>
            </a:r>
            <a:r>
              <a:rPr lang="es-ES" sz="2400" dirty="0" smtClean="0"/>
              <a:t> estará formado por un </a:t>
            </a:r>
            <a:r>
              <a:rPr lang="es-ES" sz="2400" b="1" dirty="0" smtClean="0"/>
              <a:t>vector de atributos</a:t>
            </a:r>
            <a:r>
              <a:rPr lang="es-ES" sz="2400" dirty="0" smtClean="0"/>
              <a:t> (</a:t>
            </a:r>
            <a:r>
              <a:rPr lang="es-ES" sz="2400" dirty="0" err="1" smtClean="0"/>
              <a:t>x</a:t>
            </a:r>
            <a:r>
              <a:rPr lang="es-ES" sz="1400" dirty="0" err="1" smtClean="0"/>
              <a:t>k</a:t>
            </a:r>
            <a:r>
              <a:rPr lang="es-ES" sz="2400" dirty="0" smtClean="0"/>
              <a:t>). </a:t>
            </a:r>
          </a:p>
          <a:p>
            <a:pPr marL="274320" lvl="1">
              <a:spcBef>
                <a:spcPts val="600"/>
              </a:spcBef>
              <a:buSzPct val="70000"/>
            </a:pPr>
            <a:r>
              <a:rPr lang="es-ES" sz="2400" dirty="0" smtClean="0"/>
              <a:t>El </a:t>
            </a:r>
            <a:r>
              <a:rPr lang="es-ES" sz="2400" b="1" dirty="0" smtClean="0"/>
              <a:t>grado de relevancia </a:t>
            </a:r>
            <a:r>
              <a:rPr lang="es-ES" sz="2400" dirty="0" smtClean="0"/>
              <a:t>de los puntos que forman cada </a:t>
            </a:r>
            <a:r>
              <a:rPr lang="es-ES" sz="2400" dirty="0" smtClean="0"/>
              <a:t>clúster </a:t>
            </a:r>
            <a:r>
              <a:rPr lang="es-ES" sz="2400" dirty="0" smtClean="0"/>
              <a:t>viene dado por la </a:t>
            </a:r>
            <a:r>
              <a:rPr lang="es-ES" sz="2400" b="1" dirty="0" smtClean="0"/>
              <a:t>probabilidad</a:t>
            </a:r>
            <a:r>
              <a:rPr lang="es-ES" sz="2400" dirty="0" smtClean="0"/>
              <a:t> de los </a:t>
            </a:r>
            <a:r>
              <a:rPr lang="es-ES" sz="2400" b="1" dirty="0" smtClean="0"/>
              <a:t>atributos de cada elemento</a:t>
            </a:r>
            <a:r>
              <a:rPr lang="es-ES" sz="2400" dirty="0" smtClean="0"/>
              <a:t> en </a:t>
            </a:r>
            <a:r>
              <a:rPr lang="es-ES" sz="2400" b="1" dirty="0" smtClean="0"/>
              <a:t>comparación con los atributos </a:t>
            </a:r>
            <a:r>
              <a:rPr lang="es-ES" sz="2400" dirty="0" smtClean="0"/>
              <a:t>de los </a:t>
            </a:r>
            <a:r>
              <a:rPr lang="es-ES" sz="2400" b="1" dirty="0" smtClean="0"/>
              <a:t>demás elementos </a:t>
            </a:r>
            <a:r>
              <a:rPr lang="es-ES" sz="2400" dirty="0" smtClean="0"/>
              <a:t>del </a:t>
            </a:r>
            <a:r>
              <a:rPr lang="es-ES" sz="2400" b="1" dirty="0" smtClean="0"/>
              <a:t>clúster</a:t>
            </a:r>
            <a:r>
              <a:rPr lang="es-ES" sz="2400" dirty="0" smtClean="0"/>
              <a:t> </a:t>
            </a:r>
            <a:r>
              <a:rPr lang="es-ES" sz="2400" dirty="0" smtClean="0"/>
              <a:t>.</a:t>
            </a:r>
            <a:endParaRPr lang="es-ES" sz="2400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5" name="4 Imagen" descr="&#10;P(C_j|x) = \frac{|\sum_j(t)|^{-\frac{1}{2}}\ e^{n_j}\ P_j(t)}{\sum_{k=1}^M\ |\sum_j(t)|^{-\frac{1}{2}}\ e^{n_j}\ P_k(t)} 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5162566"/>
            <a:ext cx="4857784" cy="13382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Paso-E (E-</a:t>
            </a:r>
            <a:r>
              <a:rPr lang="es-ES" dirty="0" err="1" smtClean="0"/>
              <a:t>xpectation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2150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71744"/>
            <a:ext cx="315730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Flecha derecha"/>
          <p:cNvSpPr/>
          <p:nvPr/>
        </p:nvSpPr>
        <p:spPr>
          <a:xfrm>
            <a:off x="4000496" y="3500438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643182"/>
            <a:ext cx="3357586" cy="2376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Paso-M (M-</a:t>
            </a:r>
            <a:r>
              <a:rPr lang="es-ES" dirty="0" err="1" smtClean="0"/>
              <a:t>aximization</a:t>
            </a:r>
            <a:r>
              <a:rPr lang="es-ES" dirty="0" smtClean="0"/>
              <a:t>) (I)</a:t>
            </a:r>
            <a:endParaRPr lang="es-ES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dirty="0" err="1" smtClean="0"/>
              <a:t>Recálculo</a:t>
            </a:r>
            <a:r>
              <a:rPr lang="es-ES" dirty="0" smtClean="0"/>
              <a:t>  del </a:t>
            </a:r>
            <a:r>
              <a:rPr lang="es-ES" b="1" dirty="0" smtClean="0"/>
              <a:t>vector de parámetros </a:t>
            </a:r>
            <a:r>
              <a:rPr lang="es-ES" dirty="0" smtClean="0"/>
              <a:t>de distribución de probabilidades para cada </a:t>
            </a:r>
            <a:r>
              <a:rPr lang="es-ES" b="1" dirty="0" smtClean="0"/>
              <a:t>clúster</a:t>
            </a:r>
            <a:r>
              <a:rPr lang="es-ES" dirty="0" smtClean="0"/>
              <a:t>. </a:t>
            </a:r>
            <a:endParaRPr lang="es-ES" dirty="0" smtClean="0"/>
          </a:p>
          <a:p>
            <a:r>
              <a:rPr lang="es-ES" dirty="0" smtClean="0"/>
              <a:t>Primero </a:t>
            </a:r>
            <a:r>
              <a:rPr lang="es-ES" dirty="0" smtClean="0"/>
              <a:t>se obtiene la </a:t>
            </a:r>
            <a:r>
              <a:rPr lang="es-ES" b="1" dirty="0" smtClean="0"/>
              <a:t>nueva media </a:t>
            </a:r>
            <a:r>
              <a:rPr lang="es-ES" dirty="0" smtClean="0"/>
              <a:t>del </a:t>
            </a:r>
            <a:r>
              <a:rPr lang="es-ES" dirty="0" smtClean="0"/>
              <a:t>clúster </a:t>
            </a:r>
            <a:r>
              <a:rPr lang="es-ES" dirty="0" smtClean="0"/>
              <a:t>teniendo en cuenta el </a:t>
            </a:r>
            <a:r>
              <a:rPr lang="es-ES" b="1" dirty="0" smtClean="0"/>
              <a:t>grado de influencia</a:t>
            </a:r>
            <a:r>
              <a:rPr lang="es-ES" dirty="0" smtClean="0"/>
              <a:t> de cada punto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Seguidamente, se calcula la matriz de covarianzas para la siguiente iteración aplicando el teorema de </a:t>
            </a:r>
            <a:r>
              <a:rPr lang="es-ES" dirty="0" err="1" smtClean="0"/>
              <a:t>Bayes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5399" y="3643314"/>
            <a:ext cx="3273202" cy="8096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5857892"/>
            <a:ext cx="4619625" cy="628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5608" name="Picture 8" descr="P(A_i|B) = \frac{P(B | A_i) P(A_i)}{P(B)}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5929330"/>
            <a:ext cx="2124075" cy="457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10 Flecha derecha"/>
          <p:cNvSpPr/>
          <p:nvPr/>
        </p:nvSpPr>
        <p:spPr>
          <a:xfrm>
            <a:off x="3071802" y="6000768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Paso-M (M-</a:t>
            </a:r>
            <a:r>
              <a:rPr lang="es-ES" dirty="0" err="1" smtClean="0"/>
              <a:t>aximization</a:t>
            </a:r>
            <a:r>
              <a:rPr lang="es-ES" dirty="0" smtClean="0"/>
              <a:t>) (</a:t>
            </a:r>
            <a:r>
              <a:rPr lang="es-ES" dirty="0" smtClean="0"/>
              <a:t>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calcula</a:t>
            </a:r>
            <a:r>
              <a:rPr lang="en-US" dirty="0" smtClean="0"/>
              <a:t> la </a:t>
            </a:r>
            <a:r>
              <a:rPr lang="en-US" dirty="0" err="1" smtClean="0"/>
              <a:t>probabilidad</a:t>
            </a:r>
            <a:r>
              <a:rPr lang="en-US" dirty="0" smtClean="0"/>
              <a:t> de </a:t>
            </a:r>
            <a:r>
              <a:rPr lang="en-US" dirty="0" err="1" smtClean="0"/>
              <a:t>ocurrencia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clúster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la media de </a:t>
            </a:r>
            <a:r>
              <a:rPr lang="en-US" dirty="0" err="1" smtClean="0"/>
              <a:t>probabilidades</a:t>
            </a:r>
            <a:r>
              <a:rPr lang="en-US" dirty="0" smtClean="0"/>
              <a:t> (</a:t>
            </a:r>
            <a:r>
              <a:rPr lang="en-US" dirty="0" err="1" smtClean="0"/>
              <a:t>C</a:t>
            </a:r>
            <a:r>
              <a:rPr lang="en-US" sz="1600" dirty="0" err="1" smtClean="0"/>
              <a:t>j</a:t>
            </a:r>
            <a:r>
              <a:rPr lang="en-US" dirty="0" smtClean="0"/>
              <a:t>) </a:t>
            </a:r>
            <a:r>
              <a:rPr lang="en-US" dirty="0" err="1" smtClean="0"/>
              <a:t>teniendo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el </a:t>
            </a:r>
            <a:r>
              <a:rPr lang="en-US" dirty="0" err="1" smtClean="0"/>
              <a:t>grado</a:t>
            </a:r>
            <a:r>
              <a:rPr lang="en-US" dirty="0" smtClean="0"/>
              <a:t> de </a:t>
            </a:r>
            <a:r>
              <a:rPr lang="en-US" dirty="0" err="1" smtClean="0"/>
              <a:t>relevancia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clúster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calculados</a:t>
            </a:r>
            <a:r>
              <a:rPr lang="en-US" dirty="0" smtClean="0"/>
              <a:t> en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iteración</a:t>
            </a:r>
            <a:r>
              <a:rPr lang="en-US" dirty="0" smtClean="0"/>
              <a:t> </a:t>
            </a:r>
            <a:r>
              <a:rPr lang="en-US" dirty="0" err="1" smtClean="0"/>
              <a:t>formarán</a:t>
            </a:r>
            <a:r>
              <a:rPr lang="en-US" dirty="0" smtClean="0"/>
              <a:t> el vector θ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la </a:t>
            </a:r>
            <a:r>
              <a:rPr lang="en-US" dirty="0" err="1" smtClean="0"/>
              <a:t>probabilidad</a:t>
            </a:r>
            <a:r>
              <a:rPr lang="en-US" dirty="0" smtClean="0"/>
              <a:t> de </a:t>
            </a:r>
            <a:r>
              <a:rPr lang="en-US" dirty="0" err="1" smtClean="0"/>
              <a:t>distribución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clúster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en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iteración</a:t>
            </a:r>
            <a:r>
              <a:rPr lang="en-US" dirty="0" smtClean="0"/>
              <a:t>. 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6521" y="3500438"/>
            <a:ext cx="4010958" cy="10191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Paso-M (M-</a:t>
            </a:r>
            <a:r>
              <a:rPr lang="es-ES" dirty="0" err="1" smtClean="0"/>
              <a:t>aximization</a:t>
            </a:r>
            <a:r>
              <a:rPr lang="es-ES" dirty="0" smtClean="0"/>
              <a:t>)</a:t>
            </a:r>
            <a:endParaRPr lang="es-ES" dirty="0" smtClean="0"/>
          </a:p>
        </p:txBody>
      </p:sp>
      <p:pic>
        <p:nvPicPr>
          <p:cNvPr id="2150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300039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Flecha derecha"/>
          <p:cNvSpPr/>
          <p:nvPr/>
        </p:nvSpPr>
        <p:spPr>
          <a:xfrm>
            <a:off x="3786182" y="2500306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643051"/>
            <a:ext cx="3357586" cy="2376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4143380"/>
            <a:ext cx="3357586" cy="251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Flecha derecha"/>
          <p:cNvSpPr/>
          <p:nvPr/>
        </p:nvSpPr>
        <p:spPr>
          <a:xfrm rot="5400000">
            <a:off x="6036479" y="3679033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4357694"/>
            <a:ext cx="3021916" cy="22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Flecha derecha"/>
          <p:cNvSpPr/>
          <p:nvPr/>
        </p:nvSpPr>
        <p:spPr>
          <a:xfrm rot="10800000">
            <a:off x="3714744" y="5143512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sz="3200" dirty="0" smtClean="0"/>
              <a:t>¿Qué es </a:t>
            </a:r>
            <a:r>
              <a:rPr lang="es-ES" sz="3200" dirty="0" err="1" smtClean="0"/>
              <a:t>Clustering</a:t>
            </a:r>
            <a:r>
              <a:rPr lang="es-ES" sz="3200" dirty="0" smtClean="0"/>
              <a:t>?</a:t>
            </a:r>
          </a:p>
          <a:p>
            <a:pPr lvl="0"/>
            <a:r>
              <a:rPr lang="es-ES" sz="3200" dirty="0" smtClean="0"/>
              <a:t>¿Para qué sirve?</a:t>
            </a:r>
          </a:p>
          <a:p>
            <a:pPr lvl="0"/>
            <a:r>
              <a:rPr lang="es-ES" sz="3200" dirty="0" smtClean="0"/>
              <a:t>Algoritmo </a:t>
            </a:r>
            <a:r>
              <a:rPr lang="es-ES" sz="3200" dirty="0" smtClean="0"/>
              <a:t>Simple EM</a:t>
            </a:r>
          </a:p>
          <a:p>
            <a:pPr lvl="1"/>
            <a:r>
              <a:rPr lang="es-ES" sz="3200" dirty="0" smtClean="0"/>
              <a:t>Descripción</a:t>
            </a:r>
          </a:p>
          <a:p>
            <a:pPr lvl="1"/>
            <a:r>
              <a:rPr lang="es-ES" sz="3200" dirty="0" smtClean="0"/>
              <a:t>Casos </a:t>
            </a:r>
            <a:r>
              <a:rPr lang="es-ES" sz="3200" dirty="0" smtClean="0"/>
              <a:t>de </a:t>
            </a:r>
            <a:r>
              <a:rPr lang="es-ES" sz="3200" dirty="0" smtClean="0"/>
              <a:t>uso de EM</a:t>
            </a:r>
            <a:endParaRPr lang="es-ES" sz="3200" dirty="0" smtClean="0"/>
          </a:p>
          <a:p>
            <a:pPr lvl="1"/>
            <a:r>
              <a:rPr lang="es-ES" sz="3200" dirty="0" smtClean="0"/>
              <a:t>Diferencias </a:t>
            </a:r>
            <a:r>
              <a:rPr lang="es-ES" sz="3200" dirty="0" smtClean="0"/>
              <a:t>con </a:t>
            </a:r>
            <a:r>
              <a:rPr lang="es-ES" sz="3200" dirty="0" smtClean="0"/>
              <a:t>K-MEANS</a:t>
            </a:r>
          </a:p>
          <a:p>
            <a:pPr lvl="1"/>
            <a:r>
              <a:rPr lang="es-ES" sz="3200" dirty="0" smtClean="0"/>
              <a:t>Pasos</a:t>
            </a:r>
            <a:endParaRPr lang="es-ES" sz="3200" dirty="0" smtClean="0"/>
          </a:p>
          <a:p>
            <a:pPr lvl="0"/>
            <a:r>
              <a:rPr lang="es-ES" sz="3200" dirty="0" smtClean="0"/>
              <a:t>Caso </a:t>
            </a:r>
            <a:r>
              <a:rPr lang="es-ES" sz="3200" dirty="0" smtClean="0"/>
              <a:t>práctico</a:t>
            </a:r>
            <a:endParaRPr lang="es-E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evaluación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Existen dos condiciones de finalización:</a:t>
            </a:r>
          </a:p>
          <a:p>
            <a:pPr lvl="1"/>
            <a:r>
              <a:rPr lang="es-ES" dirty="0" smtClean="0"/>
              <a:t>El vector </a:t>
            </a:r>
            <a:r>
              <a:rPr lang="en-US" dirty="0" smtClean="0"/>
              <a:t>θ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iteración</a:t>
            </a:r>
            <a:r>
              <a:rPr lang="en-US" dirty="0" smtClean="0"/>
              <a:t> y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b="1" dirty="0" err="1" smtClean="0"/>
              <a:t>converga</a:t>
            </a:r>
            <a:r>
              <a:rPr lang="en-US" dirty="0" smtClean="0"/>
              <a:t> (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cambie</a:t>
            </a:r>
            <a:r>
              <a:rPr lang="en-US" dirty="0" smtClean="0"/>
              <a:t>), dado el </a:t>
            </a:r>
            <a:r>
              <a:rPr lang="en-US" dirty="0" err="1" smtClean="0"/>
              <a:t>grado</a:t>
            </a:r>
            <a:r>
              <a:rPr lang="en-US" dirty="0" smtClean="0"/>
              <a:t> de error tolerable.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haya</a:t>
            </a:r>
            <a:r>
              <a:rPr lang="en-US" dirty="0" smtClean="0"/>
              <a:t> </a:t>
            </a:r>
            <a:r>
              <a:rPr lang="en-US" dirty="0" err="1" smtClean="0"/>
              <a:t>alcanzado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iteraciones</a:t>
            </a:r>
            <a:r>
              <a:rPr lang="en-US" dirty="0" smtClean="0"/>
              <a:t> </a:t>
            </a:r>
            <a:r>
              <a:rPr lang="en-US" dirty="0" err="1" smtClean="0"/>
              <a:t>especificado</a:t>
            </a:r>
            <a:r>
              <a:rPr lang="en-US" dirty="0" smtClean="0"/>
              <a:t>.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2313" y="3143248"/>
            <a:ext cx="2619375" cy="1362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práctico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Creación de un programa que genera un </a:t>
            </a:r>
            <a:r>
              <a:rPr lang="es-ES" sz="2800" dirty="0" err="1" smtClean="0"/>
              <a:t>D</a:t>
            </a:r>
            <a:r>
              <a:rPr lang="es-ES" sz="2800" dirty="0" err="1" smtClean="0"/>
              <a:t>ataset</a:t>
            </a:r>
            <a:r>
              <a:rPr lang="es-ES" sz="2800" dirty="0" smtClean="0"/>
              <a:t> con distribuciones normales de datos en un espacio x e y.</a:t>
            </a:r>
          </a:p>
          <a:p>
            <a:r>
              <a:rPr lang="es-ES" sz="2800" dirty="0" smtClean="0"/>
              <a:t>Desarrollado en </a:t>
            </a:r>
            <a:r>
              <a:rPr lang="es-ES" sz="2800" dirty="0" err="1" smtClean="0"/>
              <a:t>Python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Genera ficheros en formato .</a:t>
            </a:r>
            <a:r>
              <a:rPr lang="es-ES" sz="2800" dirty="0" err="1" smtClean="0"/>
              <a:t>dat</a:t>
            </a:r>
            <a:r>
              <a:rPr lang="es-ES" sz="2800" dirty="0" smtClean="0"/>
              <a:t> y .</a:t>
            </a:r>
            <a:r>
              <a:rPr lang="es-ES" sz="2800" dirty="0" err="1" smtClean="0"/>
              <a:t>csv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Visualización con </a:t>
            </a:r>
            <a:r>
              <a:rPr lang="es-ES" sz="2800" dirty="0" err="1" smtClean="0"/>
              <a:t>GNUPlot</a:t>
            </a:r>
            <a:r>
              <a:rPr lang="es-ES" sz="2800" dirty="0" smtClean="0"/>
              <a:t> .</a:t>
            </a:r>
          </a:p>
          <a:p>
            <a:r>
              <a:rPr lang="es-ES" sz="2800" dirty="0" smtClean="0"/>
              <a:t>Tratamiento de datos con WEKA.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Weka</a:t>
            </a:r>
            <a:r>
              <a:rPr lang="es-ES" dirty="0" smtClean="0"/>
              <a:t> – Resultados (I) (K-</a:t>
            </a:r>
            <a:r>
              <a:rPr lang="es-ES" dirty="0" err="1" smtClean="0"/>
              <a:t>Means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6429" y="1817199"/>
            <a:ext cx="5191142" cy="4101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Weka</a:t>
            </a:r>
            <a:r>
              <a:rPr lang="es-ES" dirty="0" smtClean="0"/>
              <a:t> – Resultados (II) (EM)</a:t>
            </a:r>
            <a:endParaRPr lang="es-ES" dirty="0"/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9603" y="1500174"/>
            <a:ext cx="6844794" cy="513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Weka</a:t>
            </a:r>
            <a:r>
              <a:rPr lang="es-ES" dirty="0" smtClean="0"/>
              <a:t> – Resultados (III) </a:t>
            </a:r>
            <a:r>
              <a:rPr lang="es-ES" dirty="0" smtClean="0"/>
              <a:t>(EM)</a:t>
            </a:r>
            <a:endParaRPr lang="es-E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5702" y="1714488"/>
            <a:ext cx="6152597" cy="492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Weka</a:t>
            </a:r>
            <a:r>
              <a:rPr lang="es-ES" dirty="0" smtClean="0"/>
              <a:t> – Resultados (IV) </a:t>
            </a:r>
            <a:r>
              <a:rPr lang="es-ES" dirty="0" smtClean="0"/>
              <a:t>(EM)</a:t>
            </a:r>
            <a:endParaRPr lang="es-E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0405" y="1676380"/>
            <a:ext cx="6203190" cy="496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643314"/>
            <a:ext cx="3833820" cy="306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214422"/>
            <a:ext cx="4366647" cy="349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28596" y="1428736"/>
            <a:ext cx="3000396" cy="28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214686"/>
            <a:ext cx="4381499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Youtube</a:t>
            </a:r>
            <a:r>
              <a:rPr lang="en-US" dirty="0" smtClean="0"/>
              <a:t>) Clustering </a:t>
            </a:r>
            <a:r>
              <a:rPr lang="en-US" dirty="0" smtClean="0"/>
              <a:t>(4): Gaussian Mixture Models and EM -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www.youtube.com/watch?v=qMTuMa86NzU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Wikibooks</a:t>
            </a:r>
            <a:r>
              <a:rPr lang="en-US" dirty="0" smtClean="0"/>
              <a:t>) Data </a:t>
            </a:r>
            <a:r>
              <a:rPr lang="en-US" dirty="0" smtClean="0"/>
              <a:t>Mining Algorithms In R/Clustering/Expectation Maximization (EM) - </a:t>
            </a:r>
            <a:r>
              <a:rPr lang="en-US" dirty="0" smtClean="0">
                <a:hlinkClick r:id="rId3"/>
              </a:rPr>
              <a:t>https://en.wikibooks.org/wiki/Data_Mining_Algorithms_In_R/Clustering/Expectation_Maximization_(EM)</a:t>
            </a:r>
            <a:endParaRPr lang="en-US" dirty="0" smtClean="0"/>
          </a:p>
          <a:p>
            <a:r>
              <a:rPr lang="es-ES" dirty="0" smtClean="0"/>
              <a:t>(</a:t>
            </a:r>
            <a:r>
              <a:rPr lang="es-ES" dirty="0" err="1" smtClean="0"/>
              <a:t>Wikipedia</a:t>
            </a:r>
            <a:r>
              <a:rPr lang="es-ES" dirty="0" smtClean="0"/>
              <a:t>)</a:t>
            </a:r>
            <a:r>
              <a:rPr lang="es-ES" dirty="0" err="1" smtClean="0"/>
              <a:t>Expectation–maximization</a:t>
            </a:r>
            <a:r>
              <a:rPr lang="es-ES" dirty="0" smtClean="0"/>
              <a:t> </a:t>
            </a:r>
            <a:r>
              <a:rPr lang="es-ES" dirty="0" err="1" smtClean="0"/>
              <a:t>algorithm</a:t>
            </a:r>
            <a:r>
              <a:rPr lang="es-ES" dirty="0" smtClean="0"/>
              <a:t> </a:t>
            </a:r>
            <a:r>
              <a:rPr lang="en-US" dirty="0" smtClean="0"/>
              <a:t>- https</a:t>
            </a:r>
            <a:r>
              <a:rPr lang="en-US" dirty="0" smtClean="0"/>
              <a:t>://en.wikipedia.org/wiki/Expectation%E2%80%93maximization_algorithm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RapidMiner</a:t>
            </a:r>
            <a:r>
              <a:rPr lang="es-ES" dirty="0" smtClean="0"/>
              <a:t> </a:t>
            </a:r>
            <a:r>
              <a:rPr lang="es-ES" dirty="0" err="1" smtClean="0"/>
              <a:t>Documentation</a:t>
            </a:r>
            <a:r>
              <a:rPr lang="es-ES" dirty="0" smtClean="0"/>
              <a:t>) </a:t>
            </a:r>
            <a:r>
              <a:rPr lang="es-ES" dirty="0" err="1" smtClean="0"/>
              <a:t>Expectation</a:t>
            </a:r>
            <a:r>
              <a:rPr lang="es-ES" dirty="0" smtClean="0"/>
              <a:t> </a:t>
            </a:r>
            <a:r>
              <a:rPr lang="es-ES" dirty="0" err="1" smtClean="0"/>
              <a:t>Maximization</a:t>
            </a:r>
            <a:r>
              <a:rPr lang="es-ES" dirty="0" smtClean="0"/>
              <a:t> </a:t>
            </a:r>
            <a:r>
              <a:rPr lang="es-ES" dirty="0" err="1" smtClean="0"/>
              <a:t>Clustering</a:t>
            </a:r>
            <a:r>
              <a:rPr lang="es-ES" dirty="0" smtClean="0"/>
              <a:t> - </a:t>
            </a:r>
            <a:r>
              <a:rPr lang="es-ES" dirty="0" smtClean="0">
                <a:hlinkClick r:id="rId4"/>
              </a:rPr>
              <a:t>http</a:t>
            </a:r>
            <a:r>
              <a:rPr lang="es-ES" dirty="0" smtClean="0">
                <a:hlinkClick r:id="rId4"/>
              </a:rPr>
              <a:t>://docs.rapidminer.com/studio/operators/modeling/clustering/expectation_maximization_clustering.html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485900" y="2143116"/>
            <a:ext cx="6172200" cy="1894362"/>
          </a:xfrm>
        </p:spPr>
        <p:txBody>
          <a:bodyPr anchor="ctr">
            <a:normAutofit/>
          </a:bodyPr>
          <a:lstStyle/>
          <a:p>
            <a:pPr algn="ctr"/>
            <a:r>
              <a:rPr lang="es-ES" sz="4800" dirty="0" smtClean="0"/>
              <a:t>¡</a:t>
            </a:r>
            <a:r>
              <a:rPr lang="es-ES" sz="4800" dirty="0" smtClean="0"/>
              <a:t>Muchas gracias!</a:t>
            </a:r>
            <a:endParaRPr lang="es-E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sz="2800" dirty="0" smtClean="0"/>
              <a:t>¿Qué es </a:t>
            </a:r>
            <a:r>
              <a:rPr lang="es-ES" sz="2800" dirty="0" err="1" smtClean="0"/>
              <a:t>Clustering</a:t>
            </a:r>
            <a:r>
              <a:rPr lang="es-ES" sz="2800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s-ES" sz="2800" dirty="0" smtClean="0"/>
              <a:t>Forma parte del conjunto de algoritmos de posicionamiento para </a:t>
            </a:r>
            <a:r>
              <a:rPr lang="es-ES" sz="2800" b="1" dirty="0" smtClean="0"/>
              <a:t>métodos visuales</a:t>
            </a:r>
            <a:r>
              <a:rPr lang="es-ES" sz="2800" dirty="0" smtClean="0"/>
              <a:t>.</a:t>
            </a:r>
          </a:p>
          <a:p>
            <a:pPr lvl="0"/>
            <a:r>
              <a:rPr lang="es-ES" sz="2800" dirty="0" smtClean="0"/>
              <a:t>Normalmente, consistirá en la generación de unas </a:t>
            </a:r>
            <a:r>
              <a:rPr lang="es-ES" sz="2800" b="1" dirty="0" smtClean="0"/>
              <a:t>coordenadas</a:t>
            </a:r>
            <a:r>
              <a:rPr lang="es-ES" sz="2800" dirty="0" smtClean="0"/>
              <a:t> (</a:t>
            </a:r>
            <a:r>
              <a:rPr lang="es-ES" sz="2800" dirty="0" err="1" smtClean="0"/>
              <a:t>x,y</a:t>
            </a:r>
            <a:r>
              <a:rPr lang="es-ES" sz="2800" dirty="0" smtClean="0"/>
              <a:t>) o (</a:t>
            </a:r>
            <a:r>
              <a:rPr lang="es-ES" sz="2800" dirty="0" err="1" smtClean="0"/>
              <a:t>x,y,z</a:t>
            </a:r>
            <a:r>
              <a:rPr lang="es-ES" sz="2800" dirty="0" smtClean="0"/>
              <a:t>) a partir de las cuales </a:t>
            </a:r>
            <a:r>
              <a:rPr lang="es-ES" sz="2800" b="1" dirty="0" smtClean="0"/>
              <a:t>dibujar</a:t>
            </a:r>
            <a:r>
              <a:rPr lang="es-ES" sz="2800" dirty="0" smtClean="0"/>
              <a:t> los </a:t>
            </a:r>
            <a:r>
              <a:rPr lang="es-ES" sz="2800" b="1" dirty="0" smtClean="0"/>
              <a:t>puntos</a:t>
            </a:r>
            <a:r>
              <a:rPr lang="es-ES" sz="2800" dirty="0" smtClean="0"/>
              <a:t>.</a:t>
            </a:r>
          </a:p>
          <a:p>
            <a:pPr lvl="0"/>
            <a:r>
              <a:rPr lang="es-ES" sz="2800" dirty="0" smtClean="0"/>
              <a:t>Los ítems </a:t>
            </a:r>
            <a:r>
              <a:rPr lang="es-ES" sz="2800" dirty="0" smtClean="0"/>
              <a:t>se agrupan alrededor de ciertos puntos, debido a la </a:t>
            </a:r>
            <a:r>
              <a:rPr lang="es-ES" sz="2800" b="1" dirty="0" smtClean="0"/>
              <a:t>proximidad de los valores </a:t>
            </a:r>
            <a:r>
              <a:rPr lang="es-ES" sz="2800" b="1" dirty="0" smtClean="0"/>
              <a:t>representados</a:t>
            </a:r>
            <a:r>
              <a:rPr lang="es-ES" sz="2800" dirty="0" smtClean="0"/>
              <a:t>. </a:t>
            </a:r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¿Para qué sirve?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ES" b="1" dirty="0" smtClean="0"/>
              <a:t>Descubrir tendencias generales </a:t>
            </a:r>
            <a:r>
              <a:rPr lang="es-ES" dirty="0" smtClean="0"/>
              <a:t>y </a:t>
            </a:r>
            <a:r>
              <a:rPr lang="es-ES" b="1" dirty="0" smtClean="0"/>
              <a:t>pequeños </a:t>
            </a:r>
            <a:r>
              <a:rPr lang="es-ES" b="1" dirty="0" smtClean="0"/>
              <a:t>patrones ocultos</a:t>
            </a:r>
            <a:r>
              <a:rPr lang="es-ES" dirty="0" smtClean="0"/>
              <a:t> mediante representaciones gráficas</a:t>
            </a:r>
            <a:r>
              <a:rPr lang="es-ES" b="1" dirty="0" smtClean="0"/>
              <a:t> </a:t>
            </a:r>
            <a:r>
              <a:rPr lang="es-ES" dirty="0" smtClean="0"/>
              <a:t>de los datos.</a:t>
            </a:r>
          </a:p>
          <a:p>
            <a:pPr lvl="0"/>
            <a:r>
              <a:rPr lang="es-ES" dirty="0" smtClean="0"/>
              <a:t>Puede emplearse para repartir el conjunto de datos entre un </a:t>
            </a:r>
            <a:r>
              <a:rPr lang="es-ES" b="1" dirty="0" smtClean="0"/>
              <a:t>número predeterminado de </a:t>
            </a:r>
            <a:r>
              <a:rPr lang="es-ES" b="1" dirty="0" smtClean="0"/>
              <a:t>clústeres </a:t>
            </a:r>
            <a:r>
              <a:rPr lang="es-ES" dirty="0" smtClean="0"/>
              <a:t>y así clasificarlos.</a:t>
            </a:r>
          </a:p>
          <a:p>
            <a:pPr lvl="0"/>
            <a:r>
              <a:rPr lang="es-ES" dirty="0" smtClean="0"/>
              <a:t>Determinar un </a:t>
            </a:r>
            <a:r>
              <a:rPr lang="es-ES" b="1" dirty="0" smtClean="0"/>
              <a:t>ítem </a:t>
            </a:r>
            <a:r>
              <a:rPr lang="es-ES" b="1" dirty="0" smtClean="0"/>
              <a:t>representativo</a:t>
            </a:r>
            <a:r>
              <a:rPr lang="es-ES" dirty="0" smtClean="0"/>
              <a:t> de un conjunto por medio del</a:t>
            </a:r>
            <a:r>
              <a:rPr lang="es-ES" b="1" dirty="0" smtClean="0"/>
              <a:t> cálculo el elemento central </a:t>
            </a:r>
            <a:r>
              <a:rPr lang="es-ES" dirty="0" smtClean="0"/>
              <a:t>de un </a:t>
            </a:r>
            <a:r>
              <a:rPr lang="es-ES" dirty="0" smtClean="0"/>
              <a:t>clúster. </a:t>
            </a:r>
          </a:p>
          <a:p>
            <a:pPr lvl="1"/>
            <a:r>
              <a:rPr lang="es-ES" b="1" dirty="0" smtClean="0"/>
              <a:t>Agregar nuevo elemento al clúster =&gt; </a:t>
            </a:r>
            <a:r>
              <a:rPr lang="es-ES" b="1" dirty="0" err="1" smtClean="0"/>
              <a:t>Recálculo</a:t>
            </a:r>
            <a:r>
              <a:rPr lang="es-ES" dirty="0" smtClean="0"/>
              <a:t> del </a:t>
            </a:r>
            <a:r>
              <a:rPr lang="es-ES" b="1" dirty="0" smtClean="0"/>
              <a:t>elemento central.</a:t>
            </a:r>
            <a:endParaRPr lang="es-ES" b="1" dirty="0" smtClean="0"/>
          </a:p>
          <a:p>
            <a:pPr lvl="0"/>
            <a:r>
              <a:rPr lang="es-ES" dirty="0" smtClean="0"/>
              <a:t>Otra </a:t>
            </a:r>
            <a:r>
              <a:rPr lang="es-ES" dirty="0" smtClean="0"/>
              <a:t>funciones:</a:t>
            </a:r>
          </a:p>
          <a:p>
            <a:pPr lvl="1"/>
            <a:r>
              <a:rPr lang="es-ES" b="1" dirty="0" smtClean="0"/>
              <a:t>Cálculo </a:t>
            </a:r>
            <a:r>
              <a:rPr lang="es-ES" b="1" dirty="0" smtClean="0"/>
              <a:t>de </a:t>
            </a:r>
            <a:r>
              <a:rPr lang="es-ES" b="1" dirty="0" smtClean="0"/>
              <a:t>distancias </a:t>
            </a:r>
            <a:r>
              <a:rPr lang="es-ES" dirty="0" smtClean="0"/>
              <a:t>entre el centro y las fronteras.</a:t>
            </a:r>
          </a:p>
          <a:p>
            <a:pPr lvl="1"/>
            <a:r>
              <a:rPr lang="es-ES" b="1" dirty="0" smtClean="0"/>
              <a:t>Detectar outsiders o ítems </a:t>
            </a:r>
            <a:r>
              <a:rPr lang="es-ES" b="1" dirty="0" smtClean="0"/>
              <a:t>que no se pueden clasificar </a:t>
            </a:r>
            <a:r>
              <a:rPr lang="es-ES" dirty="0" smtClean="0"/>
              <a:t>en ninguno de los grupos esperados.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</a:t>
            </a:r>
            <a:r>
              <a:rPr lang="es-ES" dirty="0" err="1" smtClean="0"/>
              <a:t>cluster</a:t>
            </a:r>
            <a:endParaRPr lang="es-ES" dirty="0"/>
          </a:p>
        </p:txBody>
      </p:sp>
      <p:pic>
        <p:nvPicPr>
          <p:cNvPr id="4" name="3 Marcador de contenido" descr="2000px-DBSCAN-Gaussian-data.sv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333" y="857232"/>
            <a:ext cx="8077334" cy="61915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em</a:t>
            </a:r>
            <a:r>
              <a:rPr lang="es-ES" dirty="0" smtClean="0"/>
              <a:t> – descripción (I)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Siglas de </a:t>
            </a:r>
            <a:r>
              <a:rPr lang="es-ES" sz="2800" b="1" dirty="0" err="1" smtClean="0"/>
              <a:t>Expectation-Maximization</a:t>
            </a:r>
            <a:endParaRPr lang="es-ES" sz="2800" b="1" dirty="0" smtClean="0"/>
          </a:p>
          <a:p>
            <a:r>
              <a:rPr lang="es-ES" sz="2800" dirty="0" smtClean="0"/>
              <a:t>Expuesto por </a:t>
            </a:r>
            <a:r>
              <a:rPr lang="es-ES" b="1" dirty="0" smtClean="0"/>
              <a:t>Arthur </a:t>
            </a:r>
            <a:r>
              <a:rPr lang="es-ES" b="1" dirty="0" err="1" smtClean="0"/>
              <a:t>Dempster</a:t>
            </a:r>
            <a:r>
              <a:rPr lang="es-ES" b="1" dirty="0" smtClean="0"/>
              <a:t>, </a:t>
            </a:r>
            <a:r>
              <a:rPr lang="es-ES" b="1" dirty="0" err="1" smtClean="0"/>
              <a:t>Nan</a:t>
            </a:r>
            <a:r>
              <a:rPr lang="es-ES" b="1" dirty="0" smtClean="0"/>
              <a:t> </a:t>
            </a:r>
            <a:r>
              <a:rPr lang="es-ES" b="1" dirty="0" err="1" smtClean="0"/>
              <a:t>Laird</a:t>
            </a:r>
            <a:r>
              <a:rPr lang="es-ES" b="1" dirty="0" smtClean="0"/>
              <a:t> y Donald </a:t>
            </a:r>
            <a:r>
              <a:rPr lang="es-ES" b="1" dirty="0" err="1" smtClean="0"/>
              <a:t>Rubin</a:t>
            </a:r>
            <a:r>
              <a:rPr lang="es-ES" b="1" dirty="0" smtClean="0"/>
              <a:t> (1977)</a:t>
            </a:r>
            <a:r>
              <a:rPr lang="es-ES" dirty="0" smtClean="0"/>
              <a:t>.</a:t>
            </a:r>
            <a:endParaRPr lang="es-ES" sz="2800" b="1" dirty="0" smtClean="0"/>
          </a:p>
          <a:p>
            <a:r>
              <a:rPr lang="es-ES" sz="2800" dirty="0" smtClean="0"/>
              <a:t>Forma parte de los </a:t>
            </a:r>
            <a:r>
              <a:rPr lang="es-ES" sz="2800" b="1" dirty="0" smtClean="0"/>
              <a:t>algoritmos de maximización.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s-ES" sz="2800" dirty="0" smtClean="0"/>
              <a:t>Emplea una </a:t>
            </a:r>
            <a:r>
              <a:rPr lang="es-ES" sz="2800" b="1" dirty="0" smtClean="0"/>
              <a:t>aproximación iterativa.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s-ES" sz="2800" b="1" dirty="0" smtClean="0"/>
              <a:t>Ajustar</a:t>
            </a:r>
            <a:r>
              <a:rPr lang="es-ES" sz="2800" dirty="0" smtClean="0"/>
              <a:t> </a:t>
            </a:r>
            <a:r>
              <a:rPr lang="es-ES" sz="2800" dirty="0" smtClean="0"/>
              <a:t>un </a:t>
            </a:r>
            <a:r>
              <a:rPr lang="es-ES" sz="2800" b="1" dirty="0" smtClean="0"/>
              <a:t>modelo estadístico</a:t>
            </a:r>
            <a:r>
              <a:rPr lang="es-ES" sz="2800" dirty="0" smtClean="0"/>
              <a:t> dado un conjunto de datos </a:t>
            </a:r>
            <a:r>
              <a:rPr lang="es-ES" sz="2800" dirty="0" smtClean="0"/>
              <a:t>concretos. </a:t>
            </a:r>
            <a:endParaRPr lang="es-ES" sz="2800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es-ES" sz="2000" dirty="0" smtClean="0"/>
              <a:t>Emplea una </a:t>
            </a:r>
            <a:r>
              <a:rPr lang="es-ES" sz="2000" b="1" dirty="0" smtClean="0"/>
              <a:t>distribución normal </a:t>
            </a:r>
            <a:r>
              <a:rPr lang="es-ES" sz="2000" dirty="0" smtClean="0"/>
              <a:t>para formar los clúster.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</a:t>
            </a:r>
            <a:r>
              <a:rPr lang="es-ES" dirty="0" err="1" smtClean="0"/>
              <a:t>em</a:t>
            </a:r>
            <a:r>
              <a:rPr lang="es-ES" dirty="0" smtClean="0"/>
              <a:t> – descripción (II)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s-ES" sz="3200" dirty="0" smtClean="0"/>
              <a:t>Los elementos forman parte de un clúster con cierta </a:t>
            </a:r>
            <a:r>
              <a:rPr lang="es-ES" sz="3200" b="1" dirty="0" smtClean="0"/>
              <a:t>probabilidad.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s-ES" sz="3200" dirty="0" smtClean="0"/>
              <a:t>Permite </a:t>
            </a:r>
            <a:r>
              <a:rPr lang="es-ES" sz="3200" b="1" dirty="0" smtClean="0"/>
              <a:t>estimación</a:t>
            </a:r>
            <a:r>
              <a:rPr lang="es-ES" sz="3200" dirty="0" smtClean="0"/>
              <a:t> de </a:t>
            </a:r>
            <a:r>
              <a:rPr lang="es-ES" sz="3200" b="1" dirty="0" smtClean="0"/>
              <a:t>parámetros desconocidos.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s-ES" sz="3200" dirty="0" smtClean="0"/>
              <a:t>Objetivo: </a:t>
            </a:r>
            <a:r>
              <a:rPr lang="es-ES" sz="2800" b="1" dirty="0" smtClean="0"/>
              <a:t>Maximizar </a:t>
            </a:r>
            <a:r>
              <a:rPr lang="es-ES" sz="2800" b="1" dirty="0" smtClean="0"/>
              <a:t>la probabilidad </a:t>
            </a:r>
            <a:r>
              <a:rPr lang="es-ES" sz="2800" dirty="0" smtClean="0"/>
              <a:t>de que los datos pertenezcan a un </a:t>
            </a:r>
            <a:r>
              <a:rPr lang="es-ES" sz="2800" dirty="0" smtClean="0"/>
              <a:t>clúster. </a:t>
            </a:r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campana de gauss – ejemplo 1</a:t>
            </a:r>
            <a:endParaRPr lang="es-ES" dirty="0"/>
          </a:p>
        </p:txBody>
      </p:sp>
      <p:pic>
        <p:nvPicPr>
          <p:cNvPr id="5" name="4 Marcador de contenido" descr="325px-Normal_distribution_pdf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53572" y="1604079"/>
            <a:ext cx="6236857" cy="46824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campana de gauss – ejemplo </a:t>
            </a:r>
            <a:r>
              <a:rPr lang="es-ES" dirty="0" smtClean="0"/>
              <a:t>2</a:t>
            </a:r>
            <a:endParaRPr lang="es-ES" dirty="0"/>
          </a:p>
        </p:txBody>
      </p:sp>
      <p:pic>
        <p:nvPicPr>
          <p:cNvPr id="6" name="5 Marcador de contenido" descr="maxresdefaul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41916" y="1600200"/>
            <a:ext cx="6498167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279</TotalTime>
  <Words>807</Words>
  <PresentationFormat>Presentación en pantalla (4:3)</PresentationFormat>
  <Paragraphs>116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Mirador</vt:lpstr>
      <vt:lpstr>ALGORITMO EM</vt:lpstr>
      <vt:lpstr>ÍNDICE</vt:lpstr>
      <vt:lpstr>¿Qué es Clustering?</vt:lpstr>
      <vt:lpstr>¿Para qué sirve?</vt:lpstr>
      <vt:lpstr>Ejemplo de cluster</vt:lpstr>
      <vt:lpstr>Algoritmo em – descripción (I)</vt:lpstr>
      <vt:lpstr>Algoritmo em – descripción (II)</vt:lpstr>
      <vt:lpstr>campana de gauss – ejemplo 1</vt:lpstr>
      <vt:lpstr>campana de gauss – ejemplo 2</vt:lpstr>
      <vt:lpstr>Casos de uso de em</vt:lpstr>
      <vt:lpstr>Diferencias con k-means</vt:lpstr>
      <vt:lpstr>pasos</vt:lpstr>
      <vt:lpstr>inicialización</vt:lpstr>
      <vt:lpstr>inicialización</vt:lpstr>
      <vt:lpstr>Paso-E (E-xpectation)</vt:lpstr>
      <vt:lpstr>Paso-E (E-xpectation)</vt:lpstr>
      <vt:lpstr>Paso-M (M-aximization) (I)</vt:lpstr>
      <vt:lpstr>Paso-M (M-aximization) (II)</vt:lpstr>
      <vt:lpstr>Paso-M (M-aximization)</vt:lpstr>
      <vt:lpstr>evaluación</vt:lpstr>
      <vt:lpstr>Caso práctico</vt:lpstr>
      <vt:lpstr>Weka – Resultados (I) (K-Means)</vt:lpstr>
      <vt:lpstr>Weka – Resultados (II) (EM)</vt:lpstr>
      <vt:lpstr>Weka – Resultados (III) (EM)</vt:lpstr>
      <vt:lpstr>Weka – Resultados (IV) (EM)</vt:lpstr>
      <vt:lpstr>Demo</vt:lpstr>
      <vt:lpstr>bibliografía</vt:lpstr>
      <vt:lpstr>¡Muchas gracias!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EM</dc:title>
  <dc:creator>Desktop</dc:creator>
  <cp:lastModifiedBy>Desktop</cp:lastModifiedBy>
  <cp:revision>57</cp:revision>
  <dcterms:created xsi:type="dcterms:W3CDTF">2015-10-20T10:59:14Z</dcterms:created>
  <dcterms:modified xsi:type="dcterms:W3CDTF">2015-11-09T19:37:39Z</dcterms:modified>
</cp:coreProperties>
</file>